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9438-829D-47B4-ABFE-F051B4F7D7D8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7977-433A-4DCE-97DD-F493B524D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7237-970C-4661-9D3C-6E3468E560B2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D6B40-68BF-44AC-A21F-745D4949E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1CDA-1C38-4401-AC49-F247E458163D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3923-7FE7-4F07-810E-019F218A7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5DCF-32CE-42BA-A3B0-4B0DF9600936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B2DF-D317-4498-B582-43DEB3364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8950-2CFC-4B07-B930-3C3438E53627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56ACF-4525-4EC1-B124-87CCAC02E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4E44-2B6C-4E93-AA48-58F111E3A72F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6F94-4A6E-4E26-8129-97BA58DB9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A3A6D-D94B-40A8-810E-1091952FECE6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062D-1B7C-4ADC-91E8-33C660A02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69AB-5B81-4527-8B03-6048F808AE5F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5BB6-9B32-4594-99AB-EF08034B2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E14A8-6A77-4309-A10D-EA48E5AA7C5D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8917F-1884-41E4-8E21-5BD1AA9AF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E21D-DE41-4A0E-BC77-1ADDD500F1E6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3B46-4ABD-48CA-BA4B-E01B30DF6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1638F-E010-40AE-8CBE-C49B987A251B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7539-04E0-4D23-8D1D-4E3401983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Образец текста</a:t>
            </a:r>
          </a:p>
          <a:p>
            <a:pPr lvl="1"/>
            <a:r>
              <a:rPr lang="tr-TR" smtClean="0"/>
              <a:t>Второй уровень</a:t>
            </a:r>
          </a:p>
          <a:p>
            <a:pPr lvl="2"/>
            <a:r>
              <a:rPr lang="tr-TR" smtClean="0"/>
              <a:t>Третий уровень</a:t>
            </a:r>
          </a:p>
          <a:p>
            <a:pPr lvl="3"/>
            <a:r>
              <a:rPr lang="tr-TR" smtClean="0"/>
              <a:t>Четвертый уровень</a:t>
            </a:r>
          </a:p>
          <a:p>
            <a:pPr lvl="4"/>
            <a:r>
              <a:rPr lang="tr-TR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D8A493-BA46-475F-8CA9-478135239964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7CD1B0-9A51-430A-BFE3-30BBF1342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013" y="1203325"/>
            <a:ext cx="8756650" cy="480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Объем работы должен быть в рамках </a:t>
            </a:r>
            <a:r>
              <a:rPr lang="tr-TR" b="1" dirty="0"/>
              <a:t>50</a:t>
            </a:r>
            <a:r>
              <a:rPr lang="ru-RU" b="1" dirty="0"/>
              <a:t>-</a:t>
            </a:r>
            <a:r>
              <a:rPr lang="tr-TR" b="1" dirty="0"/>
              <a:t>70</a:t>
            </a:r>
            <a:r>
              <a:rPr lang="ru-RU" b="1" dirty="0"/>
              <a:t> </a:t>
            </a:r>
            <a:r>
              <a:rPr lang="ru-RU" b="1" dirty="0"/>
              <a:t>стр. формата А-4.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Введение:</a:t>
            </a:r>
            <a:endParaRPr lang="ru-RU" b="1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Актуальность - не более 1, 5 страниц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Объект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Предмет </a:t>
            </a:r>
            <a:r>
              <a:rPr lang="ru-RU" b="1" dirty="0"/>
              <a:t>- его теоретический элемент, ракурс рассмотрения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Официальные документы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Степень научной разработанности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Цель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Задачи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Новизна (по пунктам, соразмерна числу задач)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Методология - подходы и методы - не более 1/3 стр.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Теоретическая </a:t>
            </a:r>
            <a:r>
              <a:rPr lang="ru-RU" b="1" dirty="0"/>
              <a:t>и практическая значимость работы. Теоретическая -значимость для учебных курсов, практическая - для профильных министерств и агентств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Апробация </a:t>
            </a:r>
            <a:r>
              <a:rPr lang="ru-RU" b="1" dirty="0"/>
              <a:t>(участие в конференциях, открытых семинарах, коллоквиумах, «круглых столах»)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Публикации</a:t>
            </a:r>
            <a:endParaRPr lang="ru-RU" b="1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/>
              <a:t>Структура </a:t>
            </a:r>
            <a:r>
              <a:rPr lang="ru-RU" b="1" dirty="0"/>
              <a:t>работы - в одном предложении</a:t>
            </a:r>
          </a:p>
        </p:txBody>
      </p:sp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2273300" y="13811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Методические рекомендации по написанию выпускной </a:t>
            </a:r>
          </a:p>
          <a:p>
            <a:pPr algn="ctr"/>
            <a:r>
              <a:rPr lang="ru-RU" b="1">
                <a:latin typeface="Calibri" pitchFamily="34" charset="0"/>
              </a:rPr>
              <a:t>квалификационной работы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6338"/>
            <a:ext cx="9144000" cy="3719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7038" y="403225"/>
            <a:ext cx="8396287" cy="60007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/>
              <a:t>Основная часть</a:t>
            </a:r>
            <a:r>
              <a:rPr lang="ru-RU" sz="2400" dirty="0"/>
              <a:t> состоит из 2</a:t>
            </a:r>
            <a:r>
              <a:rPr lang="ru-RU" sz="2400" dirty="0"/>
              <a:t>-3 </a:t>
            </a:r>
            <a:r>
              <a:rPr lang="ru-RU" sz="2400" dirty="0"/>
              <a:t>глав, каждая из которых должна быть разбита на параграфы. В конце каждой структурной единицы (параграфа или главы) основной части делаются краткие выводы: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последовательно освещается ход решения задач диссертации;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делается анализ проблемных ситуаций и процессов;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проводятся необходимые расчеты с последующей оценкой их результатов (</a:t>
            </a:r>
            <a:r>
              <a:rPr lang="ru-RU" sz="2400" dirty="0" err="1"/>
              <a:t>в.случае</a:t>
            </a:r>
            <a:r>
              <a:rPr lang="ru-RU" sz="2400" dirty="0"/>
              <a:t> необходимости);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разрабатываются выводы и положения научно-практического характера.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/>
              <a:t>Заключение</a:t>
            </a:r>
            <a:r>
              <a:rPr lang="ru-RU" sz="2400" dirty="0"/>
              <a:t> представляет собой последовательное, логически стройное изложение основных выводов проведенного исследования и их соотношение с целью и задачами, поставленными во введении.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Заключение должно быть соразмерно введению.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350" y="174625"/>
            <a:ext cx="8261350" cy="6481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/>
            <a:r>
              <a:rPr lang="ru-RU" sz="2200" u="sng">
                <a:solidFill>
                  <a:srgbClr val="000000"/>
                </a:solidFill>
              </a:rPr>
              <a:t>Библиография</a:t>
            </a:r>
            <a:r>
              <a:rPr lang="ru-RU" sz="2200">
                <a:solidFill>
                  <a:srgbClr val="000000"/>
                </a:solidFill>
              </a:rPr>
              <a:t> - структурированный перечень печатных изданий и электронных источников: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официальные документы и источники на русском и иностранных языках;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книги и монографии на русском языке, затем на иностранных языках;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статьи и публикации в периодических изданиях на русском языке, затем - на иностранных языках;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диссертации, представленное на соискание ученой степени кандидата и доктора наук, в том числе и защищенные в ДА МИД РФ;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электронные источники на русском языке, затем на иностранных языках.</a:t>
            </a:r>
          </a:p>
          <a:p>
            <a:pPr marL="342900" indent="-342900">
              <a:buFontTx/>
              <a:buAutoNum type="arabicPeriod"/>
            </a:pPr>
            <a:r>
              <a:rPr lang="ru-RU" sz="2200" u="sng">
                <a:solidFill>
                  <a:srgbClr val="000000"/>
                </a:solidFill>
              </a:rPr>
              <a:t>Приложения</a:t>
            </a:r>
            <a:r>
              <a:rPr lang="ru-RU" sz="2200">
                <a:solidFill>
                  <a:srgbClr val="000000"/>
                </a:solidFill>
              </a:rPr>
              <a:t> помещаются в конец текста, после библиографии, должны быть пронумерованы. Они   содержат информационные материалы</a:t>
            </a:r>
          </a:p>
          <a:p>
            <a:pPr marL="342900" indent="-342900">
              <a:buFontTx/>
              <a:buAutoNum type="arabicPeriod"/>
            </a:pPr>
            <a:r>
              <a:rPr lang="ru-RU" sz="2200">
                <a:solidFill>
                  <a:srgbClr val="000000"/>
                </a:solidFill>
              </a:rPr>
              <a:t>табличного,   графического   и  текстового   характера,   иллюстрирующие   и аргументирующие тезисы и положения основной части исследования.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5688" y="496888"/>
            <a:ext cx="7045325" cy="5016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u="sng" dirty="0"/>
              <a:t>Параметры страниц: </a:t>
            </a:r>
            <a:r>
              <a:rPr lang="ru-RU" sz="3200" dirty="0"/>
              <a:t>Формат листа — А4;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Поля: левое — 30 мм; правое — 15 мм; верхнее, нижнее — 25 мм; Шрифт — 14 кегль, начертание — </a:t>
            </a:r>
            <a:r>
              <a:rPr lang="en-US" sz="3200" dirty="0"/>
              <a:t>Times New Roman</a:t>
            </a:r>
            <a:r>
              <a:rPr lang="ru-RU" sz="3200" dirty="0"/>
              <a:t>; для списка литературы, приложений и таблиц — 12, для сносок — 10; Межстрочный интервал — 1,5; Отступ красной строки — 1,3 см; Выравнивание — по ширине.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азвание 1"/>
          <p:cNvSpPr>
            <a:spLocks noGrp="1"/>
          </p:cNvSpPr>
          <p:nvPr>
            <p:ph type="title"/>
          </p:nvPr>
        </p:nvSpPr>
        <p:spPr>
          <a:xfrm>
            <a:off x="457200" y="74613"/>
            <a:ext cx="8229600" cy="1143000"/>
          </a:xfrm>
        </p:spPr>
        <p:txBody>
          <a:bodyPr/>
          <a:lstStyle/>
          <a:p>
            <a:r>
              <a:rPr lang="ru-RU" smtClean="0"/>
              <a:t>ВАЖНО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6000"/>
            <a:ext cx="9144000" cy="5167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144000" cy="6149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363"/>
            <a:ext cx="9144000" cy="2754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14675"/>
            <a:ext cx="9144000" cy="3021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50"/>
            <a:ext cx="9144000" cy="6378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513"/>
            <a:ext cx="9144000" cy="5457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307</Words>
  <Application>Microsoft Macintosh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ВАЖНО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Admin</cp:lastModifiedBy>
  <cp:revision>3</cp:revision>
  <dcterms:created xsi:type="dcterms:W3CDTF">2017-05-10T13:53:16Z</dcterms:created>
  <dcterms:modified xsi:type="dcterms:W3CDTF">2017-12-06T17:47:10Z</dcterms:modified>
</cp:coreProperties>
</file>