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9"/>
  </p:notesMasterIdLst>
  <p:handoutMasterIdLst>
    <p:handoutMasterId r:id="rId110"/>
  </p:handoutMasterIdLst>
  <p:sldIdLst>
    <p:sldId id="263" r:id="rId2"/>
    <p:sldId id="296" r:id="rId3"/>
    <p:sldId id="297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00" r:id="rId39"/>
    <p:sldId id="288" r:id="rId40"/>
    <p:sldId id="301" r:id="rId41"/>
    <p:sldId id="302" r:id="rId42"/>
    <p:sldId id="303" r:id="rId43"/>
    <p:sldId id="304" r:id="rId44"/>
    <p:sldId id="306" r:id="rId45"/>
    <p:sldId id="307" r:id="rId46"/>
    <p:sldId id="305" r:id="rId47"/>
    <p:sldId id="290" r:id="rId48"/>
    <p:sldId id="291" r:id="rId49"/>
    <p:sldId id="292" r:id="rId50"/>
    <p:sldId id="308" r:id="rId51"/>
    <p:sldId id="293" r:id="rId52"/>
    <p:sldId id="294" r:id="rId53"/>
    <p:sldId id="295" r:id="rId54"/>
    <p:sldId id="268" r:id="rId55"/>
    <p:sldId id="266" r:id="rId56"/>
    <p:sldId id="282" r:id="rId57"/>
    <p:sldId id="279" r:id="rId58"/>
    <p:sldId id="277" r:id="rId59"/>
    <p:sldId id="265" r:id="rId60"/>
    <p:sldId id="283" r:id="rId61"/>
    <p:sldId id="281" r:id="rId62"/>
    <p:sldId id="280" r:id="rId63"/>
    <p:sldId id="269" r:id="rId64"/>
    <p:sldId id="272" r:id="rId65"/>
    <p:sldId id="271" r:id="rId66"/>
    <p:sldId id="270" r:id="rId67"/>
    <p:sldId id="264" r:id="rId68"/>
    <p:sldId id="278" r:id="rId69"/>
    <p:sldId id="274" r:id="rId70"/>
    <p:sldId id="275" r:id="rId71"/>
    <p:sldId id="273" r:id="rId72"/>
    <p:sldId id="276" r:id="rId73"/>
    <p:sldId id="284" r:id="rId74"/>
    <p:sldId id="285" r:id="rId75"/>
    <p:sldId id="287" r:id="rId76"/>
    <p:sldId id="298" r:id="rId77"/>
    <p:sldId id="299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2" r:id="rId88"/>
    <p:sldId id="353" r:id="rId89"/>
    <p:sldId id="354" r:id="rId90"/>
    <p:sldId id="355" r:id="rId91"/>
    <p:sldId id="356" r:id="rId92"/>
    <p:sldId id="357" r:id="rId93"/>
    <p:sldId id="358" r:id="rId94"/>
    <p:sldId id="359" r:id="rId95"/>
    <p:sldId id="360" r:id="rId96"/>
    <p:sldId id="361" r:id="rId97"/>
    <p:sldId id="362" r:id="rId98"/>
    <p:sldId id="363" r:id="rId99"/>
    <p:sldId id="364" r:id="rId100"/>
    <p:sldId id="365" r:id="rId101"/>
    <p:sldId id="366" r:id="rId102"/>
    <p:sldId id="367" r:id="rId103"/>
    <p:sldId id="368" r:id="rId104"/>
    <p:sldId id="369" r:id="rId105"/>
    <p:sldId id="370" r:id="rId106"/>
    <p:sldId id="371" r:id="rId107"/>
    <p:sldId id="372" r:id="rId108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opprada:Dropbox:&#1055;&#1088;&#1086;&#1077;&#1082;&#1090;&#1099;:&#1055;&#1088;&#1086;&#1077;&#1082;&#1090;%20&#1050;&#1091;&#1076;&#1088;&#1080;&#1085;:&#1042;&#1099;&#1077;&#1093;&#1072;&#1083;&#1086;%20&#1074;&#1089;&#1077;&#1075;&#1086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opprada:Dropbox:&#1055;&#1088;&#1086;&#1077;&#1082;&#1090;&#1099;:&#1055;&#1088;&#1086;&#1077;&#1082;&#1090;%20&#1050;&#1091;&#1076;&#1088;&#1080;&#1085;:&#1042;&#1099;&#1077;&#1093;&#1072;&#1083;&#1086;%20&#1074;&#1089;&#1077;&#1075;&#1086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3;&#1077;&#1082;&#1089;&#1072;&#1085;&#1076;&#1088;\Dropbox\&#1055;&#1088;&#1086;&#1077;&#1082;&#1090;&#1099;\&#1055;&#1088;&#1086;&#1077;&#1082;&#1090;%20&#1050;&#1091;&#1076;&#1088;&#1080;&#1085;\&#1056;&#1086;&#1089;&#1089;&#1080;&#1103;&#1085;&#1077;%20&#1087;&#1086;%20&#1088;&#1077;&#1075;&#1080;&#1086;&#1085;&#1072;&#1084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0;&#1083;&#1077;&#1082;&#1089;&#1072;&#1085;&#1076;&#1088;\Dropbox\&#1055;&#1088;&#1086;&#1077;&#1082;&#1090;&#1099;\&#1055;&#1088;&#1086;&#1077;&#1082;&#1090;%20&#1050;&#1091;&#1076;&#1088;&#1080;&#1085;\&#1056;&#1086;&#1089;&#1089;&#1080;&#1103;&#1085;&#1077;%20&#1087;&#1086;%20&#1088;&#1077;&#1075;&#1080;&#1086;&#1085;&#1072;&#1084;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AppData\Local\Temp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3;&#1077;&#1082;&#1089;&#1072;&#1085;&#1076;&#1088;\Dropbox\&#1055;&#1088;&#1086;&#1077;&#1082;&#1090;&#1099;\&#1055;&#1088;&#1086;&#1077;&#1082;&#1090;%20&#1050;&#1091;&#1076;&#1088;&#1080;&#1085;\&#1047;&#1072;&#1088;&#1091;&#1073;&#1077;&#1078;&#1085;&#1099;&#1077;%20&#1076;&#1072;&#1085;&#1085;&#1099;&#1077;\12521-00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7446850393700815E-2"/>
          <c:y val="4.8141184593887755E-2"/>
          <c:w val="0.89588648293963258"/>
          <c:h val="0.82690255361137699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tx2"/>
            </a:solidFill>
          </c:spPr>
          <c:dLbls>
            <c:dLbl>
              <c:idx val="0"/>
              <c:layout>
                <c:manualLayout>
                  <c:x val="5.7306590257879871E-3"/>
                  <c:y val="-1.3888888888888938E-2"/>
                </c:manualLayout>
              </c:layout>
              <c:showVal val="1"/>
            </c:dLbl>
            <c:dLbl>
              <c:idx val="2"/>
              <c:layout>
                <c:manualLayout>
                  <c:x val="-1.7510144744554863E-17"/>
                  <c:y val="1.3888888888888938E-2"/>
                </c:manualLayout>
              </c:layout>
              <c:showVal val="1"/>
            </c:dLbl>
            <c:dLbl>
              <c:idx val="3"/>
              <c:layout>
                <c:manualLayout>
                  <c:x val="7.6408787010506405E-3"/>
                  <c:y val="-1.3888888888888938E-2"/>
                </c:manualLayout>
              </c:layout>
              <c:showVal val="1"/>
            </c:dLbl>
            <c:dLbl>
              <c:idx val="5"/>
              <c:layout>
                <c:manualLayout>
                  <c:x val="5.1906800883690604E-5"/>
                  <c:y val="-1.4812963770769698E-2"/>
                </c:manualLayout>
              </c:layout>
              <c:showVal val="1"/>
            </c:dLbl>
            <c:dLbl>
              <c:idx val="7"/>
              <c:layout>
                <c:manualLayout>
                  <c:x val="1.1565199495138144E-2"/>
                  <c:y val="-3.6107929561661568E-2"/>
                </c:manualLayout>
              </c:layout>
              <c:showVal val="1"/>
            </c:dLbl>
            <c:dLbl>
              <c:idx val="9"/>
              <c:layout>
                <c:manualLayout>
                  <c:x val="0"/>
                  <c:y val="1.8518518518518535E-2"/>
                </c:manualLayout>
              </c:layout>
              <c:showVal val="1"/>
            </c:dLbl>
            <c:dLbl>
              <c:idx val="10"/>
              <c:layout>
                <c:manualLayout>
                  <c:x val="1.9102196752626523E-3"/>
                  <c:y val="-2.7777777777777901E-2"/>
                </c:manualLayout>
              </c:layout>
              <c:showVal val="1"/>
            </c:dLbl>
            <c:dLbl>
              <c:idx val="11"/>
              <c:layout>
                <c:manualLayout>
                  <c:x val="0"/>
                  <c:y val="1.8518518518518535E-2"/>
                </c:manualLayout>
              </c:layout>
              <c:showVal val="1"/>
            </c:dLbl>
            <c:dLbl>
              <c:idx val="12"/>
              <c:layout>
                <c:manualLayout>
                  <c:x val="0"/>
                  <c:y val="-1.3888888888888938E-2"/>
                </c:manualLayout>
              </c:layout>
              <c:showVal val="1"/>
            </c:dLbl>
            <c:dLbl>
              <c:idx val="13"/>
              <c:layout>
                <c:manualLayout>
                  <c:x val="3.8204393505253888E-3"/>
                  <c:y val="9.2592592592593038E-3"/>
                </c:manualLayout>
              </c:layout>
              <c:showVal val="1"/>
            </c:dLbl>
            <c:dLbl>
              <c:idx val="14"/>
              <c:layout>
                <c:manualLayout>
                  <c:x val="0"/>
                  <c:y val="-2.7777777777777901E-2"/>
                </c:manualLayout>
              </c:layout>
              <c:showVal val="1"/>
            </c:dLbl>
            <c:dLbl>
              <c:idx val="15"/>
              <c:layout>
                <c:manualLayout>
                  <c:x val="0"/>
                  <c:y val="9.2592592592593038E-3"/>
                </c:manualLayout>
              </c:layout>
              <c:showVal val="1"/>
            </c:dLbl>
            <c:dLbl>
              <c:idx val="16"/>
              <c:layout>
                <c:manualLayout>
                  <c:x val="0"/>
                  <c:y val="1.3888888888888938E-2"/>
                </c:manualLayout>
              </c:layout>
              <c:showVal val="1"/>
            </c:dLbl>
            <c:dLbl>
              <c:idx val="17"/>
              <c:layout>
                <c:manualLayout>
                  <c:x val="0"/>
                  <c:y val="9.2592592592593038E-3"/>
                </c:manualLayout>
              </c:layout>
              <c:showVal val="1"/>
            </c:dLbl>
            <c:dLbl>
              <c:idx val="18"/>
              <c:layout>
                <c:manualLayout>
                  <c:x val="0"/>
                  <c:y val="9.2592592592593038E-3"/>
                </c:manualLayout>
              </c:layout>
              <c:showVal val="1"/>
            </c:dLbl>
            <c:dLbl>
              <c:idx val="19"/>
              <c:layout>
                <c:manualLayout>
                  <c:x val="0"/>
                  <c:y val="1.3888888888888938E-2"/>
                </c:manualLayout>
              </c:layout>
              <c:showVal val="1"/>
            </c:dLbl>
            <c:dLbl>
              <c:idx val="23"/>
              <c:layout>
                <c:manualLayout>
                  <c:x val="0"/>
                  <c:y val="-3.2407407407407489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Лист1!$C$1:$Z$1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Лист1!$C$2:$Z$2</c:f>
              <c:numCache>
                <c:formatCode>General</c:formatCode>
                <c:ptCount val="24"/>
                <c:pt idx="0">
                  <c:v>704.1</c:v>
                </c:pt>
                <c:pt idx="1">
                  <c:v>493.1</c:v>
                </c:pt>
                <c:pt idx="2">
                  <c:v>345.6</c:v>
                </c:pt>
                <c:pt idx="3">
                  <c:v>347.4</c:v>
                </c:pt>
                <c:pt idx="4">
                  <c:v>291.60000000000002</c:v>
                </c:pt>
                <c:pt idx="5">
                  <c:v>233</c:v>
                </c:pt>
                <c:pt idx="6">
                  <c:v>213.4</c:v>
                </c:pt>
                <c:pt idx="7">
                  <c:v>215</c:v>
                </c:pt>
                <c:pt idx="8">
                  <c:v>145.69999999999999</c:v>
                </c:pt>
                <c:pt idx="9">
                  <c:v>121.2</c:v>
                </c:pt>
                <c:pt idx="10">
                  <c:v>106.7</c:v>
                </c:pt>
                <c:pt idx="11">
                  <c:v>94</c:v>
                </c:pt>
                <c:pt idx="12">
                  <c:v>79.8</c:v>
                </c:pt>
                <c:pt idx="13">
                  <c:v>69.8</c:v>
                </c:pt>
                <c:pt idx="14">
                  <c:v>54</c:v>
                </c:pt>
                <c:pt idx="15" formatCode="[=0]&quot; -     &quot;;#\ ##0&quot;     &quot;">
                  <c:v>47</c:v>
                </c:pt>
                <c:pt idx="16" formatCode="[=0]&quot; -     &quot;;#\ ##0&quot;     &quot;">
                  <c:v>39.5</c:v>
                </c:pt>
                <c:pt idx="17" formatCode="[=0]&quot; -     &quot;;#\ ##0&quot;     &quot;">
                  <c:v>32.5</c:v>
                </c:pt>
                <c:pt idx="18" formatCode="[=0]&quot;-      &quot;;#\ ##0&quot;      &quot;">
                  <c:v>32.6</c:v>
                </c:pt>
                <c:pt idx="19" formatCode="[=0]&quot;-   &quot;;#\ ##0&quot;   &quot;">
                  <c:v>36.800000000000004</c:v>
                </c:pt>
                <c:pt idx="20" formatCode="[=0]&quot;-   &quot;;#\ ##0&quot;   &quot;">
                  <c:v>122.7</c:v>
                </c:pt>
                <c:pt idx="21" formatCode="[=0]&quot;-   &quot;;#\ ##0&quot;   &quot;">
                  <c:v>186.9</c:v>
                </c:pt>
                <c:pt idx="22" formatCode="[=0]&quot;-   &quot;;#\ ##0&quot;   &quot;">
                  <c:v>308.5</c:v>
                </c:pt>
                <c:pt idx="23">
                  <c:v>353.3</c:v>
                </c:pt>
              </c:numCache>
            </c:numRef>
          </c:val>
        </c:ser>
        <c:axId val="40945536"/>
        <c:axId val="40947072"/>
      </c:barChart>
      <c:catAx>
        <c:axId val="40945536"/>
        <c:scaling>
          <c:orientation val="minMax"/>
        </c:scaling>
        <c:axPos val="b"/>
        <c:numFmt formatCode="General" sourceLinked="1"/>
        <c:tickLblPos val="nextTo"/>
        <c:crossAx val="40947072"/>
        <c:crosses val="autoZero"/>
        <c:auto val="1"/>
        <c:lblAlgn val="ctr"/>
        <c:lblOffset val="100"/>
      </c:catAx>
      <c:valAx>
        <c:axId val="40947072"/>
        <c:scaling>
          <c:orientation val="minMax"/>
        </c:scaling>
        <c:axPos val="l"/>
        <c:majorGridlines/>
        <c:numFmt formatCode="General" sourceLinked="1"/>
        <c:tickLblPos val="nextTo"/>
        <c:crossAx val="40945536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490507436570402"/>
          <c:y val="5.1400554097404495E-2"/>
          <c:w val="0.67793206506120951"/>
          <c:h val="0.83261956838728501"/>
        </c:manualLayout>
      </c:layout>
      <c:barChart>
        <c:barDir val="col"/>
        <c:grouping val="clustered"/>
        <c:ser>
          <c:idx val="0"/>
          <c:order val="0"/>
          <c:tx>
            <c:strRef>
              <c:f>Лист1!$AA$2</c:f>
              <c:strCache>
                <c:ptCount val="1"/>
                <c:pt idx="0">
                  <c:v>Выехало, всего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1.851851851851853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1666666666666713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1.388888888888893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Лист1!$V$1:$Z$1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Лист1!$V$2:$Z$2</c:f>
              <c:numCache>
                <c:formatCode>[=0]"-   ";#\ ##0"   "</c:formatCode>
                <c:ptCount val="5"/>
                <c:pt idx="0">
                  <c:v>36.800000000000004</c:v>
                </c:pt>
                <c:pt idx="1">
                  <c:v>122.7</c:v>
                </c:pt>
                <c:pt idx="2">
                  <c:v>186.9</c:v>
                </c:pt>
                <c:pt idx="3">
                  <c:v>308.5</c:v>
                </c:pt>
                <c:pt idx="4" formatCode="General">
                  <c:v>353.3</c:v>
                </c:pt>
              </c:numCache>
            </c:numRef>
          </c:val>
        </c:ser>
        <c:ser>
          <c:idx val="1"/>
          <c:order val="1"/>
          <c:tx>
            <c:strRef>
              <c:f>Лист1!$AA$3</c:f>
              <c:strCache>
                <c:ptCount val="1"/>
                <c:pt idx="0">
                  <c:v>Выехало, граждан России.</c:v>
                </c:pt>
              </c:strCache>
            </c:strRef>
          </c:tx>
          <c:dLbls>
            <c:dLbl>
              <c:idx val="0"/>
              <c:layout>
                <c:manualLayout>
                  <c:x val="2.6763990267639912E-2"/>
                  <c:y val="-2.7778142315543985E-2"/>
                </c:manualLayout>
              </c:layout>
              <c:showVal val="1"/>
            </c:dLbl>
            <c:dLbl>
              <c:idx val="1"/>
              <c:layout>
                <c:manualLayout>
                  <c:x val="1.9464720194647248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9.7323600973236047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2165450121654499E-2"/>
                  <c:y val="-9.2592592592591894E-3"/>
                </c:manualLayout>
              </c:layout>
              <c:showVal val="1"/>
            </c:dLbl>
            <c:dLbl>
              <c:idx val="4"/>
              <c:layout>
                <c:manualLayout>
                  <c:x val="1.21654501216544E-2"/>
                  <c:y val="-4.6296296296296424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Лист1!$V$1:$Z$1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Лист1!$V$3:$Z$3</c:f>
              <c:numCache>
                <c:formatCode>General</c:formatCode>
                <c:ptCount val="5"/>
                <c:pt idx="0">
                  <c:v>29.5</c:v>
                </c:pt>
                <c:pt idx="1">
                  <c:v>46.7</c:v>
                </c:pt>
                <c:pt idx="2">
                  <c:v>47.4</c:v>
                </c:pt>
                <c:pt idx="3">
                  <c:v>53.2</c:v>
                </c:pt>
                <c:pt idx="4">
                  <c:v>51.8</c:v>
                </c:pt>
              </c:numCache>
            </c:numRef>
          </c:val>
        </c:ser>
        <c:axId val="41221120"/>
        <c:axId val="41444096"/>
      </c:barChart>
      <c:catAx>
        <c:axId val="41221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444096"/>
        <c:crosses val="autoZero"/>
        <c:auto val="1"/>
        <c:lblAlgn val="ctr"/>
        <c:lblOffset val="100"/>
      </c:catAx>
      <c:valAx>
        <c:axId val="41444096"/>
        <c:scaling>
          <c:orientation val="minMax"/>
        </c:scaling>
        <c:axPos val="l"/>
        <c:majorGridlines/>
        <c:numFmt formatCode="[=0]&quot;-   &quot;;#\ ##0&quot;   &quot;" sourceLinked="1"/>
        <c:tickLblPos val="nextTo"/>
        <c:crossAx val="41221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22995574458365"/>
          <c:y val="0.21720873432487628"/>
          <c:w val="0.21633695423108601"/>
          <c:h val="0.47761956838728575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43848483044187575"/>
          <c:y val="0.10050815321363114"/>
          <c:w val="0.48764980581877332"/>
          <c:h val="0.88145654628661263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1.1862396204033301E-2"/>
                  <c:y val="-2.1835543967243864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(Субъекты!$A$6:$A$15;Субъекты!$A$17:$A$21)</c:f>
              <c:strCache>
                <c:ptCount val="15"/>
                <c:pt idx="0">
                  <c:v>Калининградская область</c:v>
                </c:pt>
                <c:pt idx="1">
                  <c:v>Сахалинская область</c:v>
                </c:pt>
                <c:pt idx="2">
                  <c:v>Республика Карелия</c:v>
                </c:pt>
                <c:pt idx="3">
                  <c:v>Ленинградская область</c:v>
                </c:pt>
                <c:pt idx="4">
                  <c:v>Мурманская область</c:v>
                </c:pt>
                <c:pt idx="5">
                  <c:v>Магаданская область</c:v>
                </c:pt>
                <c:pt idx="6">
                  <c:v>Омская область</c:v>
                </c:pt>
                <c:pt idx="7">
                  <c:v>Ямало-Ненецкий авт. округ</c:v>
                </c:pt>
                <c:pt idx="8">
                  <c:v>Томская область</c:v>
                </c:pt>
                <c:pt idx="9">
                  <c:v>г. Санкт-Петербург</c:v>
                </c:pt>
                <c:pt idx="10">
                  <c:v>Московская область</c:v>
                </c:pt>
                <c:pt idx="11">
                  <c:v>Ханты-Мансийский авт. округ-Югра</c:v>
                </c:pt>
                <c:pt idx="12">
                  <c:v>РСО - Алания</c:v>
                </c:pt>
                <c:pt idx="13">
                  <c:v>Тюменская область</c:v>
                </c:pt>
                <c:pt idx="14">
                  <c:v>Калужская область</c:v>
                </c:pt>
              </c:strCache>
            </c:strRef>
          </c:cat>
          <c:val>
            <c:numRef>
              <c:f>(Субъекты!$B$6:$B$15;Субъекты!$B$17:$B$21)</c:f>
              <c:numCache>
                <c:formatCode>0.00</c:formatCode>
                <c:ptCount val="15"/>
                <c:pt idx="0">
                  <c:v>23.07533539731682</c:v>
                </c:pt>
                <c:pt idx="1">
                  <c:v>14.836065573770499</c:v>
                </c:pt>
                <c:pt idx="2">
                  <c:v>12.085308056872044</c:v>
                </c:pt>
                <c:pt idx="3">
                  <c:v>10.315315315315322</c:v>
                </c:pt>
                <c:pt idx="4">
                  <c:v>10.117493472584849</c:v>
                </c:pt>
                <c:pt idx="5">
                  <c:v>9.324324324324321</c:v>
                </c:pt>
                <c:pt idx="6">
                  <c:v>8.6602628918099267</c:v>
                </c:pt>
                <c:pt idx="7">
                  <c:v>8.3703703703703685</c:v>
                </c:pt>
                <c:pt idx="8">
                  <c:v>7.9795158286778376</c:v>
                </c:pt>
                <c:pt idx="9">
                  <c:v>7.7927580893682586</c:v>
                </c:pt>
                <c:pt idx="10">
                  <c:v>7.2797676669893514</c:v>
                </c:pt>
                <c:pt idx="11">
                  <c:v>6.4516129032258114</c:v>
                </c:pt>
                <c:pt idx="12">
                  <c:v>6.3456090651558084</c:v>
                </c:pt>
                <c:pt idx="13">
                  <c:v>5.4900865679976665</c:v>
                </c:pt>
                <c:pt idx="14">
                  <c:v>5.2917903066271021</c:v>
                </c:pt>
              </c:numCache>
            </c:numRef>
          </c:val>
        </c:ser>
        <c:axId val="49769856"/>
        <c:axId val="41485440"/>
      </c:barChart>
      <c:catAx>
        <c:axId val="49769856"/>
        <c:scaling>
          <c:orientation val="maxMin"/>
        </c:scaling>
        <c:axPos val="l"/>
        <c:tickLblPos val="nextTo"/>
        <c:txPr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485440"/>
        <c:crosses val="autoZero"/>
        <c:auto val="1"/>
        <c:lblAlgn val="ctr"/>
        <c:lblOffset val="100"/>
      </c:catAx>
      <c:valAx>
        <c:axId val="41485440"/>
        <c:scaling>
          <c:orientation val="minMax"/>
        </c:scaling>
        <c:axPos val="t"/>
        <c:majorGridlines>
          <c:spPr>
            <a:ln>
              <a:noFill/>
            </a:ln>
          </c:spPr>
        </c:majorGridlines>
        <c:numFmt formatCode="0.0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97698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Субъекты!$A$82:$A$96</c:f>
              <c:strCache>
                <c:ptCount val="15"/>
                <c:pt idx="0">
                  <c:v>Ивановская область</c:v>
                </c:pt>
                <c:pt idx="1">
                  <c:v>Удмуртская Республика</c:v>
                </c:pt>
                <c:pt idx="2">
                  <c:v>Забайкальский край</c:v>
                </c:pt>
                <c:pt idx="3">
                  <c:v>Республика Бурятия</c:v>
                </c:pt>
                <c:pt idx="4">
                  <c:v>Орловская область</c:v>
                </c:pt>
                <c:pt idx="5">
                  <c:v>Карачаево-Черкесская Республика</c:v>
                </c:pt>
                <c:pt idx="6">
                  <c:v>Республика Алтай</c:v>
                </c:pt>
                <c:pt idx="7">
                  <c:v>Кабардино-Балкарская Республика</c:v>
                </c:pt>
                <c:pt idx="8">
                  <c:v>Республика Калмыкия</c:v>
                </c:pt>
                <c:pt idx="9">
                  <c:v>Чувашская Республика</c:v>
                </c:pt>
                <c:pt idx="10">
                  <c:v>Вологодская область</c:v>
                </c:pt>
                <c:pt idx="11">
                  <c:v>Чеченская Республика</c:v>
                </c:pt>
                <c:pt idx="12">
                  <c:v>Республика Мордовия</c:v>
                </c:pt>
                <c:pt idx="13">
                  <c:v>Республика Дагестан</c:v>
                </c:pt>
                <c:pt idx="14">
                  <c:v>Республика Тыва</c:v>
                </c:pt>
              </c:strCache>
            </c:strRef>
          </c:cat>
          <c:val>
            <c:numRef>
              <c:f>Субъекты!$B$82:$B$96</c:f>
              <c:numCache>
                <c:formatCode>0.00</c:formatCode>
                <c:ptCount val="15"/>
                <c:pt idx="0">
                  <c:v>1.215043394406943</c:v>
                </c:pt>
                <c:pt idx="1">
                  <c:v>1.205533596837925</c:v>
                </c:pt>
                <c:pt idx="2">
                  <c:v>1.186752529898859</c:v>
                </c:pt>
                <c:pt idx="3">
                  <c:v>1.12474437627812</c:v>
                </c:pt>
                <c:pt idx="4">
                  <c:v>1.111111111111112</c:v>
                </c:pt>
                <c:pt idx="5">
                  <c:v>1.0874200426439218</c:v>
                </c:pt>
                <c:pt idx="6">
                  <c:v>1.0747663551401581</c:v>
                </c:pt>
                <c:pt idx="7">
                  <c:v>1.0569105691056921</c:v>
                </c:pt>
                <c:pt idx="8">
                  <c:v>0.96085409252670551</c:v>
                </c:pt>
                <c:pt idx="9">
                  <c:v>0.90468497576735363</c:v>
                </c:pt>
                <c:pt idx="10">
                  <c:v>0.86481947942906212</c:v>
                </c:pt>
                <c:pt idx="11">
                  <c:v>0.56204379562043805</c:v>
                </c:pt>
                <c:pt idx="12">
                  <c:v>0.40791100123609408</c:v>
                </c:pt>
                <c:pt idx="13">
                  <c:v>0.40468227424749875</c:v>
                </c:pt>
                <c:pt idx="14">
                  <c:v>0.12738853503184697</c:v>
                </c:pt>
              </c:numCache>
            </c:numRef>
          </c:val>
        </c:ser>
        <c:axId val="41620224"/>
        <c:axId val="41621760"/>
      </c:barChart>
      <c:catAx>
        <c:axId val="41620224"/>
        <c:scaling>
          <c:orientation val="maxMin"/>
        </c:scaling>
        <c:axPos val="l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621760"/>
        <c:crosses val="autoZero"/>
        <c:auto val="1"/>
        <c:lblAlgn val="ctr"/>
        <c:lblOffset val="100"/>
      </c:catAx>
      <c:valAx>
        <c:axId val="41621760"/>
        <c:scaling>
          <c:orientation val="minMax"/>
        </c:scaling>
        <c:axPos val="t"/>
        <c:majorGridlines>
          <c:spPr>
            <a:ln>
              <a:noFill/>
            </a:ln>
          </c:spPr>
        </c:majorGridlines>
        <c:numFmt formatCode="0.0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620224"/>
        <c:crosses val="autoZero"/>
        <c:crossBetween val="between"/>
      </c:valAx>
    </c:plotArea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3955419835944794E-2"/>
          <c:y val="3.6327385510631596E-2"/>
          <c:w val="0.90042451764370912"/>
          <c:h val="0.80983486270677663"/>
        </c:manualLayout>
      </c:layout>
      <c:bar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-2.1521575379317612E-3"/>
                  <c:y val="-3.6804100034703177E-2"/>
                </c:manualLayout>
              </c:layout>
              <c:showVal val="1"/>
            </c:dLbl>
            <c:dLbl>
              <c:idx val="1"/>
              <c:layout>
                <c:manualLayout>
                  <c:x val="2.1521575379317812E-3"/>
                  <c:y val="1.8402050017351634E-2"/>
                </c:manualLayout>
              </c:layout>
              <c:showVal val="1"/>
            </c:dLbl>
            <c:dLbl>
              <c:idx val="3"/>
              <c:layout>
                <c:manualLayout>
                  <c:x val="-2.029426362663937E-3"/>
                  <c:y val="-3.926380873887697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Лист1!$A$3:$A$6</c:f>
              <c:strCache>
                <c:ptCount val="4"/>
                <c:pt idx="0">
                  <c:v>РОМИР (2015)</c:v>
                </c:pt>
                <c:pt idx="1">
                  <c:v>Левада-Центр (2015)</c:v>
                </c:pt>
                <c:pt idx="2">
                  <c:v>ФОМ (2014)</c:v>
                </c:pt>
                <c:pt idx="3">
                  <c:v>ВЦИОМ (2015)</c:v>
                </c:pt>
              </c:strCache>
            </c:strRef>
          </c:cat>
          <c:val>
            <c:numRef>
              <c:f>Лист1!$B$3:$B$6</c:f>
              <c:numCache>
                <c:formatCode>0%</c:formatCode>
                <c:ptCount val="4"/>
                <c:pt idx="0">
                  <c:v>8.0000000000000043E-2</c:v>
                </c:pt>
                <c:pt idx="1">
                  <c:v>0.23</c:v>
                </c:pt>
                <c:pt idx="2">
                  <c:v>0.12000000000000002</c:v>
                </c:pt>
                <c:pt idx="3">
                  <c:v>0.13</c:v>
                </c:pt>
              </c:numCache>
            </c:numRef>
          </c:val>
        </c:ser>
        <c:axId val="41664512"/>
        <c:axId val="41666048"/>
      </c:barChart>
      <c:catAx>
        <c:axId val="416645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666048"/>
        <c:crosses val="autoZero"/>
        <c:auto val="1"/>
        <c:lblAlgn val="ctr"/>
        <c:lblOffset val="100"/>
      </c:catAx>
      <c:valAx>
        <c:axId val="4166604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664512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9745201939613621"/>
          <c:y val="0.101610627397184"/>
          <c:w val="0.60509574859607462"/>
          <c:h val="0.79677874520563197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36685907312799"/>
                  <c:y val="0.20482950250814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Россия 19%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9108483183800001"/>
                  <c:y val="-3.744409186263268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5.3708042950105804E-2"/>
                  <c:y val="-0.102816910926378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222254232088159"/>
                  <c:y val="0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0.24007449061968"/>
                  <c:y val="8.0554780562069717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Финляндия!$B$4:$B$11</c:f>
              <c:strCache>
                <c:ptCount val="8"/>
                <c:pt idx="0">
                  <c:v>Россия</c:v>
                </c:pt>
                <c:pt idx="1">
                  <c:v>Китай</c:v>
                </c:pt>
                <c:pt idx="2">
                  <c:v>Вьетнам</c:v>
                </c:pt>
                <c:pt idx="3">
                  <c:v>Южная Корея</c:v>
                </c:pt>
                <c:pt idx="4">
                  <c:v>США</c:v>
                </c:pt>
                <c:pt idx="5">
                  <c:v>Непал</c:v>
                </c:pt>
                <c:pt idx="6">
                  <c:v>Япония</c:v>
                </c:pt>
                <c:pt idx="7">
                  <c:v>Другие страны</c:v>
                </c:pt>
              </c:strCache>
            </c:strRef>
          </c:cat>
          <c:val>
            <c:numRef>
              <c:f>Финляндия!$C$4:$C$11</c:f>
              <c:numCache>
                <c:formatCode>General</c:formatCode>
                <c:ptCount val="8"/>
                <c:pt idx="0">
                  <c:v>1130</c:v>
                </c:pt>
                <c:pt idx="1">
                  <c:v>855</c:v>
                </c:pt>
                <c:pt idx="2">
                  <c:v>428</c:v>
                </c:pt>
                <c:pt idx="3">
                  <c:v>315</c:v>
                </c:pt>
                <c:pt idx="4">
                  <c:v>247</c:v>
                </c:pt>
                <c:pt idx="5">
                  <c:v>170</c:v>
                </c:pt>
                <c:pt idx="6">
                  <c:v>215</c:v>
                </c:pt>
                <c:pt idx="7">
                  <c:v>2301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8CBDC8-AC04-47AB-9150-CC945F0B2580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93B748-035C-4220-995E-DF051E4F6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6A36CB5-3CAF-40B3-BFDC-AB9D2AEB1E85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0B75E37F-066D-49B2-A963-6A98E5BAD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0304E2-5039-4EA5-B4EA-AAEFEE7A720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9C63A-6F85-4DED-AB37-BF6D5CBBF592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01E6FC4-C948-4F73-9A12-06BF459A0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9B0A9-27F2-47A5-BF69-8F14E0D3CC26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9AB6C-931B-4C9D-BA5A-98A197866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08B4D-7B2E-483E-BC25-4F4852636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DBDC-D7FC-446F-8D93-FBBCDC6A7F86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BCD66-D6B6-426E-B53D-DFE061085C2C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3FFAE-E693-4309-B6FA-93218BB86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5351-1352-4928-8E02-325A320D1136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0605164-24BF-4F74-921B-59DFD04FF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3D77-67F9-4D6E-80A2-11A880C3B727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FA429-1ABB-4F8D-8182-D8EC63850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4FC67-8773-4D7D-9A4F-29B5A692ABF2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276C1D9-256D-4694-AB95-96B8CA3C3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174FC-0198-41BF-8696-0994341AA497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7C20C-8C5D-40DA-93B0-1665A4621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414B-5AF3-4DBE-9E07-5418294E067A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23EC70-9194-45A1-ABF1-B98E96ABE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6644840-6EEA-4EC9-B2E1-5CD469E36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ED5E6-5D6C-4314-AB00-5C06DB3DA96E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AA4A5-783D-49CA-9E1E-E9A4C9137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C7D9-E2F0-4CDE-BE5A-587B1E0C8B80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3523B3D-0957-4F62-8A51-8E58300DE859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7CAF86-C8FC-483D-BDC9-1F9F1C93E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g.ru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vz.ru/infographics/2015/9/25/768882.html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500438" y="4940300"/>
            <a:ext cx="5143500" cy="488950"/>
          </a:xfrm>
        </p:spPr>
        <p:txBody>
          <a:bodyPr>
            <a:normAutofit fontScale="92500"/>
          </a:bodyPr>
          <a:lstStyle/>
          <a:p>
            <a:pPr marL="274320" indent="-274320" algn="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/>
              <a:t>П.Толмачев, </a:t>
            </a:r>
            <a:r>
              <a:rPr lang="ru-RU" i="1" dirty="0" err="1" smtClean="0"/>
              <a:t>д.э.н.,профессор</a:t>
            </a:r>
            <a:endParaRPr lang="ru-RU" i="1" dirty="0"/>
          </a:p>
        </p:txBody>
      </p:sp>
      <p:sp>
        <p:nvSpPr>
          <p:cNvPr id="153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75" y="2357438"/>
            <a:ext cx="8001000" cy="500062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Курс: международные  экономические отношения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8152" y="1643050"/>
            <a:ext cx="806489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Дипломатическая академия МИД РФ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357188"/>
            <a:ext cx="17145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2425" y="3308350"/>
            <a:ext cx="84963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Тема : Миграция трудовых ресурсов.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     В развитии миграционных процессов обычно выделяют три большие социальные волны.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Первая  охватывает примерно две трети XIX в. Для этого периода наиболее характерным было перемещение промышленных рабочих.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Вторая волна прошла в конце XIX в. и в первую треть XX в. В это время преимущественно мигрирует разорившееся крестьянство.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Третья волна миграции рабочей силы началась после окончания Второй мировой войны. На этом этапе характерным становится перемещение двух прямо противоположных групп мигрантов из отсталых стран в развитые.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118786" name="Полотно 52"/>
          <p:cNvGrpSpPr>
            <a:grpSpLocks/>
          </p:cNvGrpSpPr>
          <p:nvPr/>
        </p:nvGrpSpPr>
        <p:grpSpPr bwMode="auto">
          <a:xfrm>
            <a:off x="250825" y="115888"/>
            <a:ext cx="8716963" cy="6911975"/>
            <a:chOff x="0" y="478"/>
            <a:chExt cx="60402" cy="51876"/>
          </a:xfrm>
        </p:grpSpPr>
        <p:sp>
          <p:nvSpPr>
            <p:cNvPr id="118788" name="AutoShape 32"/>
            <p:cNvSpPr>
              <a:spLocks noChangeAspect="1" noChangeArrowheads="1"/>
            </p:cNvSpPr>
            <p:nvPr/>
          </p:nvSpPr>
          <p:spPr bwMode="auto">
            <a:xfrm>
              <a:off x="998" y="875"/>
              <a:ext cx="59404" cy="51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8789" name="Rectangle 4"/>
            <p:cNvSpPr>
              <a:spLocks noChangeArrowheads="1"/>
            </p:cNvSpPr>
            <p:nvPr/>
          </p:nvSpPr>
          <p:spPr bwMode="auto">
            <a:xfrm>
              <a:off x="18217" y="478"/>
              <a:ext cx="22219" cy="30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 волна</a:t>
              </a:r>
              <a:r>
                <a:rPr lang="ru-RU" sz="20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:</a:t>
              </a:r>
              <a:r>
                <a:rPr lang="en-US" sz="20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2010 г. </a:t>
              </a:r>
              <a:r>
                <a:rPr lang="en-US" sz="20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–</a:t>
              </a:r>
              <a:r>
                <a:rPr lang="en-US" sz="20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н.в.</a:t>
              </a:r>
              <a:endParaRPr lang="en-US" sz="2000">
                <a:ea typeface="Calibri" pitchFamily="34" charset="0"/>
                <a:cs typeface="Arial" charset="0"/>
              </a:endParaRPr>
            </a:p>
          </p:txBody>
        </p:sp>
        <p:sp>
          <p:nvSpPr>
            <p:cNvPr id="118790" name="Rectangle 5"/>
            <p:cNvSpPr>
              <a:spLocks noChangeArrowheads="1"/>
            </p:cNvSpPr>
            <p:nvPr/>
          </p:nvSpPr>
          <p:spPr bwMode="auto">
            <a:xfrm>
              <a:off x="1485" y="6006"/>
              <a:ext cx="26195" cy="3680"/>
            </a:xfrm>
            <a:prstGeom prst="rect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Эмиграция на постоянной основе.</a:t>
              </a:r>
              <a:endParaRPr lang="ru-RU" b="1">
                <a:ea typeface="Calibri" pitchFamily="34" charset="0"/>
                <a:cs typeface="Arial" charset="0"/>
              </a:endParaRPr>
            </a:p>
          </p:txBody>
        </p:sp>
        <p:sp>
          <p:nvSpPr>
            <p:cNvPr id="118791" name="Rectangle 6"/>
            <p:cNvSpPr>
              <a:spLocks noChangeArrowheads="1"/>
            </p:cNvSpPr>
            <p:nvPr/>
          </p:nvSpPr>
          <p:spPr bwMode="auto">
            <a:xfrm>
              <a:off x="31682" y="5898"/>
              <a:ext cx="25247" cy="3680"/>
            </a:xfrm>
            <a:prstGeom prst="rect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Эмиграция на временной основе.</a:t>
              </a:r>
              <a:endParaRPr lang="ru-RU" b="1">
                <a:ea typeface="Calibri" pitchFamily="34" charset="0"/>
                <a:cs typeface="Arial" charset="0"/>
              </a:endParaRPr>
            </a:p>
            <a:p>
              <a:pPr eaLnBrk="0" hangingPunct="0"/>
              <a:endParaRPr lang="ru-RU" b="1">
                <a:ea typeface="Calibri" pitchFamily="34" charset="0"/>
                <a:cs typeface="Arial" charset="0"/>
              </a:endParaRPr>
            </a:p>
          </p:txBody>
        </p:sp>
        <p:sp>
          <p:nvSpPr>
            <p:cNvPr id="118792" name="Rectangle 7"/>
            <p:cNvSpPr>
              <a:spLocks noChangeArrowheads="1"/>
            </p:cNvSpPr>
            <p:nvPr/>
          </p:nvSpPr>
          <p:spPr bwMode="auto">
            <a:xfrm>
              <a:off x="2301" y="12467"/>
              <a:ext cx="7418" cy="3565"/>
            </a:xfrm>
            <a:prstGeom prst="rect">
              <a:avLst/>
            </a:prstGeom>
            <a:solidFill>
              <a:srgbClr val="DBE5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Рантье.</a:t>
              </a:r>
              <a:endParaRPr lang="en-US">
                <a:ea typeface="Calibri" pitchFamily="34" charset="0"/>
                <a:cs typeface="Arial" charset="0"/>
              </a:endParaRPr>
            </a:p>
          </p:txBody>
        </p:sp>
        <p:sp>
          <p:nvSpPr>
            <p:cNvPr id="118793" name="Rectangle 8"/>
            <p:cNvSpPr>
              <a:spLocks noChangeArrowheads="1"/>
            </p:cNvSpPr>
            <p:nvPr/>
          </p:nvSpPr>
          <p:spPr bwMode="auto">
            <a:xfrm>
              <a:off x="10396" y="12467"/>
              <a:ext cx="11195" cy="5083"/>
            </a:xfrm>
            <a:prstGeom prst="rect">
              <a:avLst/>
            </a:prstGeom>
            <a:solidFill>
              <a:srgbClr val="DBE5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Невесты, женихи.</a:t>
              </a:r>
              <a:endParaRPr lang="ru-RU" sz="2000">
                <a:ea typeface="Calibri" pitchFamily="34" charset="0"/>
                <a:cs typeface="Arial" charset="0"/>
              </a:endParaRPr>
            </a:p>
          </p:txBody>
        </p:sp>
        <p:sp>
          <p:nvSpPr>
            <p:cNvPr id="118794" name="Rectangle 9"/>
            <p:cNvSpPr>
              <a:spLocks noChangeArrowheads="1"/>
            </p:cNvSpPr>
            <p:nvPr/>
          </p:nvSpPr>
          <p:spPr bwMode="auto">
            <a:xfrm>
              <a:off x="34916" y="12459"/>
              <a:ext cx="14092" cy="5091"/>
            </a:xfrm>
            <a:prstGeom prst="rect">
              <a:avLst/>
            </a:prstGeom>
            <a:solidFill>
              <a:srgbClr val="DBE5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indent="90488" algn="ctr"/>
              <a:r>
                <a:rPr lang="ru-RU" sz="14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Ученые, высоко-квалифицированные специалисты.</a:t>
              </a:r>
              <a:endParaRPr lang="ru-RU" sz="1400">
                <a:ea typeface="Calibri" pitchFamily="34" charset="0"/>
                <a:cs typeface="Arial" charset="0"/>
              </a:endParaRPr>
            </a:p>
            <a:p>
              <a:pPr indent="90488" eaLnBrk="0" hangingPunct="0"/>
              <a:endParaRPr lang="ru-RU" sz="1400" b="1">
                <a:ea typeface="Calibri" pitchFamily="34" charset="0"/>
                <a:cs typeface="Arial" charset="0"/>
              </a:endParaRPr>
            </a:p>
          </p:txBody>
        </p:sp>
        <p:sp>
          <p:nvSpPr>
            <p:cNvPr id="118795" name="Rectangle 10"/>
            <p:cNvSpPr>
              <a:spLocks noChangeArrowheads="1"/>
            </p:cNvSpPr>
            <p:nvPr/>
          </p:nvSpPr>
          <p:spPr bwMode="auto">
            <a:xfrm>
              <a:off x="0" y="21213"/>
              <a:ext cx="10849" cy="763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Приобретение, аренда</a:t>
              </a:r>
              <a:r>
                <a:rPr lang="en-US" sz="14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, недвижимости, инвестирование.</a:t>
              </a:r>
              <a:endParaRPr lang="en-US" sz="1400">
                <a:ea typeface="Calibri" pitchFamily="34" charset="0"/>
                <a:cs typeface="Arial" charset="0"/>
              </a:endParaRPr>
            </a:p>
          </p:txBody>
        </p:sp>
        <p:sp>
          <p:nvSpPr>
            <p:cNvPr id="118796" name="Rectangle 11"/>
            <p:cNvSpPr>
              <a:spLocks noChangeArrowheads="1"/>
            </p:cNvSpPr>
            <p:nvPr/>
          </p:nvSpPr>
          <p:spPr bwMode="auto">
            <a:xfrm>
              <a:off x="11386" y="21213"/>
              <a:ext cx="11336" cy="763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Заключение брака в принимающей стране.</a:t>
              </a:r>
            </a:p>
            <a:p>
              <a:pPr eaLnBrk="0" hangingPunct="0"/>
              <a:endParaRPr lang="ru-RU">
                <a:cs typeface="Arial" charset="0"/>
              </a:endParaRPr>
            </a:p>
          </p:txBody>
        </p:sp>
        <p:sp>
          <p:nvSpPr>
            <p:cNvPr id="118797" name="Rectangle 12"/>
            <p:cNvSpPr>
              <a:spLocks noChangeArrowheads="1"/>
            </p:cNvSpPr>
            <p:nvPr/>
          </p:nvSpPr>
          <p:spPr bwMode="auto">
            <a:xfrm>
              <a:off x="34264" y="21213"/>
              <a:ext cx="13754" cy="952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Трудоустройство в научных, исследовательских центрах, университетах.</a:t>
              </a:r>
              <a:endParaRPr lang="ru-RU" sz="1600">
                <a:ea typeface="Calibri" pitchFamily="34" charset="0"/>
                <a:cs typeface="Arial" charset="0"/>
              </a:endParaRPr>
            </a:p>
          </p:txBody>
        </p:sp>
        <p:sp>
          <p:nvSpPr>
            <p:cNvPr id="118798" name="Rectangle 13"/>
            <p:cNvSpPr>
              <a:spLocks noChangeArrowheads="1"/>
            </p:cNvSpPr>
            <p:nvPr/>
          </p:nvSpPr>
          <p:spPr bwMode="auto">
            <a:xfrm>
              <a:off x="0" y="33260"/>
              <a:ext cx="59899" cy="50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Качественный состав эмигрантов: </a:t>
              </a:r>
              <a:endParaRPr lang="ru-RU">
                <a:ea typeface="Calibri" pitchFamily="34" charset="0"/>
                <a:cs typeface="Arial" charset="0"/>
              </a:endParaRPr>
            </a:p>
            <a:p>
              <a:pPr algn="ctr" eaLnBrk="0" hangingPunct="0"/>
              <a:r>
                <a:rPr lang="ru-RU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продолжение роста уровня образования и доли молодежи.</a:t>
              </a:r>
              <a:endParaRPr lang="ru-RU">
                <a:cs typeface="Arial" charset="0"/>
              </a:endParaRPr>
            </a:p>
          </p:txBody>
        </p:sp>
        <p:sp>
          <p:nvSpPr>
            <p:cNvPr id="118799" name="Rectangle 14"/>
            <p:cNvSpPr>
              <a:spLocks noChangeArrowheads="1"/>
            </p:cNvSpPr>
            <p:nvPr/>
          </p:nvSpPr>
          <p:spPr bwMode="auto">
            <a:xfrm>
              <a:off x="3935" y="42320"/>
              <a:ext cx="54974" cy="5876"/>
            </a:xfrm>
            <a:prstGeom prst="rect">
              <a:avLst/>
            </a:prstGeom>
            <a:solidFill>
              <a:srgbClr val="CC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США, Канада, Страны ЕС, Турция, Южная Америка, </a:t>
              </a:r>
              <a:r>
                <a:rPr lang="ru-RU" sz="2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Китай, Израиль, </a:t>
              </a: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Австралия, Южная Корея, Япония, страны арабского мира.</a:t>
              </a:r>
            </a:p>
          </p:txBody>
        </p:sp>
        <p:cxnSp>
          <p:nvCxnSpPr>
            <p:cNvPr id="118800" name="AutoShape 15"/>
            <p:cNvCxnSpPr>
              <a:cxnSpLocks noChangeShapeType="1"/>
            </p:cNvCxnSpPr>
            <p:nvPr/>
          </p:nvCxnSpPr>
          <p:spPr bwMode="auto">
            <a:xfrm flipH="1">
              <a:off x="16220" y="3531"/>
              <a:ext cx="13110" cy="24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8801" name="AutoShape 16"/>
            <p:cNvCxnSpPr>
              <a:cxnSpLocks noChangeShapeType="1"/>
            </p:cNvCxnSpPr>
            <p:nvPr/>
          </p:nvCxnSpPr>
          <p:spPr bwMode="auto">
            <a:xfrm>
              <a:off x="29330" y="3531"/>
              <a:ext cx="13787" cy="24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8802" name="AutoShape 17"/>
            <p:cNvCxnSpPr>
              <a:cxnSpLocks noChangeShapeType="1"/>
            </p:cNvCxnSpPr>
            <p:nvPr/>
          </p:nvCxnSpPr>
          <p:spPr bwMode="auto">
            <a:xfrm flipH="1">
              <a:off x="6014" y="9686"/>
              <a:ext cx="10206" cy="27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8803" name="AutoShape 18"/>
            <p:cNvCxnSpPr>
              <a:cxnSpLocks noChangeShapeType="1"/>
            </p:cNvCxnSpPr>
            <p:nvPr/>
          </p:nvCxnSpPr>
          <p:spPr bwMode="auto">
            <a:xfrm>
              <a:off x="16220" y="9686"/>
              <a:ext cx="1254" cy="27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8804" name="AutoShape 19"/>
            <p:cNvCxnSpPr>
              <a:cxnSpLocks noChangeShapeType="1"/>
            </p:cNvCxnSpPr>
            <p:nvPr/>
          </p:nvCxnSpPr>
          <p:spPr bwMode="auto">
            <a:xfrm>
              <a:off x="16220" y="9686"/>
              <a:ext cx="24587" cy="27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8805" name="AutoShape 20"/>
            <p:cNvCxnSpPr>
              <a:cxnSpLocks noChangeShapeType="1"/>
            </p:cNvCxnSpPr>
            <p:nvPr/>
          </p:nvCxnSpPr>
          <p:spPr bwMode="auto">
            <a:xfrm flipH="1">
              <a:off x="40807" y="9686"/>
              <a:ext cx="2310" cy="27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8806" name="AutoShape 21"/>
            <p:cNvCxnSpPr>
              <a:cxnSpLocks noChangeShapeType="1"/>
            </p:cNvCxnSpPr>
            <p:nvPr/>
          </p:nvCxnSpPr>
          <p:spPr bwMode="auto">
            <a:xfrm flipH="1">
              <a:off x="5932" y="16032"/>
              <a:ext cx="82" cy="51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8807" name="AutoShape 22"/>
            <p:cNvCxnSpPr>
              <a:cxnSpLocks noChangeShapeType="1"/>
            </p:cNvCxnSpPr>
            <p:nvPr/>
          </p:nvCxnSpPr>
          <p:spPr bwMode="auto">
            <a:xfrm flipH="1">
              <a:off x="17458" y="17550"/>
              <a:ext cx="16" cy="36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8808" name="AutoShape 23"/>
            <p:cNvCxnSpPr>
              <a:cxnSpLocks noChangeShapeType="1"/>
            </p:cNvCxnSpPr>
            <p:nvPr/>
          </p:nvCxnSpPr>
          <p:spPr bwMode="auto">
            <a:xfrm flipH="1">
              <a:off x="40741" y="17550"/>
              <a:ext cx="66" cy="36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18809" name="AutoShape 24"/>
            <p:cNvSpPr>
              <a:spLocks noChangeArrowheads="1"/>
            </p:cNvSpPr>
            <p:nvPr/>
          </p:nvSpPr>
          <p:spPr bwMode="auto">
            <a:xfrm>
              <a:off x="28489" y="38315"/>
              <a:ext cx="1450" cy="4005"/>
            </a:xfrm>
            <a:prstGeom prst="downArrow">
              <a:avLst>
                <a:gd name="adj1" fmla="val 50000"/>
                <a:gd name="adj2" fmla="val 6777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8810" name="Rectangle 25"/>
            <p:cNvSpPr>
              <a:spLocks noChangeArrowheads="1"/>
            </p:cNvSpPr>
            <p:nvPr/>
          </p:nvSpPr>
          <p:spPr bwMode="auto">
            <a:xfrm>
              <a:off x="22276" y="12459"/>
              <a:ext cx="11988" cy="6428"/>
            </a:xfrm>
            <a:prstGeom prst="rect">
              <a:avLst/>
            </a:prstGeom>
            <a:solidFill>
              <a:srgbClr val="DBE5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Крупный-бизнес, предпри-ниматели.</a:t>
              </a:r>
              <a:endParaRPr lang="ru-RU" sz="1600">
                <a:ea typeface="Calibri" pitchFamily="34" charset="0"/>
                <a:cs typeface="Arial" charset="0"/>
              </a:endParaRPr>
            </a:p>
          </p:txBody>
        </p:sp>
        <p:sp>
          <p:nvSpPr>
            <p:cNvPr id="118811" name="Rectangle 26"/>
            <p:cNvSpPr>
              <a:spLocks noChangeArrowheads="1"/>
            </p:cNvSpPr>
            <p:nvPr/>
          </p:nvSpPr>
          <p:spPr bwMode="auto">
            <a:xfrm>
              <a:off x="49899" y="12369"/>
              <a:ext cx="10173" cy="4325"/>
            </a:xfrm>
            <a:prstGeom prst="rect">
              <a:avLst/>
            </a:prstGeom>
            <a:solidFill>
              <a:srgbClr val="DBE5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Учащиеся.</a:t>
              </a:r>
              <a:endParaRPr lang="ru-RU">
                <a:ea typeface="Calibri" pitchFamily="34" charset="0"/>
                <a:cs typeface="Arial" charset="0"/>
              </a:endParaRPr>
            </a:p>
          </p:txBody>
        </p:sp>
        <p:cxnSp>
          <p:nvCxnSpPr>
            <p:cNvPr id="118812" name="AutoShape 27"/>
            <p:cNvCxnSpPr>
              <a:cxnSpLocks noChangeShapeType="1"/>
            </p:cNvCxnSpPr>
            <p:nvPr/>
          </p:nvCxnSpPr>
          <p:spPr bwMode="auto">
            <a:xfrm>
              <a:off x="43117" y="9686"/>
              <a:ext cx="12270" cy="26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8813" name="AutoShape 28"/>
            <p:cNvCxnSpPr>
              <a:cxnSpLocks noChangeShapeType="1"/>
            </p:cNvCxnSpPr>
            <p:nvPr/>
          </p:nvCxnSpPr>
          <p:spPr bwMode="auto">
            <a:xfrm flipH="1">
              <a:off x="28489" y="9686"/>
              <a:ext cx="14628" cy="27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8814" name="AutoShape 29"/>
            <p:cNvCxnSpPr>
              <a:cxnSpLocks noChangeShapeType="1"/>
            </p:cNvCxnSpPr>
            <p:nvPr/>
          </p:nvCxnSpPr>
          <p:spPr bwMode="auto">
            <a:xfrm>
              <a:off x="16220" y="9686"/>
              <a:ext cx="12269" cy="27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18815" name="Rectangle 30"/>
            <p:cNvSpPr>
              <a:spLocks noChangeArrowheads="1"/>
            </p:cNvSpPr>
            <p:nvPr/>
          </p:nvSpPr>
          <p:spPr bwMode="auto">
            <a:xfrm>
              <a:off x="23266" y="21213"/>
              <a:ext cx="10396" cy="661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>
                  <a:latin typeface="Times New Roman" pitchFamily="18" charset="0"/>
                  <a:cs typeface="Times New Roman" pitchFamily="18" charset="0"/>
                </a:rPr>
                <a:t>Инвести-рование средств.</a:t>
              </a:r>
            </a:p>
          </p:txBody>
        </p:sp>
        <p:sp>
          <p:nvSpPr>
            <p:cNvPr id="118816" name="Rectangle 31"/>
            <p:cNvSpPr>
              <a:spLocks noChangeArrowheads="1"/>
            </p:cNvSpPr>
            <p:nvPr/>
          </p:nvSpPr>
          <p:spPr bwMode="auto">
            <a:xfrm>
              <a:off x="49400" y="21018"/>
              <a:ext cx="10668" cy="610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Поступление </a:t>
              </a:r>
              <a:endParaRPr lang="ru-RU" sz="1600">
                <a:cs typeface="Arial" charset="0"/>
              </a:endParaRPr>
            </a:p>
            <a:p>
              <a:pPr algn="ctr" eaLnBrk="0" hangingPunct="0"/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в учебные заведения.</a:t>
              </a:r>
              <a:endParaRPr lang="ru-RU" sz="1600">
                <a:cs typeface="Arial" charset="0"/>
              </a:endParaRPr>
            </a:p>
          </p:txBody>
        </p:sp>
        <p:cxnSp>
          <p:nvCxnSpPr>
            <p:cNvPr id="118817" name="AutoShape 32"/>
            <p:cNvCxnSpPr>
              <a:cxnSpLocks noChangeShapeType="1"/>
            </p:cNvCxnSpPr>
            <p:nvPr/>
          </p:nvCxnSpPr>
          <p:spPr bwMode="auto">
            <a:xfrm flipH="1">
              <a:off x="28398" y="18887"/>
              <a:ext cx="91" cy="23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8818" name="AutoShape 33"/>
            <p:cNvCxnSpPr>
              <a:cxnSpLocks noChangeShapeType="1"/>
            </p:cNvCxnSpPr>
            <p:nvPr/>
          </p:nvCxnSpPr>
          <p:spPr bwMode="auto">
            <a:xfrm>
              <a:off x="54888" y="16694"/>
              <a:ext cx="317" cy="43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397A7CD-FD01-4D98-9D29-903E73550EDA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Прямоугольник 1"/>
          <p:cNvSpPr>
            <a:spLocks noChangeArrowheads="1"/>
          </p:cNvSpPr>
          <p:nvPr/>
        </p:nvSpPr>
        <p:spPr bwMode="auto">
          <a:xfrm>
            <a:off x="0" y="260350"/>
            <a:ext cx="9144000" cy="760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Понять почему уезжают, можно зная, кто уезжает.</a:t>
            </a:r>
          </a:p>
          <a:p>
            <a:pPr algn="just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Ученые -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поиск более быстрой, чем в России, научной самореализации и материальной состоятельности. </a:t>
            </a: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Беженцы –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мотивы, характерные для 1990-х годов в большей степени политического характера, так как это был основной канал в странах приема.</a:t>
            </a: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Высококвалифицированные специалисты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достойная зарплата за сложный, добросовестный, квалифицированный труд. </a:t>
            </a: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Бизнесмены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предприниматели –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поиск более открытых и спокойных условий ведения бизнеса. </a:t>
            </a: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Родители с детьми -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поиск вариантов наиболее гармоничного и перспективного  развития.</a:t>
            </a: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Учащиеся -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превращение воспитательных и образовательных учреждений в коммерческие структуры с низким качеством «предоставления услуг».</a:t>
            </a:r>
          </a:p>
          <a:p>
            <a:pPr algn="just"/>
            <a:endParaRPr lang="ru-RU" sz="2400">
              <a:latin typeface="Calibri" pitchFamily="34" charset="0"/>
            </a:endParaRPr>
          </a:p>
          <a:p>
            <a:pPr algn="just"/>
            <a:endParaRPr lang="ru-RU" sz="2400">
              <a:latin typeface="Calibri" pitchFamily="34" charset="0"/>
            </a:endParaRPr>
          </a:p>
          <a:p>
            <a:endParaRPr lang="ru-RU" sz="2800">
              <a:latin typeface="Calibri" pitchFamily="34" charset="0"/>
            </a:endParaRPr>
          </a:p>
          <a:p>
            <a:endParaRPr lang="ru-RU" sz="2800" b="1" i="1">
              <a:latin typeface="Calibri" pitchFamily="34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A7AC3C1-2D11-4461-81AA-04CE97FDB47F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Прямоугольник 1"/>
          <p:cNvSpPr>
            <a:spLocks noChangeArrowheads="1"/>
          </p:cNvSpPr>
          <p:nvPr/>
        </p:nvSpPr>
        <p:spPr bwMode="auto">
          <a:xfrm>
            <a:off x="130175" y="1341438"/>
            <a:ext cx="8929688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«Средний класс» с сокращающимися  доходами -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невостребованность на внутреннем рынке труда. </a:t>
            </a: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Рантье -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свободное время + свободные деньги, различия в стоимости и качестве жизни. </a:t>
            </a: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Невесты и невесты с детьми –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высокий  уровень смертности молодых мужчин, уровень вдовства, трудности вступления в повторный брак и воспитания детей в России,  цель -  вступление в брак для упрощения процесса натурализации.</a:t>
            </a: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Воссоединение семей -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позитивная информация об условиях и качестве жизни на новом месте.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A57F14-EBA9-4E47-AFA2-6C60994FB96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/>
          <p:cNvSpPr>
            <a:spLocks noChangeArrowheads="1"/>
          </p:cNvSpPr>
          <p:nvPr/>
        </p:nvSpPr>
        <p:spPr bwMode="auto">
          <a:xfrm>
            <a:off x="414338" y="1268413"/>
            <a:ext cx="84978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Социально-экономические мотивы - выталкивающие:</a:t>
            </a:r>
            <a:endParaRPr lang="ru-RU" sz="2000">
              <a:solidFill>
                <a:srgbClr val="FF0000"/>
              </a:solidFill>
              <a:ea typeface="Calibri" pitchFamily="34" charset="0"/>
              <a:cs typeface="Arial" charset="0"/>
            </a:endParaRPr>
          </a:p>
          <a:p>
            <a:pPr indent="450850" algn="just" eaLnBrk="0" hangingPunct="0">
              <a:buFontTx/>
              <a:buChar char="•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нестабильные экономические условия ведения бизнеса, волатильность национальной валюты, риск внешних и внутренних 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шоков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экономики; </a:t>
            </a:r>
            <a:endParaRPr lang="ru-RU" sz="2000">
              <a:cs typeface="Arial" charset="0"/>
            </a:endParaRP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000">
                <a:latin typeface="Times New Roman" pitchFamily="18" charset="0"/>
              </a:rPr>
              <a:t>криминальные подходы к регулированию взаимоотношений участников рынка;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000">
                <a:latin typeface="Times New Roman" pitchFamily="18" charset="0"/>
              </a:rPr>
              <a:t>отсутствие реальной конкуренции, высокий уровень коррумпированности в институтах предпринимательской, финансово-кредитной и инвестиционной деятельности;  </a:t>
            </a:r>
            <a:endParaRPr lang="ru-RU" sz="2000">
              <a:cs typeface="Arial" charset="0"/>
            </a:endParaRPr>
          </a:p>
          <a:p>
            <a:pPr indent="450850" algn="just" eaLnBrk="0" hangingPunct="0">
              <a:buFontTx/>
              <a:buChar char="•"/>
            </a:pPr>
            <a:r>
              <a:rPr lang="ru-RU" sz="2000">
                <a:latin typeface="Times New Roman" pitchFamily="18" charset="0"/>
              </a:rPr>
              <a:t>риски для личной и предпринимательской безопасности, связанные с одним из самых высоких в мире уровней коррумпированности бюрократии и правоохранителей. </a:t>
            </a:r>
            <a:endParaRPr lang="ru-RU" sz="2000">
              <a:cs typeface="Arial" charset="0"/>
            </a:endParaRPr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E3CFD7A-8C0D-413C-BC38-B6D571A1423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468313" y="1230313"/>
            <a:ext cx="799147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just" eaLnBrk="0" hangingPunct="0">
              <a:buFontTx/>
              <a:buChar char="•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необходимость поиска дополнительных источников доходов, контактов с криминальными структурами, совершения различных правонарушений с целью роста материального благосостояния;</a:t>
            </a:r>
            <a:endParaRPr lang="ru-RU" sz="2000">
              <a:ea typeface="Calibri" pitchFamily="34" charset="0"/>
              <a:cs typeface="Arial" charset="0"/>
            </a:endParaRPr>
          </a:p>
          <a:p>
            <a:pPr indent="180975" algn="just" eaLnBrk="0" hangingPunct="0">
              <a:buFontTx/>
              <a:buChar char="•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низкие бюджетные расходы на науку, имеющие тенденцию к снижению расходы на образование и медицину, деградация этих важнейших областей экономической и социальной жизни общества. Их реформирование, приводящее к снижению качества и количества бесплатных социальных услуг и, соответственно, к снижению качества жизни, к ограничению возможностей творческого и исследовательского развития;</a:t>
            </a:r>
            <a:endParaRPr lang="ru-RU" sz="2000">
              <a:cs typeface="Arial" charset="0"/>
            </a:endParaRPr>
          </a:p>
          <a:p>
            <a:pPr indent="180975" algn="just" eaLnBrk="0" hangingPunct="0">
              <a:buFontTx/>
              <a:buChar char="•"/>
            </a:pPr>
            <a:r>
              <a:rPr lang="ru-RU" sz="2000">
                <a:latin typeface="Times New Roman" pitchFamily="18" charset="0"/>
              </a:rPr>
              <a:t>отсутствие или слабые возможности для продвижения по социальной лестнице без наличия поддерживающих родственных или дружеских связей в структурах, обеспечивающих движение вверх социальных лифтов;</a:t>
            </a:r>
            <a:endParaRPr lang="ru-RU" sz="2000">
              <a:cs typeface="Arial" charset="0"/>
            </a:endParaRPr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38C0EEE-8489-4093-A915-49F67886EFA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0" y="0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endParaRPr lang="ru-RU" sz="200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/>
            <a:endParaRPr lang="ru-RU" sz="200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/>
            <a:r>
              <a:rPr lang="ru-RU" sz="2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Социально-политические - выталкивающие:</a:t>
            </a:r>
            <a:endParaRPr lang="ru-RU" sz="2000">
              <a:solidFill>
                <a:srgbClr val="FF0000"/>
              </a:solidFill>
              <a:ea typeface="Calibri" pitchFamily="34" charset="0"/>
              <a:cs typeface="Arial" charset="0"/>
            </a:endParaRPr>
          </a:p>
          <a:p>
            <a:pPr indent="450850" algn="just" eaLnBrk="0" hangingPunct="0">
              <a:buFontTx/>
              <a:buChar char="•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сочувствие оппозиционным взглядам;</a:t>
            </a:r>
          </a:p>
          <a:p>
            <a:pPr indent="450850" algn="just" eaLnBrk="0" hangingPunct="0">
              <a:buFontTx/>
              <a:buChar char="•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опасность открытого участия в протестных мероприятиях, в связи с угрозой подвернуться преследованиям из-за своей общественно-политической позиции;</a:t>
            </a:r>
          </a:p>
          <a:p>
            <a:pPr indent="450850" algn="just" eaLnBrk="0" hangingPunct="0">
              <a:buFontTx/>
              <a:buChar char="•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слабость и не востребованность институтов гражданского общества;</a:t>
            </a:r>
          </a:p>
          <a:p>
            <a:pPr indent="450850" algn="just" eaLnBrk="0" hangingPunct="0">
              <a:buFontTx/>
              <a:buChar char="•"/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недоверие населения к институтам правоохранительной и судебной систем.</a:t>
            </a:r>
          </a:p>
          <a:p>
            <a:pPr indent="450850" algn="just" eaLnBrk="0" hangingPunct="0"/>
            <a:endParaRPr lang="ru-RU" sz="200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endParaRPr lang="ru-RU" sz="200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Внешние факторы </a:t>
            </a:r>
            <a:r>
              <a:rPr lang="ru-RU" sz="20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притягивающие:</a:t>
            </a:r>
            <a:endParaRPr lang="ru-RU" sz="2000">
              <a:solidFill>
                <a:srgbClr val="FF0000"/>
              </a:solidFill>
              <a:ea typeface="Calibri" pitchFamily="34" charset="0"/>
              <a:cs typeface="Arial" charset="0"/>
            </a:endParaRPr>
          </a:p>
          <a:p>
            <a:pPr indent="450850" algn="just" eaLnBrk="0" hangingPunct="0">
              <a:buFontTx/>
              <a:buChar char="•"/>
            </a:pPr>
            <a:r>
              <a:rPr lang="ru-RU" sz="2000">
                <a:latin typeface="Times New Roman" pitchFamily="18" charset="0"/>
              </a:rPr>
              <a:t>наличие в странах-реципиентах спроса на высококвалифицированных работников, предпринимателей, специалистов, исследователей, получающих там более реальные возможности для улучшения качества жизни;</a:t>
            </a:r>
            <a:endParaRPr lang="ru-RU" sz="2000">
              <a:cs typeface="Arial" charset="0"/>
            </a:endParaRPr>
          </a:p>
          <a:p>
            <a:pPr indent="450850" algn="just" eaLnBrk="0" hangingPunct="0">
              <a:buFontTx/>
              <a:buChar char="•"/>
            </a:pPr>
            <a:r>
              <a:rPr lang="ru-RU" sz="2000">
                <a:latin typeface="Times New Roman" pitchFamily="18" charset="0"/>
              </a:rPr>
              <a:t>благоприятный предпринимательский климат, прозрачные условия ведения бизнеса, гарантии неприкосновенности частной собственности;</a:t>
            </a:r>
            <a:endParaRPr lang="ru-RU" sz="2000">
              <a:cs typeface="Arial" charset="0"/>
            </a:endParaRPr>
          </a:p>
          <a:p>
            <a:pPr indent="450850" algn="just" eaLnBrk="0" hangingPunct="0">
              <a:buFontTx/>
              <a:buChar char="•"/>
            </a:pPr>
            <a:r>
              <a:rPr lang="ru-RU" sz="2000">
                <a:latin typeface="Times New Roman" pitchFamily="18" charset="0"/>
              </a:rPr>
              <a:t>расширение круга принимающих для обучения государств;</a:t>
            </a:r>
            <a:endParaRPr lang="ru-RU" sz="2000">
              <a:cs typeface="Arial" charset="0"/>
            </a:endParaRPr>
          </a:p>
          <a:p>
            <a:pPr indent="450850" algn="just" eaLnBrk="0" hangingPunct="0">
              <a:buFontTx/>
              <a:buChar char="•"/>
            </a:pPr>
            <a:r>
              <a:rPr lang="ru-RU" sz="2000">
                <a:latin typeface="Times New Roman" pitchFamily="18" charset="0"/>
              </a:rPr>
              <a:t>развитая социальная инфраструктура, доступность социальных услуг.</a:t>
            </a:r>
            <a:endParaRPr lang="ru-RU" sz="2000">
              <a:cs typeface="Arial" charset="0"/>
            </a:endParaRPr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636E22E-DC78-4DB5-9D8F-1DE53A7D3A9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0" y="142875"/>
            <a:ext cx="9144000" cy="65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Кто выигрывает от эмиграции?</a:t>
            </a:r>
          </a:p>
          <a:p>
            <a:pPr indent="450850"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имеют возможность для удовлетворения своих потребностей, изменить место проживания. </a:t>
            </a:r>
          </a:p>
          <a:p>
            <a:pPr indent="450850"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Государство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избегает накапливания критической массы недовольства граждан и социальных потрясений. Все довольны. </a:t>
            </a:r>
          </a:p>
          <a:p>
            <a:pPr indent="450850"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Однако, избегая опасности социальных взрывов, страна лишается не только активной в экономическом, демографическом и общественном плане части общества, но и обрекает оставшуюся часть на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замедление развития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850"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Общей характеристикой для всего периода эмиграции являются высокие качественные характеристики эмигрантов (уровень образования, знаний, профессиональных навыков, материальный достаток, предприимчивость, относительно молодой возрастной состав).</a:t>
            </a:r>
          </a:p>
          <a:p>
            <a:pPr indent="450850" algn="just"/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это уже переводит процесс эмиграции из страны в плоскость проблем социально-экономического и общественно-политического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 значит в проблему национальной безопасности.   </a:t>
            </a:r>
          </a:p>
          <a:p>
            <a:pPr indent="450850" algn="just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endParaRPr lang="ru-RU">
              <a:cs typeface="Arial" charset="0"/>
            </a:endParaRPr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05C1E64-24E3-4E53-A8BD-C1910BE2FF4F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extBox 1"/>
          <p:cNvSpPr txBox="1">
            <a:spLocks noChangeArrowheads="1"/>
          </p:cNvSpPr>
          <p:nvPr/>
        </p:nvSpPr>
        <p:spPr bwMode="auto">
          <a:xfrm>
            <a:off x="1547813" y="2565400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BFED095-B014-4FCE-A370-0157EEE2C61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300" b="1" smtClean="0"/>
              <a:t>   Причины миграции</a:t>
            </a:r>
          </a:p>
          <a:p>
            <a:pPr>
              <a:lnSpc>
                <a:spcPct val="90000"/>
              </a:lnSpc>
            </a:pPr>
            <a:r>
              <a:rPr lang="ru-RU" sz="2300" smtClean="0"/>
              <a:t>Прежде всего </a:t>
            </a:r>
            <a:r>
              <a:rPr lang="ru-RU" sz="2300" i="1" smtClean="0"/>
              <a:t>миграция рабочей силы </a:t>
            </a:r>
            <a:r>
              <a:rPr lang="ru-RU" sz="2300" smtClean="0"/>
              <a:t>связана с развитием крупного машинного производства, которое предопределило неравномерность социально-экономического развития разных стран.</a:t>
            </a:r>
          </a:p>
          <a:p>
            <a:pPr>
              <a:lnSpc>
                <a:spcPct val="90000"/>
              </a:lnSpc>
            </a:pPr>
            <a:r>
              <a:rPr lang="ru-RU" sz="2300" smtClean="0"/>
              <a:t>Политическая нестабильность режимов или бегство от политических преследований, расовой, религиозной и национальной дискриминации.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Расширение международной системы информации, что дает людям осознать широкие социально-экономические возможности других стран. </a:t>
            </a:r>
          </a:p>
          <a:p>
            <a:r>
              <a:rPr lang="ru-RU" smtClean="0"/>
              <a:t>Развитие и удешевление транспортных средств.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300" smtClean="0"/>
              <a:t>   В современных условиях для миграции рабочей силы характерны следующие </a:t>
            </a:r>
            <a:r>
              <a:rPr lang="ru-RU" sz="2300" i="1" smtClean="0"/>
              <a:t>тенденции.</a:t>
            </a:r>
          </a:p>
          <a:p>
            <a:r>
              <a:rPr lang="ru-RU" sz="2300" smtClean="0"/>
              <a:t>Основу миграционных потоков по-прежнему составляют рабочие, в меньшей степени — служащие</a:t>
            </a:r>
          </a:p>
          <a:p>
            <a:r>
              <a:rPr lang="ru-RU" sz="2300" smtClean="0"/>
              <a:t>Новой формой международной миграции рабочей силы является перемещение научно-технических кадров.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Значительное и постоянное увеличении масштабов трудовой миграции, вовлечение в этот процесс трудящихся практически всех континентов.</a:t>
            </a:r>
          </a:p>
          <a:p>
            <a:r>
              <a:rPr lang="ru-RU" smtClean="0"/>
              <a:t>Усиление нелегальной  миграции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900" smtClean="0"/>
              <a:t>Основные регионы притяжения мигрантов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   Наиболее крупным миграционным потоком был выезд европейцев за океан в XIX—XX вв. В XIX в. эмигрировали до 30 млн. человек. В начале XX в. до Первой мировой войны из Европы выехали свыше 19 млн. человек, в 1914—1918 гг. миграция была прервана, а затем возобновилась, и за период 1918—1939 гг. эмигрировали 9 млн. человек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Первый центр притяжения мигрантов сложился в Западной Европе. Только в странах ЕС насчитывается 13 млн. мигрантов и членов их семей. Основную часть  иммигрантов принимают такие западноевропейские страны, как Германия, Франция, Англия, а также Бельгия, Нидерланды, Швеция и Швейцария.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В ФРГ насчитывается 4630 тыс иностранцев, во Франции — около 4 млн. преимущественно выходцев из Северной Африки, в Бельгии — около 1 млн. испанцев и итальянцев, в Швеции — 1 млн. преимущественно финнов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Второй центр притяжения трудящихся-мигрантов в 70-е гг. сформировался в регионе Ближнего Востока.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К началу 90-х гг. здесь работали более 4,5 млн. иностранцев, в то время как число местных рабочих составило только 2 млн. человек.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В Объединенных Арабских Эмиратах она составляет 97%, Кувейте — 86,5%, Саудовской Аравии — 40%, т.е. подавляющую или большую часть всей промышленной рабочей силы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928688" y="928688"/>
            <a:ext cx="74295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Управление Верховного комиссара ООН по делам беженцев так определяет понятие «мигрант»: </a:t>
            </a:r>
            <a:r>
              <a:rPr lang="ru-RU" i="1">
                <a:latin typeface="Georgia" pitchFamily="18" charset="0"/>
              </a:rPr>
              <a:t>«Мигрант - это лицо, которое по причинам, отличающимся от содержащихся в определении, добровольно покидает страну, чтобы поселиться в другом месте»</a:t>
            </a:r>
          </a:p>
          <a:p>
            <a:r>
              <a:rPr lang="ru-RU" i="1">
                <a:latin typeface="Georgia" pitchFamily="18" charset="0"/>
              </a:rPr>
              <a:t>//</a:t>
            </a:r>
            <a:r>
              <a:rPr lang="ru-RU">
                <a:latin typeface="Georgia" pitchFamily="18" charset="0"/>
              </a:rPr>
              <a:t>Конвенция 1951 года о статусе беженцев.// Международные акты о правах человека. Сборник документов/ Сост. В.А. Карташкин, Е.А. Лукашева. - М. 2002. - с. 17.</a:t>
            </a:r>
            <a:r>
              <a:rPr lang="ru-RU" i="1">
                <a:latin typeface="Georgia" pitchFamily="18" charset="0"/>
              </a:rPr>
              <a:t>.</a:t>
            </a:r>
          </a:p>
          <a:p>
            <a:pPr algn="just"/>
            <a:r>
              <a:rPr lang="ru-RU">
                <a:latin typeface="Georgia" pitchFamily="18" charset="0"/>
              </a:rPr>
              <a:t>Показатели международной миграции населения, и ее определение имеют существенные страновые различия. Так, в Германии иммигрантами считаются «лица, пересекающие границу с намерением устроиться в стране», в Японии – «национальные граждане и иностранцы, приезжающие из-за границы», в США – «иностранцы, допущенные на законных основаниях с целью постоянного проживания в стране», в Российской Федерации – «лица, приезжающие работать или учиться (за исключением обучения сроком менее 1,5 месяцев), и лица, их сопровождающие».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Третий центр современной иммиграции рабочей силы находится в США.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300" smtClean="0"/>
              <a:t>   Послевоенная иммиграция в Соединенные Штаты состояла из нескольких этапов</a:t>
            </a:r>
            <a:r>
              <a:rPr lang="en-US" sz="2300" smtClean="0"/>
              <a:t>:</a:t>
            </a:r>
            <a:endParaRPr lang="ru-RU" sz="2300" smtClean="0"/>
          </a:p>
          <a:p>
            <a:pPr>
              <a:lnSpc>
                <a:spcPct val="80000"/>
              </a:lnSpc>
            </a:pPr>
            <a:r>
              <a:rPr lang="ru-RU" sz="2300" smtClean="0"/>
              <a:t>Первый представлял  европейский поток, когда в США из стран Западной Европы въехали 6,6 млн. человек. </a:t>
            </a:r>
          </a:p>
          <a:p>
            <a:pPr>
              <a:lnSpc>
                <a:spcPct val="80000"/>
              </a:lnSpc>
            </a:pPr>
            <a:r>
              <a:rPr lang="ru-RU" sz="2300" smtClean="0"/>
              <a:t>Второй начался в 1965 г. после принятия закона, создавшего благоприятные условия для выходцев из Азии и Латинской Америки. </a:t>
            </a:r>
          </a:p>
          <a:p>
            <a:pPr>
              <a:lnSpc>
                <a:spcPct val="80000"/>
              </a:lnSpc>
            </a:pPr>
            <a:r>
              <a:rPr lang="ru-RU" sz="2300" smtClean="0"/>
              <a:t>С 1993 г. – третий этап, когда отдается предпочтение эмигрантам из Европы — Ирландии, Италии, Польши, а также из Аргентины.</a:t>
            </a:r>
          </a:p>
          <a:p>
            <a:pPr>
              <a:lnSpc>
                <a:spcPct val="80000"/>
              </a:lnSpc>
            </a:pPr>
            <a:endParaRPr lang="ru-RU" sz="23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300" smtClean="0"/>
              <a:t>Четвертый международный регион миграции сформировался в Австралии. В этой стране трудятся 200 тыс. иностранных рабочих.</a:t>
            </a:r>
          </a:p>
          <a:p>
            <a:r>
              <a:rPr lang="ru-RU" sz="2300" smtClean="0"/>
              <a:t>Пятым центром трудовой миграции являются страны Азиатско-тихоокеанского региона (АТР) — Бруней, Япония, Гонконг, Малайзия, Сингапур, Республика Корея, Тайвань, Пакистан.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В Латинской Америке складывается шестой центр притяжения рабочей силы, где иммигрантов принимают в основном Аргентина и Венесуэла. Общее число мигрантов достигает 3 млн. человек, большинство которых составляют латиноамериканцы.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100" smtClean="0"/>
              <a:t>Экономические последствия международной миграции рабочей силы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300" smtClean="0"/>
              <a:t>   </a:t>
            </a:r>
            <a:r>
              <a:rPr lang="ru-RU" sz="2300" i="1" smtClean="0"/>
              <a:t>Влияние миграции рабочей силы на страны-импортеры</a:t>
            </a:r>
            <a:r>
              <a:rPr lang="en-US" sz="2300" i="1" smtClean="0"/>
              <a:t>:</a:t>
            </a:r>
            <a:endParaRPr lang="ru-RU" sz="2300" i="1" smtClean="0"/>
          </a:p>
          <a:p>
            <a:pPr>
              <a:lnSpc>
                <a:spcPct val="90000"/>
              </a:lnSpc>
            </a:pPr>
            <a:r>
              <a:rPr lang="ru-RU" sz="2300" smtClean="0"/>
              <a:t>Принимающие иностранную рабочую силу страны используют ее как фактор развития своих производительных сил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300" smtClean="0"/>
              <a:t>   В трудоемких отраслях и тех видах производств, которые не пользуются спросом у местного населения, иммигранты способствуют преодолению «узких мест» и обеспечивают нормальный процесс обобществленного воспроизводства.</a:t>
            </a:r>
          </a:p>
          <a:p>
            <a:pPr>
              <a:lnSpc>
                <a:spcPct val="90000"/>
              </a:lnSpc>
            </a:pPr>
            <a:endParaRPr lang="ru-RU" sz="2300" b="1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68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Иммигранты позволяют промышленно развитым странам в период относительно высоких темпов экономического роста с меньшими затратами провести перемещение трудовых ресурсов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Местные предприниматели выигрывают от импорта иностранной рабочей силы потому, что это позволяет им сдерживать темпы роста заработной платы своих рабочих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mtClean="0"/>
              <a:t>Развитие иммиграции позволяет странам-реципиентам экономить большие средства на подготовке кадров.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i="1" smtClean="0"/>
              <a:t>Пример</a:t>
            </a:r>
            <a:r>
              <a:rPr lang="en-US" i="1" smtClean="0"/>
              <a:t>:</a:t>
            </a:r>
            <a:r>
              <a:rPr lang="ru-RU" i="1" smtClean="0"/>
              <a:t> в результате «похищения умов» Соединенные Штаты сэкономили лишь в сфере образования и научной деятельности за период с 1965 по 1990 г. не менее 15 млрд. долл.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i="1" smtClean="0"/>
              <a:t>Влияние миграции рабочей силы на страны-экспортеры</a:t>
            </a:r>
            <a:r>
              <a:rPr lang="en-US" smtClean="0"/>
              <a:t>:</a:t>
            </a:r>
            <a:r>
              <a:rPr lang="ru-RU" smtClean="0"/>
              <a:t> </a:t>
            </a:r>
          </a:p>
          <a:p>
            <a:pPr>
              <a:lnSpc>
                <a:spcPct val="90000"/>
              </a:lnSpc>
            </a:pPr>
            <a:r>
              <a:rPr lang="ru-RU" smtClean="0"/>
              <a:t>Отъезд части населения отдельных стран за рубеж может способствовать нормализации на их рынках труда.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i="1" smtClean="0"/>
              <a:t>Пример</a:t>
            </a:r>
            <a:r>
              <a:rPr lang="en-US" i="1" smtClean="0"/>
              <a:t>:</a:t>
            </a:r>
            <a:r>
              <a:rPr lang="ru-RU" i="1" smtClean="0"/>
              <a:t> в Пакистане во второй половине 80-х гг. миграция за рубеж позволила сократить безработицу на одну треть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40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Миграция рабочей силы способствует повышению среднего уровня заработной платы и доходов самых бедных слоев стран-доноров.</a:t>
            </a:r>
          </a:p>
          <a:p>
            <a:r>
              <a:rPr lang="ru-RU" smtClean="0"/>
              <a:t>Рост квалификации выезжающих в другие страны рабочих.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857250" y="474663"/>
            <a:ext cx="8001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Georgia" pitchFamily="18" charset="0"/>
              </a:rPr>
              <a:t>Миграция, в первую очередь, связана с пространственным размещением основной производительной силы общества - трудовых ресурсов. В экономико-географическом плане миграция - это территориальное перемещение населения, связанное с изменением места жительства. Оценки последствий миграции неоднозначны. Мы разделяем точку зрения, относительно того, что «Колоссальные миграционные потоки - а есть все основания полагать, что они будут усиливаться, - уже называют новым «великим переселением народов», способным изменить привычный уклад и облик целых континентов. Миллионы людей в поисках лучшей жизни покидают регионы, страдающие от голода и хронических конфликтов, бедности и социальной неустроенности»//Путин </a:t>
            </a:r>
            <a:r>
              <a:rPr lang="en-US">
                <a:latin typeface="Georgia" pitchFamily="18" charset="0"/>
              </a:rPr>
              <a:t>B</a:t>
            </a:r>
            <a:r>
              <a:rPr lang="ru-RU">
                <a:latin typeface="Georgia" pitchFamily="18" charset="0"/>
              </a:rPr>
              <a:t>.</a:t>
            </a:r>
            <a:r>
              <a:rPr lang="en-US">
                <a:latin typeface="Georgia" pitchFamily="18" charset="0"/>
              </a:rPr>
              <a:t>B</a:t>
            </a:r>
            <a:r>
              <a:rPr lang="ru-RU">
                <a:latin typeface="Georgia" pitchFamily="18" charset="0"/>
              </a:rPr>
              <a:t>. Россия: национальный вопрос // Независимая газета. 2012. 23 января. </a:t>
            </a:r>
            <a:r>
              <a:rPr lang="en-US">
                <a:latin typeface="Georgia" pitchFamily="18" charset="0"/>
              </a:rPr>
              <a:t>URL: </a:t>
            </a:r>
            <a:r>
              <a:rPr lang="en-US" u="sng">
                <a:latin typeface="Georgia" pitchFamily="18" charset="0"/>
                <a:hlinkClick r:id="rId2"/>
              </a:rPr>
              <a:t>http://www.ng.ru/ </a:t>
            </a:r>
            <a:r>
              <a:rPr lang="en-US">
                <a:latin typeface="Georgia" pitchFamily="18" charset="0"/>
              </a:rPr>
              <a:t>politics/2012-01-23/l_national.html</a:t>
            </a: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505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Приток иностранной валюты, которую переводят на родину трудящиеся-мигранты.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Их переводы иногда составляют значительную часть доходов страны и тем самым способствуют нормализации финансовой ситуации.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60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/>
              <a:t>         Отрицательные последствия трудовой миграции</a:t>
            </a:r>
            <a:r>
              <a:rPr lang="en-US" sz="2000" b="1" smtClean="0"/>
              <a:t>:</a:t>
            </a:r>
            <a:endParaRPr lang="ru-RU" sz="2000" b="1" smtClean="0"/>
          </a:p>
          <a:p>
            <a:pPr marL="609600" indent="-609600">
              <a:lnSpc>
                <a:spcPct val="90000"/>
              </a:lnSpc>
            </a:pPr>
            <a:r>
              <a:rPr lang="ru-RU" sz="2000" smtClean="0"/>
              <a:t>Рабочая сила, на воспроизводство которой были затрачены национальные ресурсы, создает ВВП не у себя дома, а за рубежом.</a:t>
            </a:r>
          </a:p>
          <a:p>
            <a:pPr marL="609600" indent="-609600">
              <a:lnSpc>
                <a:spcPct val="90000"/>
              </a:lnSpc>
            </a:pPr>
            <a:r>
              <a:rPr lang="ru-RU" sz="2000" smtClean="0"/>
              <a:t>За границу уходит наиболее конкурентоспособная и предприимчивая часть населения, ослабляя тем самым национальную экономику. </a:t>
            </a:r>
          </a:p>
          <a:p>
            <a:pPr marL="609600" indent="-609600">
              <a:lnSpc>
                <a:spcPct val="90000"/>
              </a:lnSpc>
            </a:pPr>
            <a:r>
              <a:rPr lang="ru-RU" sz="2000" smtClean="0"/>
              <a:t>Массовый отъезд молодых людей, преимущественно мужчин, отрицательным образом отражается на демографической ситуации.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900" smtClean="0"/>
              <a:t>Государственное регулирование внешней трудовой миграции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Одним из важных методов регулирования иммиграции работников является заключение международных соглашений, которые могут быть дву- и многосторонними. Их основная цель состоит в том, чтобы ввести количественные ограничения в процесс трудовой миграции.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300" smtClean="0"/>
              <a:t>При фильтрации въезда иммигрантов разработана сложная система ограничений. Большое внимание уделяется квалификации рабочей силы</a:t>
            </a:r>
          </a:p>
          <a:p>
            <a:pPr>
              <a:lnSpc>
                <a:spcPct val="90000"/>
              </a:lnSpc>
            </a:pPr>
            <a:r>
              <a:rPr lang="ru-RU" sz="2300" smtClean="0"/>
              <a:t>Квотирование соотношения между иностранными и местными работниками на предприятиях принимающей страны.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300" smtClean="0"/>
              <a:t>   </a:t>
            </a:r>
            <a:r>
              <a:rPr lang="ru-RU" sz="2300" i="1" smtClean="0"/>
              <a:t>Пример</a:t>
            </a:r>
            <a:r>
              <a:rPr lang="en-US" sz="2300" i="1" smtClean="0"/>
              <a:t>:</a:t>
            </a:r>
            <a:r>
              <a:rPr lang="ru-RU" sz="2300" i="1" smtClean="0"/>
              <a:t> Греция запрещает наем иностранных рабочих предприятиям, на которых работает менее пяти лиц греческого происхождения.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Финансовые ограничительные нормативы, что,  должно принести какую-то пользу принимающей стране.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i="1" smtClean="0"/>
              <a:t>Пример</a:t>
            </a:r>
            <a:r>
              <a:rPr lang="en-US" i="1" smtClean="0"/>
              <a:t>:</a:t>
            </a:r>
            <a:r>
              <a:rPr lang="ru-RU" i="1" smtClean="0"/>
              <a:t>в  США предусмотрена ежегодная выдача до 10 тыс. иммиграционных виз инвесторам, вкладывающим в американскую экономику свыше 500 тыс. долл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01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Временные ограничители.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Введение таковых означает, что для иммигрантов устанавливается ограниченный срок пребывания и работы в принимающей стране.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i="1" smtClean="0"/>
              <a:t>Пример</a:t>
            </a:r>
            <a:r>
              <a:rPr lang="en-US" i="1" smtClean="0"/>
              <a:t>:</a:t>
            </a:r>
            <a:r>
              <a:rPr lang="ru-RU" i="1" smtClean="0"/>
              <a:t> в Норвегии разрешения на работу выдаются только на один год, хотят и допускается возобновление.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Профессионально-отраслевые ограничения в форме прямых запретов.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i="1" smtClean="0"/>
              <a:t>Пример</a:t>
            </a:r>
            <a:r>
              <a:rPr lang="en-US" i="1" smtClean="0"/>
              <a:t>:</a:t>
            </a:r>
            <a:r>
              <a:rPr lang="ru-RU" i="1" smtClean="0"/>
              <a:t> в Турции действует закон, который содержит подробный перечень профессий, которыми иностранцам заниматься нельзя.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22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Национально-географические приоритеты. Они предусматривают  льготы определенным этническим группам при въезде и трудоустройстве.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Group 1"/>
          <p:cNvGrpSpPr>
            <a:grpSpLocks noChangeAspect="1"/>
          </p:cNvGrpSpPr>
          <p:nvPr/>
        </p:nvGrpSpPr>
        <p:grpSpPr bwMode="auto">
          <a:xfrm>
            <a:off x="571500" y="457200"/>
            <a:ext cx="8143875" cy="5900738"/>
            <a:chOff x="1729" y="4456"/>
            <a:chExt cx="9192" cy="10260"/>
          </a:xfrm>
        </p:grpSpPr>
        <p:sp>
          <p:nvSpPr>
            <p:cNvPr id="53250" name="AutoShape 59"/>
            <p:cNvSpPr>
              <a:spLocks noChangeAspect="1" noChangeArrowheads="1" noTextEdit="1"/>
            </p:cNvSpPr>
            <p:nvPr/>
          </p:nvSpPr>
          <p:spPr bwMode="auto">
            <a:xfrm>
              <a:off x="1729" y="4456"/>
              <a:ext cx="9192" cy="102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9BBB59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51" name="AutoShape 58"/>
            <p:cNvSpPr>
              <a:spLocks noChangeArrowheads="1"/>
            </p:cNvSpPr>
            <p:nvPr/>
          </p:nvSpPr>
          <p:spPr bwMode="auto">
            <a:xfrm>
              <a:off x="4957" y="4464"/>
              <a:ext cx="4956" cy="1961"/>
            </a:xfrm>
            <a:prstGeom prst="roundRect">
              <a:avLst>
                <a:gd name="adj" fmla="val 16667"/>
              </a:avLst>
            </a:prstGeom>
            <a:solidFill>
              <a:srgbClr val="EAF1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53252" name="AutoShape 57"/>
            <p:cNvSpPr>
              <a:spLocks noChangeArrowheads="1"/>
            </p:cNvSpPr>
            <p:nvPr/>
          </p:nvSpPr>
          <p:spPr bwMode="auto">
            <a:xfrm>
              <a:off x="1829" y="4464"/>
              <a:ext cx="3030" cy="2389"/>
            </a:xfrm>
            <a:prstGeom prst="roundRect">
              <a:avLst>
                <a:gd name="adj" fmla="val 16667"/>
              </a:avLst>
            </a:prstGeom>
            <a:solidFill>
              <a:srgbClr val="FDE9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cxnSp>
          <p:nvCxnSpPr>
            <p:cNvPr id="53253" name="AutoShape 56"/>
            <p:cNvCxnSpPr>
              <a:cxnSpLocks noChangeShapeType="1"/>
            </p:cNvCxnSpPr>
            <p:nvPr/>
          </p:nvCxnSpPr>
          <p:spPr bwMode="auto">
            <a:xfrm flipV="1">
              <a:off x="6312" y="6092"/>
              <a:ext cx="771" cy="24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3254" name="Rectangle 55"/>
            <p:cNvSpPr>
              <a:spLocks noChangeArrowheads="1"/>
            </p:cNvSpPr>
            <p:nvPr/>
          </p:nvSpPr>
          <p:spPr bwMode="auto">
            <a:xfrm>
              <a:off x="6657" y="6682"/>
              <a:ext cx="4249" cy="15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indent="180975" algn="just"/>
              <a:r>
                <a:rPr lang="ru-RU" sz="1200" b="1">
                  <a:ea typeface="Times New Roman" pitchFamily="18" charset="0"/>
                  <a:cs typeface="Arial" charset="0"/>
                </a:rPr>
                <a:t>транзитная миграция</a:t>
              </a:r>
              <a:r>
                <a:rPr lang="ru-RU" sz="1200">
                  <a:ea typeface="Times New Roman" pitchFamily="18" charset="0"/>
                  <a:cs typeface="Arial" charset="0"/>
                </a:rPr>
                <a:t> (человек переезжает через территорию страны в другое государство, хотя может задерживаться в транзитной стране на определенный срок).</a:t>
              </a:r>
              <a:endParaRPr lang="ru-RU" sz="900">
                <a:ea typeface="Times New Roman" pitchFamily="18" charset="0"/>
                <a:cs typeface="Arial" charset="0"/>
              </a:endParaRPr>
            </a:p>
            <a:p>
              <a:pPr indent="180975" eaLnBrk="0" hangingPunct="0"/>
              <a:endParaRPr lang="ru-RU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52278" name="AutoShape 54"/>
            <p:cNvSpPr>
              <a:spLocks noChangeArrowheads="1"/>
            </p:cNvSpPr>
            <p:nvPr/>
          </p:nvSpPr>
          <p:spPr bwMode="auto">
            <a:xfrm>
              <a:off x="7543" y="10896"/>
              <a:ext cx="3127" cy="3782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277" name="AutoShape 53"/>
            <p:cNvSpPr>
              <a:spLocks noChangeArrowheads="1"/>
            </p:cNvSpPr>
            <p:nvPr/>
          </p:nvSpPr>
          <p:spPr bwMode="auto">
            <a:xfrm>
              <a:off x="4417" y="11627"/>
              <a:ext cx="3023" cy="279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276" name="AutoShape 52"/>
            <p:cNvSpPr>
              <a:spLocks noChangeArrowheads="1"/>
            </p:cNvSpPr>
            <p:nvPr/>
          </p:nvSpPr>
          <p:spPr bwMode="auto">
            <a:xfrm>
              <a:off x="4637" y="10476"/>
              <a:ext cx="2568" cy="89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275" name="AutoShape 51"/>
            <p:cNvSpPr>
              <a:spLocks noChangeArrowheads="1"/>
            </p:cNvSpPr>
            <p:nvPr/>
          </p:nvSpPr>
          <p:spPr bwMode="auto">
            <a:xfrm>
              <a:off x="1740" y="9761"/>
              <a:ext cx="2566" cy="285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BE5F1"/>
                </a:gs>
              </a:gsLst>
              <a:lin ang="5400000" scaled="1"/>
            </a:gradFill>
            <a:ln w="12700">
              <a:solidFill>
                <a:srgbClr val="DBE5F1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3259" name="Rectangle 50"/>
            <p:cNvSpPr>
              <a:spLocks noChangeArrowheads="1"/>
            </p:cNvSpPr>
            <p:nvPr/>
          </p:nvSpPr>
          <p:spPr bwMode="auto">
            <a:xfrm>
              <a:off x="4711" y="8511"/>
              <a:ext cx="3201" cy="590"/>
            </a:xfrm>
            <a:prstGeom prst="rect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 b="1" i="1">
                  <a:cs typeface="Times New Roman" pitchFamily="18" charset="0"/>
                </a:rPr>
                <a:t>Потоки внешней трудовой миграции</a:t>
              </a:r>
              <a:endParaRPr lang="ru-RU"/>
            </a:p>
          </p:txBody>
        </p:sp>
        <p:sp>
          <p:nvSpPr>
            <p:cNvPr id="53260" name="Rectangle 49"/>
            <p:cNvSpPr>
              <a:spLocks noChangeArrowheads="1"/>
            </p:cNvSpPr>
            <p:nvPr/>
          </p:nvSpPr>
          <p:spPr bwMode="auto">
            <a:xfrm>
              <a:off x="1968" y="10796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Организованные</a:t>
              </a:r>
              <a:endParaRPr lang="ru-RU"/>
            </a:p>
          </p:txBody>
        </p:sp>
        <p:sp>
          <p:nvSpPr>
            <p:cNvPr id="53261" name="Rectangle 48"/>
            <p:cNvSpPr>
              <a:spLocks noChangeArrowheads="1"/>
            </p:cNvSpPr>
            <p:nvPr/>
          </p:nvSpPr>
          <p:spPr bwMode="auto">
            <a:xfrm>
              <a:off x="1968" y="12085"/>
              <a:ext cx="2213" cy="3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Неорганизованные</a:t>
              </a:r>
              <a:endParaRPr lang="ru-RU"/>
            </a:p>
          </p:txBody>
        </p:sp>
        <p:sp>
          <p:nvSpPr>
            <p:cNvPr id="53262" name="Rectangle 47"/>
            <p:cNvSpPr>
              <a:spLocks noChangeArrowheads="1"/>
            </p:cNvSpPr>
            <p:nvPr/>
          </p:nvSpPr>
          <p:spPr bwMode="auto">
            <a:xfrm>
              <a:off x="4859" y="10577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Постоянные</a:t>
              </a:r>
              <a:endParaRPr lang="ru-RU"/>
            </a:p>
          </p:txBody>
        </p:sp>
        <p:sp>
          <p:nvSpPr>
            <p:cNvPr id="53263" name="Rectangle 46"/>
            <p:cNvSpPr>
              <a:spLocks noChangeArrowheads="1"/>
            </p:cNvSpPr>
            <p:nvPr/>
          </p:nvSpPr>
          <p:spPr bwMode="auto">
            <a:xfrm>
              <a:off x="4859" y="10974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Временные</a:t>
              </a:r>
              <a:endParaRPr lang="ru-RU"/>
            </a:p>
          </p:txBody>
        </p:sp>
        <p:sp>
          <p:nvSpPr>
            <p:cNvPr id="53264" name="Rectangle 45"/>
            <p:cNvSpPr>
              <a:spLocks noChangeArrowheads="1"/>
            </p:cNvSpPr>
            <p:nvPr/>
          </p:nvSpPr>
          <p:spPr bwMode="auto">
            <a:xfrm>
              <a:off x="8341" y="11372"/>
              <a:ext cx="1785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Коммерческие</a:t>
              </a:r>
              <a:endParaRPr lang="ru-RU"/>
            </a:p>
          </p:txBody>
        </p:sp>
        <p:sp>
          <p:nvSpPr>
            <p:cNvPr id="53265" name="Rectangle 44"/>
            <p:cNvSpPr>
              <a:spLocks noChangeArrowheads="1"/>
            </p:cNvSpPr>
            <p:nvPr/>
          </p:nvSpPr>
          <p:spPr bwMode="auto">
            <a:xfrm>
              <a:off x="8341" y="11765"/>
              <a:ext cx="2109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Инвестиционные</a:t>
              </a:r>
              <a:endParaRPr lang="ru-RU"/>
            </a:p>
          </p:txBody>
        </p:sp>
        <p:sp>
          <p:nvSpPr>
            <p:cNvPr id="53266" name="Rectangle 43"/>
            <p:cNvSpPr>
              <a:spLocks noChangeArrowheads="1"/>
            </p:cNvSpPr>
            <p:nvPr/>
          </p:nvSpPr>
          <p:spPr bwMode="auto">
            <a:xfrm>
              <a:off x="1953" y="9921"/>
              <a:ext cx="2214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>
                  <a:cs typeface="Times New Roman" pitchFamily="18" charset="0"/>
                </a:rPr>
                <a:t>По организации</a:t>
              </a:r>
              <a:endParaRPr lang="ru-RU"/>
            </a:p>
          </p:txBody>
        </p:sp>
        <p:sp>
          <p:nvSpPr>
            <p:cNvPr id="53267" name="Rectangle 42"/>
            <p:cNvSpPr>
              <a:spLocks noChangeArrowheads="1"/>
            </p:cNvSpPr>
            <p:nvPr/>
          </p:nvSpPr>
          <p:spPr bwMode="auto">
            <a:xfrm>
              <a:off x="4815" y="9921"/>
              <a:ext cx="2212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>
                  <a:cs typeface="Times New Roman" pitchFamily="18" charset="0"/>
                </a:rPr>
                <a:t>По времени</a:t>
              </a:r>
              <a:endParaRPr lang="ru-RU"/>
            </a:p>
          </p:txBody>
        </p:sp>
        <p:sp>
          <p:nvSpPr>
            <p:cNvPr id="53268" name="Rectangle 41"/>
            <p:cNvSpPr>
              <a:spLocks noChangeArrowheads="1"/>
            </p:cNvSpPr>
            <p:nvPr/>
          </p:nvSpPr>
          <p:spPr bwMode="auto">
            <a:xfrm>
              <a:off x="7295" y="10258"/>
              <a:ext cx="1813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>
                  <a:cs typeface="Times New Roman" pitchFamily="18" charset="0"/>
                </a:rPr>
                <a:t>По мотивам</a:t>
              </a:r>
              <a:endParaRPr lang="ru-RU"/>
            </a:p>
          </p:txBody>
        </p:sp>
        <p:sp>
          <p:nvSpPr>
            <p:cNvPr id="53269" name="Rectangle 40"/>
            <p:cNvSpPr>
              <a:spLocks noChangeArrowheads="1"/>
            </p:cNvSpPr>
            <p:nvPr/>
          </p:nvSpPr>
          <p:spPr bwMode="auto">
            <a:xfrm>
              <a:off x="4814" y="11764"/>
              <a:ext cx="2213" cy="3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Сезонные</a:t>
              </a:r>
              <a:endParaRPr lang="ru-RU"/>
            </a:p>
          </p:txBody>
        </p:sp>
        <p:sp>
          <p:nvSpPr>
            <p:cNvPr id="53270" name="Rectangle 39"/>
            <p:cNvSpPr>
              <a:spLocks noChangeArrowheads="1"/>
            </p:cNvSpPr>
            <p:nvPr/>
          </p:nvSpPr>
          <p:spPr bwMode="auto">
            <a:xfrm>
              <a:off x="4814" y="12217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Маятниковые</a:t>
              </a:r>
              <a:endParaRPr lang="ru-RU"/>
            </a:p>
          </p:txBody>
        </p:sp>
        <p:cxnSp>
          <p:nvCxnSpPr>
            <p:cNvPr id="53271" name="AutoShape 38"/>
            <p:cNvCxnSpPr>
              <a:cxnSpLocks noChangeShapeType="1"/>
            </p:cNvCxnSpPr>
            <p:nvPr/>
          </p:nvCxnSpPr>
          <p:spPr bwMode="auto">
            <a:xfrm>
              <a:off x="5921" y="10241"/>
              <a:ext cx="1" cy="2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3272" name="AutoShape 37"/>
            <p:cNvCxnSpPr>
              <a:cxnSpLocks noChangeShapeType="1"/>
            </p:cNvCxnSpPr>
            <p:nvPr/>
          </p:nvCxnSpPr>
          <p:spPr bwMode="auto">
            <a:xfrm>
              <a:off x="5921" y="11372"/>
              <a:ext cx="8" cy="2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3273" name="AutoShape 36"/>
            <p:cNvCxnSpPr>
              <a:cxnSpLocks noChangeShapeType="1"/>
            </p:cNvCxnSpPr>
            <p:nvPr/>
          </p:nvCxnSpPr>
          <p:spPr bwMode="auto">
            <a:xfrm>
              <a:off x="8202" y="10577"/>
              <a:ext cx="905" cy="3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3274" name="AutoShape 35"/>
            <p:cNvCxnSpPr>
              <a:cxnSpLocks noChangeShapeType="1"/>
            </p:cNvCxnSpPr>
            <p:nvPr/>
          </p:nvCxnSpPr>
          <p:spPr bwMode="auto">
            <a:xfrm flipH="1">
              <a:off x="3060" y="9101"/>
              <a:ext cx="3252" cy="8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3275" name="AutoShape 34"/>
            <p:cNvCxnSpPr>
              <a:cxnSpLocks noChangeShapeType="1"/>
            </p:cNvCxnSpPr>
            <p:nvPr/>
          </p:nvCxnSpPr>
          <p:spPr bwMode="auto">
            <a:xfrm flipH="1">
              <a:off x="5921" y="9101"/>
              <a:ext cx="391" cy="8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3276" name="AutoShape 33"/>
            <p:cNvCxnSpPr>
              <a:cxnSpLocks noChangeShapeType="1"/>
            </p:cNvCxnSpPr>
            <p:nvPr/>
          </p:nvCxnSpPr>
          <p:spPr bwMode="auto">
            <a:xfrm>
              <a:off x="6312" y="9101"/>
              <a:ext cx="1890" cy="11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3277" name="Rectangle 32"/>
            <p:cNvSpPr>
              <a:spLocks noChangeArrowheads="1"/>
            </p:cNvSpPr>
            <p:nvPr/>
          </p:nvSpPr>
          <p:spPr bwMode="auto">
            <a:xfrm>
              <a:off x="7912" y="10897"/>
              <a:ext cx="2214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Экономические</a:t>
              </a:r>
              <a:endParaRPr lang="ru-RU"/>
            </a:p>
          </p:txBody>
        </p:sp>
        <p:sp>
          <p:nvSpPr>
            <p:cNvPr id="53278" name="Rectangle 31"/>
            <p:cNvSpPr>
              <a:spLocks noChangeArrowheads="1"/>
            </p:cNvSpPr>
            <p:nvPr/>
          </p:nvSpPr>
          <p:spPr bwMode="auto">
            <a:xfrm>
              <a:off x="1953" y="8408"/>
              <a:ext cx="2214" cy="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 b="1">
                  <a:cs typeface="Times New Roman" pitchFamily="18" charset="0"/>
                </a:rPr>
                <a:t>Эмиграция </a:t>
              </a:r>
              <a:r>
                <a:rPr lang="ru-RU" sz="1200">
                  <a:cs typeface="Times New Roman" pitchFamily="18" charset="0"/>
                </a:rPr>
                <a:t>(выезд из страны)</a:t>
              </a:r>
              <a:endParaRPr lang="ru-RU"/>
            </a:p>
          </p:txBody>
        </p:sp>
        <p:sp>
          <p:nvSpPr>
            <p:cNvPr id="53279" name="Rectangle 30"/>
            <p:cNvSpPr>
              <a:spLocks noChangeArrowheads="1"/>
            </p:cNvSpPr>
            <p:nvPr/>
          </p:nvSpPr>
          <p:spPr bwMode="auto">
            <a:xfrm>
              <a:off x="8457" y="8408"/>
              <a:ext cx="2449" cy="6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 b="1">
                  <a:cs typeface="Times New Roman" pitchFamily="18" charset="0"/>
                </a:rPr>
                <a:t>Иммиграция</a:t>
              </a:r>
              <a:r>
                <a:rPr lang="ru-RU" sz="1200">
                  <a:cs typeface="Times New Roman" pitchFamily="18" charset="0"/>
                </a:rPr>
                <a:t> (въезд в страну)</a:t>
              </a:r>
              <a:endParaRPr lang="ru-RU"/>
            </a:p>
          </p:txBody>
        </p:sp>
        <p:sp>
          <p:nvSpPr>
            <p:cNvPr id="53280" name="AutoShape 29"/>
            <p:cNvSpPr>
              <a:spLocks noChangeArrowheads="1"/>
            </p:cNvSpPr>
            <p:nvPr/>
          </p:nvSpPr>
          <p:spPr bwMode="auto">
            <a:xfrm rot="5400000">
              <a:off x="7950" y="8636"/>
              <a:ext cx="428" cy="35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53281" name="AutoShape 28"/>
            <p:cNvSpPr>
              <a:spLocks noChangeArrowheads="1"/>
            </p:cNvSpPr>
            <p:nvPr/>
          </p:nvSpPr>
          <p:spPr bwMode="auto">
            <a:xfrm rot="5400000">
              <a:off x="4247" y="8636"/>
              <a:ext cx="428" cy="35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53282" name="Rectangle 27"/>
            <p:cNvSpPr>
              <a:spLocks noChangeArrowheads="1"/>
            </p:cNvSpPr>
            <p:nvPr/>
          </p:nvSpPr>
          <p:spPr bwMode="auto">
            <a:xfrm>
              <a:off x="4815" y="12616"/>
              <a:ext cx="2213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Циркулярные</a:t>
              </a:r>
              <a:endParaRPr lang="ru-RU"/>
            </a:p>
          </p:txBody>
        </p:sp>
        <p:sp>
          <p:nvSpPr>
            <p:cNvPr id="53283" name="Rectangle 26"/>
            <p:cNvSpPr>
              <a:spLocks noChangeArrowheads="1"/>
            </p:cNvSpPr>
            <p:nvPr/>
          </p:nvSpPr>
          <p:spPr bwMode="auto">
            <a:xfrm>
              <a:off x="1968" y="11691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Принудительные</a:t>
              </a:r>
              <a:endParaRPr lang="ru-RU"/>
            </a:p>
          </p:txBody>
        </p:sp>
        <p:sp>
          <p:nvSpPr>
            <p:cNvPr id="53284" name="Rectangle 25"/>
            <p:cNvSpPr>
              <a:spLocks noChangeArrowheads="1"/>
            </p:cNvSpPr>
            <p:nvPr/>
          </p:nvSpPr>
          <p:spPr bwMode="auto">
            <a:xfrm>
              <a:off x="8341" y="14101"/>
              <a:ext cx="2109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Обучение</a:t>
              </a:r>
              <a:endParaRPr lang="ru-RU"/>
            </a:p>
          </p:txBody>
        </p:sp>
        <p:sp>
          <p:nvSpPr>
            <p:cNvPr id="53285" name="Rectangle 24"/>
            <p:cNvSpPr>
              <a:spLocks noChangeArrowheads="1"/>
            </p:cNvSpPr>
            <p:nvPr/>
          </p:nvSpPr>
          <p:spPr bwMode="auto">
            <a:xfrm>
              <a:off x="4814" y="13049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Эпизодические</a:t>
              </a:r>
              <a:endParaRPr lang="ru-RU"/>
            </a:p>
          </p:txBody>
        </p:sp>
        <p:sp>
          <p:nvSpPr>
            <p:cNvPr id="53286" name="Rectangle 23"/>
            <p:cNvSpPr>
              <a:spLocks noChangeArrowheads="1"/>
            </p:cNvSpPr>
            <p:nvPr/>
          </p:nvSpPr>
          <p:spPr bwMode="auto">
            <a:xfrm>
              <a:off x="4814" y="13448"/>
              <a:ext cx="2213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Временные</a:t>
              </a:r>
              <a:endParaRPr lang="ru-RU"/>
            </a:p>
          </p:txBody>
        </p:sp>
        <p:sp>
          <p:nvSpPr>
            <p:cNvPr id="53287" name="Rectangle 22"/>
            <p:cNvSpPr>
              <a:spLocks noChangeArrowheads="1"/>
            </p:cNvSpPr>
            <p:nvPr/>
          </p:nvSpPr>
          <p:spPr bwMode="auto">
            <a:xfrm>
              <a:off x="8341" y="13688"/>
              <a:ext cx="1785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Туризм</a:t>
              </a:r>
              <a:endParaRPr lang="ru-RU"/>
            </a:p>
          </p:txBody>
        </p:sp>
        <p:sp>
          <p:nvSpPr>
            <p:cNvPr id="53288" name="Rectangle 21"/>
            <p:cNvSpPr>
              <a:spLocks noChangeArrowheads="1"/>
            </p:cNvSpPr>
            <p:nvPr/>
          </p:nvSpPr>
          <p:spPr bwMode="auto">
            <a:xfrm>
              <a:off x="8341" y="12217"/>
              <a:ext cx="2109" cy="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Бизнес-миграция (челноки)</a:t>
              </a:r>
              <a:endParaRPr lang="ru-RU"/>
            </a:p>
          </p:txBody>
        </p:sp>
        <p:sp>
          <p:nvSpPr>
            <p:cNvPr id="53289" name="Rectangle 20"/>
            <p:cNvSpPr>
              <a:spLocks noChangeArrowheads="1"/>
            </p:cNvSpPr>
            <p:nvPr/>
          </p:nvSpPr>
          <p:spPr bwMode="auto">
            <a:xfrm>
              <a:off x="8341" y="13128"/>
              <a:ext cx="1785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Вахты</a:t>
              </a:r>
              <a:endParaRPr lang="ru-RU"/>
            </a:p>
          </p:txBody>
        </p:sp>
        <p:sp>
          <p:nvSpPr>
            <p:cNvPr id="53290" name="Rectangle 19"/>
            <p:cNvSpPr>
              <a:spLocks noChangeArrowheads="1"/>
            </p:cNvSpPr>
            <p:nvPr/>
          </p:nvSpPr>
          <p:spPr bwMode="auto">
            <a:xfrm>
              <a:off x="1968" y="5635"/>
              <a:ext cx="2677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Международная или межгосударственная (внешняя)</a:t>
              </a:r>
              <a:endParaRPr lang="ru-RU"/>
            </a:p>
          </p:txBody>
        </p:sp>
        <p:sp>
          <p:nvSpPr>
            <p:cNvPr id="53291" name="Rectangle 18"/>
            <p:cNvSpPr>
              <a:spLocks noChangeArrowheads="1"/>
            </p:cNvSpPr>
            <p:nvPr/>
          </p:nvSpPr>
          <p:spPr bwMode="auto">
            <a:xfrm>
              <a:off x="5058" y="5635"/>
              <a:ext cx="4050" cy="4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Внутригосударственные (внутренние)</a:t>
              </a:r>
              <a:endParaRPr lang="ru-RU"/>
            </a:p>
          </p:txBody>
        </p:sp>
        <p:sp>
          <p:nvSpPr>
            <p:cNvPr id="53292" name="Rectangle 17"/>
            <p:cNvSpPr>
              <a:spLocks noChangeArrowheads="1"/>
            </p:cNvSpPr>
            <p:nvPr/>
          </p:nvSpPr>
          <p:spPr bwMode="auto">
            <a:xfrm>
              <a:off x="1953" y="4544"/>
              <a:ext cx="2685" cy="4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межконтинентальные</a:t>
              </a:r>
              <a:endParaRPr lang="ru-RU"/>
            </a:p>
          </p:txBody>
        </p:sp>
        <p:sp>
          <p:nvSpPr>
            <p:cNvPr id="53293" name="Rectangle 16"/>
            <p:cNvSpPr>
              <a:spLocks noChangeArrowheads="1"/>
            </p:cNvSpPr>
            <p:nvPr/>
          </p:nvSpPr>
          <p:spPr bwMode="auto">
            <a:xfrm>
              <a:off x="1953" y="5119"/>
              <a:ext cx="2692" cy="4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внутриконтинентальные</a:t>
              </a:r>
              <a:endParaRPr lang="ru-RU"/>
            </a:p>
          </p:txBody>
        </p:sp>
        <p:sp>
          <p:nvSpPr>
            <p:cNvPr id="53294" name="Rectangle 15"/>
            <p:cNvSpPr>
              <a:spLocks noChangeArrowheads="1"/>
            </p:cNvSpPr>
            <p:nvPr/>
          </p:nvSpPr>
          <p:spPr bwMode="auto">
            <a:xfrm>
              <a:off x="1953" y="6256"/>
              <a:ext cx="2906" cy="9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 b="1">
                  <a:cs typeface="Times New Roman" pitchFamily="18" charset="0"/>
                </a:rPr>
                <a:t>реэмиграция</a:t>
              </a:r>
              <a:r>
                <a:rPr lang="ru-RU" sz="1200">
                  <a:cs typeface="Times New Roman" pitchFamily="18" charset="0"/>
                </a:rPr>
                <a:t> (возвращение в страну, из которой эмигрант выехал ранее)</a:t>
              </a:r>
              <a:endParaRPr lang="ru-RU"/>
            </a:p>
          </p:txBody>
        </p:sp>
        <p:sp>
          <p:nvSpPr>
            <p:cNvPr id="53295" name="Rectangle 14"/>
            <p:cNvSpPr>
              <a:spLocks noChangeArrowheads="1"/>
            </p:cNvSpPr>
            <p:nvPr/>
          </p:nvSpPr>
          <p:spPr bwMode="auto">
            <a:xfrm>
              <a:off x="6011" y="4544"/>
              <a:ext cx="2655" cy="3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Межрегиональные</a:t>
              </a:r>
              <a:endParaRPr lang="ru-RU"/>
            </a:p>
          </p:txBody>
        </p:sp>
        <p:sp>
          <p:nvSpPr>
            <p:cNvPr id="53296" name="Rectangle 13"/>
            <p:cNvSpPr>
              <a:spLocks noChangeArrowheads="1"/>
            </p:cNvSpPr>
            <p:nvPr/>
          </p:nvSpPr>
          <p:spPr bwMode="auto">
            <a:xfrm>
              <a:off x="5746" y="5039"/>
              <a:ext cx="2655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Внутрирегиональные</a:t>
              </a:r>
              <a:endParaRPr lang="ru-RU"/>
            </a:p>
          </p:txBody>
        </p:sp>
        <p:sp>
          <p:nvSpPr>
            <p:cNvPr id="53297" name="Rectangle 12"/>
            <p:cNvSpPr>
              <a:spLocks noChangeArrowheads="1"/>
            </p:cNvSpPr>
            <p:nvPr/>
          </p:nvSpPr>
          <p:spPr bwMode="auto">
            <a:xfrm>
              <a:off x="4814" y="13875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Приграничные</a:t>
              </a:r>
              <a:endParaRPr lang="ru-RU"/>
            </a:p>
          </p:txBody>
        </p:sp>
        <p:sp>
          <p:nvSpPr>
            <p:cNvPr id="53298" name="Rectangle 11"/>
            <p:cNvSpPr>
              <a:spLocks noChangeArrowheads="1"/>
            </p:cNvSpPr>
            <p:nvPr/>
          </p:nvSpPr>
          <p:spPr bwMode="auto">
            <a:xfrm>
              <a:off x="1968" y="11216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Добровольные</a:t>
              </a:r>
              <a:endParaRPr lang="ru-RU"/>
            </a:p>
          </p:txBody>
        </p:sp>
        <p:sp>
          <p:nvSpPr>
            <p:cNvPr id="53299" name="Rectangle 10"/>
            <p:cNvSpPr>
              <a:spLocks noChangeArrowheads="1"/>
            </p:cNvSpPr>
            <p:nvPr/>
          </p:nvSpPr>
          <p:spPr bwMode="auto">
            <a:xfrm>
              <a:off x="7295" y="9204"/>
              <a:ext cx="2212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>
                  <a:cs typeface="Times New Roman" pitchFamily="18" charset="0"/>
                </a:rPr>
                <a:t>По легитимности</a:t>
              </a:r>
              <a:endParaRPr lang="ru-RU"/>
            </a:p>
          </p:txBody>
        </p:sp>
        <p:sp>
          <p:nvSpPr>
            <p:cNvPr id="53300" name="Rectangle 9"/>
            <p:cNvSpPr>
              <a:spLocks noChangeArrowheads="1"/>
            </p:cNvSpPr>
            <p:nvPr/>
          </p:nvSpPr>
          <p:spPr bwMode="auto">
            <a:xfrm>
              <a:off x="9507" y="9602"/>
              <a:ext cx="1406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Легальная</a:t>
              </a:r>
              <a:endParaRPr lang="ru-RU"/>
            </a:p>
          </p:txBody>
        </p:sp>
        <p:sp>
          <p:nvSpPr>
            <p:cNvPr id="53301" name="Rectangle 8"/>
            <p:cNvSpPr>
              <a:spLocks noChangeArrowheads="1"/>
            </p:cNvSpPr>
            <p:nvPr/>
          </p:nvSpPr>
          <p:spPr bwMode="auto">
            <a:xfrm>
              <a:off x="9500" y="9921"/>
              <a:ext cx="1406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Нелегальная</a:t>
              </a:r>
              <a:endParaRPr lang="ru-RU"/>
            </a:p>
          </p:txBody>
        </p:sp>
        <p:cxnSp>
          <p:nvCxnSpPr>
            <p:cNvPr id="53302" name="AutoShape 7"/>
            <p:cNvCxnSpPr>
              <a:cxnSpLocks noChangeShapeType="1"/>
            </p:cNvCxnSpPr>
            <p:nvPr/>
          </p:nvCxnSpPr>
          <p:spPr bwMode="auto">
            <a:xfrm>
              <a:off x="6312" y="9101"/>
              <a:ext cx="983" cy="2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3303" name="AutoShape 6"/>
            <p:cNvCxnSpPr>
              <a:cxnSpLocks noChangeShapeType="1"/>
            </p:cNvCxnSpPr>
            <p:nvPr/>
          </p:nvCxnSpPr>
          <p:spPr bwMode="auto">
            <a:xfrm rot="10800000">
              <a:off x="8401" y="9524"/>
              <a:ext cx="1106" cy="238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/>
            </a:ln>
          </p:spPr>
        </p:cxnSp>
        <p:cxnSp>
          <p:nvCxnSpPr>
            <p:cNvPr id="53304" name="AutoShape 5"/>
            <p:cNvCxnSpPr>
              <a:cxnSpLocks noChangeShapeType="1"/>
            </p:cNvCxnSpPr>
            <p:nvPr/>
          </p:nvCxnSpPr>
          <p:spPr bwMode="auto">
            <a:xfrm rot="10800000">
              <a:off x="8401" y="9762"/>
              <a:ext cx="1099" cy="31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/>
            </a:ln>
          </p:spPr>
        </p:cxnSp>
        <p:cxnSp>
          <p:nvCxnSpPr>
            <p:cNvPr id="53305" name="AutoShape 4"/>
            <p:cNvCxnSpPr>
              <a:cxnSpLocks noChangeShapeType="1"/>
            </p:cNvCxnSpPr>
            <p:nvPr/>
          </p:nvCxnSpPr>
          <p:spPr bwMode="auto">
            <a:xfrm flipH="1">
              <a:off x="6312" y="8216"/>
              <a:ext cx="2470" cy="2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3306" name="AutoShape 3"/>
            <p:cNvCxnSpPr>
              <a:cxnSpLocks noChangeShapeType="1"/>
            </p:cNvCxnSpPr>
            <p:nvPr/>
          </p:nvCxnSpPr>
          <p:spPr bwMode="auto">
            <a:xfrm>
              <a:off x="4859" y="6721"/>
              <a:ext cx="1453" cy="17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3307" name="AutoShape 2"/>
            <p:cNvCxnSpPr>
              <a:cxnSpLocks noChangeShapeType="1"/>
            </p:cNvCxnSpPr>
            <p:nvPr/>
          </p:nvCxnSpPr>
          <p:spPr bwMode="auto">
            <a:xfrm flipH="1" flipV="1">
              <a:off x="4645" y="6092"/>
              <a:ext cx="1667" cy="24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Прямоугольник 1"/>
          <p:cNvSpPr>
            <a:spLocks noChangeArrowheads="1"/>
          </p:cNvSpPr>
          <p:nvPr/>
        </p:nvSpPr>
        <p:spPr bwMode="auto">
          <a:xfrm>
            <a:off x="785813" y="1428750"/>
            <a:ext cx="79295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Очевидно, что современные тенденции международного рынка труда предопределяют две тенденции – </a:t>
            </a:r>
            <a:r>
              <a:rPr lang="ru-RU" i="1">
                <a:latin typeface="Georgia" pitchFamily="18" charset="0"/>
              </a:rPr>
              <a:t>тенденции к прекращению роста населения многих стран и даже его убыли (депопуляции) и тенденции демографического старения, которые обусловлены одними и теми же причинами</a:t>
            </a:r>
            <a:r>
              <a:rPr lang="ru-RU">
                <a:latin typeface="Georgia" pitchFamily="18" charset="0"/>
              </a:rPr>
              <a:t>. Во-первых, это устойчивое снижение уровня рождаемости, который в большинстве промышленно развитых стран мира, но не только в них, опустился ниже порога, обеспечивающего простое воспроизводство населения. Во-вторых, - снижение смертности в старших возрастных группах и продолжающийся рост ожидаемой продолжительности жизни.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Прямоугольник 1"/>
          <p:cNvSpPr>
            <a:spLocks noChangeArrowheads="1"/>
          </p:cNvSpPr>
          <p:nvPr/>
        </p:nvSpPr>
        <p:spPr bwMode="auto">
          <a:xfrm>
            <a:off x="714375" y="1304925"/>
            <a:ext cx="7786688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Georgia" pitchFamily="18" charset="0"/>
              </a:rPr>
              <a:t>Определенные трудности при анализе международной миграции населения обусловлены также значительной разнородностью источников данных о ней. По мнению экспертов ООН, необходимо выделять три основных источника: пограничный контроль; регистры населения (например, данные, получаемые при вручении загранпаспортов); различные обследования, среди которых главное место принадлежит переписям населения. Данные, получаемые из последнего источника, наиболее достоверны.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571500" y="431800"/>
            <a:ext cx="8143875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>
              <a:tabLst>
                <a:tab pos="180975" algn="l"/>
              </a:tabLst>
            </a:pPr>
            <a:r>
              <a:rPr lang="ru-RU" i="1">
                <a:cs typeface="Times New Roman" pitchFamily="18" charset="0"/>
              </a:rPr>
              <a:t>В основу классификации видов международной миграции положен фактор времени:</a:t>
            </a:r>
            <a:endParaRPr lang="ru-RU"/>
          </a:p>
          <a:p>
            <a:pPr indent="342900" algn="just" eaLnBrk="0" hangingPunct="0">
              <a:buFontTx/>
              <a:buChar char="•"/>
              <a:tabLst>
                <a:tab pos="180975" algn="l"/>
              </a:tabLst>
            </a:pPr>
            <a:r>
              <a:rPr lang="ru-RU">
                <a:cs typeface="Times New Roman" pitchFamily="18" charset="0"/>
              </a:rPr>
              <a:t>Безвозвратная миграция, т.е. переселение из одной страны в другую, чаще всего связанное со сменой гражданства (эмиграция, иммиграция, брачная миграция).</a:t>
            </a:r>
            <a:endParaRPr lang="ru-RU"/>
          </a:p>
          <a:p>
            <a:pPr indent="342900" algn="just" eaLnBrk="0" hangingPunct="0">
              <a:buFontTx/>
              <a:buChar char="•"/>
              <a:tabLst>
                <a:tab pos="180975" algn="l"/>
              </a:tabLst>
            </a:pPr>
            <a:r>
              <a:rPr lang="ru-RU">
                <a:cs typeface="Times New Roman" pitchFamily="18" charset="0"/>
              </a:rPr>
              <a:t>Постоянная, или долгосрочная миграция, т.е. миграция на продолжительный срок, который законодательно определяется миграционными актами в каждой стране по-разному.</a:t>
            </a:r>
            <a:endParaRPr lang="ru-RU"/>
          </a:p>
          <a:p>
            <a:pPr indent="342900" algn="just" eaLnBrk="0" hangingPunct="0">
              <a:buFontTx/>
              <a:buChar char="•"/>
              <a:tabLst>
                <a:tab pos="180975" algn="l"/>
              </a:tabLst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Времено-постоянная миграция как правило, ограничена сроком пребывания в стране въезда от 1 до 6 лет (из-за сохраняющейся зависимости от страны выезда, возрастно-половой, семейной и профессиональной характеристики мигрантов). В международной статистике такого вида мигранты носят название «долгосрочные эмигранты и иммигранты», «временные рабочие по контракту», «постоянные трудящиеся-мигранты».</a:t>
            </a:r>
            <a:endParaRPr lang="ru-RU"/>
          </a:p>
          <a:p>
            <a:pPr indent="342900" algn="just" eaLnBrk="0" hangingPunct="0">
              <a:buFontTx/>
              <a:buChar char="•"/>
              <a:tabLst>
                <a:tab pos="180975" algn="l"/>
              </a:tabLst>
            </a:pPr>
            <a:r>
              <a:rPr lang="ru-RU">
                <a:cs typeface="Times New Roman" pitchFamily="18" charset="0"/>
              </a:rPr>
              <a:t>Краткосрочная миграция – выезд (въезд) в другую страну на срок до 1 года (по классификации ООН (или иной срок, определяемый национальным законодательством, с целью трудоустройства или любой иной экономической деятельности в стране пребывания.</a:t>
            </a:r>
            <a:endParaRPr lang="ru-RU"/>
          </a:p>
          <a:p>
            <a:pPr indent="342900" algn="just" eaLnBrk="0" hangingPunct="0">
              <a:tabLst>
                <a:tab pos="180975" algn="l"/>
              </a:tabLst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457200"/>
            <a:ext cx="3017838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4443413" y="569913"/>
            <a:ext cx="2571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000" baseline="30000">
                <a:cs typeface="Times New Roman" pitchFamily="18" charset="0"/>
              </a:rPr>
              <a:t>[1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57188" y="414338"/>
            <a:ext cx="81438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61925" algn="just">
              <a:tabLst>
                <a:tab pos="180975" algn="l"/>
              </a:tabLst>
            </a:pPr>
            <a:r>
              <a:rPr lang="ru-RU" sz="1600" i="1">
                <a:cs typeface="Times New Roman" pitchFamily="18" charset="0"/>
              </a:rPr>
              <a:t>Подвидами краткосрочной миграции являются:</a:t>
            </a:r>
            <a:endParaRPr lang="ru-RU" sz="1600"/>
          </a:p>
          <a:p>
            <a:pPr indent="161925" algn="just" eaLnBrk="0" hangingPunct="0">
              <a:buFontTx/>
              <a:buChar char="•"/>
              <a:tabLst>
                <a:tab pos="180975" algn="l"/>
              </a:tabLst>
            </a:pPr>
            <a:r>
              <a:rPr lang="ru-RU" sz="1600">
                <a:cs typeface="Times New Roman" pitchFamily="18" charset="0"/>
              </a:rPr>
              <a:t>Сезонная миграция – временный выезд (въезд) трудовых мигрантов на сезонные (сельскохозяйственные, строительные и т.п.) работы. </a:t>
            </a:r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Сезонная миграция связана с кратковременным (в пределах года) въездом для работы в тех отраслях хозяйства, которые имеют сезонный характер (сельское хозяйство, рыболовство, сфера услуг). Разновидности сезонной миграции – кочевничество, сохранившееся главным образом в Западной Африке и на Ближнем Востоке, а также паломничество к святым местам. В международной статистике сезонным мигрантам соответствуют термины «краткосрочные иммигранты и эмигранты», «мигранты-сезонники» и др.</a:t>
            </a:r>
            <a:endParaRPr lang="ru-RU" sz="1600"/>
          </a:p>
          <a:p>
            <a:pPr indent="161925" algn="just" eaLnBrk="0" hangingPunct="0">
              <a:buFontTx/>
              <a:buChar char="•"/>
              <a:tabLst>
                <a:tab pos="180975" algn="l"/>
              </a:tabLst>
            </a:pPr>
            <a:r>
              <a:rPr lang="ru-RU" sz="1600">
                <a:cs typeface="Times New Roman" pitchFamily="18" charset="0"/>
              </a:rPr>
              <a:t>Маятниковая миграция – временная трудовая миграция, связанная с ежедневным или еженедельным передвижением через государственную границу к месту работы и возвращением в страну постоянного проживания. По рекомендации ООН статистикой международной миграции не учитывается. </a:t>
            </a:r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Маятниковая миграция, в том числе и ее формы (челночная, приграничная), это ежедневный, реже еженедельный, переезд из одной страны в другую и обратно. Мигрантов, пересекающих таким образом границу для работы в соседней стране, называют «рабочими-фронтальерами». Данный вид миграции получил широкое распространение в Западной Европе и Северной Америке, например, между Канадой и США.</a:t>
            </a:r>
            <a:endParaRPr lang="ru-RU" sz="1600"/>
          </a:p>
          <a:p>
            <a:pPr indent="161925" algn="just" eaLnBrk="0" hangingPunct="0">
              <a:buFontTx/>
              <a:buChar char="•"/>
              <a:tabLst>
                <a:tab pos="180975" algn="l"/>
              </a:tabLst>
            </a:pPr>
            <a:r>
              <a:rPr lang="ru-RU" sz="1600">
                <a:cs typeface="Times New Roman" pitchFamily="18" charset="0"/>
              </a:rPr>
              <a:t>Эпизодическая миграция подразумевает временный выезд в другую страну с деловыми, рекреационными, туристическими и прочими целями.</a:t>
            </a:r>
            <a:endParaRPr lang="ru-RU" sz="16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57188" y="938213"/>
            <a:ext cx="8215312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  <a:tabLst>
                <a:tab pos="180975" algn="l"/>
              </a:tabLst>
            </a:pPr>
            <a:r>
              <a:rPr lang="ru-RU">
                <a:cs typeface="Times New Roman" pitchFamily="18" charset="0"/>
              </a:rPr>
              <a:t>Добровольная миграция – миграция, решение о которой принимается человеком свободно и добровольно;</a:t>
            </a:r>
            <a:endParaRPr lang="ru-RU"/>
          </a:p>
          <a:p>
            <a:pPr algn="just" eaLnBrk="0" hangingPunct="0">
              <a:tabLst>
                <a:tab pos="180975" algn="l"/>
              </a:tabLst>
            </a:pPr>
            <a:r>
              <a:rPr lang="ru-RU" i="1">
                <a:cs typeface="Times New Roman" pitchFamily="18" charset="0"/>
              </a:rPr>
              <a:t>В добровольной миграции среди прочих выделяют следующие категории:</a:t>
            </a:r>
            <a:endParaRPr lang="ru-RU"/>
          </a:p>
          <a:p>
            <a:pPr algn="just" eaLnBrk="0" hangingPunct="0">
              <a:buFontTx/>
              <a:buChar char="•"/>
              <a:tabLst>
                <a:tab pos="180975" algn="l"/>
              </a:tabLst>
            </a:pPr>
            <a:r>
              <a:rPr lang="ru-RU">
                <a:cs typeface="Times New Roman" pitchFamily="18" charset="0"/>
              </a:rPr>
              <a:t>Экономическая миграция – добровольная, чаще всего возвратная миграция, в основе которой лежат экономические соображения. Она включает в себя следующие виды миграции: постоянную, сезонную, маятниковую и т.д.</a:t>
            </a:r>
            <a:endParaRPr lang="ru-RU"/>
          </a:p>
          <a:p>
            <a:pPr algn="just" eaLnBrk="0" hangingPunct="0">
              <a:buFontTx/>
              <a:buChar char="•"/>
              <a:tabLst>
                <a:tab pos="180975" algn="l"/>
              </a:tabLst>
            </a:pPr>
            <a:r>
              <a:rPr lang="ru-RU">
                <a:cs typeface="Times New Roman" pitchFamily="18" charset="0"/>
              </a:rPr>
              <a:t>Трудовая миграция является более узким понятием, чем экономическая, точнее, выступает ее составной частью. Определяющим признаком трудовой миграции является продажа мигрантом своей рабочей силы в стране въезда, при этом смена места жительства не является обязательной;</a:t>
            </a:r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Прямоугольник 1"/>
          <p:cNvSpPr>
            <a:spLocks noChangeArrowheads="1"/>
          </p:cNvSpPr>
          <p:nvPr/>
        </p:nvSpPr>
        <p:spPr bwMode="auto">
          <a:xfrm>
            <a:off x="785813" y="714375"/>
            <a:ext cx="8001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Georgia" pitchFamily="18" charset="0"/>
              </a:rPr>
              <a:t>Нелегальная миграция; связана с нарушением режима въезда или пребывания в стране въезда. Нелегальные мигранты – лица, незаконно въезжающие в поисках работы в другие страны (так, из Мексики в США нелегально переходят границу более 1 млн. человек ежегодно), а также лица, пересекающие границу на законных основаниях (по частным приглашениям, в качестве туристов и т.п.) с последующим нелегальным трудоустройством. Рост числа таких мигрантов наблюдается со второй половины 1980 -х. Определить их истинное количество практически невозможно. В США, например, число подпольных мигрантов оценивается от 2 до 15 млн., в Европе  – от 1,3 до 5 млн., в Японии – от 300 тыс. до 1 млн. и т.д. По оценкам экспертов, из стран СНГ приезжают в Россию на заработки не более 6 миллионов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Прямоугольник 1"/>
          <p:cNvSpPr>
            <a:spLocks noChangeArrowheads="1"/>
          </p:cNvSpPr>
          <p:nvPr/>
        </p:nvSpPr>
        <p:spPr bwMode="auto">
          <a:xfrm>
            <a:off x="2286000" y="2967038"/>
            <a:ext cx="5500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Georgia" pitchFamily="18" charset="0"/>
              </a:rPr>
              <a:t>Насильственная миграция по отношению к местному населению в виде экспансии и т.д.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500063" y="401638"/>
            <a:ext cx="814387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61925" algn="just">
              <a:tabLst>
                <a:tab pos="180975" algn="l"/>
              </a:tabLst>
            </a:pPr>
            <a:r>
              <a:rPr lang="ru-RU" i="1">
                <a:cs typeface="Times New Roman" pitchFamily="18" charset="0"/>
              </a:rPr>
              <a:t>Формы международной миграции (в основу классификации положен фактор причинности):</a:t>
            </a:r>
            <a:endParaRPr lang="ru-RU"/>
          </a:p>
          <a:p>
            <a:pPr indent="161925" algn="just" eaLnBrk="0" hangingPunct="0">
              <a:buFontTx/>
              <a:buChar char="•"/>
              <a:tabLst>
                <a:tab pos="180975" algn="l"/>
              </a:tabLst>
            </a:pPr>
            <a:r>
              <a:rPr lang="ru-RU">
                <a:cs typeface="Times New Roman" pitchFamily="18" charset="0"/>
              </a:rPr>
              <a:t>Вынужденная миграция – миграция, имеющая вынужденный, внезапный характер, обусловленный угрозой для жизни мигрантов в результате стихийных бедствий, военных действий или преследований по политическим причинам и т.д. </a:t>
            </a:r>
            <a:r>
              <a:rPr lang="ru-RU" i="1">
                <a:solidFill>
                  <a:srgbClr val="000000"/>
                </a:solidFill>
                <a:cs typeface="Times New Roman" pitchFamily="18" charset="0"/>
              </a:rPr>
              <a:t>Вынужденная миграция</a:t>
            </a: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 обусловлена прежде всего политическими и экологическими факторами. Она находит выражение в первую очередь в движении беженцев, перемещенных лиц и др. Резко возросли не только масштабы, но и сложность проблем, связанных с этим видом международной миграции населения. Она приобрела глобальный характер, затронув многие страны мира. Причем, 87% беженцев осели в развивающихся странах. Значительно возросло число мигрантов, въезжающих в экономически развитые страны по кратковременной визе и остающихся с просьбой об убежище. В Европе число таких мигрантов, по самым приблизительным оценкам, превысило 500 тыс. человек, из которых все меньшее количество получает статус беженца, оставаясь на нелегальной и так называемой «гуманитарной» основе.</a:t>
            </a:r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Таблица</a:t>
            </a:r>
            <a:br>
              <a:rPr lang="ru-RU" sz="1800" smtClean="0"/>
            </a:br>
            <a:r>
              <a:rPr lang="ru-RU" sz="1800" b="1" smtClean="0"/>
              <a:t>Депопуляция и старение населения в некоторых странах мира, 2000-2050 </a:t>
            </a:r>
            <a:endParaRPr lang="ru-RU" sz="180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50" y="1357313"/>
          <a:ext cx="7715250" cy="4749800"/>
        </p:xfrm>
        <a:graphic>
          <a:graphicData uri="http://schemas.openxmlformats.org/drawingml/2006/table">
            <a:tbl>
              <a:tblPr/>
              <a:tblGrid>
                <a:gridCol w="1098550"/>
                <a:gridCol w="1092200"/>
                <a:gridCol w="1092200"/>
                <a:gridCol w="1093788"/>
                <a:gridCol w="1092200"/>
                <a:gridCol w="1122362"/>
                <a:gridCol w="1123950"/>
              </a:tblGrid>
              <a:tr h="8112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млн чел.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численности населения, млн чел.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лиц в возрасте от 60 лет и старше,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Австрия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-1628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Армения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-637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Барбадос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Белоруссия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10 187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-1882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Бельгия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10 249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9583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-667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Болгария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7949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-3419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Босния и Герцеговина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Великобритания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59 415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58 933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-482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Венгрия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9968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7486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-2481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256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75" y="1357313"/>
          <a:ext cx="7858125" cy="4995862"/>
        </p:xfrm>
        <a:graphic>
          <a:graphicData uri="http://schemas.openxmlformats.org/drawingml/2006/table">
            <a:tbl>
              <a:tblPr/>
              <a:tblGrid>
                <a:gridCol w="1125538"/>
                <a:gridCol w="1114425"/>
                <a:gridCol w="1119187"/>
                <a:gridCol w="1114425"/>
                <a:gridCol w="1119188"/>
                <a:gridCol w="1114425"/>
                <a:gridCol w="1150937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Германия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82 017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70 805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-11 212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Греция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8983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-1627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Грузия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-2043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39 910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31282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-8629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Италия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57 530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42 962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-14 568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Казахстан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16 172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15 302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-871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Куба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11199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10 764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-435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Латвия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-677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-707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Македония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Польша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38 605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33 370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-5235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Португалия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Молдавия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63" y="1428750"/>
          <a:ext cx="8215312" cy="4813300"/>
        </p:xfrm>
        <a:graphic>
          <a:graphicData uri="http://schemas.openxmlformats.org/drawingml/2006/table">
            <a:tbl>
              <a:tblPr/>
              <a:tblGrid>
                <a:gridCol w="1176337"/>
                <a:gridCol w="1165225"/>
                <a:gridCol w="1169988"/>
                <a:gridCol w="1165225"/>
                <a:gridCol w="1169987"/>
                <a:gridCol w="1165225"/>
                <a:gridCol w="1203325"/>
              </a:tblGrid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145 491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104 258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-41 233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Румыния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22 438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18 150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-4288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Словакия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5399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-724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-461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Украина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49 568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29 959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-19 609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Финляндия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4693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-479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Хорватия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-474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Чехия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10 272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8429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-1842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Швейцария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-1563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Швеция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8842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7777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-1066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Эстония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-642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Югославия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10 552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-1522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Япония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127 096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109 220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-17 876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b="1" smtClean="0"/>
              <a:t>Международная миграция рабочей силы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5" descr="94112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76250"/>
            <a:ext cx="63373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Прямоугольник 1"/>
          <p:cNvSpPr>
            <a:spLocks noChangeArrowheads="1"/>
          </p:cNvSpPr>
          <p:nvPr/>
        </p:nvSpPr>
        <p:spPr bwMode="auto">
          <a:xfrm>
            <a:off x="642938" y="1214438"/>
            <a:ext cx="81438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Под </a:t>
            </a:r>
            <a:r>
              <a:rPr lang="ru-RU" i="1">
                <a:latin typeface="Georgia" pitchFamily="18" charset="0"/>
              </a:rPr>
              <a:t>«замещающей миграцией»</a:t>
            </a:r>
            <a:r>
              <a:rPr lang="ru-RU">
                <a:latin typeface="Georgia" pitchFamily="18" charset="0"/>
              </a:rPr>
              <a:t> понимается такой миграционный прирост, который компенсирует - «замещает» - недостаток рождений, необходимый для поддержания в некоторый период времени в данной стране постоянства либо численности -наподобие того, как его может поддерживать «замещающая рождаемость» («</a:t>
            </a:r>
            <a:r>
              <a:rPr lang="en-US">
                <a:latin typeface="Georgia" pitchFamily="18" charset="0"/>
              </a:rPr>
              <a:t>replacement fertility</a:t>
            </a:r>
            <a:r>
              <a:rPr lang="ru-RU">
                <a:latin typeface="Georgia" pitchFamily="18" charset="0"/>
              </a:rPr>
              <a:t>»), либо каких-либо других количественных характеристик населения. Более конкретно в докладе понятие «замещающая миграция» употребляется в трех разных смыслах: (1) это миграционный прирост, при котором численность населения не меняется; (2) это миграционный прирост, при котором численность трудоспособного населения не меняется; (3) это миграционный прирост, при котором доля лиц в старших возрастах не увеличивается.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428625" y="461963"/>
            <a:ext cx="8001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>
              <a:tabLst>
                <a:tab pos="228600" algn="l"/>
              </a:tabLst>
            </a:pPr>
            <a:r>
              <a:rPr lang="ru-RU">
                <a:ea typeface="Times New Roman" pitchFamily="18" charset="0"/>
                <a:cs typeface="Arial" charset="0"/>
              </a:rPr>
              <a:t>Современные тенденции международной миграции можно свести к следующему:</a:t>
            </a:r>
          </a:p>
          <a:p>
            <a:pPr indent="457200" algn="just" eaLnBrk="0" hangingPunct="0">
              <a:buFontTx/>
              <a:buChar char="•"/>
              <a:tabLst>
                <a:tab pos="228600" algn="l"/>
              </a:tabLst>
            </a:pPr>
            <a:r>
              <a:rPr lang="ru-RU" i="1">
                <a:ea typeface="Times New Roman" pitchFamily="18" charset="0"/>
                <a:cs typeface="Arial" charset="0"/>
              </a:rPr>
              <a:t>глобализации мировых миграционных потоков и вовлеченность в этот процесс населения большинства стран; дифференциация стран с преобладанием миграции и эмиграции.</a:t>
            </a:r>
            <a:endParaRPr lang="ru-RU">
              <a:ea typeface="Times New Roman" pitchFamily="18" charset="0"/>
              <a:cs typeface="Arial" charset="0"/>
            </a:endParaRPr>
          </a:p>
          <a:p>
            <a:pPr indent="457200" algn="just" eaLnBrk="0" hangingPunct="0">
              <a:buFontTx/>
              <a:buChar char="•"/>
              <a:tabLst>
                <a:tab pos="228600" algn="l"/>
              </a:tabLst>
            </a:pPr>
            <a:r>
              <a:rPr lang="ru-RU" i="1">
                <a:ea typeface="Times New Roman" pitchFamily="18" charset="0"/>
                <a:cs typeface="Arial" charset="0"/>
              </a:rPr>
              <a:t>увеличение демографической значимости международной миграции в демографическом развитии высокоразвитых стран;</a:t>
            </a:r>
            <a:endParaRPr lang="ru-RU">
              <a:ea typeface="Times New Roman" pitchFamily="18" charset="0"/>
              <a:cs typeface="Arial" charset="0"/>
            </a:endParaRPr>
          </a:p>
          <a:p>
            <a:pPr indent="457200" algn="just" eaLnBrk="0" hangingPunct="0">
              <a:buFontTx/>
              <a:buChar char="•"/>
              <a:tabLst>
                <a:tab pos="228600" algn="l"/>
              </a:tabLst>
            </a:pPr>
            <a:r>
              <a:rPr lang="ru-RU" i="1">
                <a:ea typeface="Times New Roman" pitchFamily="18" charset="0"/>
                <a:cs typeface="Arial" charset="0"/>
              </a:rPr>
              <a:t>рост нелегальной миграции, имеющей ярко выраженный трудовой характер;</a:t>
            </a:r>
            <a:endParaRPr lang="ru-RU">
              <a:ea typeface="Times New Roman" pitchFamily="18" charset="0"/>
              <a:cs typeface="Arial" charset="0"/>
            </a:endParaRPr>
          </a:p>
          <a:p>
            <a:pPr indent="457200" algn="just" eaLnBrk="0" hangingPunct="0">
              <a:buFontTx/>
              <a:buChar char="•"/>
              <a:tabLst>
                <a:tab pos="228600" algn="l"/>
              </a:tabLst>
            </a:pPr>
            <a:r>
              <a:rPr lang="ru-RU" i="1">
                <a:ea typeface="Times New Roman" pitchFamily="18" charset="0"/>
                <a:cs typeface="Arial" charset="0"/>
              </a:rPr>
              <a:t>рост вынужденной миграции, в основе которой увеличение вооруженных конфликтов в мире, обострение межнациональных отношений;</a:t>
            </a:r>
            <a:endParaRPr lang="ru-RU">
              <a:ea typeface="Times New Roman" pitchFamily="18" charset="0"/>
              <a:cs typeface="Arial" charset="0"/>
            </a:endParaRPr>
          </a:p>
          <a:p>
            <a:pPr indent="457200" algn="just" eaLnBrk="0" hangingPunct="0">
              <a:buFontTx/>
              <a:buChar char="•"/>
              <a:tabLst>
                <a:tab pos="228600" algn="l"/>
              </a:tabLst>
            </a:pPr>
            <a:r>
              <a:rPr lang="ru-RU" i="1">
                <a:ea typeface="Times New Roman" pitchFamily="18" charset="0"/>
                <a:cs typeface="Arial" charset="0"/>
              </a:rPr>
              <a:t>качественные изменения миграционных потоков, увеличение в ее составе доли лиц с высоким уровнем образования и наличие в ряде стран (США, Франция, Канада, Швеция) специальных программ по адаптации высококвалифицированных мигрантов.</a:t>
            </a:r>
            <a:endParaRPr lang="ru-RU">
              <a:ea typeface="Times New Roman" pitchFamily="18" charset="0"/>
              <a:cs typeface="Arial" charset="0"/>
            </a:endParaRPr>
          </a:p>
          <a:p>
            <a:pPr indent="457200" algn="just" eaLnBrk="0" hangingPunct="0">
              <a:buFontTx/>
              <a:buChar char="•"/>
              <a:tabLst>
                <a:tab pos="228600" algn="l"/>
              </a:tabLst>
            </a:pPr>
            <a:r>
              <a:rPr lang="ru-RU" i="1">
                <a:ea typeface="Times New Roman" pitchFamily="18" charset="0"/>
                <a:cs typeface="Arial" charset="0"/>
              </a:rPr>
              <a:t>двойственный характер миграционной политики; ужесточение и регламентация миграционной политики в процессе интеграции.</a:t>
            </a:r>
            <a:endParaRPr lang="ru-RU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Прямоугольник 2"/>
          <p:cNvSpPr>
            <a:spLocks noChangeArrowheads="1"/>
          </p:cNvSpPr>
          <p:nvPr/>
        </p:nvSpPr>
        <p:spPr bwMode="auto">
          <a:xfrm>
            <a:off x="571500" y="1214438"/>
            <a:ext cx="80010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Georgia" pitchFamily="18" charset="0"/>
              </a:rPr>
              <a:t>Мощные ТНК используют труд мигрантов на самых тяжелых участках производства. Мигранты также обслуживают мелкое производство, которое пока «за рамками» интересов ТНК. С деятельностью ТНК также во многом связана трудовая миграция элитных эшелонов менеджерского состава, которая практически не знает национальных границ и обеспечивает агентам глобализации поистине глобальный пул для пополнения кадров. Не представляется возможным подсчитать долю прибылей, получаемой за счет мигрантов, но несомненно то, что мигранты прямо и косвенно обслуживают глобальную реструктуризацию мировой экономики. Транснациональный бизнес сегодня имеет все больше рычагов для манипулирования политикой национальных государств, в том числе, в сфере миграции. Налицо кризис национальной миграционной политики основных развитых (принимающих) стран, основанной на жестком контроле и концепции национальных интересов и национальной безопасности.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107950" y="193675"/>
            <a:ext cx="88900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indent="450850" algn="ctr">
              <a:defRPr/>
            </a:pP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Формы международной миграции населения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(Классификация по 4 критериям)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69634" name="Rectangle 38"/>
          <p:cNvSpPr>
            <a:spLocks noChangeArrowheads="1"/>
          </p:cNvSpPr>
          <p:nvPr/>
        </p:nvSpPr>
        <p:spPr bwMode="auto">
          <a:xfrm>
            <a:off x="4695825" y="6400800"/>
            <a:ext cx="4233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EAEAEA"/>
                </a:solidFill>
              </a:rPr>
              <a:t>Источник: МВФ, ЮНКТАД, авторское видение</a:t>
            </a:r>
          </a:p>
        </p:txBody>
      </p:sp>
      <p:grpSp>
        <p:nvGrpSpPr>
          <p:cNvPr id="69635" name="Группа 3"/>
          <p:cNvGrpSpPr>
            <a:grpSpLocks/>
          </p:cNvGrpSpPr>
          <p:nvPr/>
        </p:nvGrpSpPr>
        <p:grpSpPr bwMode="auto">
          <a:xfrm>
            <a:off x="107950" y="1333500"/>
            <a:ext cx="8856663" cy="3821113"/>
            <a:chOff x="131912" y="1369240"/>
            <a:chExt cx="8856984" cy="2948580"/>
          </a:xfrm>
        </p:grpSpPr>
        <p:sp>
          <p:nvSpPr>
            <p:cNvPr id="5137" name="AutoShape 17"/>
            <p:cNvSpPr>
              <a:spLocks noChangeArrowheads="1"/>
            </p:cNvSpPr>
            <p:nvPr/>
          </p:nvSpPr>
          <p:spPr bwMode="auto">
            <a:xfrm>
              <a:off x="2652193" y="1424805"/>
              <a:ext cx="3215952" cy="682453"/>
            </a:xfrm>
            <a:prstGeom prst="flowChartAlternateProcess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006666"/>
                  </a:solidFill>
                  <a:cs typeface="Times New Roman" pitchFamily="18" charset="0"/>
                </a:rPr>
                <a:t>временная</a:t>
              </a:r>
              <a:endParaRPr lang="ru-RU" sz="3200" b="1" dirty="0">
                <a:solidFill>
                  <a:srgbClr val="006666"/>
                </a:solidFill>
              </a:endParaRPr>
            </a:p>
          </p:txBody>
        </p:sp>
        <p:sp>
          <p:nvSpPr>
            <p:cNvPr id="5138" name="AutoShape 18"/>
            <p:cNvSpPr>
              <a:spLocks noChangeArrowheads="1"/>
            </p:cNvSpPr>
            <p:nvPr/>
          </p:nvSpPr>
          <p:spPr bwMode="auto">
            <a:xfrm>
              <a:off x="6012159" y="1369240"/>
              <a:ext cx="2886527" cy="682452"/>
            </a:xfrm>
            <a:prstGeom prst="flowChartAlternateProcess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006666"/>
                  </a:solidFill>
                  <a:cs typeface="Times New Roman" pitchFamily="18" charset="0"/>
                </a:rPr>
                <a:t>постоянная</a:t>
              </a:r>
              <a:endParaRPr lang="ru-RU" sz="3200" dirty="0">
                <a:solidFill>
                  <a:srgbClr val="006666"/>
                </a:solidFill>
              </a:endParaRPr>
            </a:p>
          </p:txBody>
        </p:sp>
        <p:sp>
          <p:nvSpPr>
            <p:cNvPr id="5128" name="AutoShape 8"/>
            <p:cNvSpPr>
              <a:spLocks noChangeArrowheads="1"/>
            </p:cNvSpPr>
            <p:nvPr/>
          </p:nvSpPr>
          <p:spPr bwMode="auto">
            <a:xfrm>
              <a:off x="2627784" y="3930626"/>
              <a:ext cx="1752600" cy="387194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6666"/>
                  </a:solidFill>
                  <a:cs typeface="Times New Roman" pitchFamily="18" charset="0"/>
                </a:rPr>
                <a:t>эмиграция</a:t>
              </a:r>
              <a:endParaRPr lang="ru-RU" sz="3600" dirty="0">
                <a:solidFill>
                  <a:srgbClr val="006666"/>
                </a:solidFill>
              </a:endParaRPr>
            </a:p>
          </p:txBody>
        </p:sp>
        <p:sp>
          <p:nvSpPr>
            <p:cNvPr id="5134" name="AutoShape 14"/>
            <p:cNvSpPr>
              <a:spLocks noChangeArrowheads="1"/>
            </p:cNvSpPr>
            <p:nvPr/>
          </p:nvSpPr>
          <p:spPr bwMode="auto">
            <a:xfrm>
              <a:off x="2887216" y="3269647"/>
              <a:ext cx="2645296" cy="494278"/>
            </a:xfrm>
            <a:prstGeom prst="flowChartAlternate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  <a:scene3d>
              <a:camera prst="perspectiveRelaxedModerately"/>
              <a:lightRig rig="threePt" dir="t"/>
            </a:scene3d>
          </p:spPr>
          <p:txBody>
            <a:bodyPr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006666"/>
                  </a:solidFill>
                  <a:cs typeface="Times New Roman" pitchFamily="18" charset="0"/>
                </a:rPr>
                <a:t>легальная</a:t>
              </a:r>
              <a:endParaRPr lang="ru-RU" sz="4000" dirty="0">
                <a:solidFill>
                  <a:srgbClr val="006666"/>
                </a:solidFill>
              </a:endParaRPr>
            </a:p>
          </p:txBody>
        </p:sp>
        <p:sp>
          <p:nvSpPr>
            <p:cNvPr id="5132" name="AutoShape 12"/>
            <p:cNvSpPr>
              <a:spLocks noChangeArrowheads="1"/>
            </p:cNvSpPr>
            <p:nvPr/>
          </p:nvSpPr>
          <p:spPr bwMode="auto">
            <a:xfrm>
              <a:off x="5772709" y="3269647"/>
              <a:ext cx="2856147" cy="494278"/>
            </a:xfrm>
            <a:prstGeom prst="flowChartAlternate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  <a:scene3d>
              <a:camera prst="perspectiveRelaxedModerately"/>
              <a:lightRig rig="threePt" dir="t"/>
            </a:scene3d>
          </p:spPr>
          <p:txBody>
            <a:bodyPr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006666"/>
                  </a:solidFill>
                  <a:cs typeface="Times New Roman" pitchFamily="18" charset="0"/>
                </a:rPr>
                <a:t>нелегальная</a:t>
              </a:r>
              <a:endParaRPr lang="ru-RU" sz="4000" dirty="0">
                <a:solidFill>
                  <a:srgbClr val="006666"/>
                </a:solidFill>
              </a:endParaRPr>
            </a:p>
          </p:txBody>
        </p:sp>
        <p:sp>
          <p:nvSpPr>
            <p:cNvPr id="5144" name="Rectangle 24"/>
            <p:cNvSpPr>
              <a:spLocks noChangeArrowheads="1"/>
            </p:cNvSpPr>
            <p:nvPr/>
          </p:nvSpPr>
          <p:spPr bwMode="auto">
            <a:xfrm>
              <a:off x="131912" y="1503990"/>
              <a:ext cx="2209880" cy="2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1) по срокам </a:t>
              </a:r>
              <a:endParaRPr lang="ru-RU" sz="3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131912" y="2534217"/>
              <a:ext cx="1392288" cy="28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cs typeface="Times New Roman" pitchFamily="18" charset="0"/>
                </a:rPr>
                <a:t>2) по цели </a:t>
              </a:r>
              <a:endParaRPr lang="ru-RU" sz="3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131912" y="3264318"/>
              <a:ext cx="2297196" cy="498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3) соответствие законодательству</a:t>
              </a:r>
              <a:endParaRPr lang="ru-RU" sz="28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157" name="Rectangle 37"/>
            <p:cNvSpPr>
              <a:spLocks noChangeArrowheads="1"/>
            </p:cNvSpPr>
            <p:nvPr/>
          </p:nvSpPr>
          <p:spPr bwMode="auto">
            <a:xfrm>
              <a:off x="143025" y="3985844"/>
              <a:ext cx="2365461" cy="28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cs typeface="Times New Roman" pitchFamily="18" charset="0"/>
                </a:rPr>
                <a:t>4) по направлению</a:t>
              </a:r>
              <a:endParaRPr lang="ru-RU" sz="3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9" name="AutoShape 8"/>
            <p:cNvSpPr>
              <a:spLocks noChangeArrowheads="1"/>
            </p:cNvSpPr>
            <p:nvPr/>
          </p:nvSpPr>
          <p:spPr bwMode="auto">
            <a:xfrm>
              <a:off x="4524400" y="3930626"/>
              <a:ext cx="2088839" cy="387194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6666"/>
                  </a:solidFill>
                  <a:cs typeface="Times New Roman" pitchFamily="18" charset="0"/>
                </a:rPr>
                <a:t>иммиграция</a:t>
              </a:r>
              <a:endParaRPr lang="ru-RU" sz="3600" dirty="0">
                <a:solidFill>
                  <a:srgbClr val="006666"/>
                </a:solidFill>
              </a:endParaRPr>
            </a:p>
          </p:txBody>
        </p:sp>
        <p:sp>
          <p:nvSpPr>
            <p:cNvPr id="30" name="AutoShape 8"/>
            <p:cNvSpPr>
              <a:spLocks noChangeArrowheads="1"/>
            </p:cNvSpPr>
            <p:nvPr/>
          </p:nvSpPr>
          <p:spPr bwMode="auto">
            <a:xfrm>
              <a:off x="6756648" y="3930626"/>
              <a:ext cx="2097825" cy="387194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6666"/>
                  </a:solidFill>
                  <a:cs typeface="Times New Roman" pitchFamily="18" charset="0"/>
                </a:rPr>
                <a:t>маятниковая</a:t>
              </a:r>
              <a:endParaRPr lang="ru-RU" sz="3600" dirty="0">
                <a:solidFill>
                  <a:srgbClr val="006666"/>
                </a:solidFill>
              </a:endParaRPr>
            </a:p>
          </p:txBody>
        </p:sp>
        <p:sp>
          <p:nvSpPr>
            <p:cNvPr id="32" name="AutoShape 15"/>
            <p:cNvSpPr>
              <a:spLocks noChangeArrowheads="1"/>
            </p:cNvSpPr>
            <p:nvPr/>
          </p:nvSpPr>
          <p:spPr bwMode="auto">
            <a:xfrm>
              <a:off x="7755167" y="2301654"/>
              <a:ext cx="1233729" cy="759085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perspectiveHeroicExtremeLeftFacing"/>
              <a:lightRig rig="threePt" dir="t"/>
            </a:scene3d>
            <a:sp3d>
              <a:bevelT prst="slope"/>
            </a:sp3d>
          </p:spPr>
          <p:txBody>
            <a:bodyPr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6666"/>
                  </a:solidFill>
                  <a:cs typeface="Times New Roman" pitchFamily="18" charset="0"/>
                </a:rPr>
                <a:t>туризм</a:t>
              </a:r>
              <a:endParaRPr lang="ru-RU" sz="4000" dirty="0">
                <a:solidFill>
                  <a:srgbClr val="006666"/>
                </a:solidFill>
              </a:endParaRPr>
            </a:p>
          </p:txBody>
        </p:sp>
        <p:sp>
          <p:nvSpPr>
            <p:cNvPr id="33" name="AutoShape 15"/>
            <p:cNvSpPr>
              <a:spLocks noChangeArrowheads="1"/>
            </p:cNvSpPr>
            <p:nvPr/>
          </p:nvSpPr>
          <p:spPr bwMode="auto">
            <a:xfrm>
              <a:off x="6819063" y="2323078"/>
              <a:ext cx="1233729" cy="759085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perspectiveHeroicExtremeLeftFacing"/>
              <a:lightRig rig="threePt" dir="t"/>
            </a:scene3d>
            <a:sp3d>
              <a:bevelT prst="slope"/>
            </a:sp3d>
          </p:spPr>
          <p:txBody>
            <a:bodyPr/>
            <a:lstStyle/>
            <a:p>
              <a:pPr algn="ctr">
                <a:defRPr/>
              </a:pPr>
              <a:r>
                <a:rPr lang="ru-RU" b="1" dirty="0" err="1">
                  <a:solidFill>
                    <a:srgbClr val="006666"/>
                  </a:solidFill>
                  <a:cs typeface="Times New Roman" pitchFamily="18" charset="0"/>
                </a:rPr>
                <a:t>образо-ватель-ная</a:t>
              </a:r>
              <a:endParaRPr lang="ru-RU" sz="3600" dirty="0">
                <a:solidFill>
                  <a:srgbClr val="006666"/>
                </a:solidFill>
              </a:endParaRPr>
            </a:p>
          </p:txBody>
        </p:sp>
        <p:sp>
          <p:nvSpPr>
            <p:cNvPr id="31" name="AutoShape 15"/>
            <p:cNvSpPr>
              <a:spLocks noChangeArrowheads="1"/>
            </p:cNvSpPr>
            <p:nvPr/>
          </p:nvSpPr>
          <p:spPr bwMode="auto">
            <a:xfrm>
              <a:off x="5260832" y="2319186"/>
              <a:ext cx="1855856" cy="779279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perspectiveHeroicExtremeLeftFacing"/>
              <a:lightRig rig="threePt" dir="t"/>
            </a:scene3d>
            <a:sp3d>
              <a:bevelT prst="slope"/>
            </a:sp3d>
          </p:spPr>
          <p:txBody>
            <a:bodyPr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6666"/>
                  </a:solidFill>
                  <a:cs typeface="Times New Roman" pitchFamily="18" charset="0"/>
                </a:rPr>
                <a:t>деловая </a:t>
              </a:r>
              <a:r>
                <a:rPr lang="ru-RU" sz="1600" dirty="0">
                  <a:solidFill>
                    <a:srgbClr val="006666"/>
                  </a:solidFill>
                  <a:cs typeface="Times New Roman" pitchFamily="18" charset="0"/>
                </a:rPr>
                <a:t>(командиров-</a:t>
              </a:r>
              <a:r>
                <a:rPr lang="ru-RU" sz="1600" dirty="0" err="1">
                  <a:solidFill>
                    <a:srgbClr val="006666"/>
                  </a:solidFill>
                  <a:cs typeface="Times New Roman" pitchFamily="18" charset="0"/>
                </a:rPr>
                <a:t>ки</a:t>
              </a:r>
              <a:r>
                <a:rPr lang="ru-RU" sz="1600" dirty="0">
                  <a:solidFill>
                    <a:srgbClr val="006666"/>
                  </a:solidFill>
                  <a:cs typeface="Times New Roman" pitchFamily="18" charset="0"/>
                </a:rPr>
                <a:t>, открытие </a:t>
              </a:r>
              <a:r>
                <a:rPr lang="ru-RU" sz="1600" dirty="0" err="1">
                  <a:solidFill>
                    <a:srgbClr val="006666"/>
                  </a:solidFill>
                  <a:cs typeface="Times New Roman" pitchFamily="18" charset="0"/>
                </a:rPr>
                <a:t>бизн</a:t>
              </a:r>
              <a:r>
                <a:rPr lang="ru-RU" sz="1600" dirty="0">
                  <a:solidFill>
                    <a:srgbClr val="006666"/>
                  </a:solidFill>
                  <a:cs typeface="Times New Roman" pitchFamily="18" charset="0"/>
                </a:rPr>
                <a:t>.)</a:t>
              </a:r>
              <a:endParaRPr lang="ru-RU" sz="3200" dirty="0">
                <a:solidFill>
                  <a:srgbClr val="006666"/>
                </a:solidFill>
              </a:endParaRPr>
            </a:p>
          </p:txBody>
        </p:sp>
        <p:sp>
          <p:nvSpPr>
            <p:cNvPr id="26" name="AutoShape 16"/>
            <p:cNvSpPr>
              <a:spLocks noChangeArrowheads="1"/>
            </p:cNvSpPr>
            <p:nvPr/>
          </p:nvSpPr>
          <p:spPr bwMode="auto">
            <a:xfrm>
              <a:off x="3948337" y="2333685"/>
              <a:ext cx="1728191" cy="764780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perspectiveHeroicExtremeLeftFacing"/>
              <a:lightRig rig="threePt" dir="t"/>
            </a:scene3d>
            <a:sp3d>
              <a:bevelT prst="slope"/>
            </a:sp3d>
          </p:spPr>
          <p:txBody>
            <a:bodyPr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6666"/>
                  </a:solidFill>
                  <a:cs typeface="Times New Roman" pitchFamily="18" charset="0"/>
                </a:rPr>
                <a:t>Чрезвычайная </a:t>
              </a:r>
              <a:r>
                <a:rPr lang="ru-RU" sz="1600" dirty="0">
                  <a:solidFill>
                    <a:srgbClr val="006666"/>
                  </a:solidFill>
                  <a:cs typeface="Times New Roman" pitchFamily="18" charset="0"/>
                </a:rPr>
                <a:t>(беженцы)</a:t>
              </a:r>
              <a:endParaRPr lang="ru-RU" sz="2800" dirty="0">
                <a:solidFill>
                  <a:srgbClr val="006666"/>
                </a:solidFill>
              </a:endParaRPr>
            </a:p>
          </p:txBody>
        </p:sp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>
              <a:off x="2750145" y="2339380"/>
              <a:ext cx="1558231" cy="759085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perspectiveHeroicExtremeLeftFacing"/>
              <a:lightRig rig="threePt" dir="t"/>
            </a:scene3d>
            <a:sp3d>
              <a:bevelT prst="slope"/>
            </a:sp3d>
          </p:spPr>
          <p:txBody>
            <a:bodyPr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6666"/>
                  </a:solidFill>
                  <a:cs typeface="Times New Roman" pitchFamily="18" charset="0"/>
                </a:rPr>
                <a:t>семейная</a:t>
              </a:r>
              <a:endParaRPr lang="ru-RU" sz="4000" dirty="0">
                <a:solidFill>
                  <a:srgbClr val="006666"/>
                </a:solidFill>
              </a:endParaRPr>
            </a:p>
          </p:txBody>
        </p:sp>
        <p:sp>
          <p:nvSpPr>
            <p:cNvPr id="5136" name="AutoShape 16"/>
            <p:cNvSpPr>
              <a:spLocks noChangeArrowheads="1"/>
            </p:cNvSpPr>
            <p:nvPr/>
          </p:nvSpPr>
          <p:spPr bwMode="auto">
            <a:xfrm>
              <a:off x="1572072" y="2339380"/>
              <a:ext cx="1512168" cy="721359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perspectiveHeroicExtremeLeftFacing"/>
              <a:lightRig rig="threePt" dir="t"/>
            </a:scene3d>
            <a:sp3d>
              <a:bevelT prst="slope"/>
            </a:sp3d>
          </p:spPr>
          <p:txBody>
            <a:bodyPr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6666"/>
                  </a:solidFill>
                  <a:cs typeface="Times New Roman" pitchFamily="18" charset="0"/>
                </a:rPr>
                <a:t>трудовая</a:t>
              </a:r>
              <a:endParaRPr lang="ru-RU" sz="2800" dirty="0">
                <a:solidFill>
                  <a:srgbClr val="006666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22238" y="5784850"/>
            <a:ext cx="90201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Ок. 50% всех  межд. мигрантов в мире – трудовые мигранты!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8534400" cy="7604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Глобальные факторы, тенденции и направления международной миграции 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</p:nvPr>
        </p:nvGraphicFramePr>
        <p:xfrm>
          <a:off x="0" y="5008563"/>
          <a:ext cx="3960813" cy="1804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246804"/>
                <a:gridCol w="733416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+mn-lt"/>
                        </a:rPr>
                        <a:t>Данные на 2010 г</a:t>
                      </a:r>
                      <a:endParaRPr lang="ru-RU" sz="160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n-lt"/>
                        </a:rPr>
                        <a:t>Млн. чел.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n-lt"/>
                        </a:rPr>
                        <a:t>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306395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Юг-Юг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</a:tr>
              <a:tr h="306395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Юг-Север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</a:tr>
              <a:tr h="306395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Север-Север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</a:tr>
              <a:tr h="306395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Север-Юг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Всего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1712" name="Прямоугольник 4"/>
          <p:cNvSpPr>
            <a:spLocks noChangeArrowheads="1"/>
          </p:cNvSpPr>
          <p:nvPr/>
        </p:nvSpPr>
        <p:spPr bwMode="auto">
          <a:xfrm>
            <a:off x="4932363" y="6381750"/>
            <a:ext cx="413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Georgia" pitchFamily="18" charset="0"/>
              </a:rPr>
              <a:t>International Migration Paper.</a:t>
            </a:r>
            <a:r>
              <a:rPr lang="ru-RU" sz="140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1400">
                <a:solidFill>
                  <a:schemeClr val="bg1"/>
                </a:solidFill>
                <a:latin typeface="Georgia" pitchFamily="18" charset="0"/>
              </a:rPr>
              <a:t>ILO .2012. No. 112</a:t>
            </a:r>
            <a:endParaRPr lang="ru-RU" sz="14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50" y="1341438"/>
            <a:ext cx="4679950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latin typeface="+mn-lt"/>
              </a:rPr>
              <a:t>Факторы международной труд. миг.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latin typeface="+mn-lt"/>
              </a:rPr>
              <a:t>по виду воздействия: </a:t>
            </a:r>
            <a:r>
              <a:rPr lang="ru-RU" sz="1600" dirty="0">
                <a:latin typeface="+mn-lt"/>
              </a:rPr>
              <a:t>выталкивания, притяжения, сетевые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latin typeface="+mn-lt"/>
              </a:rPr>
              <a:t>по набору условий: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>
                <a:latin typeface="+mn-lt"/>
              </a:rPr>
              <a:t>Демографические</a:t>
            </a:r>
            <a:r>
              <a:rPr lang="ru-RU" dirty="0">
                <a:latin typeface="+mn-lt"/>
              </a:rPr>
              <a:t> – </a:t>
            </a:r>
            <a:r>
              <a:rPr lang="ru-RU" sz="1600" dirty="0">
                <a:latin typeface="+mn-lt"/>
              </a:rPr>
              <a:t>с каждым годом их роль возрастает  (старение/ перенаселенность, </a:t>
            </a:r>
            <a:r>
              <a:rPr lang="ru-RU" sz="1600" dirty="0" err="1">
                <a:latin typeface="+mn-lt"/>
              </a:rPr>
              <a:t>генд</a:t>
            </a:r>
            <a:r>
              <a:rPr lang="ru-RU" sz="1600" dirty="0">
                <a:latin typeface="+mn-lt"/>
              </a:rPr>
              <a:t>. структура)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>
                <a:latin typeface="+mn-lt"/>
              </a:rPr>
              <a:t>Экономические</a:t>
            </a:r>
            <a:r>
              <a:rPr lang="ru-RU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(з/п, стоимость жизни, условия труда, раб. в </a:t>
            </a:r>
            <a:r>
              <a:rPr lang="ru-RU" sz="1600" dirty="0" err="1">
                <a:latin typeface="+mn-lt"/>
              </a:rPr>
              <a:t>зар</a:t>
            </a:r>
            <a:r>
              <a:rPr lang="ru-RU" sz="1600" dirty="0">
                <a:latin typeface="+mn-lt"/>
              </a:rPr>
              <a:t>. фил., </a:t>
            </a:r>
            <a:r>
              <a:rPr lang="ru-RU" sz="1600" dirty="0" err="1">
                <a:latin typeface="+mn-lt"/>
              </a:rPr>
              <a:t>экон</a:t>
            </a:r>
            <a:r>
              <a:rPr lang="ru-RU" sz="1600" dirty="0">
                <a:latin typeface="+mn-lt"/>
              </a:rPr>
              <a:t>. циклы)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>
                <a:latin typeface="+mn-lt"/>
              </a:rPr>
              <a:t>Социальные</a:t>
            </a:r>
            <a:r>
              <a:rPr lang="ru-RU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(пакеты соц. защиты и соц. гарантий - доступ к обр. и мед., включение в соц. среду)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>
                <a:latin typeface="+mn-lt"/>
              </a:rPr>
              <a:t>Политические и др.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7900" y="1268413"/>
            <a:ext cx="4321175" cy="4924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latin typeface="+mn-lt"/>
              </a:rPr>
              <a:t>Тенденции международной миграции: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+mn-lt"/>
              </a:rPr>
              <a:t>Молодое население 15-24 лет – наиболее подвижная часть р/с на рынках труда    </a:t>
            </a:r>
            <a:r>
              <a:rPr lang="ru-RU" sz="1600" i="1" dirty="0">
                <a:latin typeface="+mn-lt"/>
              </a:rPr>
              <a:t>(из 211 млн. </a:t>
            </a:r>
            <a:r>
              <a:rPr lang="ru-RU" sz="1600" i="1" dirty="0" err="1">
                <a:latin typeface="+mn-lt"/>
              </a:rPr>
              <a:t>безраб</a:t>
            </a:r>
            <a:r>
              <a:rPr lang="ru-RU" sz="1600" i="1" dirty="0">
                <a:latin typeface="+mn-lt"/>
              </a:rPr>
              <a:t>. в 2009 г.  - 40% молодежь)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+mn-lt"/>
              </a:rPr>
              <a:t>Международная миграция существенно уступает внутренней  </a:t>
            </a:r>
            <a:r>
              <a:rPr lang="ru-RU" sz="1600" i="1" dirty="0">
                <a:latin typeface="+mn-lt"/>
              </a:rPr>
              <a:t>(213,8 млн. чел против  740 млн. чел.)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latin typeface="+mn-lt"/>
              </a:rPr>
              <a:t>За период кризиса занятость мигрантов во многих странах мира снизилась (в США прим. На 1,4 млн. чел.)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latin typeface="+mn-lt"/>
              </a:rPr>
              <a:t>Потоки денежных переводов носят устойчивый характер (даже в кризисные периоды)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latin typeface="+mn-lt"/>
              </a:rPr>
              <a:t>57% мигрантов проживают в развитых странах с самым высоким уровнем доходов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idx="4294967295"/>
          </p:nvPr>
        </p:nvSpPr>
        <p:spPr>
          <a:xfrm>
            <a:off x="642938" y="214313"/>
            <a:ext cx="8215312" cy="65722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Социально-экономические последствия международной трудовой миграции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Выигрыш страны-импортера трудовых ресурсов: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Данная страна получила дешевую, молодую рабочую силу.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Получила готовых специалистов.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 такой стране ускоряется экономический рост, растет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государственный бюджет.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Выигрыш страны-экспортера трудовых ресурсов: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Валютные переводы иммигрантов своим семьям (оседает в банках валюта).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Экспортом трудовых ресурсов ослабляет проблему безработицы.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Повышается квалификация иммигрантов, которые вернулись назад.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Негативные последствия миграции для стран-импортеров: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возникновение дополнительных проблем, связанных с социальной защитойт иммигрантов.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отток национальной валюты в форме вывоза или перевода.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потеря обученный дешевых специалистов-иммигрантов, при их возвращении на родину.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Негативные последствия миграции для стран-экспортеров: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потеря высококвалифицированных подготовленных специалистов, так называемый «утечка умов».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дополнительные бюджетные расходы на подготовку новых специалистов.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возникновение тенденции к спаду темпов экономического роста.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404813"/>
          <a:ext cx="8051800" cy="6251575"/>
        </p:xfrm>
        <a:graphic>
          <a:graphicData uri="http://schemas.openxmlformats.org/drawingml/2006/table">
            <a:tbl>
              <a:tblPr/>
              <a:tblGrid>
                <a:gridCol w="1128712"/>
                <a:gridCol w="833438"/>
                <a:gridCol w="1019175"/>
                <a:gridCol w="984250"/>
                <a:gridCol w="833437"/>
                <a:gridCol w="931863"/>
                <a:gridCol w="893762"/>
                <a:gridCol w="838200"/>
                <a:gridCol w="588963"/>
              </a:tblGrid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2003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2004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2005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2006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2007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2008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2009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Чехия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57100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49 700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55 900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63 000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98 800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71 800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39 000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-46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Ирландия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43 200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24 700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66 000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88 900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89 600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67 600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38 900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-42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Япония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87 500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94100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98 700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104100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108 500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97 700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65 500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-33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Корея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82 200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88 900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153 600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189 500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184 300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194 700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139 000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-29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Италия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120100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202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153100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193 500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171300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537 200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489100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369 000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-25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Испания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691 900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409 600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334 000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-18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Швейцария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79 700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80 700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78 800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86 300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122 200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139100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114 800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-18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Дания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21 000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21600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23 900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30 300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45 600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38 400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-16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Бельгия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35 000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35 600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40 300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43 900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37 700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-14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Германия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231 300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202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230 500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196 600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165 200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232 800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228 300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197 500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-13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Норвегия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22 500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24 900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25 800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28 300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43 700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48 900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43100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-12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Финляндия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9400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11 500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12 700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13 900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17 500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19 900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18100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-9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Португалия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11 000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13100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11500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25100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42 900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65 900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59 900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-9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Новая Зеландия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48 400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41 600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59 400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54 800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52 000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51 700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47 200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-9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Австрия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51900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57100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56 800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30 800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47100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49 500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45 700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-8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Франция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170 200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202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198 600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190 000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195 300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184 500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192 200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178 700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-7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Швеция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47 900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49 300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53 800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78 500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74 400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71 000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71 300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Нидерланды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65 200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64 800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69 400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73 000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80 600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89 600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90 500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Канада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221 300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202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235 800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262 200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251 600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236 800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247 200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252 200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США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703 500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202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957 900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1 122 400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202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1 266 300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202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1 052 400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1 107 100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1 130 200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Австралия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125 900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202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150 000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167 300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179 800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191900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205 900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221 000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Росссия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252 000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268 500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299 000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Великобрит.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260 200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202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322 900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369 400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354 200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364 400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347 600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397 900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Общ. количес.</a:t>
                      </a: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53202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4 782 900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2540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4 567 500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4 252 400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</a:tbl>
          </a:graphicData>
        </a:graphic>
      </p:graphicFrame>
      <p:sp>
        <p:nvSpPr>
          <p:cNvPr id="73991" name="TextBox 3"/>
          <p:cNvSpPr txBox="1">
            <a:spLocks noChangeArrowheads="1"/>
          </p:cNvSpPr>
          <p:nvPr/>
        </p:nvSpPr>
        <p:spPr bwMode="auto">
          <a:xfrm>
            <a:off x="539750" y="0"/>
            <a:ext cx="813593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Georgia" pitchFamily="18" charset="0"/>
              </a:rPr>
              <a:t>Приток постоянных мигрантов в страны мира в чел.</a:t>
            </a:r>
          </a:p>
        </p:txBody>
      </p:sp>
      <p:sp>
        <p:nvSpPr>
          <p:cNvPr id="73992" name="Прямоугольник 4"/>
          <p:cNvSpPr>
            <a:spLocks noChangeArrowheads="1"/>
          </p:cNvSpPr>
          <p:nvPr/>
        </p:nvSpPr>
        <p:spPr bwMode="auto">
          <a:xfrm rot="-5400000">
            <a:off x="5822157" y="3239294"/>
            <a:ext cx="5976937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cs typeface="Arial" charset="0"/>
              </a:rPr>
              <a:t>INTERNATIONAL MIGRATION OUTLOOK: SOPEMI 2011 © OECD 2011</a:t>
            </a:r>
            <a:endParaRPr lang="ru-RU" sz="1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миграция в странах, принимающих мигрантов: (тыс.)</a:t>
            </a:r>
            <a:endParaRPr lang="ru-RU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09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Численность</a:t>
                      </a:r>
                      <a:r>
                        <a:rPr lang="ru-RU" baseline="0" dirty="0" smtClean="0"/>
                        <a:t> иностранных студентов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Студенты из России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Канада (2007)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Великобритания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190</a:t>
                      </a:r>
                      <a:r>
                        <a:rPr lang="ru-RU" baseline="0" dirty="0" smtClean="0"/>
                        <a:t>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9,9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Италия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6,</a:t>
                      </a:r>
                      <a:r>
                        <a:rPr lang="en-US" dirty="0" smtClean="0"/>
                        <a:t>6 (</a:t>
                      </a:r>
                      <a:r>
                        <a:rPr lang="ru-RU" dirty="0" smtClean="0"/>
                        <a:t>СНГ)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4792" name="TextBox 4"/>
          <p:cNvSpPr txBox="1">
            <a:spLocks noChangeArrowheads="1"/>
          </p:cNvSpPr>
          <p:nvPr/>
        </p:nvSpPr>
        <p:spPr bwMode="auto">
          <a:xfrm>
            <a:off x="1187450" y="5229225"/>
            <a:ext cx="1897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eorgia" pitchFamily="18" charset="0"/>
              </a:rPr>
              <a:t>UNESCO Database</a:t>
            </a: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38150"/>
            <a:ext cx="8534400" cy="758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иностранцев в общей численности населения, %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9938" name="Объект 3"/>
          <p:cNvGraphicFramePr>
            <a:graphicFrameLocks noGrp="1"/>
          </p:cNvGraphicFramePr>
          <p:nvPr>
            <p:ph sz="quarter" idx="4294967295"/>
          </p:nvPr>
        </p:nvGraphicFramePr>
        <p:xfrm>
          <a:off x="-50800" y="1476375"/>
          <a:ext cx="8605838" cy="4673600"/>
        </p:xfrm>
        <a:graphic>
          <a:graphicData uri="http://schemas.openxmlformats.org/presentationml/2006/ole">
            <p:oleObj spid="_x0000_s39938" r:id="rId3" imgW="8602202" imgH="467603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b="1" smtClean="0"/>
              <a:t>Международная миграция рабочей силы</a:t>
            </a:r>
            <a:r>
              <a:rPr lang="ru-RU" smtClean="0"/>
              <a:t> – это межгосударственное перемещение трудовых ресурсов со сменой постоянного места жительства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ChangeArrowheads="1"/>
          </p:cNvSpPr>
          <p:nvPr/>
        </p:nvSpPr>
        <p:spPr bwMode="auto">
          <a:xfrm>
            <a:off x="334963" y="149225"/>
            <a:ext cx="8474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>
                <a:ea typeface="Times New Roman" pitchFamily="18" charset="0"/>
                <a:cs typeface="Arial" charset="0"/>
              </a:rPr>
              <a:t>Роль иностранных переводов в покрытии торговых дефицитов </a:t>
            </a:r>
            <a:endParaRPr lang="ru-RU" sz="3200" b="1">
              <a:ea typeface="Times New Roman" pitchFamily="18" charset="0"/>
              <a:cs typeface="Arial" charset="0"/>
            </a:endParaRPr>
          </a:p>
        </p:txBody>
      </p:sp>
      <p:pic>
        <p:nvPicPr>
          <p:cNvPr id="77826" name="Picture 5"/>
          <p:cNvPicPr>
            <a:picLocks noChangeAspect="1" noChangeArrowheads="1"/>
          </p:cNvPicPr>
          <p:nvPr/>
        </p:nvPicPr>
        <p:blipFill>
          <a:blip r:embed="rId2"/>
          <a:srcRect r="29205"/>
          <a:stretch>
            <a:fillRect/>
          </a:stretch>
        </p:blipFill>
        <p:spPr bwMode="auto">
          <a:xfrm>
            <a:off x="304800" y="1341438"/>
            <a:ext cx="8370888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750" y="115888"/>
          <a:ext cx="8208963" cy="6638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6142"/>
                <a:gridCol w="2474538"/>
                <a:gridCol w="2088232"/>
              </a:tblGrid>
              <a:tr h="562205"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получатели </a:t>
                      </a:r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переводов в 2010 г., млрд.  долл.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темпы </a:t>
                      </a: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роста </a:t>
                      </a:r>
                      <a:endParaRPr lang="ru-RU" sz="1800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2010 </a:t>
                      </a: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к 2009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95" marR="7995" marT="7995" marB="0" anchor="b"/>
                </a:tc>
              </a:tr>
              <a:tr h="338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Весь мир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9796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562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spc="-25" dirty="0">
                          <a:effectLst/>
                          <a:latin typeface="+mn-lt"/>
                        </a:rPr>
                        <a:t>Все развивающиеся страны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324,7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9796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5,60%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spc="-30">
                          <a:effectLst/>
                          <a:latin typeface="+mn-lt"/>
                        </a:rPr>
                        <a:t>АТР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92,5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spc="65">
                          <a:effectLst/>
                          <a:latin typeface="+mn-lt"/>
                        </a:rPr>
                        <a:t>7,40%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376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Европа и Центр.Азия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34,9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1,30%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ЛА и Кариб.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57,6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1,70%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376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Ближ Вост. и Сев. Афр.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35,6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6,20%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spc="-15">
                          <a:effectLst/>
                          <a:latin typeface="+mn-lt"/>
                        </a:rPr>
                        <a:t>Южная Азия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81,2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8,20%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spc="-35">
                          <a:effectLst/>
                          <a:latin typeface="+mn-lt"/>
                        </a:rPr>
                        <a:t>Субсахар. Афр.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21,9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5,50%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376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Крупнейшие получатели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95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Индия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53,1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spc="65">
                          <a:effectLst/>
                          <a:latin typeface="+mn-lt"/>
                        </a:rPr>
                        <a:t>7,40%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Китай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51,3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5,30%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Мексика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22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0,20%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Филиппины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21,4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8,10%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spc="-30">
                          <a:effectLst/>
                          <a:latin typeface="+mn-lt"/>
                        </a:rPr>
                        <a:t>Бангладеш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10,8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2,70%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Нигерия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10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4,80%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Пакистан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9,7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11,10%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Ливан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8,4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11,30%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</a:tr>
              <a:tr h="376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Вьетнам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17,00%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Египет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7,7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8,10%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633413"/>
            <a:ext cx="73342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35696" y="1628800"/>
            <a:ext cx="2808312" cy="83099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</a:rPr>
              <a:t>Переводы из России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9992" y="3933056"/>
            <a:ext cx="2304256" cy="7078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latin typeface="+mn-lt"/>
              </a:rPr>
              <a:t>Цена на нефть (правая шкала)</a:t>
            </a:r>
          </a:p>
        </p:txBody>
      </p:sp>
      <p:sp>
        <p:nvSpPr>
          <p:cNvPr id="79876" name="TextBox 2"/>
          <p:cNvSpPr txBox="1">
            <a:spLocks noChangeArrowheads="1"/>
          </p:cNvSpPr>
          <p:nvPr/>
        </p:nvSpPr>
        <p:spPr bwMode="auto">
          <a:xfrm>
            <a:off x="395288" y="188913"/>
            <a:ext cx="8280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Georgia" pitchFamily="18" charset="0"/>
              </a:rPr>
              <a:t>Переводы мигрантов из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7164388" cy="863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Регулирование трудовой миграции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898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268413"/>
            <a:ext cx="8785225" cy="4686300"/>
          </a:xfrm>
        </p:spPr>
        <p:txBody>
          <a:bodyPr/>
          <a:lstStyle/>
          <a:p>
            <a:pPr eaLnBrk="1" hangingPunct="1"/>
            <a:r>
              <a:rPr lang="ru-RU" sz="1800" smtClean="0"/>
              <a:t>набор административных процедур, связанных с оформлением прав на въезд и проживание в принимающей стране (визы, разрешения, приглашения и т.д.); </a:t>
            </a:r>
          </a:p>
          <a:p>
            <a:pPr eaLnBrk="1" hangingPunct="1"/>
            <a:r>
              <a:rPr lang="ru-RU" sz="1800" smtClean="0"/>
              <a:t>первоочередной прием иммигрантов, осуществляющих инвестиции в экономику страны-реципиента;</a:t>
            </a:r>
          </a:p>
          <a:p>
            <a:pPr eaLnBrk="1" hangingPunct="1"/>
            <a:r>
              <a:rPr lang="ru-RU" sz="1800" smtClean="0"/>
              <a:t>уплату трудовыми иммигрантами пошлины за трудоустройство;</a:t>
            </a:r>
          </a:p>
          <a:p>
            <a:pPr eaLnBrk="1" hangingPunct="1"/>
            <a:r>
              <a:rPr lang="ru-RU" sz="1800" smtClean="0"/>
              <a:t>ограничение времени пребывания иммигантов в стране-реципиенте;</a:t>
            </a:r>
          </a:p>
          <a:p>
            <a:pPr eaLnBrk="1" hangingPunct="1"/>
            <a:r>
              <a:rPr lang="ru-RU" sz="1800" smtClean="0"/>
              <a:t>налог на предпринимателей, использующих труд иммигрантов;</a:t>
            </a:r>
          </a:p>
          <a:p>
            <a:pPr eaLnBrk="1" hangingPunct="1"/>
            <a:r>
              <a:rPr lang="ru-RU" sz="1800" smtClean="0"/>
              <a:t>запрет на въезд;</a:t>
            </a:r>
          </a:p>
          <a:p>
            <a:pPr eaLnBrk="1" hangingPunct="1"/>
            <a:r>
              <a:rPr lang="ru-RU" sz="1800" smtClean="0"/>
              <a:t>квоты – количественные ограничения на въезд иностранных работников;</a:t>
            </a:r>
          </a:p>
          <a:p>
            <a:pPr eaLnBrk="1" hangingPunct="1"/>
            <a:r>
              <a:rPr lang="ru-RU" sz="1800" smtClean="0"/>
              <a:t>программы стимулирования реэмиграции;</a:t>
            </a:r>
          </a:p>
          <a:p>
            <a:pPr eaLnBrk="1" hangingPunct="1"/>
            <a:r>
              <a:rPr lang="ru-RU" sz="1800" smtClean="0"/>
              <a:t>требования, предъявляемые к трудовому иммигранту (возрастной ценз, состояние здоровья, профессиональная квалификация - подтверждает наличие диплома и стаж работы по специальности, социальные и политические ограничения – запрещается трудоустройство лиц, осужденных за уголовные преступления, членов тоталитарных партий и пр.)</a:t>
            </a:r>
          </a:p>
          <a:p>
            <a:pPr eaLnBrk="1" hangingPunct="1"/>
            <a:r>
              <a:rPr lang="ru-RU" sz="1800" smtClean="0"/>
              <a:t>специальные меры по борьбе с нелегальной миграцией.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15888"/>
            <a:ext cx="18510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борьбе с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нелегальной миграцией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71500" y="1527175"/>
            <a:ext cx="7932738" cy="4572000"/>
          </a:xfrm>
        </p:spPr>
        <p:txBody>
          <a:bodyPr>
            <a:normAutofit fontScale="85000"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Делятся </a:t>
            </a:r>
            <a:r>
              <a:rPr lang="ru-RU" dirty="0"/>
              <a:t>на: </a:t>
            </a:r>
            <a:r>
              <a:rPr lang="ru-RU" dirty="0" smtClean="0"/>
              <a:t>   </a:t>
            </a:r>
            <a:r>
              <a:rPr lang="ru-RU" i="1" dirty="0" smtClean="0"/>
              <a:t>меры</a:t>
            </a:r>
            <a:r>
              <a:rPr lang="ru-RU" i="1" dirty="0"/>
              <a:t>, предшествующие въезду; </a:t>
            </a:r>
            <a:endParaRPr lang="ru-RU" i="1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	контроль </a:t>
            </a:r>
            <a:r>
              <a:rPr lang="ru-RU" i="1" dirty="0"/>
              <a:t>на </a:t>
            </a:r>
            <a:r>
              <a:rPr lang="ru-RU" i="1" dirty="0" smtClean="0"/>
              <a:t>границе;   меры после </a:t>
            </a:r>
            <a:r>
              <a:rPr lang="ru-RU" i="1" dirty="0"/>
              <a:t>въезда в </a:t>
            </a:r>
            <a:r>
              <a:rPr lang="ru-RU" i="1" dirty="0" smtClean="0"/>
              <a:t>страну.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i="1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задержание</a:t>
            </a:r>
            <a:r>
              <a:rPr lang="ru-RU" dirty="0"/>
              <a:t>, изъятие паспорта, обыск, арест, заключение под стражу, в отдельных случаях уголовное наказание в виде лишения свободы и штрафа, применяемые к нелегальному мигранту;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административная </a:t>
            </a:r>
            <a:r>
              <a:rPr lang="ru-RU" dirty="0"/>
              <a:t>и уголовная ответственность работодателя вплоть до пожизненного заключения;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депортация </a:t>
            </a:r>
            <a:r>
              <a:rPr lang="ru-RU" dirty="0"/>
              <a:t>– изгнание, высылка из страны (чаще всего без права повторного въезда в страну); депортация возможна только по решению суда.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504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Правовые акты, регулирующие международную миграцию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620713"/>
            <a:ext cx="9036050" cy="6121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b="1" dirty="0" smtClean="0"/>
              <a:t>В мире:</a:t>
            </a:r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Конвенция </a:t>
            </a:r>
            <a:r>
              <a:rPr lang="ru-RU" sz="1700" dirty="0"/>
              <a:t>№ 29 о принудительном труде (1930 г</a:t>
            </a:r>
            <a:r>
              <a:rPr lang="ru-RU" sz="1700" dirty="0" smtClean="0"/>
              <a:t>.)</a:t>
            </a:r>
            <a:endParaRPr lang="ru-RU" sz="1700" dirty="0"/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Конвенция </a:t>
            </a:r>
            <a:r>
              <a:rPr lang="ru-RU" sz="1700" dirty="0"/>
              <a:t>№ 87 о свободе ассоциации и защите права на организацию (1948 г</a:t>
            </a:r>
            <a:r>
              <a:rPr lang="ru-RU" sz="1700" dirty="0" smtClean="0"/>
              <a:t>.)</a:t>
            </a:r>
            <a:endParaRPr lang="ru-RU" sz="1700" dirty="0"/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Конвенция </a:t>
            </a:r>
            <a:r>
              <a:rPr lang="ru-RU" sz="1700" dirty="0"/>
              <a:t>№ 98 о праве на организацию и на ведение коллективных переговоров (1949 г.).</a:t>
            </a:r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Конвенция </a:t>
            </a:r>
            <a:r>
              <a:rPr lang="ru-RU" sz="1700" dirty="0"/>
              <a:t>№ 100 о равном вознаграждении (1951 г.).</a:t>
            </a:r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Конвенция </a:t>
            </a:r>
            <a:r>
              <a:rPr lang="ru-RU" sz="1700" dirty="0"/>
              <a:t>№ 105 об упразднении принудительного труда (1957 г.).</a:t>
            </a:r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Конвенция </a:t>
            </a:r>
            <a:r>
              <a:rPr lang="ru-RU" sz="1700" dirty="0"/>
              <a:t>№ 111 о дискриминации в области труда и занятий (1958г.).</a:t>
            </a:r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Конвенция </a:t>
            </a:r>
            <a:r>
              <a:rPr lang="ru-RU" sz="1700" dirty="0"/>
              <a:t>№ 138 о минимальном возрасте для приема на работу (1973 г.).</a:t>
            </a:r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Конвенция </a:t>
            </a:r>
            <a:r>
              <a:rPr lang="ru-RU" sz="1700" dirty="0"/>
              <a:t>№ 182 о наихудших формах детского труда (1999 г.).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b="1" dirty="0" smtClean="0"/>
              <a:t>В ЕС:</a:t>
            </a:r>
            <a:r>
              <a:rPr lang="ru-RU" sz="1700" b="1" dirty="0"/>
              <a:t> </a:t>
            </a:r>
            <a:endParaRPr lang="ru-RU" sz="1700" b="1" dirty="0" smtClean="0"/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Европейская </a:t>
            </a:r>
            <a:r>
              <a:rPr lang="ru-RU" sz="1700" dirty="0"/>
              <a:t>социальная хартия 1961 г</a:t>
            </a:r>
            <a:r>
              <a:rPr lang="ru-RU" sz="1700" dirty="0" smtClean="0"/>
              <a:t>., </a:t>
            </a:r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Конвенция </a:t>
            </a:r>
            <a:r>
              <a:rPr lang="ru-RU" sz="1700" dirty="0"/>
              <a:t>по защите прав человека и фундаментальных свобод 1950 г., </a:t>
            </a:r>
            <a:endParaRPr lang="ru-RU" sz="1700" dirty="0" smtClean="0"/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Европейская </a:t>
            </a:r>
            <a:r>
              <a:rPr lang="ru-RU" sz="1700" dirty="0"/>
              <a:t>конвенция о социальном обеспечении 1972 г., </a:t>
            </a:r>
            <a:endParaRPr lang="ru-RU" sz="1700" dirty="0" smtClean="0"/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Европейская </a:t>
            </a:r>
            <a:r>
              <a:rPr lang="ru-RU" sz="1700" dirty="0"/>
              <a:t>конвенция о правовом статусе трудящихся-мигрантов 1977 г.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b="1" dirty="0" smtClean="0"/>
              <a:t>В России: </a:t>
            </a:r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115-ФЗ </a:t>
            </a:r>
            <a:r>
              <a:rPr lang="ru-RU" sz="1700" dirty="0"/>
              <a:t>РФ «О правовом положении иностранных граждан в Российской Федерации» </a:t>
            </a:r>
            <a:r>
              <a:rPr lang="ru-RU" sz="1700" dirty="0" smtClean="0"/>
              <a:t>2002 г.</a:t>
            </a:r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109-ФЗ РФ «О </a:t>
            </a:r>
            <a:r>
              <a:rPr lang="ru-RU" sz="1700" dirty="0"/>
              <a:t>миграционном учете иностранных граждан и лиц без гражданства в Российской Федерации</a:t>
            </a:r>
            <a:r>
              <a:rPr lang="ru-RU" sz="1700" dirty="0" smtClean="0"/>
              <a:t>» 2006 г.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8856663" cy="7604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Документы, подтверждающие легальность миграции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970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341438"/>
            <a:ext cx="6011863" cy="5327650"/>
          </a:xfrm>
        </p:spPr>
        <p:txBody>
          <a:bodyPr/>
          <a:lstStyle/>
          <a:p>
            <a:pPr eaLnBrk="1" hangingPunct="1"/>
            <a:r>
              <a:rPr lang="ru-RU" sz="1800" u="sng" smtClean="0"/>
              <a:t>Вид на жительство, </a:t>
            </a:r>
            <a:r>
              <a:rPr lang="en-US" sz="1800" u="sng" smtClean="0"/>
              <a:t>Permanent Resident Card</a:t>
            </a:r>
            <a:r>
              <a:rPr lang="ru-RU" sz="1800" smtClean="0"/>
              <a:t>     (срок дейст. 5 лет) - документ, выданный иностр. гражданину или лицу без гражданства в подтверждение права на постоянное проживание  в стране-реципиенте рабочей силы,а также права на свободный выезд и въезд в страну-реципиент (является документом, удостоверяющим личность). Условие получения – не менее 1 года проживать в стране</a:t>
            </a:r>
          </a:p>
          <a:p>
            <a:pPr eaLnBrk="1" hangingPunct="1"/>
            <a:r>
              <a:rPr lang="ru-RU" sz="1800" u="sng" smtClean="0"/>
              <a:t>Разрешение на временное проживание, </a:t>
            </a:r>
            <a:r>
              <a:rPr lang="en-US" sz="1800" u="sng" smtClean="0"/>
              <a:t>permit Card</a:t>
            </a:r>
            <a:r>
              <a:rPr lang="ru-RU" sz="1800" smtClean="0"/>
              <a:t> (срок дейст. 3 года) – это подтверждение права иностранного гражданина или лица без гражданства временно проживать в стране-реципиенте до получения вида на жительство. </a:t>
            </a:r>
          </a:p>
          <a:p>
            <a:pPr eaLnBrk="1" hangingPunct="1"/>
            <a:r>
              <a:rPr lang="ru-RU" sz="1800" u="sng" smtClean="0"/>
              <a:t>Виза</a:t>
            </a:r>
            <a:r>
              <a:rPr lang="ru-RU" sz="1800" smtClean="0"/>
              <a:t> (частные, деловые, гуманитарные, учебные, рабочие) дает право на въезд, выезд и транзитный проезд через территорию страны. Для въезда необ-ходима практически всегда. Прилагается к паспор-ту и представляет собой вклеиваемый в него талон </a:t>
            </a:r>
          </a:p>
          <a:p>
            <a:pPr eaLnBrk="1" hangingPunct="1"/>
            <a:endParaRPr lang="ru-RU" sz="1800" smtClean="0"/>
          </a:p>
          <a:p>
            <a:pPr eaLnBrk="1" hangingPunct="1"/>
            <a:endParaRPr lang="ru-RU" sz="1800" smtClean="0"/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5950" y="765175"/>
            <a:ext cx="26924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0863" y="1036638"/>
            <a:ext cx="2065337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3"/>
          <p:cNvPicPr>
            <a:picLocks noChangeAspect="1" noChangeArrowheads="1"/>
          </p:cNvPicPr>
          <p:nvPr/>
        </p:nvPicPr>
        <p:blipFill>
          <a:blip r:embed="rId4"/>
          <a:srcRect l="6026" t="12633" r="3857" b="10568"/>
          <a:stretch>
            <a:fillRect/>
          </a:stretch>
        </p:blipFill>
        <p:spPr bwMode="auto">
          <a:xfrm>
            <a:off x="5651500" y="2060575"/>
            <a:ext cx="24987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6938" y="3657600"/>
            <a:ext cx="1704975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5" name="Picture 6"/>
          <p:cNvPicPr>
            <a:picLocks noChangeAspect="1" noChangeArrowheads="1"/>
          </p:cNvPicPr>
          <p:nvPr/>
        </p:nvPicPr>
        <p:blipFill>
          <a:blip r:embed="rId6"/>
          <a:srcRect l="7227" t="3378" r="5888" b="18645"/>
          <a:stretch>
            <a:fillRect/>
          </a:stretch>
        </p:blipFill>
        <p:spPr bwMode="auto">
          <a:xfrm>
            <a:off x="6011863" y="5229225"/>
            <a:ext cx="2030412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9144000" cy="7604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Иммиграция в Испанию </a:t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(связь с рекордной безработицей)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994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412875"/>
            <a:ext cx="8928100" cy="4572000"/>
          </a:xfrm>
        </p:spPr>
        <p:txBody>
          <a:bodyPr/>
          <a:lstStyle/>
          <a:p>
            <a:pPr eaLnBrk="1" hangingPunct="1"/>
            <a:r>
              <a:rPr lang="ru-RU" sz="1800" smtClean="0"/>
              <a:t>Испания – первая в Европе (25% всех иммигрантов в Европу) и вторая в мире страна по объему ежегодного притока иммигрантов</a:t>
            </a:r>
          </a:p>
          <a:p>
            <a:pPr eaLnBrk="1" hangingPunct="1"/>
            <a:r>
              <a:rPr lang="ru-RU" sz="1800" smtClean="0"/>
              <a:t>Гос. финансирование строительства социального жилья для мигрантов</a:t>
            </a:r>
          </a:p>
          <a:p>
            <a:pPr eaLnBrk="1" hangingPunct="1"/>
            <a:r>
              <a:rPr lang="ru-RU" sz="1800" smtClean="0"/>
              <a:t>Каждый ребенок-иммигрант имеет право на бесплатное среднее образование</a:t>
            </a:r>
          </a:p>
          <a:p>
            <a:pPr eaLnBrk="1" hangingPunct="1"/>
            <a:r>
              <a:rPr lang="ru-RU" sz="1800" smtClean="0"/>
              <a:t>согласно трудовому законодательству Испании, мусульмане имеют право заменить часть общенациональных испанских праздников выходными, связанными с религиозными обычаями</a:t>
            </a:r>
          </a:p>
          <a:p>
            <a:pPr eaLnBrk="1" hangingPunct="1"/>
            <a:r>
              <a:rPr lang="ru-RU" sz="1800" smtClean="0"/>
              <a:t>Возможность продления рабочей визы по истечении рабочего контракта с целью нахождения новой работы</a:t>
            </a:r>
          </a:p>
          <a:p>
            <a:pPr eaLnBrk="1" hangingPunct="1"/>
            <a:r>
              <a:rPr lang="ru-RU" sz="1800" smtClean="0"/>
              <a:t>Частые амнистии для нелегалов (легализация)</a:t>
            </a:r>
          </a:p>
          <a:p>
            <a:pPr eaLnBrk="1" hangingPunct="1"/>
            <a:r>
              <a:rPr lang="ru-RU" sz="1800" smtClean="0"/>
              <a:t>если нелегал вернется на родину в срок от 1 недели до 1 месяца добровольно и за свой счет, то в дальнейшем он получит возможность избежать пятилетнего запрета на въезд в Испанию </a:t>
            </a:r>
          </a:p>
          <a:p>
            <a:pPr eaLnBrk="1" hangingPunct="1"/>
            <a:r>
              <a:rPr lang="ru-RU" sz="1800" smtClean="0"/>
              <a:t>Легальный иммигрант может вернуться на родину за счет испанского государства, предусмотрена также «подъемные» для членов семьи</a:t>
            </a:r>
          </a:p>
          <a:p>
            <a:pPr eaLnBrk="1" hangingPunct="1"/>
            <a:r>
              <a:rPr lang="ru-RU" sz="1800" smtClean="0"/>
              <a:t>«Голубая виза» (аналог американской грин карты) для высококвалифицированных кадров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6850" y="1484313"/>
          <a:ext cx="8767763" cy="4321175"/>
        </p:xfrm>
        <a:graphic>
          <a:graphicData uri="http://schemas.openxmlformats.org/drawingml/2006/table">
            <a:tbl>
              <a:tblPr/>
              <a:tblGrid>
                <a:gridCol w="5740400"/>
                <a:gridCol w="1455738"/>
                <a:gridCol w="1571625"/>
              </a:tblGrid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2010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2011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9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Прибыло в Российскую Федерацию - всего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191656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356520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52387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в том числе: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276225" marR="0" lvl="0" indent="0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из стран СНГ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171940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310504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276225" marR="0" lvl="0" indent="0" algn="l" defTabSz="914400" rtl="0" eaLnBrk="1" fontAlgn="base" latinLnBrk="0" hangingPunct="1">
                        <a:lnSpc>
                          <a:spcPts val="19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из стран дальнего зарубежья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19716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46016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Выбыло из Российской Федерации - всего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33578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36478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52387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в том числе: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276225" marR="0" lvl="0" indent="0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в страны СНГ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21206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21830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276225" marR="0" lvl="0" indent="0" algn="l" defTabSz="914400" rtl="0" eaLnBrk="1" fontAlgn="base" latinLnBrk="0" hangingPunct="1">
                        <a:lnSpc>
                          <a:spcPts val="19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в страны дальнего зарубежья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12372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14648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Миграционный прирост - всего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158078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320042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523875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в том числе в результате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523875" marR="0" lvl="0" indent="0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миграционного обмена населением: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276225" marR="0" lvl="0" indent="0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со странами СНГ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150734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288674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276225" marR="0" lvl="0" indent="0" algn="l" defTabSz="914400" rtl="0" eaLnBrk="1" fontAlgn="base" latinLnBrk="0" hangingPunct="1">
                        <a:lnSpc>
                          <a:spcPts val="19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со странами дальнего зарубежья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7344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31368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</a:tbl>
          </a:graphicData>
        </a:graphic>
      </p:graphicFrame>
      <p:sp>
        <p:nvSpPr>
          <p:cNvPr id="86079" name="Rectangle 1"/>
          <p:cNvSpPr>
            <a:spLocks noChangeArrowheads="1"/>
          </p:cNvSpPr>
          <p:nvPr/>
        </p:nvSpPr>
        <p:spPr bwMode="auto">
          <a:xfrm>
            <a:off x="1403350" y="217488"/>
            <a:ext cx="66246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257425" algn="l"/>
                <a:tab pos="5629275" algn="l"/>
              </a:tabLst>
            </a:pPr>
            <a:r>
              <a:rPr lang="ru-RU" sz="2400" b="1">
                <a:cs typeface="Times New Roman" pitchFamily="18" charset="0"/>
              </a:rPr>
              <a:t>МЕЖДУНАРОДНАЯ</a:t>
            </a:r>
            <a:r>
              <a:rPr lang="ru-RU" sz="2400" b="1">
                <a:ea typeface="Times New Roman" pitchFamily="18" charset="0"/>
                <a:cs typeface="Arial" charset="0"/>
              </a:rPr>
              <a:t> </a:t>
            </a:r>
            <a:r>
              <a:rPr lang="ru-RU" sz="2400" b="1">
                <a:cs typeface="Times New Roman" pitchFamily="18" charset="0"/>
              </a:rPr>
              <a:t>МИГРАЦИЯ В РФ  </a:t>
            </a:r>
            <a:r>
              <a:rPr lang="ru-RU" sz="2400">
                <a:cs typeface="Times New Roman" pitchFamily="18" charset="0"/>
              </a:rPr>
              <a:t>(человек)	</a:t>
            </a:r>
            <a:endParaRPr lang="ru-RU" sz="900">
              <a:cs typeface="Arial" charset="0"/>
            </a:endParaRPr>
          </a:p>
        </p:txBody>
      </p:sp>
      <p:sp>
        <p:nvSpPr>
          <p:cNvPr id="86080" name="Прямоугольник 4"/>
          <p:cNvSpPr>
            <a:spLocks noChangeArrowheads="1"/>
          </p:cNvSpPr>
          <p:nvPr/>
        </p:nvSpPr>
        <p:spPr bwMode="auto">
          <a:xfrm>
            <a:off x="827088" y="5949950"/>
            <a:ext cx="813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2257425" algn="l"/>
                <a:tab pos="5629275" algn="l"/>
              </a:tabLst>
            </a:pPr>
            <a:r>
              <a:rPr lang="ru-RU" sz="1200" baseline="30000">
                <a:ea typeface="Times New Roman" pitchFamily="18" charset="0"/>
                <a:cs typeface="Arial" charset="0"/>
              </a:rPr>
              <a:t>1</a:t>
            </a:r>
            <a:r>
              <a:rPr lang="ru-RU" sz="1200">
                <a:ea typeface="Times New Roman" pitchFamily="18" charset="0"/>
                <a:cs typeface="Arial" charset="0"/>
              </a:rPr>
              <a:t> В соответствии с международными рекомендациями с 2011 г. в статистический учет долгосрочной миграции населения включены также лица. зарегистрированные по месту пребывания на срок 9 месяцев и более.</a:t>
            </a:r>
          </a:p>
          <a:p>
            <a:pPr algn="r" eaLnBrk="0" hangingPunct="0">
              <a:tabLst>
                <a:tab pos="2257425" algn="l"/>
                <a:tab pos="5629275" algn="l"/>
              </a:tabLst>
            </a:pPr>
            <a:r>
              <a:rPr lang="ru-RU" sz="120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По данным Росстата</a:t>
            </a:r>
            <a:endParaRPr lang="ru-RU" sz="140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5" y="400050"/>
            <a:ext cx="8964613" cy="2921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мигрантов-иностранных граждан по целям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поездок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РФ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данным пограничной службы ФСБ России)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950" y="738188"/>
          <a:ext cx="8929688" cy="59563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08112"/>
                <a:gridCol w="576064"/>
                <a:gridCol w="576064"/>
                <a:gridCol w="648072"/>
                <a:gridCol w="504056"/>
                <a:gridCol w="432048"/>
                <a:gridCol w="576064"/>
                <a:gridCol w="648072"/>
                <a:gridCol w="576064"/>
                <a:gridCol w="720080"/>
                <a:gridCol w="576064"/>
                <a:gridCol w="432048"/>
                <a:gridCol w="504056"/>
                <a:gridCol w="527911"/>
                <a:gridCol w="624215"/>
              </a:tblGrid>
              <a:tr h="171913">
                <a:tc rowSpan="2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ctr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2009 г</a:t>
                      </a:r>
                      <a:r>
                        <a:rPr lang="ru-RU" sz="1600" u="none" strike="noStrike" dirty="0">
                          <a:effectLst/>
                        </a:rPr>
                        <a:t>.</a:t>
                      </a:r>
                      <a:endParaRPr lang="ru-RU" sz="16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2010 г</a:t>
                      </a:r>
                      <a:r>
                        <a:rPr lang="ru-RU" sz="1600" u="none" strike="noStrike" dirty="0">
                          <a:effectLst/>
                        </a:rPr>
                        <a:t>.</a:t>
                      </a:r>
                      <a:endParaRPr lang="ru-RU" sz="16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Служеб</a:t>
                      </a:r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Туризм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Частная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ПМЖ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Транз</a:t>
                      </a:r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Обс</a:t>
                      </a:r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перс.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Служеб</a:t>
                      </a:r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Туризм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Частная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ПМЖ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Транзит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Обс</a:t>
                      </a:r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перс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Всего </a:t>
                      </a:r>
                      <a:r>
                        <a:rPr lang="ru-RU" sz="900" u="none" strike="noStrike" dirty="0" smtClean="0">
                          <a:effectLst/>
                        </a:rPr>
                        <a:t>прибыло, в т.ч.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3 880 401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2 100 601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13 432 334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6 831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282 368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1 636 115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21 338 650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4 432 077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2 133 869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13 695 966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9 000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271 028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1 739 277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22 281 217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Стран СНГ </a:t>
                      </a:r>
                      <a:endParaRPr lang="ru-RU" sz="1200" b="1" i="1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1 123 733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100 383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10 761 338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2 712</a:t>
                      </a:r>
                      <a:endParaRPr lang="ru-RU" sz="8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221 617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750 384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12 960 167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1 426 832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104 878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11 397 527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3 594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222 395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751 379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13 906 605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Азербайджан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48 483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2 862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787 414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230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19 087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34 359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892 435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76 213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5 426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851 842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17 111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28 827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979 778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Армения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52 138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3 905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311 445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286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8 539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3 212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379 525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60 485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6 088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378 082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8 849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5 398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459 040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Белоруссия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15 244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12 224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168 925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54 538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35 534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286 495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7 364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13 301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150 349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46 925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41 224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259 191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Казахстан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87 728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8 736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2 263 390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991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59 093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170 750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2 590 688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68 969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21 852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2 404 936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790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65 332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185 479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2 747 358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Киргизия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55 007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2 024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323 763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302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8 754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16 654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406 504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90 197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3 359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433 855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299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8 359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16 840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552 909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Молдавия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65 489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2 919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756 000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45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5 157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55 389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884 999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65 489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2 919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756 000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5 157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55 389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884 999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Таджикистан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270 351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1 408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384 079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4 956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13 666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674 572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356 751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1 875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448 761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248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5 226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17 299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830 160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Узбекистан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323 380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3 330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839 238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12 805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33 707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1 212 812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493 065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12 839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1 017 730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894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13 128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46 430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1 584 086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Украина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201 229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52 144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4 916 270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48 212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386 227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5 604 433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203 320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26 092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4 939 082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790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51 749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353 034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5 574 067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Стран вне СНГ</a:t>
                      </a:r>
                      <a:endParaRPr lang="ru-RU" sz="1200" b="1" i="1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2 756 668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2 000 218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2 670 996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4 119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60 751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885 731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8 378 483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3 005 245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2 028 991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2 298 439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5 406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48 633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987 898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8 374 612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Германия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162 211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333 892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52 493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10 964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32 637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592 313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166 889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347 214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51 047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11 187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34 983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611 367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Испания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10 316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95 070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7 136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270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3 180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115 975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11 473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86 732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7 686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1 020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3 689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110 601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Италия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52 565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113 495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12 750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11 872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190 862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53 449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122 973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14 367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241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6 951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198 002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Китай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195 158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115 870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309 664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4 195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93 364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718 581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203 392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158 061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257 678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1 064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1 293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126 152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747 640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Латвия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330 483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33 884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98 553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194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1 045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52 679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516 838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356 697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33 796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104 383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309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1 125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73 020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569 330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Литва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144 576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33 555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365 376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1 167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5 466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50 645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600 785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376 766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22 761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281 900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1 374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1 137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76 790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760 728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Польша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324 669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26 358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40 177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215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10 464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32 646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434 529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308 268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25 616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17 875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1 355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41 734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394 872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1645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u="none" strike="noStrike" dirty="0" err="1" smtClean="0">
                          <a:effectLst/>
                        </a:rPr>
                        <a:t>Великобрит</a:t>
                      </a:r>
                      <a:r>
                        <a:rPr lang="ru-RU" sz="900" u="none" strike="noStrike" dirty="0" smtClean="0">
                          <a:effectLst/>
                        </a:rPr>
                        <a:t>.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63 214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150 910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11 841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249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13 569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239 795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63 155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126 454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12 650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379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10 202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212 847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США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62 430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183 293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25 465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514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13 626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285 367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61 704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162 383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26 559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571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10 814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262 060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Финляндия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538 531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149 884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304 885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64 113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1 057 575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518 500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139 216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291 474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1 830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61 599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1 012 621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Эстония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293 800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34 002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556 247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1 727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34 364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920 497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342 426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34 589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64 709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2 270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30 898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474 949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Лица без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гражд</a:t>
                      </a:r>
                      <a:r>
                        <a:rPr lang="ru-RU" sz="900" u="none" strike="noStrike" dirty="0" smtClean="0">
                          <a:effectLst/>
                        </a:rPr>
                        <a:t>.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50 819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10 542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509 206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863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22 462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593 943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26 323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8 391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600 546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1 000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976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42 521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679 757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1770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Прочие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58497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96224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70161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107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1275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77997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304261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32417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117337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251098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64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1055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94982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496953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   Все перемещения населения относительно каждой территории слагаются из эмиграционных и иммиграционных потоков. Эмиграция — выбытие за границу, а иммиграция — прибытие из-за границы.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   Разница между этими двумя потоками дает объем чистой миграции, их сумма — объем валовой миграции.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/>
          <p:cNvPicPr>
            <a:picLocks noChangeAspect="1" noChangeArrowheads="1"/>
          </p:cNvPicPr>
          <p:nvPr/>
        </p:nvPicPr>
        <p:blipFill>
          <a:blip r:embed="rId2"/>
          <a:srcRect l="13647" r="12589"/>
          <a:stretch>
            <a:fillRect/>
          </a:stretch>
        </p:blipFill>
        <p:spPr bwMode="auto">
          <a:xfrm>
            <a:off x="179388" y="30163"/>
            <a:ext cx="8767762" cy="67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Иммиграция в Россию</a:t>
            </a:r>
            <a:endParaRPr lang="ru-RU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Всего за 2010 год ФМС России оформлено иностранным гражданам и лицам без гражданства 1 218 565 разрешений на </a:t>
            </a:r>
            <a:r>
              <a:rPr lang="ru-RU" dirty="0" smtClean="0"/>
              <a:t>работу при квоте </a:t>
            </a:r>
            <a:r>
              <a:rPr lang="ru-RU" dirty="0"/>
              <a:t>1 745 584 </a:t>
            </a:r>
            <a:r>
              <a:rPr lang="ru-RU" dirty="0" smtClean="0"/>
              <a:t> (утв. пост прав. </a:t>
            </a:r>
            <a:r>
              <a:rPr lang="ru-RU" dirty="0"/>
              <a:t>от 12 ноября </a:t>
            </a:r>
            <a:r>
              <a:rPr lang="ru-RU" dirty="0" smtClean="0"/>
              <a:t>2010г</a:t>
            </a:r>
            <a:r>
              <a:rPr lang="ru-RU" dirty="0"/>
              <a:t>. № </a:t>
            </a:r>
            <a:r>
              <a:rPr lang="ru-RU" dirty="0" smtClean="0"/>
              <a:t>895).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Высококвалифицированный специалист въезжает в РФ по ускоренному и облегченному порядку на срок до 3 лет (может продлеваться на такой же период</a:t>
            </a:r>
            <a:r>
              <a:rPr lang="ru-RU" dirty="0"/>
              <a:t>), </a:t>
            </a:r>
            <a:r>
              <a:rPr lang="ru-RU" dirty="0" smtClean="0"/>
              <a:t>для строительства объектов АТЭС, если его заработная плата превышает порог 2 млн. руб. (для науч. и </a:t>
            </a:r>
            <a:r>
              <a:rPr lang="ru-RU" dirty="0" err="1" smtClean="0"/>
              <a:t>пед</a:t>
            </a:r>
            <a:r>
              <a:rPr lang="ru-RU" dirty="0" smtClean="0"/>
              <a:t>. раб. 1 млн. руб.), в </a:t>
            </a:r>
            <a:r>
              <a:rPr lang="ru-RU" dirty="0" err="1" smtClean="0"/>
              <a:t>Сколково</a:t>
            </a:r>
            <a:r>
              <a:rPr lang="ru-RU" dirty="0" smtClean="0"/>
              <a:t> без такого порога.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Программа переселения соотечественников действует в 32 Субъектах РФ (с 2011 г. Тульская и </a:t>
            </a:r>
            <a:r>
              <a:rPr lang="ru-RU" dirty="0" err="1" smtClean="0"/>
              <a:t>Сахал</a:t>
            </a:r>
            <a:r>
              <a:rPr lang="ru-RU" dirty="0" smtClean="0"/>
              <a:t>. обл.)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Иммиграция в РФ – важнейший фактор экономического роста </a:t>
            </a:r>
            <a:r>
              <a:rPr lang="ru-RU" dirty="0"/>
              <a:t>с </a:t>
            </a:r>
            <a:r>
              <a:rPr lang="ru-RU" dirty="0" smtClean="0"/>
              <a:t>учетом </a:t>
            </a:r>
            <a:r>
              <a:rPr lang="ru-RU" dirty="0"/>
              <a:t>неуклонного  снижения </a:t>
            </a:r>
            <a:r>
              <a:rPr lang="ru-RU" dirty="0" smtClean="0"/>
              <a:t>численности </a:t>
            </a:r>
            <a:r>
              <a:rPr lang="ru-RU" dirty="0"/>
              <a:t>населения России в рабочих возрастах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333375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образования мигрантов в РФ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возрасте от 14 лет и старше, 2003-2009 гг. (%)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4294967295"/>
          </p:nvPr>
        </p:nvGraphicFramePr>
        <p:xfrm>
          <a:off x="571500" y="1143000"/>
          <a:ext cx="4286250" cy="5211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1916"/>
                <a:gridCol w="844364"/>
              </a:tblGrid>
              <a:tr h="90209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Уровень образования</a:t>
                      </a:r>
                      <a:endParaRPr lang="ru-RU" sz="2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100</a:t>
                      </a:r>
                      <a:endParaRPr lang="ru-RU" sz="2400" dirty="0"/>
                    </a:p>
                  </a:txBody>
                  <a:tcPr marL="44873" marR="44873"/>
                </a:tc>
              </a:tr>
              <a:tr h="501163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Высшее</a:t>
                      </a:r>
                      <a:endParaRPr lang="ru-RU" sz="2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17,0</a:t>
                      </a:r>
                      <a:endParaRPr lang="ru-RU" sz="2400" dirty="0"/>
                    </a:p>
                  </a:txBody>
                  <a:tcPr marL="44873" marR="44873"/>
                </a:tc>
              </a:tr>
              <a:tr h="501163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Неполное высшее</a:t>
                      </a:r>
                      <a:endParaRPr lang="ru-RU" sz="2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2,8</a:t>
                      </a:r>
                      <a:endParaRPr lang="ru-RU" sz="2400" dirty="0"/>
                    </a:p>
                  </a:txBody>
                  <a:tcPr marL="44873" marR="44873"/>
                </a:tc>
              </a:tr>
              <a:tr h="902094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Среднее профессиональное</a:t>
                      </a:r>
                      <a:endParaRPr lang="ru-RU" sz="2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26,8</a:t>
                      </a:r>
                      <a:endParaRPr lang="ru-RU" sz="2400" dirty="0"/>
                    </a:p>
                  </a:txBody>
                  <a:tcPr marL="44873" marR="44873"/>
                </a:tc>
              </a:tr>
              <a:tr h="501163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Среднее общее</a:t>
                      </a:r>
                      <a:endParaRPr lang="ru-RU" sz="2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32,4</a:t>
                      </a:r>
                      <a:endParaRPr lang="ru-RU" sz="2400" dirty="0"/>
                    </a:p>
                  </a:txBody>
                  <a:tcPr marL="44873" marR="44873"/>
                </a:tc>
              </a:tr>
              <a:tr h="501163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Основное общее</a:t>
                      </a:r>
                      <a:endParaRPr lang="ru-RU" sz="2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10,5</a:t>
                      </a:r>
                      <a:endParaRPr lang="ru-RU" sz="2400" dirty="0"/>
                    </a:p>
                  </a:txBody>
                  <a:tcPr marL="44873" marR="44873"/>
                </a:tc>
              </a:tr>
              <a:tr h="902094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Начальное и без образования</a:t>
                      </a:r>
                      <a:endParaRPr lang="ru-RU" sz="2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2,4</a:t>
                      </a:r>
                      <a:endParaRPr lang="ru-RU" sz="2400" dirty="0"/>
                    </a:p>
                  </a:txBody>
                  <a:tcPr marL="44873" marR="44873"/>
                </a:tc>
              </a:tr>
              <a:tr h="501163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Не указано</a:t>
                      </a:r>
                      <a:endParaRPr lang="ru-RU" sz="2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8,0</a:t>
                      </a:r>
                      <a:endParaRPr lang="ru-RU" sz="2400" dirty="0"/>
                    </a:p>
                  </a:txBody>
                  <a:tcPr marL="44873" marR="44873"/>
                </a:tc>
              </a:tr>
            </a:tbl>
          </a:graphicData>
        </a:graphic>
      </p:graphicFrame>
      <p:sp>
        <p:nvSpPr>
          <p:cNvPr id="90143" name="Содержимое 7"/>
          <p:cNvSpPr>
            <a:spLocks noGrp="1"/>
          </p:cNvSpPr>
          <p:nvPr>
            <p:ph sz="half" idx="4294967295"/>
          </p:nvPr>
        </p:nvSpPr>
        <p:spPr>
          <a:xfrm>
            <a:off x="5105400" y="1371600"/>
            <a:ext cx="4038600" cy="4681538"/>
          </a:xfrm>
        </p:spPr>
        <p:txBody>
          <a:bodyPr/>
          <a:lstStyle/>
          <a:p>
            <a:pPr eaLnBrk="1" hangingPunct="1"/>
            <a:r>
              <a:rPr lang="ru-RU" smtClean="0"/>
              <a:t>Докторов наук –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св. 700 человек</a:t>
            </a:r>
          </a:p>
          <a:p>
            <a:pPr eaLnBrk="1" hangingPunct="1"/>
            <a:r>
              <a:rPr lang="ru-RU" smtClean="0"/>
              <a:t>Кандидатов наук-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Около 850  человек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Доля лиц с высшим образование  выше, чем в России по данным переписи 2002 года.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90144" name="Прямоугольник 2"/>
          <p:cNvSpPr>
            <a:spLocks noChangeArrowheads="1"/>
          </p:cNvSpPr>
          <p:nvPr/>
        </p:nvSpPr>
        <p:spPr bwMode="auto">
          <a:xfrm>
            <a:off x="5724525" y="6308725"/>
            <a:ext cx="3248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Georgia" pitchFamily="18" charset="0"/>
              </a:rPr>
              <a:t>М.Б. Денисенко, НИУ-ВШЭ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99"/>
                </a:solidFill>
              </a:rPr>
              <a:t>Формы (этапы) интеграции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7175"/>
            <a:ext cx="8504238" cy="4572000"/>
          </a:xfrm>
        </p:spPr>
        <p:txBody>
          <a:bodyPr/>
          <a:lstStyle/>
          <a:p>
            <a:pPr eaLnBrk="1" hangingPunct="1"/>
            <a:r>
              <a:rPr lang="ru-RU" sz="3600" smtClean="0"/>
              <a:t>зона свободной торговли </a:t>
            </a:r>
          </a:p>
          <a:p>
            <a:pPr eaLnBrk="1" hangingPunct="1"/>
            <a:r>
              <a:rPr lang="ru-RU" sz="3600" smtClean="0"/>
              <a:t>общий (единый) рынок</a:t>
            </a:r>
          </a:p>
          <a:p>
            <a:pPr eaLnBrk="1" hangingPunct="1"/>
            <a:r>
              <a:rPr lang="ru-RU" sz="3600" smtClean="0"/>
              <a:t>таможенный союз </a:t>
            </a:r>
          </a:p>
          <a:p>
            <a:pPr eaLnBrk="1" hangingPunct="1"/>
            <a:r>
              <a:rPr lang="ru-RU" sz="3600" smtClean="0"/>
              <a:t>экономический и валютный союз </a:t>
            </a:r>
          </a:p>
          <a:p>
            <a:pPr eaLnBrk="1" hangingPunct="1"/>
            <a:r>
              <a:rPr lang="ru-RU" sz="3600" smtClean="0"/>
              <a:t>политический союз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04813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99"/>
                </a:solidFill>
              </a:rPr>
              <a:t>Маастрихтский договор о Европейском союзе</a:t>
            </a:r>
            <a:r>
              <a:rPr lang="ru-RU" sz="4000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1241425"/>
            <a:ext cx="8358187" cy="39020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800" smtClean="0"/>
              <a:t>Этот исторический договор был одобрен главами государств и правительств ЕС на сессии Европейского совета 10-11 декабря 1991 г. и </a:t>
            </a:r>
            <a:r>
              <a:rPr lang="ru-RU" sz="2800" smtClean="0">
                <a:solidFill>
                  <a:srgbClr val="000099"/>
                </a:solidFill>
              </a:rPr>
              <a:t>подписан 7 февраля 1992 г.</a:t>
            </a:r>
            <a:r>
              <a:rPr lang="ru-RU" sz="2800" smtClean="0"/>
              <a:t> в г. Маастрихт (Нидерланды). Маастрихтский договор, вступивший в силу 1 ноября 1993 г., предусматривал на только создание Экономического и валютного союза, но и формирование союза политического.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04813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0099"/>
                </a:solidFill>
              </a:rPr>
              <a:t>Система органов, обеспечивающих функционирование ЕС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/>
              <a:t>Совет Европейского союза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(СЕС)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/>
              <a:t>Комиссия ЕС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(КЕС)</a:t>
            </a:r>
            <a:r>
              <a:rPr lang="ru-RU" sz="2400" dirty="0" smtClean="0"/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/>
              <a:t>Европейский парламент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(ЕП)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/>
              <a:t>Европейский суд</a:t>
            </a:r>
            <a:r>
              <a:rPr lang="ru-RU" sz="2400" dirty="0" smtClean="0"/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/>
              <a:t>Европейский социальный фонд ориентации и гарантирования сельского хозяйства </a:t>
            </a:r>
            <a:r>
              <a:rPr lang="ru-RU" sz="2400" dirty="0" smtClean="0">
                <a:solidFill>
                  <a:srgbClr val="000099"/>
                </a:solidFill>
              </a:rPr>
              <a:t>(ФЕОГА)</a:t>
            </a:r>
            <a:r>
              <a:rPr lang="ru-RU" sz="2400" dirty="0" smtClean="0"/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/>
              <a:t>Европейский социальный фонд</a:t>
            </a:r>
            <a:r>
              <a:rPr lang="ru-RU" sz="2400" dirty="0" smtClean="0"/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/>
              <a:t>Европейский фонд регионального развития</a:t>
            </a:r>
            <a:r>
              <a:rPr lang="ru-RU" sz="2400" dirty="0" smtClean="0"/>
              <a:t>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500063" y="1071563"/>
            <a:ext cx="82153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>
                <a:ea typeface="Times New Roman" pitchFamily="18" charset="0"/>
                <a:cs typeface="Arial" charset="0"/>
              </a:rPr>
              <a:t> Практика последних десятилетий, в частности появление паневропейских организаций (ОБСЕ, Евросоюза, Совета Европы) и Шенгенской зоны как единого миграционного пространства, доказала, что интеграционные процессы в области миграции (и не только миграции) возможны сегодня только среди равных, создавая таким образом новые разрывы и очаги неравенства между локальными интеграционными союзами и противостоящими им отдельными странами. </a:t>
            </a:r>
            <a:r>
              <a:rPr lang="ru-RU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С падением «железного занавеса» можно говорить о глобальном характере международной миграции населения.</a:t>
            </a:r>
            <a:r>
              <a:rPr lang="ru-RU">
                <a:ea typeface="Times New Roman" pitchFamily="18" charset="0"/>
                <a:cs typeface="Arial" charset="0"/>
              </a:rPr>
              <a:t> Эти процессы меняют сложившиеся механизмы формирования миграционной политики на международном уровне.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3" name="Group 1"/>
          <p:cNvGrpSpPr>
            <a:grpSpLocks noChangeAspect="1"/>
          </p:cNvGrpSpPr>
          <p:nvPr/>
        </p:nvGrpSpPr>
        <p:grpSpPr bwMode="auto">
          <a:xfrm>
            <a:off x="571500" y="457200"/>
            <a:ext cx="7929563" cy="5686425"/>
            <a:chOff x="1729" y="4456"/>
            <a:chExt cx="9192" cy="10260"/>
          </a:xfrm>
        </p:grpSpPr>
        <p:sp>
          <p:nvSpPr>
            <p:cNvPr id="95234" name="AutoShape 59"/>
            <p:cNvSpPr>
              <a:spLocks noChangeAspect="1" noChangeArrowheads="1" noTextEdit="1"/>
            </p:cNvSpPr>
            <p:nvPr/>
          </p:nvSpPr>
          <p:spPr bwMode="auto">
            <a:xfrm>
              <a:off x="1729" y="4456"/>
              <a:ext cx="9192" cy="102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9BBB59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35" name="AutoShape 58"/>
            <p:cNvSpPr>
              <a:spLocks noChangeArrowheads="1"/>
            </p:cNvSpPr>
            <p:nvPr/>
          </p:nvSpPr>
          <p:spPr bwMode="auto">
            <a:xfrm>
              <a:off x="4957" y="4464"/>
              <a:ext cx="4956" cy="1961"/>
            </a:xfrm>
            <a:prstGeom prst="roundRect">
              <a:avLst>
                <a:gd name="adj" fmla="val 16667"/>
              </a:avLst>
            </a:prstGeom>
            <a:solidFill>
              <a:srgbClr val="EAF1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95236" name="AutoShape 57"/>
            <p:cNvSpPr>
              <a:spLocks noChangeArrowheads="1"/>
            </p:cNvSpPr>
            <p:nvPr/>
          </p:nvSpPr>
          <p:spPr bwMode="auto">
            <a:xfrm>
              <a:off x="1829" y="4464"/>
              <a:ext cx="3030" cy="2389"/>
            </a:xfrm>
            <a:prstGeom prst="roundRect">
              <a:avLst>
                <a:gd name="adj" fmla="val 16667"/>
              </a:avLst>
            </a:prstGeom>
            <a:solidFill>
              <a:srgbClr val="FDE9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cxnSp>
          <p:nvCxnSpPr>
            <p:cNvPr id="95237" name="AutoShape 56"/>
            <p:cNvCxnSpPr>
              <a:cxnSpLocks noChangeShapeType="1"/>
            </p:cNvCxnSpPr>
            <p:nvPr/>
          </p:nvCxnSpPr>
          <p:spPr bwMode="auto">
            <a:xfrm flipV="1">
              <a:off x="6312" y="6092"/>
              <a:ext cx="771" cy="24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95238" name="Rectangle 55"/>
            <p:cNvSpPr>
              <a:spLocks noChangeArrowheads="1"/>
            </p:cNvSpPr>
            <p:nvPr/>
          </p:nvSpPr>
          <p:spPr bwMode="auto">
            <a:xfrm>
              <a:off x="6657" y="6682"/>
              <a:ext cx="4249" cy="15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indent="180975" algn="just"/>
              <a:r>
                <a:rPr lang="ru-RU" sz="1200" b="1">
                  <a:ea typeface="Times New Roman" pitchFamily="18" charset="0"/>
                  <a:cs typeface="Arial" charset="0"/>
                </a:rPr>
                <a:t>транзитная миграция</a:t>
              </a:r>
              <a:r>
                <a:rPr lang="ru-RU" sz="1200">
                  <a:ea typeface="Times New Roman" pitchFamily="18" charset="0"/>
                  <a:cs typeface="Arial" charset="0"/>
                </a:rPr>
                <a:t> (человек переезжает через территорию страны в другое государство, хотя может задерживаться в транзитной стране на определенный срок).</a:t>
              </a:r>
              <a:endParaRPr lang="ru-RU" sz="900">
                <a:ea typeface="Times New Roman" pitchFamily="18" charset="0"/>
                <a:cs typeface="Arial" charset="0"/>
              </a:endParaRPr>
            </a:p>
            <a:p>
              <a:pPr indent="180975" eaLnBrk="0" hangingPunct="0"/>
              <a:endParaRPr lang="ru-RU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51254" name="AutoShape 54"/>
            <p:cNvSpPr>
              <a:spLocks noChangeArrowheads="1"/>
            </p:cNvSpPr>
            <p:nvPr/>
          </p:nvSpPr>
          <p:spPr bwMode="auto">
            <a:xfrm>
              <a:off x="7544" y="10898"/>
              <a:ext cx="3127" cy="3778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1253" name="AutoShape 53"/>
            <p:cNvSpPr>
              <a:spLocks noChangeArrowheads="1"/>
            </p:cNvSpPr>
            <p:nvPr/>
          </p:nvSpPr>
          <p:spPr bwMode="auto">
            <a:xfrm>
              <a:off x="4418" y="11628"/>
              <a:ext cx="3022" cy="279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1252" name="AutoShape 52"/>
            <p:cNvSpPr>
              <a:spLocks noChangeArrowheads="1"/>
            </p:cNvSpPr>
            <p:nvPr/>
          </p:nvSpPr>
          <p:spPr bwMode="auto">
            <a:xfrm>
              <a:off x="4638" y="10477"/>
              <a:ext cx="2565" cy="89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1251" name="AutoShape 51"/>
            <p:cNvSpPr>
              <a:spLocks noChangeArrowheads="1"/>
            </p:cNvSpPr>
            <p:nvPr/>
          </p:nvSpPr>
          <p:spPr bwMode="auto">
            <a:xfrm>
              <a:off x="1738" y="9761"/>
              <a:ext cx="2567" cy="285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BE5F1"/>
                </a:gs>
              </a:gsLst>
              <a:lin ang="5400000" scaled="1"/>
            </a:gradFill>
            <a:ln w="12700">
              <a:solidFill>
                <a:srgbClr val="DBE5F1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5243" name="Rectangle 50"/>
            <p:cNvSpPr>
              <a:spLocks noChangeArrowheads="1"/>
            </p:cNvSpPr>
            <p:nvPr/>
          </p:nvSpPr>
          <p:spPr bwMode="auto">
            <a:xfrm>
              <a:off x="4711" y="8511"/>
              <a:ext cx="3201" cy="590"/>
            </a:xfrm>
            <a:prstGeom prst="rect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 b="1" i="1">
                  <a:cs typeface="Times New Roman" pitchFamily="18" charset="0"/>
                </a:rPr>
                <a:t>Потоки внешней трудовой миграции</a:t>
              </a:r>
              <a:endParaRPr lang="ru-RU"/>
            </a:p>
          </p:txBody>
        </p:sp>
        <p:sp>
          <p:nvSpPr>
            <p:cNvPr id="95244" name="Rectangle 49"/>
            <p:cNvSpPr>
              <a:spLocks noChangeArrowheads="1"/>
            </p:cNvSpPr>
            <p:nvPr/>
          </p:nvSpPr>
          <p:spPr bwMode="auto">
            <a:xfrm>
              <a:off x="1968" y="10796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Организованные</a:t>
              </a:r>
              <a:endParaRPr lang="ru-RU"/>
            </a:p>
          </p:txBody>
        </p:sp>
        <p:sp>
          <p:nvSpPr>
            <p:cNvPr id="95245" name="Rectangle 48"/>
            <p:cNvSpPr>
              <a:spLocks noChangeArrowheads="1"/>
            </p:cNvSpPr>
            <p:nvPr/>
          </p:nvSpPr>
          <p:spPr bwMode="auto">
            <a:xfrm>
              <a:off x="1968" y="12085"/>
              <a:ext cx="2213" cy="3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Неорганизованные</a:t>
              </a:r>
              <a:endParaRPr lang="ru-RU"/>
            </a:p>
          </p:txBody>
        </p:sp>
        <p:sp>
          <p:nvSpPr>
            <p:cNvPr id="95246" name="Rectangle 47"/>
            <p:cNvSpPr>
              <a:spLocks noChangeArrowheads="1"/>
            </p:cNvSpPr>
            <p:nvPr/>
          </p:nvSpPr>
          <p:spPr bwMode="auto">
            <a:xfrm>
              <a:off x="4859" y="10577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Постоянные</a:t>
              </a:r>
              <a:endParaRPr lang="ru-RU"/>
            </a:p>
          </p:txBody>
        </p:sp>
        <p:sp>
          <p:nvSpPr>
            <p:cNvPr id="95247" name="Rectangle 46"/>
            <p:cNvSpPr>
              <a:spLocks noChangeArrowheads="1"/>
            </p:cNvSpPr>
            <p:nvPr/>
          </p:nvSpPr>
          <p:spPr bwMode="auto">
            <a:xfrm>
              <a:off x="4859" y="10974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Временные</a:t>
              </a:r>
              <a:endParaRPr lang="ru-RU"/>
            </a:p>
          </p:txBody>
        </p:sp>
        <p:sp>
          <p:nvSpPr>
            <p:cNvPr id="95248" name="Rectangle 45"/>
            <p:cNvSpPr>
              <a:spLocks noChangeArrowheads="1"/>
            </p:cNvSpPr>
            <p:nvPr/>
          </p:nvSpPr>
          <p:spPr bwMode="auto">
            <a:xfrm>
              <a:off x="8341" y="11372"/>
              <a:ext cx="1785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Коммерческие</a:t>
              </a:r>
              <a:endParaRPr lang="ru-RU"/>
            </a:p>
          </p:txBody>
        </p:sp>
        <p:sp>
          <p:nvSpPr>
            <p:cNvPr id="95249" name="Rectangle 44"/>
            <p:cNvSpPr>
              <a:spLocks noChangeArrowheads="1"/>
            </p:cNvSpPr>
            <p:nvPr/>
          </p:nvSpPr>
          <p:spPr bwMode="auto">
            <a:xfrm>
              <a:off x="8341" y="11765"/>
              <a:ext cx="2109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Инвестиционные</a:t>
              </a:r>
              <a:endParaRPr lang="ru-RU"/>
            </a:p>
          </p:txBody>
        </p:sp>
        <p:sp>
          <p:nvSpPr>
            <p:cNvPr id="95250" name="Rectangle 43"/>
            <p:cNvSpPr>
              <a:spLocks noChangeArrowheads="1"/>
            </p:cNvSpPr>
            <p:nvPr/>
          </p:nvSpPr>
          <p:spPr bwMode="auto">
            <a:xfrm>
              <a:off x="1953" y="9921"/>
              <a:ext cx="2214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>
                  <a:cs typeface="Times New Roman" pitchFamily="18" charset="0"/>
                </a:rPr>
                <a:t>По организации</a:t>
              </a:r>
              <a:endParaRPr lang="ru-RU"/>
            </a:p>
          </p:txBody>
        </p:sp>
        <p:sp>
          <p:nvSpPr>
            <p:cNvPr id="95251" name="Rectangle 42"/>
            <p:cNvSpPr>
              <a:spLocks noChangeArrowheads="1"/>
            </p:cNvSpPr>
            <p:nvPr/>
          </p:nvSpPr>
          <p:spPr bwMode="auto">
            <a:xfrm>
              <a:off x="4815" y="9921"/>
              <a:ext cx="2212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>
                  <a:cs typeface="Times New Roman" pitchFamily="18" charset="0"/>
                </a:rPr>
                <a:t>По времени</a:t>
              </a:r>
              <a:endParaRPr lang="ru-RU"/>
            </a:p>
          </p:txBody>
        </p:sp>
        <p:sp>
          <p:nvSpPr>
            <p:cNvPr id="95252" name="Rectangle 41"/>
            <p:cNvSpPr>
              <a:spLocks noChangeArrowheads="1"/>
            </p:cNvSpPr>
            <p:nvPr/>
          </p:nvSpPr>
          <p:spPr bwMode="auto">
            <a:xfrm>
              <a:off x="7295" y="10258"/>
              <a:ext cx="1813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>
                  <a:cs typeface="Times New Roman" pitchFamily="18" charset="0"/>
                </a:rPr>
                <a:t>По мотивам</a:t>
              </a:r>
              <a:endParaRPr lang="ru-RU"/>
            </a:p>
          </p:txBody>
        </p:sp>
        <p:sp>
          <p:nvSpPr>
            <p:cNvPr id="95253" name="Rectangle 40"/>
            <p:cNvSpPr>
              <a:spLocks noChangeArrowheads="1"/>
            </p:cNvSpPr>
            <p:nvPr/>
          </p:nvSpPr>
          <p:spPr bwMode="auto">
            <a:xfrm>
              <a:off x="4814" y="11764"/>
              <a:ext cx="2213" cy="3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Сезонные</a:t>
              </a:r>
              <a:endParaRPr lang="ru-RU"/>
            </a:p>
          </p:txBody>
        </p:sp>
        <p:sp>
          <p:nvSpPr>
            <p:cNvPr id="95254" name="Rectangle 39"/>
            <p:cNvSpPr>
              <a:spLocks noChangeArrowheads="1"/>
            </p:cNvSpPr>
            <p:nvPr/>
          </p:nvSpPr>
          <p:spPr bwMode="auto">
            <a:xfrm>
              <a:off x="4814" y="12217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Маятниковые</a:t>
              </a:r>
              <a:endParaRPr lang="ru-RU"/>
            </a:p>
          </p:txBody>
        </p:sp>
        <p:cxnSp>
          <p:nvCxnSpPr>
            <p:cNvPr id="95255" name="AutoShape 38"/>
            <p:cNvCxnSpPr>
              <a:cxnSpLocks noChangeShapeType="1"/>
            </p:cNvCxnSpPr>
            <p:nvPr/>
          </p:nvCxnSpPr>
          <p:spPr bwMode="auto">
            <a:xfrm>
              <a:off x="5921" y="10241"/>
              <a:ext cx="1" cy="2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5256" name="AutoShape 37"/>
            <p:cNvCxnSpPr>
              <a:cxnSpLocks noChangeShapeType="1"/>
            </p:cNvCxnSpPr>
            <p:nvPr/>
          </p:nvCxnSpPr>
          <p:spPr bwMode="auto">
            <a:xfrm>
              <a:off x="5921" y="11372"/>
              <a:ext cx="8" cy="2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5257" name="AutoShape 36"/>
            <p:cNvCxnSpPr>
              <a:cxnSpLocks noChangeShapeType="1"/>
            </p:cNvCxnSpPr>
            <p:nvPr/>
          </p:nvCxnSpPr>
          <p:spPr bwMode="auto">
            <a:xfrm>
              <a:off x="8202" y="10577"/>
              <a:ext cx="905" cy="3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5258" name="AutoShape 35"/>
            <p:cNvCxnSpPr>
              <a:cxnSpLocks noChangeShapeType="1"/>
            </p:cNvCxnSpPr>
            <p:nvPr/>
          </p:nvCxnSpPr>
          <p:spPr bwMode="auto">
            <a:xfrm flipH="1">
              <a:off x="3060" y="9101"/>
              <a:ext cx="3252" cy="8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5259" name="AutoShape 34"/>
            <p:cNvCxnSpPr>
              <a:cxnSpLocks noChangeShapeType="1"/>
            </p:cNvCxnSpPr>
            <p:nvPr/>
          </p:nvCxnSpPr>
          <p:spPr bwMode="auto">
            <a:xfrm flipH="1">
              <a:off x="5921" y="9101"/>
              <a:ext cx="391" cy="8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5260" name="AutoShape 33"/>
            <p:cNvCxnSpPr>
              <a:cxnSpLocks noChangeShapeType="1"/>
            </p:cNvCxnSpPr>
            <p:nvPr/>
          </p:nvCxnSpPr>
          <p:spPr bwMode="auto">
            <a:xfrm>
              <a:off x="6312" y="9101"/>
              <a:ext cx="1890" cy="11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95261" name="Rectangle 32"/>
            <p:cNvSpPr>
              <a:spLocks noChangeArrowheads="1"/>
            </p:cNvSpPr>
            <p:nvPr/>
          </p:nvSpPr>
          <p:spPr bwMode="auto">
            <a:xfrm>
              <a:off x="7912" y="10897"/>
              <a:ext cx="2214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Экономические</a:t>
              </a:r>
              <a:endParaRPr lang="ru-RU"/>
            </a:p>
          </p:txBody>
        </p:sp>
        <p:sp>
          <p:nvSpPr>
            <p:cNvPr id="95262" name="Rectangle 31"/>
            <p:cNvSpPr>
              <a:spLocks noChangeArrowheads="1"/>
            </p:cNvSpPr>
            <p:nvPr/>
          </p:nvSpPr>
          <p:spPr bwMode="auto">
            <a:xfrm>
              <a:off x="1953" y="8408"/>
              <a:ext cx="2214" cy="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 b="1">
                  <a:cs typeface="Times New Roman" pitchFamily="18" charset="0"/>
                </a:rPr>
                <a:t>Эмиграция </a:t>
              </a:r>
              <a:r>
                <a:rPr lang="ru-RU" sz="1200">
                  <a:cs typeface="Times New Roman" pitchFamily="18" charset="0"/>
                </a:rPr>
                <a:t>(выезд из страны)</a:t>
              </a:r>
              <a:endParaRPr lang="ru-RU"/>
            </a:p>
          </p:txBody>
        </p:sp>
        <p:sp>
          <p:nvSpPr>
            <p:cNvPr id="95263" name="Rectangle 30"/>
            <p:cNvSpPr>
              <a:spLocks noChangeArrowheads="1"/>
            </p:cNvSpPr>
            <p:nvPr/>
          </p:nvSpPr>
          <p:spPr bwMode="auto">
            <a:xfrm>
              <a:off x="8457" y="8408"/>
              <a:ext cx="2449" cy="6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 b="1">
                  <a:cs typeface="Times New Roman" pitchFamily="18" charset="0"/>
                </a:rPr>
                <a:t>Иммиграция</a:t>
              </a:r>
              <a:r>
                <a:rPr lang="ru-RU" sz="1200">
                  <a:cs typeface="Times New Roman" pitchFamily="18" charset="0"/>
                </a:rPr>
                <a:t> (въезд в страну)</a:t>
              </a:r>
              <a:endParaRPr lang="ru-RU"/>
            </a:p>
          </p:txBody>
        </p:sp>
        <p:sp>
          <p:nvSpPr>
            <p:cNvPr id="95264" name="AutoShape 29"/>
            <p:cNvSpPr>
              <a:spLocks noChangeArrowheads="1"/>
            </p:cNvSpPr>
            <p:nvPr/>
          </p:nvSpPr>
          <p:spPr bwMode="auto">
            <a:xfrm rot="5400000">
              <a:off x="7950" y="8636"/>
              <a:ext cx="428" cy="35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95265" name="AutoShape 28"/>
            <p:cNvSpPr>
              <a:spLocks noChangeArrowheads="1"/>
            </p:cNvSpPr>
            <p:nvPr/>
          </p:nvSpPr>
          <p:spPr bwMode="auto">
            <a:xfrm rot="5400000">
              <a:off x="4247" y="8636"/>
              <a:ext cx="428" cy="35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95266" name="Rectangle 27"/>
            <p:cNvSpPr>
              <a:spLocks noChangeArrowheads="1"/>
            </p:cNvSpPr>
            <p:nvPr/>
          </p:nvSpPr>
          <p:spPr bwMode="auto">
            <a:xfrm>
              <a:off x="4815" y="12616"/>
              <a:ext cx="2213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Циркулярные</a:t>
              </a:r>
              <a:endParaRPr lang="ru-RU"/>
            </a:p>
          </p:txBody>
        </p:sp>
        <p:sp>
          <p:nvSpPr>
            <p:cNvPr id="95267" name="Rectangle 26"/>
            <p:cNvSpPr>
              <a:spLocks noChangeArrowheads="1"/>
            </p:cNvSpPr>
            <p:nvPr/>
          </p:nvSpPr>
          <p:spPr bwMode="auto">
            <a:xfrm>
              <a:off x="1968" y="11691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Принудительные</a:t>
              </a:r>
              <a:endParaRPr lang="ru-RU"/>
            </a:p>
          </p:txBody>
        </p:sp>
        <p:sp>
          <p:nvSpPr>
            <p:cNvPr id="95268" name="Rectangle 25"/>
            <p:cNvSpPr>
              <a:spLocks noChangeArrowheads="1"/>
            </p:cNvSpPr>
            <p:nvPr/>
          </p:nvSpPr>
          <p:spPr bwMode="auto">
            <a:xfrm>
              <a:off x="8341" y="14101"/>
              <a:ext cx="2109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Обучение</a:t>
              </a:r>
              <a:endParaRPr lang="ru-RU"/>
            </a:p>
          </p:txBody>
        </p:sp>
        <p:sp>
          <p:nvSpPr>
            <p:cNvPr id="95269" name="Rectangle 24"/>
            <p:cNvSpPr>
              <a:spLocks noChangeArrowheads="1"/>
            </p:cNvSpPr>
            <p:nvPr/>
          </p:nvSpPr>
          <p:spPr bwMode="auto">
            <a:xfrm>
              <a:off x="4814" y="13049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Эпизодические</a:t>
              </a:r>
              <a:endParaRPr lang="ru-RU"/>
            </a:p>
          </p:txBody>
        </p:sp>
        <p:sp>
          <p:nvSpPr>
            <p:cNvPr id="95270" name="Rectangle 23"/>
            <p:cNvSpPr>
              <a:spLocks noChangeArrowheads="1"/>
            </p:cNvSpPr>
            <p:nvPr/>
          </p:nvSpPr>
          <p:spPr bwMode="auto">
            <a:xfrm>
              <a:off x="4814" y="13448"/>
              <a:ext cx="2213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Временные</a:t>
              </a:r>
              <a:endParaRPr lang="ru-RU"/>
            </a:p>
          </p:txBody>
        </p:sp>
        <p:sp>
          <p:nvSpPr>
            <p:cNvPr id="95271" name="Rectangle 22"/>
            <p:cNvSpPr>
              <a:spLocks noChangeArrowheads="1"/>
            </p:cNvSpPr>
            <p:nvPr/>
          </p:nvSpPr>
          <p:spPr bwMode="auto">
            <a:xfrm>
              <a:off x="8341" y="13688"/>
              <a:ext cx="1785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Туризм</a:t>
              </a:r>
              <a:endParaRPr lang="ru-RU"/>
            </a:p>
          </p:txBody>
        </p:sp>
        <p:sp>
          <p:nvSpPr>
            <p:cNvPr id="95272" name="Rectangle 21"/>
            <p:cNvSpPr>
              <a:spLocks noChangeArrowheads="1"/>
            </p:cNvSpPr>
            <p:nvPr/>
          </p:nvSpPr>
          <p:spPr bwMode="auto">
            <a:xfrm>
              <a:off x="8341" y="12217"/>
              <a:ext cx="2109" cy="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Бизнес-миграция (челноки)</a:t>
              </a:r>
              <a:endParaRPr lang="ru-RU"/>
            </a:p>
          </p:txBody>
        </p:sp>
        <p:sp>
          <p:nvSpPr>
            <p:cNvPr id="95273" name="Rectangle 20"/>
            <p:cNvSpPr>
              <a:spLocks noChangeArrowheads="1"/>
            </p:cNvSpPr>
            <p:nvPr/>
          </p:nvSpPr>
          <p:spPr bwMode="auto">
            <a:xfrm>
              <a:off x="8341" y="13128"/>
              <a:ext cx="1785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Вахты</a:t>
              </a:r>
              <a:endParaRPr lang="ru-RU"/>
            </a:p>
          </p:txBody>
        </p:sp>
        <p:sp>
          <p:nvSpPr>
            <p:cNvPr id="95274" name="Rectangle 19"/>
            <p:cNvSpPr>
              <a:spLocks noChangeArrowheads="1"/>
            </p:cNvSpPr>
            <p:nvPr/>
          </p:nvSpPr>
          <p:spPr bwMode="auto">
            <a:xfrm>
              <a:off x="1968" y="5635"/>
              <a:ext cx="2677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Международная или межгосударственная (внешняя)</a:t>
              </a:r>
              <a:endParaRPr lang="ru-RU"/>
            </a:p>
          </p:txBody>
        </p:sp>
        <p:sp>
          <p:nvSpPr>
            <p:cNvPr id="95275" name="Rectangle 18"/>
            <p:cNvSpPr>
              <a:spLocks noChangeArrowheads="1"/>
            </p:cNvSpPr>
            <p:nvPr/>
          </p:nvSpPr>
          <p:spPr bwMode="auto">
            <a:xfrm>
              <a:off x="5058" y="5635"/>
              <a:ext cx="4050" cy="4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Внутригосударственные (внутренние)</a:t>
              </a:r>
              <a:endParaRPr lang="ru-RU"/>
            </a:p>
          </p:txBody>
        </p:sp>
        <p:sp>
          <p:nvSpPr>
            <p:cNvPr id="95276" name="Rectangle 17"/>
            <p:cNvSpPr>
              <a:spLocks noChangeArrowheads="1"/>
            </p:cNvSpPr>
            <p:nvPr/>
          </p:nvSpPr>
          <p:spPr bwMode="auto">
            <a:xfrm>
              <a:off x="1953" y="4544"/>
              <a:ext cx="2685" cy="4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межконтинентальные</a:t>
              </a:r>
              <a:endParaRPr lang="ru-RU"/>
            </a:p>
          </p:txBody>
        </p:sp>
        <p:sp>
          <p:nvSpPr>
            <p:cNvPr id="95277" name="Rectangle 16"/>
            <p:cNvSpPr>
              <a:spLocks noChangeArrowheads="1"/>
            </p:cNvSpPr>
            <p:nvPr/>
          </p:nvSpPr>
          <p:spPr bwMode="auto">
            <a:xfrm>
              <a:off x="1953" y="5119"/>
              <a:ext cx="2692" cy="4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внутриконтинентальные</a:t>
              </a:r>
              <a:endParaRPr lang="ru-RU"/>
            </a:p>
          </p:txBody>
        </p:sp>
        <p:sp>
          <p:nvSpPr>
            <p:cNvPr id="95278" name="Rectangle 15"/>
            <p:cNvSpPr>
              <a:spLocks noChangeArrowheads="1"/>
            </p:cNvSpPr>
            <p:nvPr/>
          </p:nvSpPr>
          <p:spPr bwMode="auto">
            <a:xfrm>
              <a:off x="1953" y="6256"/>
              <a:ext cx="2906" cy="9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 b="1">
                  <a:cs typeface="Times New Roman" pitchFamily="18" charset="0"/>
                </a:rPr>
                <a:t>реэмиграция</a:t>
              </a:r>
              <a:r>
                <a:rPr lang="ru-RU" sz="1200">
                  <a:cs typeface="Times New Roman" pitchFamily="18" charset="0"/>
                </a:rPr>
                <a:t> (возвращение в страну, из которой эмигрант выехал ранее)</a:t>
              </a:r>
              <a:endParaRPr lang="ru-RU"/>
            </a:p>
          </p:txBody>
        </p:sp>
        <p:sp>
          <p:nvSpPr>
            <p:cNvPr id="95279" name="Rectangle 14"/>
            <p:cNvSpPr>
              <a:spLocks noChangeArrowheads="1"/>
            </p:cNvSpPr>
            <p:nvPr/>
          </p:nvSpPr>
          <p:spPr bwMode="auto">
            <a:xfrm>
              <a:off x="6011" y="4544"/>
              <a:ext cx="2655" cy="3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Межрегиональные</a:t>
              </a:r>
              <a:endParaRPr lang="ru-RU"/>
            </a:p>
          </p:txBody>
        </p:sp>
        <p:sp>
          <p:nvSpPr>
            <p:cNvPr id="95280" name="Rectangle 13"/>
            <p:cNvSpPr>
              <a:spLocks noChangeArrowheads="1"/>
            </p:cNvSpPr>
            <p:nvPr/>
          </p:nvSpPr>
          <p:spPr bwMode="auto">
            <a:xfrm>
              <a:off x="5746" y="5039"/>
              <a:ext cx="2655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Внутрирегиональные</a:t>
              </a:r>
              <a:endParaRPr lang="ru-RU"/>
            </a:p>
          </p:txBody>
        </p:sp>
        <p:sp>
          <p:nvSpPr>
            <p:cNvPr id="95281" name="Rectangle 12"/>
            <p:cNvSpPr>
              <a:spLocks noChangeArrowheads="1"/>
            </p:cNvSpPr>
            <p:nvPr/>
          </p:nvSpPr>
          <p:spPr bwMode="auto">
            <a:xfrm>
              <a:off x="4814" y="13875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Приграничные</a:t>
              </a:r>
              <a:endParaRPr lang="ru-RU"/>
            </a:p>
          </p:txBody>
        </p:sp>
        <p:sp>
          <p:nvSpPr>
            <p:cNvPr id="95282" name="Rectangle 11"/>
            <p:cNvSpPr>
              <a:spLocks noChangeArrowheads="1"/>
            </p:cNvSpPr>
            <p:nvPr/>
          </p:nvSpPr>
          <p:spPr bwMode="auto">
            <a:xfrm>
              <a:off x="1968" y="11216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Добровольные</a:t>
              </a:r>
              <a:endParaRPr lang="ru-RU"/>
            </a:p>
          </p:txBody>
        </p:sp>
        <p:sp>
          <p:nvSpPr>
            <p:cNvPr id="95283" name="Rectangle 10"/>
            <p:cNvSpPr>
              <a:spLocks noChangeArrowheads="1"/>
            </p:cNvSpPr>
            <p:nvPr/>
          </p:nvSpPr>
          <p:spPr bwMode="auto">
            <a:xfrm>
              <a:off x="7295" y="9204"/>
              <a:ext cx="2212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>
                  <a:cs typeface="Times New Roman" pitchFamily="18" charset="0"/>
                </a:rPr>
                <a:t>По легитимности</a:t>
              </a:r>
              <a:endParaRPr lang="ru-RU"/>
            </a:p>
          </p:txBody>
        </p:sp>
        <p:sp>
          <p:nvSpPr>
            <p:cNvPr id="95284" name="Rectangle 9"/>
            <p:cNvSpPr>
              <a:spLocks noChangeArrowheads="1"/>
            </p:cNvSpPr>
            <p:nvPr/>
          </p:nvSpPr>
          <p:spPr bwMode="auto">
            <a:xfrm>
              <a:off x="9507" y="9602"/>
              <a:ext cx="1406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Легальная</a:t>
              </a:r>
              <a:endParaRPr lang="ru-RU"/>
            </a:p>
          </p:txBody>
        </p:sp>
        <p:sp>
          <p:nvSpPr>
            <p:cNvPr id="95285" name="Rectangle 8"/>
            <p:cNvSpPr>
              <a:spLocks noChangeArrowheads="1"/>
            </p:cNvSpPr>
            <p:nvPr/>
          </p:nvSpPr>
          <p:spPr bwMode="auto">
            <a:xfrm>
              <a:off x="9500" y="9921"/>
              <a:ext cx="1406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Нелегальная</a:t>
              </a:r>
              <a:endParaRPr lang="ru-RU"/>
            </a:p>
          </p:txBody>
        </p:sp>
        <p:cxnSp>
          <p:nvCxnSpPr>
            <p:cNvPr id="95286" name="AutoShape 7"/>
            <p:cNvCxnSpPr>
              <a:cxnSpLocks noChangeShapeType="1"/>
            </p:cNvCxnSpPr>
            <p:nvPr/>
          </p:nvCxnSpPr>
          <p:spPr bwMode="auto">
            <a:xfrm>
              <a:off x="6312" y="9101"/>
              <a:ext cx="983" cy="2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5287" name="AutoShape 6"/>
            <p:cNvCxnSpPr>
              <a:cxnSpLocks noChangeShapeType="1"/>
            </p:cNvCxnSpPr>
            <p:nvPr/>
          </p:nvCxnSpPr>
          <p:spPr bwMode="auto">
            <a:xfrm rot="10800000">
              <a:off x="8401" y="9524"/>
              <a:ext cx="1106" cy="238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/>
            </a:ln>
          </p:spPr>
        </p:cxnSp>
        <p:cxnSp>
          <p:nvCxnSpPr>
            <p:cNvPr id="95288" name="AutoShape 5"/>
            <p:cNvCxnSpPr>
              <a:cxnSpLocks noChangeShapeType="1"/>
            </p:cNvCxnSpPr>
            <p:nvPr/>
          </p:nvCxnSpPr>
          <p:spPr bwMode="auto">
            <a:xfrm rot="10800000">
              <a:off x="8401" y="9762"/>
              <a:ext cx="1099" cy="31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/>
            </a:ln>
          </p:spPr>
        </p:cxnSp>
        <p:cxnSp>
          <p:nvCxnSpPr>
            <p:cNvPr id="95289" name="AutoShape 4"/>
            <p:cNvCxnSpPr>
              <a:cxnSpLocks noChangeShapeType="1"/>
            </p:cNvCxnSpPr>
            <p:nvPr/>
          </p:nvCxnSpPr>
          <p:spPr bwMode="auto">
            <a:xfrm flipH="1">
              <a:off x="6312" y="8216"/>
              <a:ext cx="2470" cy="2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5290" name="AutoShape 3"/>
            <p:cNvCxnSpPr>
              <a:cxnSpLocks noChangeShapeType="1"/>
            </p:cNvCxnSpPr>
            <p:nvPr/>
          </p:nvCxnSpPr>
          <p:spPr bwMode="auto">
            <a:xfrm>
              <a:off x="4859" y="6721"/>
              <a:ext cx="1453" cy="17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5291" name="AutoShape 2"/>
            <p:cNvCxnSpPr>
              <a:cxnSpLocks noChangeShapeType="1"/>
            </p:cNvCxnSpPr>
            <p:nvPr/>
          </p:nvCxnSpPr>
          <p:spPr bwMode="auto">
            <a:xfrm flipH="1" flipV="1">
              <a:off x="4645" y="6092"/>
              <a:ext cx="1667" cy="24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000250"/>
            <a:ext cx="7772400" cy="1470025"/>
          </a:xfrm>
        </p:spPr>
        <p:txBody>
          <a:bodyPr anchor="ctr"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Эмиграция из России в конце ХХ начале ХХ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века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49363" y="3846513"/>
            <a:ext cx="6638925" cy="1781175"/>
          </a:xfrm>
        </p:spPr>
        <p:txBody>
          <a:bodyPr/>
          <a:lstStyle/>
          <a:p>
            <a:pPr marL="0" indent="0" algn="r"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i="1" smtClean="0"/>
              <a:t>   </a:t>
            </a:r>
            <a:r>
              <a:rPr lang="ru-RU" b="1" i="1" smtClean="0"/>
              <a:t>Внутренняя и внешняя миграция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i="1" smtClean="0"/>
              <a:t>Внутренняя миграция</a:t>
            </a:r>
            <a:r>
              <a:rPr lang="ru-RU" smtClean="0"/>
              <a:t> -  перемещение населения между городами и регионами одной страны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i="1" smtClean="0"/>
              <a:t>Внешняя миграция</a:t>
            </a:r>
            <a:r>
              <a:rPr lang="ru-RU" smtClean="0"/>
              <a:t> – перемещение населения из одной страны в другую.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   Внешняя миграция делится на межконтинентальную и внутриконтинентальную.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188" y="5013325"/>
            <a:ext cx="8353425" cy="1465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>
              <a:lnSpc>
                <a:spcPct val="125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доклад – попытка на основе российских и зарубежных статистических и социологических данных охарактеризовать существующий эмиграционный поток из России, оценить его современные масштабы, тенденции и последствия существующего положения дел.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188" y="1700213"/>
            <a:ext cx="8358187" cy="3197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>
              <a:lnSpc>
                <a:spcPct val="125000"/>
              </a:lnSpc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Современный мир характеризуется глобальной конкурентной борьбой за ресурсы, среди которых на первое место выходит человеческий капитал. Российская Федерация эту конкуренцию проигрывает, отдавая за рубеж высококвалифицированных мигрантов и получая миллионные потоки рабочей силы с низким уровнем образования. Пережив колоссальную «утечку умов» в 90-е, Россия снова вошла в период роста эмиграции. Отличие текущей ситуации заключается в том, что этот отток наблюдается не на фоне разрушения экономики и социальной сферы, а в период активных попыток диверсификации экономики и «технологического рывка».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188" y="260350"/>
            <a:ext cx="8353425" cy="1339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indent="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/>
                <a:cs typeface="Times New Roman"/>
              </a:rPr>
              <a:t>Эмиграция – удобная форма сочетания потребностей личности в улучшении качества жизни и невозможности государства предоставить своим гражданам желаемые социально-экономические условия проживания.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0DAB553-7991-49FA-A106-1CC92C51AC0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Box 3"/>
          <p:cNvSpPr txBox="1">
            <a:spLocks noChangeArrowheads="1"/>
          </p:cNvSpPr>
          <p:nvPr/>
        </p:nvSpPr>
        <p:spPr bwMode="auto">
          <a:xfrm>
            <a:off x="107950" y="404813"/>
            <a:ext cx="8785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Ощущаемая и наблюдаемая масштабная эмиграция высококвалифицированных специалистов, ученых, предпринимателей, представителей российского среднего класса, бизнес-элиты, рантье практически не фиксируется отечественной статистикой.</a:t>
            </a:r>
          </a:p>
        </p:txBody>
      </p:sp>
      <p:sp>
        <p:nvSpPr>
          <p:cNvPr id="99330" name="Rectangle 1"/>
          <p:cNvSpPr>
            <a:spLocks noChangeArrowheads="1"/>
          </p:cNvSpPr>
          <p:nvPr/>
        </p:nvSpPr>
        <p:spPr bwMode="auto">
          <a:xfrm>
            <a:off x="2987675" y="5846763"/>
            <a:ext cx="3168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эмиграции из России.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0" y="1988840"/>
          <a:ext cx="4788024" cy="3429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4860032" y="2132856"/>
          <a:ext cx="428396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48F190C-E65F-4388-81A7-DF098746737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9144000" cy="566738"/>
          </a:xfrm>
        </p:spPr>
        <p:txBody>
          <a:bodyPr/>
          <a:lstStyle/>
          <a:p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Численность выбывших из России в отдельные страны  с 2008 по 2015 г. (человек)</a:t>
            </a:r>
          </a:p>
        </p:txBody>
      </p:sp>
      <p:graphicFrame>
        <p:nvGraphicFramePr>
          <p:cNvPr id="7" name="Рисунок 6"/>
          <p:cNvGraphicFramePr>
            <a:graphicFrameLocks noGrp="1"/>
          </p:cNvGraphicFramePr>
          <p:nvPr>
            <p:ph idx="4294967295"/>
          </p:nvPr>
        </p:nvGraphicFramePr>
        <p:xfrm>
          <a:off x="684213" y="836613"/>
          <a:ext cx="7672387" cy="4878387"/>
        </p:xfrm>
        <a:graphic>
          <a:graphicData uri="http://schemas.openxmlformats.org/drawingml/2006/table">
            <a:tbl>
              <a:tblPr/>
              <a:tblGrid>
                <a:gridCol w="3333750"/>
                <a:gridCol w="781050"/>
                <a:gridCol w="889000"/>
                <a:gridCol w="889000"/>
                <a:gridCol w="889000"/>
                <a:gridCol w="890587"/>
              </a:tblGrid>
              <a:tr h="1936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53449" marR="53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всем странам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39 508  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122 751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186 382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308 475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is-I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353233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Страны СНГ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25 542   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95 572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147 853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257 324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298828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Азербайджан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1 258   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4 185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6 207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13 973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is-I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13666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Армения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1 032   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4 980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10 182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22 562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is-I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25137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Беларусь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3 954   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6 315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12 031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11 156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12832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Казахстан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7 483   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8 843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11 802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18 328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30983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Кыргызстан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648   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10 489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10 576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13 284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16110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Молдова, республика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551   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4 949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8 038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14 532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is-I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16646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Таджикистан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637   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10 281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17 362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35 296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is-I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36276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Туркменистан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  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1 555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2 165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3 435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is-I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4219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Узбекистан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948   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31 559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50 864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94 173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94910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Украина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8 941   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12 416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18 626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30 585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is-I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48049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страны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12625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27 179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38 529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51 151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is-I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54405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C69001-713F-41BD-AD9F-3445D3618861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-142875"/>
            <a:ext cx="9001125" cy="642938"/>
          </a:xfrm>
        </p:spPr>
        <p:txBody>
          <a:bodyPr/>
          <a:lstStyle/>
          <a:p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Численность выбывших из России в отдельные страны в 2011, 2014 и 2015 гг. </a:t>
            </a: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idx="4294967295"/>
          </p:nvPr>
        </p:nvGraphicFramePr>
        <p:xfrm>
          <a:off x="323850" y="596900"/>
          <a:ext cx="8072438" cy="6138863"/>
        </p:xfrm>
        <a:graphic>
          <a:graphicData uri="http://schemas.openxmlformats.org/drawingml/2006/table">
            <a:tbl>
              <a:tblPr/>
              <a:tblGrid>
                <a:gridCol w="3857625"/>
                <a:gridCol w="1357313"/>
                <a:gridCol w="1428750"/>
                <a:gridCol w="1428750"/>
              </a:tblGrid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68" marR="4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всем странам (человек):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36 774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308 475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is-I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353233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не в страны СНГ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14 206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51 151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is-I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54405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Абхазия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1 469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995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Вьетнам</a:t>
                      </a: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is-I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3282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is-I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Германия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4531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Грузия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is-I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3729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Израиль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is-I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Испания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Италия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534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Канада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457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Китай</a:t>
                      </a: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is-I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507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is-I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8607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9821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КНДР</a:t>
                      </a: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is-I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4789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is-I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6480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Латвия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Литва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is-I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is-I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Чешская республика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is-I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D98DE46-460B-4280-88DA-04CCDB29043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5000625" cy="928687"/>
          </a:xfrm>
        </p:spPr>
        <p:txBody>
          <a:bodyPr/>
          <a:lstStyle/>
          <a:p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Регионы с наибольшими показателями выехавших на 10000 человек населения в 2014 году, человек</a:t>
            </a: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4294967295"/>
          </p:nvPr>
        </p:nvGraphicFramePr>
        <p:xfrm>
          <a:off x="0" y="1357298"/>
          <a:ext cx="471490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Рисунок 4"/>
          <p:cNvGraphicFramePr>
            <a:graphicFrameLocks noGrp="1"/>
          </p:cNvGraphicFramePr>
          <p:nvPr/>
        </p:nvGraphicFramePr>
        <p:xfrm>
          <a:off x="5072063" y="142875"/>
          <a:ext cx="3797300" cy="5757863"/>
        </p:xfrm>
        <a:graphic>
          <a:graphicData uri="http://schemas.openxmlformats.org/drawingml/2006/table">
            <a:tbl>
              <a:tblPr/>
              <a:tblGrid>
                <a:gridCol w="1104900"/>
                <a:gridCol w="1260475"/>
                <a:gridCol w="557212"/>
                <a:gridCol w="874713"/>
              </a:tblGrid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Субъект РФ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Выехало граждан России за рубеж на 10000 человек населения.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в РФ по ВРП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в РФ по уровню безработицы*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Калининградская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23,08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Сахалинская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14,84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Карелия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Мурманская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Магаданская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Ямало-Ненецкий авт. округ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Санкт-Петербург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Московская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Ханты-Мансийский авт. округ-Югра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4051" marR="640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4051" marR="640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4051" marR="640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РСО - Алания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Тюменская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Калужская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E4BF579-8E01-430D-9DF9-4FADD6F5469F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571500"/>
            <a:ext cx="4000500" cy="85725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Регионы с наименьшими</a:t>
            </a:r>
            <a:r>
              <a:rPr lang="ru-RU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показателями выехавших на 10000 человек населения в 2014 году, человек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571612"/>
          <a:ext cx="4214842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Рисунок 4"/>
          <p:cNvGraphicFramePr>
            <a:graphicFrameLocks noGrp="1"/>
          </p:cNvGraphicFramePr>
          <p:nvPr>
            <p:ph idx="4294967295"/>
          </p:nvPr>
        </p:nvGraphicFramePr>
        <p:xfrm>
          <a:off x="4643438" y="285750"/>
          <a:ext cx="4213225" cy="4543425"/>
        </p:xfrm>
        <a:graphic>
          <a:graphicData uri="http://schemas.openxmlformats.org/drawingml/2006/table">
            <a:tbl>
              <a:tblPr/>
              <a:tblGrid>
                <a:gridCol w="1355725"/>
                <a:gridCol w="1214437"/>
                <a:gridCol w="785813"/>
                <a:gridCol w="857250"/>
              </a:tblGrid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Субъект РФ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Выехало граждан России за рубеж на 10000 человек населения.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в РФ по ВРП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в РФ по уровню безработицы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Удмуртская Республика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Бурятия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Орловская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Карачаево-Черкесская Республика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Алтай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Кабардино-Балкарская Республика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Калмыкия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Чувашская Республика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Вологодская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Чеченская Республика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Мордовия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Дагестан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Тыва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9AF1D1F-2AB0-4398-B849-FDCB130BEB1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Рисунок 1" descr="C:\Users\Александр\Dropbox\Проекты\Проект Кудрин\Карты\koe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88582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Прямоугольник 2"/>
          <p:cNvSpPr>
            <a:spLocks noChangeArrowheads="1"/>
          </p:cNvSpPr>
          <p:nvPr/>
        </p:nvSpPr>
        <p:spPr bwMode="auto">
          <a:xfrm>
            <a:off x="142875" y="5929313"/>
            <a:ext cx="8858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Распределение регионов РФ по количеству эмигрировавших россиян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на 10000 человек постоянного населения в 2014 г.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02EE63-A9C6-41BA-8E18-B6015E3269E1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1357313"/>
            <a:ext cx="6135687" cy="566737"/>
          </a:xfrm>
        </p:spPr>
        <p:txBody>
          <a:bodyPr/>
          <a:lstStyle/>
          <a:p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Уровень образования выехавших из России в некоторые страны с 2005 по 2014 годы (человек)</a:t>
            </a: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idx="4294967295"/>
          </p:nvPr>
        </p:nvGraphicFramePr>
        <p:xfrm>
          <a:off x="1087438" y="2147888"/>
          <a:ext cx="7629525" cy="2587625"/>
        </p:xfrm>
        <a:graphic>
          <a:graphicData uri="http://schemas.openxmlformats.org/drawingml/2006/table">
            <a:tbl>
              <a:tblPr/>
              <a:tblGrid>
                <a:gridCol w="1814512"/>
                <a:gridCol w="2528888"/>
                <a:gridCol w="1670050"/>
                <a:gridCol w="1616075"/>
              </a:tblGrid>
              <a:tr h="288925">
                <a:tc rowSpan="2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1903" marR="619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 высшее  профессиональное образование или  научные степени.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1903" marR="619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6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Высшее профессиональное образование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1903" marR="61903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Доктора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1903" marR="61903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Кандидаты наук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1903" marR="61903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Германия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1903" marR="619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34 433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1903" marR="619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1903" marR="619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1903" marR="619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Израиль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1903" marR="619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1903" marR="619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1903" marR="619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1903" marR="619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Канада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1903" marR="619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1903" marR="619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1903" marR="619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1903" marR="619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1903" marR="619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5765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1903" marR="619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1903" marR="619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1903" marR="619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1EC51B-E680-40B8-9464-1F898BC4B50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214313"/>
            <a:ext cx="8229600" cy="857250"/>
          </a:xfrm>
        </p:spPr>
        <p:txBody>
          <a:bodyPr anchor="ctr"/>
          <a:lstStyle/>
          <a:p>
            <a:r>
              <a:rPr lang="ru-RU" sz="1700" b="1" smtClean="0">
                <a:latin typeface="Times New Roman" pitchFamily="18" charset="0"/>
                <a:cs typeface="Times New Roman" pitchFamily="18" charset="0"/>
              </a:rPr>
              <a:t>Анализ российской статистики </a:t>
            </a:r>
            <a:br>
              <a:rPr lang="ru-RU" sz="17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smtClean="0">
                <a:latin typeface="Times New Roman" pitchFamily="18" charset="0"/>
                <a:cs typeface="Times New Roman" pitchFamily="18" charset="0"/>
              </a:rPr>
              <a:t>позволяет сделать следующие выводы: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950" y="1214438"/>
            <a:ext cx="8893175" cy="509428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Статистическое наблюдение эмиграции охватывает только незначительную часть эмигрирующих, причем изменение методологии статистического учета привело к значительному ухудшению качества официальной статистики и делает невозможным сопоставление данных в динамике.</a:t>
            </a:r>
          </a:p>
          <a:p>
            <a:pPr algn="just">
              <a:defRPr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По данным российской статистики и в последние несколько лет сохранилась тенденция роста выезда за рубеж на постоянное место жительства граждан России, как в абсолютных величинах, так и в относительных показателях интенсивности.</a:t>
            </a:r>
          </a:p>
          <a:p>
            <a:pPr algn="just">
              <a:defRPr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Наблюдаются высокие эмиграционные показатели в приграничных регионах, а также субъектах, имеющих позитивные макроэкономические показатели.</a:t>
            </a:r>
          </a:p>
          <a:p>
            <a:pPr algn="just">
              <a:defRPr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Наименьшие показатели интенсивности эмиграции наблюдаются в «депрессивных» в социально-экономическом плане регионах РФ, в особенности в республиках Северного Кавказа.</a:t>
            </a:r>
          </a:p>
          <a:p>
            <a:pPr algn="just">
              <a:defRPr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Эмиграционный поток в развитые страны имеет высокие показатели человеческого капитала, которые не восполняются за счет входящего иммиграционного потока.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4917C7F-34BD-41D9-9F7F-B3288004082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38" y="357188"/>
            <a:ext cx="8229600" cy="582612"/>
          </a:xfrm>
        </p:spPr>
        <p:txBody>
          <a:bodyPr anchor="ctr"/>
          <a:lstStyle/>
          <a:p>
            <a:r>
              <a:rPr lang="ru-RU" sz="1700" b="1" smtClean="0">
                <a:latin typeface="Times New Roman" pitchFamily="18" charset="0"/>
                <a:cs typeface="Times New Roman" pitchFamily="18" charset="0"/>
              </a:rPr>
              <a:t>Современные эмиграционные намерения</a:t>
            </a:r>
            <a:br>
              <a:rPr lang="ru-RU" sz="17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smtClean="0">
                <a:latin typeface="Times New Roman" pitchFamily="18" charset="0"/>
                <a:cs typeface="Times New Roman" pitchFamily="18" charset="0"/>
              </a:rPr>
              <a:t>российских граждан</a:t>
            </a:r>
            <a:endParaRPr lang="ru-RU" sz="29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72000" y="1357313"/>
            <a:ext cx="4286250" cy="48577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доля лиц имеющих высокие миграционные установки колеблется в диапазоне от 8 до 23 % в зависимости от вопроса анкетирования и ограничительных рамок ответа («Да», «Скорее, да»);</a:t>
            </a:r>
          </a:p>
          <a:p>
            <a:pPr algn="just">
              <a:defRPr/>
            </a:pP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доля лиц, отвечающих положительно о желании эмигрировать из России, показывает отрицательную динамику в последние годы;</a:t>
            </a:r>
          </a:p>
          <a:p>
            <a:pPr algn="just">
              <a:defRPr/>
            </a:pP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основными «выталкивающими» причинами являются желание повысить уровень жизни и экономические проблемы в России;</a:t>
            </a:r>
          </a:p>
          <a:p>
            <a:pPr algn="just">
              <a:defRPr/>
            </a:pP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 более высокими миграционными установками обладают российская молодежь и лица, имеющие высокий уровень образования и квалификации.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</p:nvPr>
        </p:nvGraphicFramePr>
        <p:xfrm>
          <a:off x="357158" y="1428736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70D0F51-7DCA-4681-9C67-27AA21E26A6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300" smtClean="0"/>
              <a:t>   В зависимости от долговременности каждого перемещения миграция населения делится на:</a:t>
            </a:r>
          </a:p>
          <a:p>
            <a:pPr>
              <a:lnSpc>
                <a:spcPct val="80000"/>
              </a:lnSpc>
            </a:pPr>
            <a:r>
              <a:rPr lang="ru-RU" sz="2300" smtClean="0"/>
              <a:t>постоянную, или безвозвратную </a:t>
            </a:r>
          </a:p>
          <a:p>
            <a:pPr>
              <a:lnSpc>
                <a:spcPct val="80000"/>
              </a:lnSpc>
            </a:pPr>
            <a:r>
              <a:rPr lang="ru-RU" sz="2300" smtClean="0"/>
              <a:t>временную, как правило, внутриконтинентальную; сезонную, связанную с ежегодными поездками на заработки </a:t>
            </a:r>
          </a:p>
          <a:p>
            <a:pPr>
              <a:lnSpc>
                <a:spcPct val="80000"/>
              </a:lnSpc>
            </a:pPr>
            <a:r>
              <a:rPr lang="ru-RU" sz="2300" smtClean="0"/>
              <a:t>маятниковую, предусматривающую ежедневные поездки к месту работы за пределы своего населенного пункта.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-242888"/>
            <a:ext cx="8229600" cy="1143001"/>
          </a:xfrm>
        </p:spPr>
        <p:txBody>
          <a:bodyPr anchor="ctr"/>
          <a:lstStyle/>
          <a:p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Сравнение данных российской и зарубежной статистики</a:t>
            </a:r>
            <a:br>
              <a:rPr lang="ru-RU" sz="1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об эмиграции из Российской Федерации с 2011 по 2014 годы</a:t>
            </a:r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950" y="684213"/>
          <a:ext cx="8929688" cy="5226050"/>
        </p:xfrm>
        <a:graphic>
          <a:graphicData uri="http://schemas.openxmlformats.org/drawingml/2006/table">
            <a:tbl>
              <a:tblPr/>
              <a:tblGrid>
                <a:gridCol w="1143000"/>
                <a:gridCol w="1214438"/>
                <a:gridCol w="1500187"/>
                <a:gridCol w="1071563"/>
                <a:gridCol w="1500187"/>
                <a:gridCol w="1143000"/>
                <a:gridCol w="1357313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Росстат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Зарубежная статистика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Росстат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Зарубежная статистика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Росстат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Зарубежная статистика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Германия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19696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33233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7 944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9 969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9 753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Израиль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Австралия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1 091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1 177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1 399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7 887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7 820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8 617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Швеция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1 186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1 266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1 125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Чехия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2 146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3 201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3 050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Швейцария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2 048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2 057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2 145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Канада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1 885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1 960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2 350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4 101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4 073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4 302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Япония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2 761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3 829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2 540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Италия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5 754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Австрия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2 643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3 438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3 471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Южная Корея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  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2 560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   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2 723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   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2 846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Польша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  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1 620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   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1 871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   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1 894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Австрия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2 643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3 438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3 471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Финляндия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2 795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572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3 050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715   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2 875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Нидерланды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   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1 173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1 234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   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1 318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9866A0C-97A7-40CC-B364-E76FCF4E936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857250"/>
            <a:ext cx="4186237" cy="1143000"/>
          </a:xfrm>
        </p:spPr>
        <p:txBody>
          <a:bodyPr anchor="ctr"/>
          <a:lstStyle/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Иностранные ученые, проживающие и работающие в Германии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2286000"/>
          <a:ext cx="3571875" cy="2968625"/>
        </p:xfrm>
        <a:graphic>
          <a:graphicData uri="http://schemas.openxmlformats.org/drawingml/2006/table">
            <a:tbl>
              <a:tblPr/>
              <a:tblGrid>
                <a:gridCol w="1428750"/>
                <a:gridCol w="714375"/>
                <a:gridCol w="714375"/>
                <a:gridCol w="714375"/>
              </a:tblGrid>
              <a:tr h="5937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Гражданство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Российская Федерация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Китай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143372" y="1714488"/>
          <a:ext cx="4703411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9603" name="TextBox 5"/>
          <p:cNvSpPr txBox="1">
            <a:spLocks noChangeArrowheads="1"/>
          </p:cNvSpPr>
          <p:nvPr/>
        </p:nvSpPr>
        <p:spPr bwMode="auto">
          <a:xfrm>
            <a:off x="4714875" y="500063"/>
            <a:ext cx="35004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Распределение стран по количеству впервые полученных их гражданами видов на жительство в Финляндии для целей обучения, 2014.</a:t>
            </a:r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DF22201-59CB-4926-8818-0A8653B4835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1625" y="228600"/>
            <a:ext cx="8534400" cy="576263"/>
          </a:xfrm>
        </p:spPr>
        <p:txBody>
          <a:bodyPr anchor="ctr"/>
          <a:lstStyle/>
          <a:p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Сравнение данных российской и немецкой статистики об эмиграции граждан России в Германию с 1992 по 2014 год</a:t>
            </a:r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50" y="1214438"/>
          <a:ext cx="8501063" cy="4044950"/>
        </p:xfrm>
        <a:graphic>
          <a:graphicData uri="http://schemas.openxmlformats.org/drawingml/2006/table">
            <a:tbl>
              <a:tblPr/>
              <a:tblGrid>
                <a:gridCol w="1801813"/>
                <a:gridCol w="773112"/>
                <a:gridCol w="735013"/>
                <a:gridCol w="746125"/>
                <a:gridCol w="735012"/>
                <a:gridCol w="746125"/>
                <a:gridCol w="746125"/>
                <a:gridCol w="736600"/>
                <a:gridCol w="746125"/>
                <a:gridCol w="735013"/>
              </a:tblGrid>
              <a:tr h="17621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Данные Федерального статистического управления Германии, человек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84509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67178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77403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20487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18671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19696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33233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23352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Данные Росстата, человек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62700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48363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42231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6486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3 725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3 781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3 979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Величина расхождения российских и немецких данных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35172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14946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15881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16933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29254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18572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миграционного потока, который не учитывается Росстатом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25,8%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45,4%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68,3%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80,6%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81,7%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79,5%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FD289CA-F8B9-4D28-9264-FAEC10CBFFD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5084763"/>
            <a:ext cx="8715375" cy="1081087"/>
          </a:xfrm>
        </p:spPr>
        <p:txBody>
          <a:bodyPr anchor="ctr"/>
          <a:lstStyle/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Данные статистических органов зарубежных стран о миграционных связях с Россией ставят под сомнение величину миграционного прироста и, как следствие, цифры общего прироста населения Российской Федерации. </a:t>
            </a:r>
          </a:p>
        </p:txBody>
      </p:sp>
      <p:sp>
        <p:nvSpPr>
          <p:cNvPr id="111618" name="TextBox 2"/>
          <p:cNvSpPr txBox="1">
            <a:spLocks noChangeArrowheads="1"/>
          </p:cNvSpPr>
          <p:nvPr/>
        </p:nvSpPr>
        <p:spPr bwMode="auto">
          <a:xfrm>
            <a:off x="1071563" y="260350"/>
            <a:ext cx="7286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Компоненты изменения общей численности населения с учетом данных зарубежных статистических органов (тыс. человек)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1143000"/>
          <a:ext cx="8786813" cy="3375025"/>
        </p:xfrm>
        <a:graphic>
          <a:graphicData uri="http://schemas.openxmlformats.org/drawingml/2006/table">
            <a:tbl>
              <a:tblPr/>
              <a:tblGrid>
                <a:gridCol w="642938"/>
                <a:gridCol w="857250"/>
                <a:gridCol w="1571625"/>
                <a:gridCol w="1357312"/>
                <a:gridCol w="1924050"/>
                <a:gridCol w="1217613"/>
                <a:gridCol w="1216025"/>
              </a:tblGrid>
              <a:tr h="642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Изменения за год (по данным Росстата).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Изменения за год, скорректированные с учетом данных зарубежных статистических органов.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прирост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миграционный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прирост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31 декабря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Миграционный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прирост (разница прибывших и выбывших из России по отдельным странам)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Соответствующий  общий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прирост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 численности населения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31 декабря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142865,4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142838,7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143056,4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289,5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143025,8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143347,1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260,8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143312,9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143666,9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249,9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143621,0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B63435F-96D4-4ED4-B113-21BEE6B6418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142875"/>
            <a:ext cx="8229600" cy="714375"/>
          </a:xfrm>
        </p:spPr>
        <p:txBody>
          <a:bodyPr anchor="ctr"/>
          <a:lstStyle/>
          <a:p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Типология стран, основных реципиентов эмигрантов из России</a:t>
            </a:r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38" y="785813"/>
          <a:ext cx="8143875" cy="5032375"/>
        </p:xfrm>
        <a:graphic>
          <a:graphicData uri="http://schemas.openxmlformats.org/drawingml/2006/table">
            <a:tbl>
              <a:tblPr/>
              <a:tblGrid>
                <a:gridCol w="785812"/>
                <a:gridCol w="4721225"/>
                <a:gridCol w="2636838"/>
              </a:tblGrid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>
                          <a:tab pos="476567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 группы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46" marR="68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>
                          <a:tab pos="4765675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Типы стран-реципиентов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46" marR="685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>
                          <a:tab pos="4765675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Страны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46" marR="685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>
                          <a:tab pos="476567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46" marR="68546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>
                          <a:tab pos="4765675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Страны со сложившимися миграционными потоками, лидеры по приему иммигрантов из России.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46" marR="68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>
                          <a:tab pos="4765675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Германия, США, Израиль.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46" marR="68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>
                          <a:tab pos="476567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46" marR="68546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>
                          <a:tab pos="4765675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Страны с высоким уровнем жизни и социального развития, куда преимущественно переселяются представители обеспеченных слоев российского общества, профессионалы высокой квалификации.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46" marR="68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>
                          <a:tab pos="4765675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Великобритания, Швейцария,  Австрия, Австралия, Новая Зеландия, страны Скандинавии.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46" marR="68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>
                          <a:tab pos="476567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46" marR="68546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>
                          <a:tab pos="4765675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Страны Европейского Союза, имеющие более низкие стоимости проживания и недвижимости, а также упростили миграционные механизмы легализации и натурализации.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46" marR="68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>
                          <a:tab pos="4765675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Испания, Италия, Греция, Чехия, Латвия, Польша.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46" marR="68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>
                          <a:tab pos="476567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46" marR="68546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>
                          <a:tab pos="4765675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Страны, привлекательные для бизнес-эмиграции, рантье, учебной и научной миграции.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46" marR="68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>
                          <a:tab pos="4765675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Турция, Япония, Южная Корея, Китай и др.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46" marR="68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6100FA1-8AA5-40A3-BD63-F3038084BC12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928688"/>
            <a:ext cx="8358187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Проведенный сравнительный анализ отечественной и зарубежной статистической информации о процессе эмиграции граждан России позволяет сделать следующие выводы: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Данные российской статистики многократно ниже, чем показатели иммиграции принимающих стран, цифры иностранных статистических органов многократно превышают отечественные оценки.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Используя данные зарубежных стран о миграционных связях с Россией, можно предположить, что в 2010 и в последующие годы общий прирост населения России либо отсутствовал, либо находился на минимальном уровне.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данным зарубежной статистики наблюдается приток научно-исследовательских кадров из России, что естественно приводит к потерям национального человеческого капитала. 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21ABB96-ABA6-4C40-A96C-DDCFD0F7FB41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89" name="Полотно 68"/>
          <p:cNvGrpSpPr>
            <a:grpSpLocks/>
          </p:cNvGrpSpPr>
          <p:nvPr/>
        </p:nvGrpSpPr>
        <p:grpSpPr bwMode="auto">
          <a:xfrm>
            <a:off x="468313" y="1844675"/>
            <a:ext cx="8351837" cy="4824413"/>
            <a:chOff x="0" y="0"/>
            <a:chExt cx="5940425" cy="4010660"/>
          </a:xfrm>
        </p:grpSpPr>
        <p:sp>
          <p:nvSpPr>
            <p:cNvPr id="114692" name="Прямоугольник 2"/>
            <p:cNvSpPr>
              <a:spLocks noChangeArrowheads="1"/>
            </p:cNvSpPr>
            <p:nvPr/>
          </p:nvSpPr>
          <p:spPr bwMode="auto">
            <a:xfrm>
              <a:off x="0" y="0"/>
              <a:ext cx="5940425" cy="401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693" name="Rectangle 149"/>
            <p:cNvSpPr>
              <a:spLocks noChangeArrowheads="1"/>
            </p:cNvSpPr>
            <p:nvPr/>
          </p:nvSpPr>
          <p:spPr bwMode="auto">
            <a:xfrm>
              <a:off x="1821708" y="51101"/>
              <a:ext cx="2221909" cy="3053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 </a:t>
              </a:r>
              <a:r>
                <a:rPr lang="ru-RU" sz="14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волна: 1990-1994 гг.</a:t>
              </a:r>
              <a:endParaRPr lang="ru-RU" sz="12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" name="Rectangle 150"/>
            <p:cNvSpPr>
              <a:spLocks noChangeArrowheads="1"/>
            </p:cNvSpPr>
            <p:nvPr/>
          </p:nvSpPr>
          <p:spPr bwMode="auto">
            <a:xfrm>
              <a:off x="475369" y="600478"/>
              <a:ext cx="2292162" cy="36820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Эмиграция на постоянной основе.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" name="Rectangle 151"/>
            <p:cNvSpPr>
              <a:spLocks noChangeArrowheads="1"/>
            </p:cNvSpPr>
            <p:nvPr/>
          </p:nvSpPr>
          <p:spPr bwMode="auto">
            <a:xfrm>
              <a:off x="3194347" y="600478"/>
              <a:ext cx="2234576" cy="36820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Эмиграция на временной основе.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7" name="Rectangle 152"/>
            <p:cNvSpPr>
              <a:spLocks noChangeArrowheads="1"/>
            </p:cNvSpPr>
            <p:nvPr/>
          </p:nvSpPr>
          <p:spPr bwMode="auto">
            <a:xfrm>
              <a:off x="44036" y="1140247"/>
              <a:ext cx="913478" cy="5094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Беженцы.</a:t>
              </a:r>
              <a:endParaRPr lang="ru-RU" sz="12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Rectangle 153"/>
            <p:cNvSpPr>
              <a:spLocks noChangeArrowheads="1"/>
            </p:cNvSpPr>
            <p:nvPr/>
          </p:nvSpPr>
          <p:spPr bwMode="auto">
            <a:xfrm>
              <a:off x="1135919" y="1141567"/>
              <a:ext cx="1079461" cy="5080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Этнические мигранты.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Rectangle 154"/>
            <p:cNvSpPr>
              <a:spLocks noChangeArrowheads="1"/>
            </p:cNvSpPr>
            <p:nvPr/>
          </p:nvSpPr>
          <p:spPr bwMode="auto">
            <a:xfrm>
              <a:off x="2431046" y="1141567"/>
              <a:ext cx="1715170" cy="5080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latin typeface="Times New Roman"/>
                  <a:ea typeface="Calibri"/>
                  <a:cs typeface="Times New Roman"/>
                </a:rPr>
                <a:t>Ученые, высококвалифицированные специалисты.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0" name="Rectangle 155"/>
            <p:cNvSpPr>
              <a:spLocks noChangeArrowheads="1"/>
            </p:cNvSpPr>
            <p:nvPr/>
          </p:nvSpPr>
          <p:spPr bwMode="auto">
            <a:xfrm>
              <a:off x="4260259" y="1141567"/>
              <a:ext cx="1391105" cy="5080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Трудовые мигранты.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14700" name="Rectangle 156"/>
            <p:cNvSpPr>
              <a:spLocks noChangeArrowheads="1"/>
            </p:cNvSpPr>
            <p:nvPr/>
          </p:nvSpPr>
          <p:spPr bwMode="auto">
            <a:xfrm>
              <a:off x="43700" y="1794527"/>
              <a:ext cx="914104" cy="54620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Получение статуса.</a:t>
              </a:r>
              <a:endParaRPr lang="ru-RU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4701" name="Rectangle 157"/>
            <p:cNvSpPr>
              <a:spLocks noChangeArrowheads="1"/>
            </p:cNvSpPr>
            <p:nvPr/>
          </p:nvSpPr>
          <p:spPr bwMode="auto">
            <a:xfrm>
              <a:off x="1136105" y="1794527"/>
              <a:ext cx="1079105" cy="54620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Программы приема.</a:t>
              </a:r>
              <a:endParaRPr lang="ru-RU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4702" name="Rectangle 158"/>
            <p:cNvSpPr>
              <a:spLocks noChangeArrowheads="1"/>
            </p:cNvSpPr>
            <p:nvPr/>
          </p:nvSpPr>
          <p:spPr bwMode="auto">
            <a:xfrm>
              <a:off x="2431410" y="1794527"/>
              <a:ext cx="1714507" cy="609709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Трудоустройство в научных центрах,</a:t>
              </a:r>
              <a:r>
                <a:rPr lang="en-US" sz="14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sz="14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университетах.</a:t>
              </a:r>
              <a:endParaRPr lang="ru-RU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4703" name="Rectangle 159"/>
            <p:cNvSpPr>
              <a:spLocks noChangeArrowheads="1"/>
            </p:cNvSpPr>
            <p:nvPr/>
          </p:nvSpPr>
          <p:spPr bwMode="auto">
            <a:xfrm>
              <a:off x="4260618" y="1794527"/>
              <a:ext cx="1390206" cy="609709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>
                  <a:latin typeface="Times New Roman" pitchFamily="18" charset="0"/>
                  <a:cs typeface="Times New Roman" pitchFamily="18" charset="0"/>
                </a:rPr>
                <a:t>Получение разрешения на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>
                  <a:latin typeface="Times New Roman" pitchFamily="18" charset="0"/>
                  <a:cs typeface="Times New Roman" pitchFamily="18" charset="0"/>
                </a:rPr>
                <a:t>работу.</a:t>
              </a:r>
              <a:endParaRPr lang="ru-RU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4704" name="Rectangle 160"/>
            <p:cNvSpPr>
              <a:spLocks noChangeArrowheads="1"/>
            </p:cNvSpPr>
            <p:nvPr/>
          </p:nvSpPr>
          <p:spPr bwMode="auto">
            <a:xfrm>
              <a:off x="43700" y="2534638"/>
              <a:ext cx="5645024" cy="7348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</a:pPr>
              <a:r>
                <a:rPr lang="ru-RU" sz="14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Качественный состав эмигрантов:</a:t>
              </a:r>
              <a:endParaRPr lang="ru-RU" sz="14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ru-RU" sz="14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высокий образовательный и профессиональный уровень, мужчины, женщины трудоспособного и старше трудоспособного возраста, члены семей,</a:t>
              </a:r>
              <a:r>
                <a:rPr lang="en-US" sz="14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sz="14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дети.</a:t>
              </a:r>
              <a:endParaRPr lang="ru-RU" sz="14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" name="Rectangle 161"/>
            <p:cNvSpPr>
              <a:spLocks noChangeArrowheads="1"/>
            </p:cNvSpPr>
            <p:nvPr/>
          </p:nvSpPr>
          <p:spPr bwMode="auto">
            <a:xfrm>
              <a:off x="417783" y="3477489"/>
              <a:ext cx="5061951" cy="3497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США, Израиль, Германия и другие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страны ЕС, Южная Корея, Австралия.</a:t>
              </a:r>
              <a:endParaRPr lang="ru-RU" sz="14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14706" name="AutoShape 162"/>
            <p:cNvCxnSpPr>
              <a:cxnSpLocks noChangeShapeType="1"/>
            </p:cNvCxnSpPr>
            <p:nvPr/>
          </p:nvCxnSpPr>
          <p:spPr bwMode="auto">
            <a:xfrm flipH="1">
              <a:off x="1622007" y="356405"/>
              <a:ext cx="1311006" cy="2442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4707" name="AutoShape 163"/>
            <p:cNvCxnSpPr>
              <a:cxnSpLocks noChangeShapeType="1"/>
            </p:cNvCxnSpPr>
            <p:nvPr/>
          </p:nvCxnSpPr>
          <p:spPr bwMode="auto">
            <a:xfrm>
              <a:off x="2933012" y="356405"/>
              <a:ext cx="1378706" cy="2442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4708" name="AutoShape 164"/>
            <p:cNvCxnSpPr>
              <a:cxnSpLocks noChangeShapeType="1"/>
            </p:cNvCxnSpPr>
            <p:nvPr/>
          </p:nvCxnSpPr>
          <p:spPr bwMode="auto">
            <a:xfrm flipH="1">
              <a:off x="500802" y="968614"/>
              <a:ext cx="1121205" cy="1716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4709" name="AutoShape 165"/>
            <p:cNvCxnSpPr>
              <a:cxnSpLocks noChangeShapeType="1"/>
            </p:cNvCxnSpPr>
            <p:nvPr/>
          </p:nvCxnSpPr>
          <p:spPr bwMode="auto">
            <a:xfrm>
              <a:off x="1622007" y="968614"/>
              <a:ext cx="53600" cy="1724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4710" name="AutoShape 166"/>
            <p:cNvCxnSpPr>
              <a:cxnSpLocks noChangeShapeType="1"/>
            </p:cNvCxnSpPr>
            <p:nvPr/>
          </p:nvCxnSpPr>
          <p:spPr bwMode="auto">
            <a:xfrm>
              <a:off x="1622007" y="968614"/>
              <a:ext cx="1666607" cy="1724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4711" name="AutoShape 167"/>
            <p:cNvCxnSpPr>
              <a:cxnSpLocks noChangeShapeType="1"/>
            </p:cNvCxnSpPr>
            <p:nvPr/>
          </p:nvCxnSpPr>
          <p:spPr bwMode="auto">
            <a:xfrm flipH="1">
              <a:off x="3288614" y="968614"/>
              <a:ext cx="1023104" cy="1724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4712" name="AutoShape 168"/>
            <p:cNvCxnSpPr>
              <a:cxnSpLocks noChangeShapeType="1"/>
            </p:cNvCxnSpPr>
            <p:nvPr/>
          </p:nvCxnSpPr>
          <p:spPr bwMode="auto">
            <a:xfrm>
              <a:off x="4311718" y="968614"/>
              <a:ext cx="644403" cy="1724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4713" name="AutoShape 169"/>
            <p:cNvCxnSpPr>
              <a:cxnSpLocks noChangeShapeType="1"/>
            </p:cNvCxnSpPr>
            <p:nvPr/>
          </p:nvCxnSpPr>
          <p:spPr bwMode="auto">
            <a:xfrm>
              <a:off x="500802" y="1650125"/>
              <a:ext cx="800" cy="1444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4714" name="AutoShape 170"/>
            <p:cNvCxnSpPr>
              <a:cxnSpLocks noChangeShapeType="1"/>
            </p:cNvCxnSpPr>
            <p:nvPr/>
          </p:nvCxnSpPr>
          <p:spPr bwMode="auto">
            <a:xfrm>
              <a:off x="1675607" y="1650125"/>
              <a:ext cx="900" cy="1444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4715" name="AutoShape 171"/>
            <p:cNvCxnSpPr>
              <a:cxnSpLocks noChangeShapeType="1"/>
            </p:cNvCxnSpPr>
            <p:nvPr/>
          </p:nvCxnSpPr>
          <p:spPr bwMode="auto">
            <a:xfrm>
              <a:off x="3288614" y="1650125"/>
              <a:ext cx="900" cy="1444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4716" name="AutoShape 172"/>
            <p:cNvCxnSpPr>
              <a:cxnSpLocks noChangeShapeType="1"/>
            </p:cNvCxnSpPr>
            <p:nvPr/>
          </p:nvCxnSpPr>
          <p:spPr bwMode="auto">
            <a:xfrm>
              <a:off x="4956121" y="1650125"/>
              <a:ext cx="800" cy="1444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14717" name="AutoShape 173"/>
            <p:cNvSpPr>
              <a:spLocks noChangeArrowheads="1"/>
            </p:cNvSpPr>
            <p:nvPr/>
          </p:nvSpPr>
          <p:spPr bwMode="auto">
            <a:xfrm>
              <a:off x="2842312" y="3269449"/>
              <a:ext cx="90700" cy="208203"/>
            </a:xfrm>
            <a:prstGeom prst="downArrow">
              <a:avLst>
                <a:gd name="adj1" fmla="val 50000"/>
                <a:gd name="adj2" fmla="val 7776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ru-RU">
                <a:latin typeface="Calibri" pitchFamily="34" charset="0"/>
              </a:endParaRPr>
            </a:p>
          </p:txBody>
        </p:sp>
        <p:cxnSp>
          <p:nvCxnSpPr>
            <p:cNvPr id="114718" name="AutoShape 174"/>
            <p:cNvCxnSpPr>
              <a:cxnSpLocks noChangeShapeType="1"/>
            </p:cNvCxnSpPr>
            <p:nvPr/>
          </p:nvCxnSpPr>
          <p:spPr bwMode="auto">
            <a:xfrm>
              <a:off x="3288614" y="1650125"/>
              <a:ext cx="1667507" cy="1444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14690" name="Заголовок 1"/>
          <p:cNvSpPr txBox="1">
            <a:spLocks/>
          </p:cNvSpPr>
          <p:nvPr/>
        </p:nvSpPr>
        <p:spPr bwMode="auto">
          <a:xfrm>
            <a:off x="468313" y="188913"/>
            <a:ext cx="82073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Некоторые обобщения и периодизация исследуемых процессов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на основе анализа количественных и качественных показателей российской и зарубежной статистики об эмиграции из Российской Федерации</a:t>
            </a:r>
          </a:p>
        </p:txBody>
      </p:sp>
      <p:sp>
        <p:nvSpPr>
          <p:cNvPr id="32" name="Номер слайда 3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754CFA-FB45-470A-9F85-1C7464C15BE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3" name="Полотно 67"/>
          <p:cNvGrpSpPr>
            <a:grpSpLocks/>
          </p:cNvGrpSpPr>
          <p:nvPr/>
        </p:nvGrpSpPr>
        <p:grpSpPr bwMode="auto">
          <a:xfrm>
            <a:off x="395288" y="115888"/>
            <a:ext cx="8461375" cy="6337300"/>
            <a:chOff x="0" y="0"/>
            <a:chExt cx="5940425" cy="4547870"/>
          </a:xfrm>
        </p:grpSpPr>
        <p:sp>
          <p:nvSpPr>
            <p:cNvPr id="115715" name="Прямоугольник 2"/>
            <p:cNvSpPr>
              <a:spLocks noChangeArrowheads="1"/>
            </p:cNvSpPr>
            <p:nvPr/>
          </p:nvSpPr>
          <p:spPr bwMode="auto">
            <a:xfrm>
              <a:off x="0" y="0"/>
              <a:ext cx="5940425" cy="4547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16" name="Rectangle 113"/>
            <p:cNvSpPr>
              <a:spLocks noChangeArrowheads="1"/>
            </p:cNvSpPr>
            <p:nvPr/>
          </p:nvSpPr>
          <p:spPr bwMode="auto">
            <a:xfrm>
              <a:off x="1821808" y="47601"/>
              <a:ext cx="2221909" cy="3055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II </a:t>
              </a:r>
              <a:r>
                <a:rPr lang="ru-RU" sz="16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волна: 1995 – 2000 гг.</a:t>
              </a:r>
              <a:endParaRPr lang="ru-RU" sz="14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" name="Rectangle 114"/>
            <p:cNvSpPr>
              <a:spLocks noChangeArrowheads="1"/>
            </p:cNvSpPr>
            <p:nvPr/>
          </p:nvSpPr>
          <p:spPr bwMode="auto">
            <a:xfrm>
              <a:off x="505995" y="619750"/>
              <a:ext cx="2292580" cy="3679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>
                  <a:latin typeface="Times New Roman"/>
                  <a:ea typeface="Calibri"/>
                  <a:cs typeface="Times New Roman"/>
                </a:rPr>
                <a:t>Эмиграция на постоянной основе.</a:t>
              </a:r>
              <a:endParaRPr lang="ru-RU" sz="16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" name="Rectangle 115"/>
            <p:cNvSpPr>
              <a:spLocks noChangeArrowheads="1"/>
            </p:cNvSpPr>
            <p:nvPr/>
          </p:nvSpPr>
          <p:spPr bwMode="auto">
            <a:xfrm>
              <a:off x="3194232" y="600382"/>
              <a:ext cx="2234625" cy="3679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>
                  <a:latin typeface="Times New Roman"/>
                  <a:ea typeface="Calibri"/>
                  <a:cs typeface="Times New Roman"/>
                </a:rPr>
                <a:t>Эмиграция на временной основе.</a:t>
              </a:r>
              <a:endParaRPr lang="ru-RU" sz="1600" dirty="0">
                <a:latin typeface="Calibri"/>
                <a:ea typeface="Calibri"/>
                <a:cs typeface="Times New Roman"/>
              </a:endParaRPr>
            </a:p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7" name="Rectangle 116"/>
            <p:cNvSpPr>
              <a:spLocks noChangeArrowheads="1"/>
            </p:cNvSpPr>
            <p:nvPr/>
          </p:nvSpPr>
          <p:spPr bwMode="auto">
            <a:xfrm>
              <a:off x="0" y="1312411"/>
              <a:ext cx="741160" cy="3565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>
                  <a:latin typeface="Times New Roman"/>
                  <a:ea typeface="Calibri"/>
                  <a:cs typeface="Times New Roman"/>
                </a:rPr>
                <a:t>Беженцы.</a:t>
              </a:r>
              <a:endParaRPr lang="ru-RU" sz="16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Rectangle 117"/>
            <p:cNvSpPr>
              <a:spLocks noChangeArrowheads="1"/>
            </p:cNvSpPr>
            <p:nvPr/>
          </p:nvSpPr>
          <p:spPr bwMode="auto">
            <a:xfrm>
              <a:off x="799115" y="1314690"/>
              <a:ext cx="822520" cy="50924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Этнические мигранты.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Rectangle 118"/>
            <p:cNvSpPr>
              <a:spLocks noChangeArrowheads="1"/>
            </p:cNvSpPr>
            <p:nvPr/>
          </p:nvSpPr>
          <p:spPr bwMode="auto">
            <a:xfrm>
              <a:off x="2629167" y="1328361"/>
              <a:ext cx="1314027" cy="50924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indent="90170" algn="ctr" fontAlgn="auto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Ученые, высоко-квалифицированные специалисты.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  <a:p>
              <a:pPr indent="90170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0" name="Rectangle 119"/>
            <p:cNvSpPr>
              <a:spLocks noChangeArrowheads="1"/>
            </p:cNvSpPr>
            <p:nvPr/>
          </p:nvSpPr>
          <p:spPr bwMode="auto">
            <a:xfrm>
              <a:off x="5034315" y="1343171"/>
              <a:ext cx="754535" cy="50924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>
                  <a:latin typeface="Times New Roman"/>
                  <a:ea typeface="Calibri"/>
                  <a:cs typeface="Times New Roman"/>
                </a:rPr>
                <a:t>Трудовые мигранты.</a:t>
              </a:r>
              <a:endParaRPr lang="ru-RU" sz="1600" dirty="0">
                <a:latin typeface="Calibri"/>
                <a:ea typeface="Calibri"/>
                <a:cs typeface="Times New Roman"/>
              </a:endParaRPr>
            </a:p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15723" name="Rectangle 120"/>
            <p:cNvSpPr>
              <a:spLocks noChangeArrowheads="1"/>
            </p:cNvSpPr>
            <p:nvPr/>
          </p:nvSpPr>
          <p:spPr bwMode="auto">
            <a:xfrm>
              <a:off x="0" y="2010131"/>
              <a:ext cx="740903" cy="44790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Получение статуса.</a:t>
              </a:r>
              <a:endParaRPr lang="ru-RU" sz="14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5724" name="Rectangle 121"/>
            <p:cNvSpPr>
              <a:spLocks noChangeArrowheads="1"/>
            </p:cNvSpPr>
            <p:nvPr/>
          </p:nvSpPr>
          <p:spPr bwMode="auto">
            <a:xfrm>
              <a:off x="799403" y="2010131"/>
              <a:ext cx="869072" cy="54610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Программы приема.</a:t>
              </a:r>
              <a:endParaRPr lang="ru-RU" sz="16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5725" name="Rectangle 122"/>
            <p:cNvSpPr>
              <a:spLocks noChangeArrowheads="1"/>
            </p:cNvSpPr>
            <p:nvPr/>
          </p:nvSpPr>
          <p:spPr bwMode="auto">
            <a:xfrm>
              <a:off x="2672311" y="2018631"/>
              <a:ext cx="1295405" cy="95291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Трудоустройство в научных, исследовательских центрах,</a:t>
              </a:r>
              <a:endParaRPr lang="en-US" sz="160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algn="ctr"/>
              <a:r>
                <a:rPr lang="ru-RU" sz="16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университетах.</a:t>
              </a:r>
              <a:endParaRPr lang="ru-RU" sz="20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5726" name="Rectangle 123"/>
            <p:cNvSpPr>
              <a:spLocks noChangeArrowheads="1"/>
            </p:cNvSpPr>
            <p:nvPr/>
          </p:nvSpPr>
          <p:spPr bwMode="auto">
            <a:xfrm>
              <a:off x="4956921" y="2010131"/>
              <a:ext cx="918304" cy="609609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>
                  <a:latin typeface="Times New Roman" pitchFamily="18" charset="0"/>
                  <a:cs typeface="Times New Roman" pitchFamily="18" charset="0"/>
                </a:rPr>
                <a:t>Получение разрешения на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>
                  <a:latin typeface="Times New Roman" pitchFamily="18" charset="0"/>
                  <a:cs typeface="Times New Roman" pitchFamily="18" charset="0"/>
                </a:rPr>
                <a:t>работу.</a:t>
              </a:r>
              <a:endParaRPr lang="ru-RU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5" name="Rectangle 124"/>
            <p:cNvSpPr>
              <a:spLocks noChangeArrowheads="1"/>
            </p:cNvSpPr>
            <p:nvPr/>
          </p:nvSpPr>
          <p:spPr bwMode="auto">
            <a:xfrm>
              <a:off x="229901" y="3032747"/>
              <a:ext cx="5645124" cy="7957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700" dirty="0">
                  <a:latin typeface="Times New Roman"/>
                  <a:ea typeface="Times New Roman"/>
                  <a:cs typeface="Times New Roman"/>
                </a:rPr>
                <a:t>Качественный состав:</a:t>
              </a:r>
              <a:endParaRPr lang="ru-RU" sz="1700" dirty="0">
                <a:latin typeface="Times New Roman"/>
                <a:cs typeface="Times New Roman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700" dirty="0">
                  <a:latin typeface="Times New Roman"/>
                  <a:ea typeface="Times New Roman"/>
                  <a:cs typeface="Times New Roman"/>
                </a:rPr>
                <a:t>высокий уровень образования, «новые» бизнесмены, финансисты, квалифицированные специалисты, преимущественно лица в трудоспособном возрасте.</a:t>
              </a:r>
              <a:endParaRPr lang="ru-RU" sz="1700" dirty="0">
                <a:latin typeface="Times New Roman"/>
                <a:cs typeface="Times New Roman"/>
              </a:endParaRPr>
            </a:p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 </a:t>
              </a:r>
              <a:endParaRPr lang="ru-RU" sz="11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Rectangle 125"/>
            <p:cNvSpPr>
              <a:spLocks noChangeArrowheads="1"/>
            </p:cNvSpPr>
            <p:nvPr/>
          </p:nvSpPr>
          <p:spPr bwMode="auto">
            <a:xfrm>
              <a:off x="393427" y="4009006"/>
              <a:ext cx="5061064" cy="47734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США, </a:t>
              </a:r>
              <a:r>
                <a:rPr lang="ru-RU" sz="16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Германия и другие </a:t>
              </a:r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страны ЕС (15), Чехия, Польша, </a:t>
              </a:r>
              <a:r>
                <a:rPr lang="ru-RU" sz="1600">
                  <a:latin typeface="Times New Roman" pitchFamily="18" charset="0"/>
                </a:rPr>
                <a:t>Израиль, </a:t>
              </a:r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Южная Корея, Турция, Северная, Южная Америка, Япония.</a:t>
              </a:r>
              <a:endParaRPr lang="ru-RU" sz="1600">
                <a:latin typeface="Calibri" pitchFamily="34" charset="0"/>
              </a:endParaRPr>
            </a:p>
          </p:txBody>
        </p:sp>
        <p:cxnSp>
          <p:nvCxnSpPr>
            <p:cNvPr id="115729" name="AutoShape 126"/>
            <p:cNvCxnSpPr>
              <a:cxnSpLocks noChangeShapeType="1"/>
            </p:cNvCxnSpPr>
            <p:nvPr/>
          </p:nvCxnSpPr>
          <p:spPr bwMode="auto">
            <a:xfrm flipH="1">
              <a:off x="1622007" y="353105"/>
              <a:ext cx="1311006" cy="2475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730" name="AutoShape 127"/>
            <p:cNvCxnSpPr>
              <a:cxnSpLocks noChangeShapeType="1"/>
            </p:cNvCxnSpPr>
            <p:nvPr/>
          </p:nvCxnSpPr>
          <p:spPr bwMode="auto">
            <a:xfrm>
              <a:off x="2933012" y="353105"/>
              <a:ext cx="1378706" cy="2475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731" name="AutoShape 128"/>
            <p:cNvCxnSpPr>
              <a:cxnSpLocks noChangeShapeType="1"/>
            </p:cNvCxnSpPr>
            <p:nvPr/>
          </p:nvCxnSpPr>
          <p:spPr bwMode="auto">
            <a:xfrm flipH="1">
              <a:off x="370402" y="968515"/>
              <a:ext cx="1251205" cy="3438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732" name="AutoShape 129"/>
            <p:cNvCxnSpPr>
              <a:cxnSpLocks noChangeShapeType="1"/>
            </p:cNvCxnSpPr>
            <p:nvPr/>
          </p:nvCxnSpPr>
          <p:spPr bwMode="auto">
            <a:xfrm flipH="1">
              <a:off x="1210705" y="968515"/>
              <a:ext cx="410902" cy="346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733" name="AutoShape 130"/>
            <p:cNvCxnSpPr>
              <a:cxnSpLocks noChangeShapeType="1"/>
            </p:cNvCxnSpPr>
            <p:nvPr/>
          </p:nvCxnSpPr>
          <p:spPr bwMode="auto">
            <a:xfrm>
              <a:off x="1621607" y="968515"/>
              <a:ext cx="1691007" cy="3596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734" name="AutoShape 131"/>
            <p:cNvCxnSpPr>
              <a:cxnSpLocks noChangeShapeType="1"/>
            </p:cNvCxnSpPr>
            <p:nvPr/>
          </p:nvCxnSpPr>
          <p:spPr bwMode="auto">
            <a:xfrm flipH="1">
              <a:off x="3312614" y="968515"/>
              <a:ext cx="998704" cy="3596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735" name="AutoShape 132"/>
            <p:cNvCxnSpPr>
              <a:cxnSpLocks noChangeShapeType="1"/>
            </p:cNvCxnSpPr>
            <p:nvPr/>
          </p:nvCxnSpPr>
          <p:spPr bwMode="auto">
            <a:xfrm>
              <a:off x="4311318" y="968515"/>
              <a:ext cx="1100505" cy="3746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736" name="AutoShape 133"/>
            <p:cNvCxnSpPr>
              <a:cxnSpLocks noChangeShapeType="1"/>
            </p:cNvCxnSpPr>
            <p:nvPr/>
          </p:nvCxnSpPr>
          <p:spPr bwMode="auto">
            <a:xfrm>
              <a:off x="370402" y="1668726"/>
              <a:ext cx="0" cy="3414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737" name="AutoShape 134"/>
            <p:cNvCxnSpPr>
              <a:cxnSpLocks noChangeShapeType="1"/>
            </p:cNvCxnSpPr>
            <p:nvPr/>
          </p:nvCxnSpPr>
          <p:spPr bwMode="auto">
            <a:xfrm>
              <a:off x="1210705" y="1823628"/>
              <a:ext cx="0" cy="1865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738" name="AutoShape 135"/>
            <p:cNvCxnSpPr>
              <a:cxnSpLocks noChangeShapeType="1"/>
            </p:cNvCxnSpPr>
            <p:nvPr/>
          </p:nvCxnSpPr>
          <p:spPr bwMode="auto">
            <a:xfrm>
              <a:off x="3312614" y="1837128"/>
              <a:ext cx="7400" cy="1815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739" name="AutoShape 136"/>
            <p:cNvCxnSpPr>
              <a:cxnSpLocks noChangeShapeType="1"/>
            </p:cNvCxnSpPr>
            <p:nvPr/>
          </p:nvCxnSpPr>
          <p:spPr bwMode="auto">
            <a:xfrm>
              <a:off x="5411823" y="1852129"/>
              <a:ext cx="4300" cy="1580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15740" name="AutoShape 137"/>
            <p:cNvSpPr>
              <a:spLocks noChangeArrowheads="1"/>
            </p:cNvSpPr>
            <p:nvPr/>
          </p:nvSpPr>
          <p:spPr bwMode="auto">
            <a:xfrm>
              <a:off x="3023913" y="3828459"/>
              <a:ext cx="107300" cy="180903"/>
            </a:xfrm>
            <a:prstGeom prst="downArrow">
              <a:avLst>
                <a:gd name="adj1" fmla="val 50000"/>
                <a:gd name="adj2" fmla="val 6790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" name="Rectangle 138"/>
            <p:cNvSpPr>
              <a:spLocks noChangeArrowheads="1"/>
            </p:cNvSpPr>
            <p:nvPr/>
          </p:nvSpPr>
          <p:spPr bwMode="auto">
            <a:xfrm>
              <a:off x="1765410" y="1314690"/>
              <a:ext cx="819176" cy="50924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 err="1">
                  <a:latin typeface="Times New Roman"/>
                  <a:ea typeface="Calibri"/>
                  <a:cs typeface="Times New Roman"/>
                </a:rPr>
                <a:t>Предпри-ниматели</a:t>
              </a:r>
              <a:r>
                <a:rPr lang="ru-RU" sz="1000" dirty="0">
                  <a:latin typeface="Times New Roman"/>
                  <a:ea typeface="Calibri"/>
                  <a:cs typeface="Times New Roman"/>
                </a:rPr>
                <a:t>.</a:t>
              </a:r>
              <a:endParaRPr lang="ru-RU" sz="11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0" name="Rectangle 139"/>
            <p:cNvSpPr>
              <a:spLocks noChangeArrowheads="1"/>
            </p:cNvSpPr>
            <p:nvPr/>
          </p:nvSpPr>
          <p:spPr bwMode="auto">
            <a:xfrm>
              <a:off x="3967714" y="1348867"/>
              <a:ext cx="923942" cy="3565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>
                  <a:latin typeface="Times New Roman"/>
                  <a:ea typeface="Calibri"/>
                  <a:cs typeface="Times New Roman"/>
                </a:rPr>
                <a:t>Учащиеся.</a:t>
              </a:r>
              <a:endParaRPr lang="ru-RU" sz="1600" dirty="0"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15743" name="AutoShape 140"/>
            <p:cNvCxnSpPr>
              <a:cxnSpLocks noChangeShapeType="1"/>
            </p:cNvCxnSpPr>
            <p:nvPr/>
          </p:nvCxnSpPr>
          <p:spPr bwMode="auto">
            <a:xfrm>
              <a:off x="4311318" y="968515"/>
              <a:ext cx="118100" cy="3809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744" name="AutoShape 141"/>
            <p:cNvCxnSpPr>
              <a:cxnSpLocks noChangeShapeType="1"/>
            </p:cNvCxnSpPr>
            <p:nvPr/>
          </p:nvCxnSpPr>
          <p:spPr bwMode="auto">
            <a:xfrm flipH="1">
              <a:off x="2175209" y="968515"/>
              <a:ext cx="2136109" cy="346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745" name="AutoShape 142"/>
            <p:cNvCxnSpPr>
              <a:cxnSpLocks noChangeShapeType="1"/>
            </p:cNvCxnSpPr>
            <p:nvPr/>
          </p:nvCxnSpPr>
          <p:spPr bwMode="auto">
            <a:xfrm>
              <a:off x="1621607" y="968515"/>
              <a:ext cx="553602" cy="346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15746" name="Rectangle 143"/>
            <p:cNvSpPr>
              <a:spLocks noChangeArrowheads="1"/>
            </p:cNvSpPr>
            <p:nvPr/>
          </p:nvSpPr>
          <p:spPr bwMode="auto">
            <a:xfrm>
              <a:off x="1765607" y="2010131"/>
              <a:ext cx="819303" cy="66081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Инвести-рование средств.</a:t>
              </a:r>
              <a:endParaRPr lang="ru-RU" sz="20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5747" name="Rectangle 144"/>
            <p:cNvSpPr>
              <a:spLocks noChangeArrowheads="1"/>
            </p:cNvSpPr>
            <p:nvPr/>
          </p:nvSpPr>
          <p:spPr bwMode="auto">
            <a:xfrm>
              <a:off x="3994228" y="2018631"/>
              <a:ext cx="859517" cy="609709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Times New Roman" pitchFamily="18" charset="0"/>
                </a:rPr>
                <a:t>Поступление </a:t>
              </a:r>
              <a:endParaRPr lang="ru-RU" sz="1400">
                <a:latin typeface="Calibri" pitchFamily="34" charset="0"/>
              </a:endParaRPr>
            </a:p>
            <a:p>
              <a:pPr algn="ctr"/>
              <a:r>
                <a:rPr lang="ru-RU" sz="1400">
                  <a:latin typeface="Times New Roman" pitchFamily="18" charset="0"/>
                </a:rPr>
                <a:t>в учебные заведения.</a:t>
              </a:r>
              <a:endParaRPr lang="ru-RU" sz="1400">
                <a:latin typeface="Calibri" pitchFamily="34" charset="0"/>
              </a:endParaRPr>
            </a:p>
          </p:txBody>
        </p:sp>
        <p:cxnSp>
          <p:nvCxnSpPr>
            <p:cNvPr id="115748" name="AutoShape 145"/>
            <p:cNvCxnSpPr>
              <a:cxnSpLocks noChangeShapeType="1"/>
            </p:cNvCxnSpPr>
            <p:nvPr/>
          </p:nvCxnSpPr>
          <p:spPr bwMode="auto">
            <a:xfrm>
              <a:off x="2175209" y="1823628"/>
              <a:ext cx="0" cy="1865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749" name="AutoShape 146"/>
            <p:cNvCxnSpPr>
              <a:cxnSpLocks noChangeShapeType="1"/>
            </p:cNvCxnSpPr>
            <p:nvPr/>
          </p:nvCxnSpPr>
          <p:spPr bwMode="auto">
            <a:xfrm>
              <a:off x="4429419" y="1705026"/>
              <a:ext cx="4000" cy="3136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39" name="Номер слайда 3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AC63DC-5681-4D8C-B5DB-0EEB5F698CD1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7" name="Полотно 66"/>
          <p:cNvGrpSpPr>
            <a:grpSpLocks/>
          </p:cNvGrpSpPr>
          <p:nvPr/>
        </p:nvGrpSpPr>
        <p:grpSpPr bwMode="auto">
          <a:xfrm>
            <a:off x="-3175" y="0"/>
            <a:ext cx="9372600" cy="6202363"/>
            <a:chOff x="0" y="0"/>
            <a:chExt cx="9372600" cy="5766396"/>
          </a:xfrm>
        </p:grpSpPr>
        <p:sp>
          <p:nvSpPr>
            <p:cNvPr id="116739" name="Прямоугольник 2"/>
            <p:cNvSpPr>
              <a:spLocks noChangeArrowheads="1"/>
            </p:cNvSpPr>
            <p:nvPr/>
          </p:nvSpPr>
          <p:spPr bwMode="auto">
            <a:xfrm>
              <a:off x="0" y="0"/>
              <a:ext cx="9372600" cy="570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740" name="Rectangle 68"/>
            <p:cNvSpPr>
              <a:spLocks noChangeArrowheads="1"/>
            </p:cNvSpPr>
            <p:nvPr/>
          </p:nvSpPr>
          <p:spPr bwMode="auto">
            <a:xfrm>
              <a:off x="3232800" y="47601"/>
              <a:ext cx="2221900" cy="305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III </a:t>
              </a:r>
              <a:r>
                <a:rPr lang="ru-RU" sz="1400" b="1">
                  <a:latin typeface="Times New Roman" pitchFamily="18" charset="0"/>
                  <a:cs typeface="Times New Roman" pitchFamily="18" charset="0"/>
                </a:rPr>
                <a:t>волна: </a:t>
              </a:r>
              <a:r>
                <a:rPr lang="ru-RU" sz="12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2001-2005 гг.</a:t>
              </a:r>
              <a:endParaRPr lang="ru-RU" sz="11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" name="Rectangle 69"/>
            <p:cNvSpPr>
              <a:spLocks noChangeArrowheads="1"/>
            </p:cNvSpPr>
            <p:nvPr/>
          </p:nvSpPr>
          <p:spPr bwMode="auto">
            <a:xfrm>
              <a:off x="474663" y="529854"/>
              <a:ext cx="2293937" cy="51509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Эмиграция на постоянной основе.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" name="Rectangle 70"/>
            <p:cNvSpPr>
              <a:spLocks noChangeArrowheads="1"/>
            </p:cNvSpPr>
            <p:nvPr/>
          </p:nvSpPr>
          <p:spPr bwMode="auto">
            <a:xfrm>
              <a:off x="6062663" y="529854"/>
              <a:ext cx="2235200" cy="51509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Эмиграция на временной основе.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7" name="Rectangle 71"/>
            <p:cNvSpPr>
              <a:spLocks noChangeArrowheads="1"/>
            </p:cNvSpPr>
            <p:nvPr/>
          </p:nvSpPr>
          <p:spPr bwMode="auto">
            <a:xfrm>
              <a:off x="50800" y="1452299"/>
              <a:ext cx="923925" cy="3571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Беженцы.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Rectangle 73"/>
            <p:cNvSpPr>
              <a:spLocks noChangeArrowheads="1"/>
            </p:cNvSpPr>
            <p:nvPr/>
          </p:nvSpPr>
          <p:spPr bwMode="auto">
            <a:xfrm>
              <a:off x="2636838" y="1446396"/>
              <a:ext cx="1631950" cy="9386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indent="90170"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200" dirty="0">
                  <a:latin typeface="Times New Roman"/>
                  <a:ea typeface="Calibri"/>
                  <a:cs typeface="Times New Roman"/>
                </a:rPr>
                <a:t>Ученые, высоко-квалифицированные специалисты, выпускники ВУЗов.</a:t>
              </a:r>
              <a:endParaRPr lang="ru-RU" sz="1200" dirty="0">
                <a:latin typeface="Calibri"/>
                <a:ea typeface="Calibri"/>
                <a:cs typeface="Times New Roman"/>
              </a:endParaRPr>
            </a:p>
            <a:p>
              <a:pPr indent="90170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9" name="Rectangle 74"/>
            <p:cNvSpPr>
              <a:spLocks noChangeArrowheads="1"/>
            </p:cNvSpPr>
            <p:nvPr/>
          </p:nvSpPr>
          <p:spPr bwMode="auto">
            <a:xfrm>
              <a:off x="8243888" y="1447872"/>
              <a:ext cx="828675" cy="50771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200" dirty="0">
                  <a:latin typeface="Times New Roman"/>
                  <a:ea typeface="Calibri"/>
                  <a:cs typeface="Times New Roman"/>
                </a:rPr>
                <a:t>Трудовые мигранты.</a:t>
              </a:r>
              <a:endParaRPr lang="ru-RU" sz="1200" dirty="0">
                <a:latin typeface="Calibri"/>
                <a:ea typeface="Calibri"/>
                <a:cs typeface="Times New Roman"/>
              </a:endParaRPr>
            </a:p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16746" name="Rectangle 75"/>
            <p:cNvSpPr>
              <a:spLocks noChangeArrowheads="1"/>
            </p:cNvSpPr>
            <p:nvPr/>
          </p:nvSpPr>
          <p:spPr bwMode="auto">
            <a:xfrm>
              <a:off x="111089" y="2719044"/>
              <a:ext cx="899592" cy="44880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Получение статуса.</a:t>
              </a:r>
              <a:endParaRPr lang="ru-RU" sz="12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6747" name="Rectangle 77"/>
            <p:cNvSpPr>
              <a:spLocks noChangeArrowheads="1"/>
            </p:cNvSpPr>
            <p:nvPr/>
          </p:nvSpPr>
          <p:spPr bwMode="auto">
            <a:xfrm>
              <a:off x="2627784" y="2719044"/>
              <a:ext cx="1646526" cy="120490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Трудоустройство в научных, исследовательских  центрах,</a:t>
              </a:r>
              <a:r>
                <a:rPr lang="en-US" sz="14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sz="14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университетах.</a:t>
              </a:r>
              <a:endParaRPr lang="ru-RU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6748" name="Rectangle 78"/>
            <p:cNvSpPr>
              <a:spLocks noChangeArrowheads="1"/>
            </p:cNvSpPr>
            <p:nvPr/>
          </p:nvSpPr>
          <p:spPr bwMode="auto">
            <a:xfrm>
              <a:off x="8228385" y="2719044"/>
              <a:ext cx="919200" cy="60970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>
                  <a:latin typeface="Times New Roman" pitchFamily="18" charset="0"/>
                  <a:cs typeface="Times New Roman" pitchFamily="18" charset="0"/>
                </a:rPr>
                <a:t>Получение разрешения наработу.</a:t>
              </a:r>
              <a:endParaRPr lang="ru-RU" sz="11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6749" name="Rectangle 79"/>
            <p:cNvSpPr>
              <a:spLocks noChangeArrowheads="1"/>
            </p:cNvSpPr>
            <p:nvPr/>
          </p:nvSpPr>
          <p:spPr bwMode="auto">
            <a:xfrm>
              <a:off x="111089" y="4057825"/>
              <a:ext cx="8928991" cy="8858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</a:pPr>
              <a:r>
                <a:rPr lang="ru-RU" sz="15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Качественный состав эмигрантов:</a:t>
              </a:r>
              <a:endParaRPr lang="ru-RU" sz="15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ru-RU" sz="15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высокий образовательный и профессиональный уровень, мужчины, женщины трудоспособного и старше трудоспособного возраста, рост доли молодого трудоспособного населения,  женщин и  детей</a:t>
              </a:r>
              <a:r>
                <a:rPr lang="ru-RU" sz="16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</a:t>
              </a:r>
              <a:endParaRPr lang="ru-RU" sz="16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" name="Rectangle 80"/>
            <p:cNvSpPr>
              <a:spLocks noChangeArrowheads="1"/>
            </p:cNvSpPr>
            <p:nvPr/>
          </p:nvSpPr>
          <p:spPr bwMode="auto">
            <a:xfrm>
              <a:off x="250825" y="5195217"/>
              <a:ext cx="8497888" cy="57117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США, Канада, страны ЕС, Турция,  Южная Америка, Япония, Южная Корея, Китай, </a:t>
              </a:r>
              <a:r>
                <a:rPr lang="ru-RU" sz="16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Израиль, некоторые </a:t>
              </a:r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страны арабского мира, Новая Зеландия, Австралия.</a:t>
              </a:r>
              <a:endParaRPr lang="ru-RU" sz="1400">
                <a:latin typeface="Calibri" pitchFamily="34" charset="0"/>
              </a:endParaRPr>
            </a:p>
          </p:txBody>
        </p:sp>
        <p:cxnSp>
          <p:nvCxnSpPr>
            <p:cNvPr id="116751" name="AutoShape 81"/>
            <p:cNvCxnSpPr>
              <a:cxnSpLocks noChangeShapeType="1"/>
            </p:cNvCxnSpPr>
            <p:nvPr/>
          </p:nvCxnSpPr>
          <p:spPr bwMode="auto">
            <a:xfrm flipH="1">
              <a:off x="1622000" y="353005"/>
              <a:ext cx="2721900" cy="1766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6752" name="AutoShape 82"/>
            <p:cNvCxnSpPr>
              <a:cxnSpLocks noChangeShapeType="1"/>
            </p:cNvCxnSpPr>
            <p:nvPr/>
          </p:nvCxnSpPr>
          <p:spPr bwMode="auto">
            <a:xfrm>
              <a:off x="4343900" y="353005"/>
              <a:ext cx="2836500" cy="1766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6753" name="AutoShape 83"/>
            <p:cNvCxnSpPr>
              <a:cxnSpLocks noChangeShapeType="1"/>
              <a:stCxn id="5" idx="2"/>
            </p:cNvCxnSpPr>
            <p:nvPr/>
          </p:nvCxnSpPr>
          <p:spPr bwMode="auto">
            <a:xfrm flipH="1">
              <a:off x="422400" y="1045568"/>
              <a:ext cx="1199200" cy="4071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6754" name="AutoShape 85"/>
            <p:cNvCxnSpPr>
              <a:cxnSpLocks noChangeShapeType="1"/>
              <a:stCxn id="5" idx="2"/>
              <a:endCxn id="8" idx="0"/>
            </p:cNvCxnSpPr>
            <p:nvPr/>
          </p:nvCxnSpPr>
          <p:spPr bwMode="auto">
            <a:xfrm>
              <a:off x="1621600" y="1045568"/>
              <a:ext cx="1831142" cy="4012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6755" name="AutoShape 86"/>
            <p:cNvCxnSpPr>
              <a:cxnSpLocks noChangeShapeType="1"/>
              <a:stCxn id="6" idx="2"/>
              <a:endCxn id="8" idx="0"/>
            </p:cNvCxnSpPr>
            <p:nvPr/>
          </p:nvCxnSpPr>
          <p:spPr bwMode="auto">
            <a:xfrm flipH="1">
              <a:off x="3452742" y="1045568"/>
              <a:ext cx="3727608" cy="4012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6756" name="AutoShape 87"/>
            <p:cNvCxnSpPr>
              <a:cxnSpLocks noChangeShapeType="1"/>
              <a:stCxn id="6" idx="2"/>
            </p:cNvCxnSpPr>
            <p:nvPr/>
          </p:nvCxnSpPr>
          <p:spPr bwMode="auto">
            <a:xfrm>
              <a:off x="7180350" y="1045568"/>
              <a:ext cx="1744150" cy="4071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6757" name="AutoShape 88"/>
            <p:cNvCxnSpPr>
              <a:cxnSpLocks noChangeShapeType="1"/>
              <a:stCxn id="7" idx="2"/>
              <a:endCxn id="116746" idx="0"/>
            </p:cNvCxnSpPr>
            <p:nvPr/>
          </p:nvCxnSpPr>
          <p:spPr bwMode="auto">
            <a:xfrm>
              <a:off x="513142" y="1809923"/>
              <a:ext cx="47743" cy="9091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6758" name="AutoShape 90"/>
            <p:cNvCxnSpPr>
              <a:cxnSpLocks noChangeShapeType="1"/>
              <a:stCxn id="8" idx="2"/>
              <a:endCxn id="116747" idx="0"/>
            </p:cNvCxnSpPr>
            <p:nvPr/>
          </p:nvCxnSpPr>
          <p:spPr bwMode="auto">
            <a:xfrm flipH="1">
              <a:off x="3451047" y="2384349"/>
              <a:ext cx="1695" cy="3346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6759" name="AutoShape 91"/>
            <p:cNvCxnSpPr>
              <a:cxnSpLocks noChangeShapeType="1"/>
              <a:stCxn id="9" idx="2"/>
              <a:endCxn id="116748" idx="0"/>
            </p:cNvCxnSpPr>
            <p:nvPr/>
          </p:nvCxnSpPr>
          <p:spPr bwMode="auto">
            <a:xfrm>
              <a:off x="8658262" y="1956210"/>
              <a:ext cx="29723" cy="7628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16760" name="AutoShape 92"/>
            <p:cNvSpPr>
              <a:spLocks noChangeArrowheads="1"/>
            </p:cNvSpPr>
            <p:nvPr/>
          </p:nvSpPr>
          <p:spPr bwMode="auto">
            <a:xfrm>
              <a:off x="4716016" y="4928032"/>
              <a:ext cx="90800" cy="245803"/>
            </a:xfrm>
            <a:prstGeom prst="downArrow">
              <a:avLst>
                <a:gd name="adj1" fmla="val 50000"/>
                <a:gd name="adj2" fmla="val 6769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" name="Rectangle 93"/>
            <p:cNvSpPr>
              <a:spLocks noChangeArrowheads="1"/>
            </p:cNvSpPr>
            <p:nvPr/>
          </p:nvSpPr>
          <p:spPr bwMode="auto">
            <a:xfrm>
              <a:off x="1125538" y="1446396"/>
              <a:ext cx="1258887" cy="6700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err="1">
                  <a:latin typeface="Times New Roman"/>
                  <a:ea typeface="Calibri"/>
                  <a:cs typeface="Times New Roman"/>
                </a:rPr>
                <a:t>Предпри</a:t>
              </a:r>
              <a:r>
                <a:rPr lang="en-US" sz="1400" dirty="0">
                  <a:latin typeface="Times New Roman"/>
                  <a:ea typeface="Calibri"/>
                  <a:cs typeface="Times New Roman"/>
                </a:rPr>
                <a:t>-</a:t>
              </a:r>
            </a:p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err="1">
                  <a:latin typeface="Times New Roman"/>
                  <a:ea typeface="Calibri"/>
                  <a:cs typeface="Times New Roman"/>
                </a:rPr>
                <a:t>ниматели</a:t>
              </a: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.</a:t>
              </a:r>
              <a:endParaRPr lang="ru-RU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6" name="Rectangle 94"/>
            <p:cNvSpPr>
              <a:spLocks noChangeArrowheads="1"/>
            </p:cNvSpPr>
            <p:nvPr/>
          </p:nvSpPr>
          <p:spPr bwMode="auto">
            <a:xfrm>
              <a:off x="7167563" y="1447872"/>
              <a:ext cx="1008062" cy="3542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Учащиеся.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16763" name="AutoShape 95"/>
            <p:cNvCxnSpPr>
              <a:cxnSpLocks noChangeShapeType="1"/>
              <a:stCxn id="6" idx="2"/>
            </p:cNvCxnSpPr>
            <p:nvPr/>
          </p:nvCxnSpPr>
          <p:spPr bwMode="auto">
            <a:xfrm>
              <a:off x="7180350" y="1045568"/>
              <a:ext cx="755750" cy="4071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6764" name="AutoShape 96"/>
            <p:cNvCxnSpPr>
              <a:cxnSpLocks noChangeShapeType="1"/>
              <a:stCxn id="6" idx="2"/>
              <a:endCxn id="25" idx="0"/>
            </p:cNvCxnSpPr>
            <p:nvPr/>
          </p:nvCxnSpPr>
          <p:spPr bwMode="auto">
            <a:xfrm flipH="1">
              <a:off x="1755174" y="1045568"/>
              <a:ext cx="5425176" cy="4012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6765" name="AutoShape 97"/>
            <p:cNvCxnSpPr>
              <a:cxnSpLocks noChangeShapeType="1"/>
              <a:stCxn id="5" idx="2"/>
              <a:endCxn id="25" idx="0"/>
            </p:cNvCxnSpPr>
            <p:nvPr/>
          </p:nvCxnSpPr>
          <p:spPr bwMode="auto">
            <a:xfrm>
              <a:off x="1621600" y="1045568"/>
              <a:ext cx="133574" cy="4012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16766" name="Rectangle 98"/>
            <p:cNvSpPr>
              <a:spLocks noChangeArrowheads="1"/>
            </p:cNvSpPr>
            <p:nvPr/>
          </p:nvSpPr>
          <p:spPr bwMode="auto">
            <a:xfrm>
              <a:off x="1115616" y="2719044"/>
              <a:ext cx="1259800" cy="87020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Инвести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рование средств.</a:t>
              </a:r>
              <a:endParaRPr lang="ru-RU" sz="20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6767" name="Rectangle 99"/>
            <p:cNvSpPr>
              <a:spLocks noChangeArrowheads="1"/>
            </p:cNvSpPr>
            <p:nvPr/>
          </p:nvSpPr>
          <p:spPr bwMode="auto">
            <a:xfrm>
              <a:off x="7236295" y="2719044"/>
              <a:ext cx="939689" cy="60970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latin typeface="Times New Roman" pitchFamily="18" charset="0"/>
                </a:rPr>
                <a:t>Поступление </a:t>
              </a:r>
              <a:endParaRPr lang="ru-RU">
                <a:latin typeface="Calibri" pitchFamily="34" charset="0"/>
              </a:endParaRPr>
            </a:p>
            <a:p>
              <a:pPr algn="ctr"/>
              <a:r>
                <a:rPr lang="ru-RU" sz="1000">
                  <a:latin typeface="Times New Roman" pitchFamily="18" charset="0"/>
                </a:rPr>
                <a:t>в учебные заведения.</a:t>
              </a:r>
              <a:endParaRPr lang="ru-RU">
                <a:latin typeface="Calibri" pitchFamily="34" charset="0"/>
              </a:endParaRPr>
            </a:p>
          </p:txBody>
        </p:sp>
        <p:cxnSp>
          <p:nvCxnSpPr>
            <p:cNvPr id="116768" name="AutoShape 100"/>
            <p:cNvCxnSpPr>
              <a:cxnSpLocks noChangeShapeType="1"/>
              <a:stCxn id="25" idx="2"/>
              <a:endCxn id="116766" idx="0"/>
            </p:cNvCxnSpPr>
            <p:nvPr/>
          </p:nvCxnSpPr>
          <p:spPr bwMode="auto">
            <a:xfrm flipH="1">
              <a:off x="1745516" y="2116593"/>
              <a:ext cx="9658" cy="6024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6769" name="AutoShape 101"/>
            <p:cNvCxnSpPr>
              <a:cxnSpLocks noChangeShapeType="1"/>
              <a:stCxn id="26" idx="2"/>
              <a:endCxn id="116767" idx="0"/>
            </p:cNvCxnSpPr>
            <p:nvPr/>
          </p:nvCxnSpPr>
          <p:spPr bwMode="auto">
            <a:xfrm>
              <a:off x="7671929" y="1802807"/>
              <a:ext cx="34211" cy="9162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4" name="Rectangle 102"/>
            <p:cNvSpPr>
              <a:spLocks noChangeArrowheads="1"/>
            </p:cNvSpPr>
            <p:nvPr/>
          </p:nvSpPr>
          <p:spPr bwMode="auto">
            <a:xfrm>
              <a:off x="6084888" y="1447872"/>
              <a:ext cx="879475" cy="4058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Рантье.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6771" name="Rectangle 103"/>
            <p:cNvSpPr>
              <a:spLocks noChangeArrowheads="1"/>
            </p:cNvSpPr>
            <p:nvPr/>
          </p:nvSpPr>
          <p:spPr bwMode="auto">
            <a:xfrm>
              <a:off x="5943737" y="2719044"/>
              <a:ext cx="1182123" cy="93714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Приобретение, аренда недвижимости, инвестирование.</a:t>
              </a:r>
              <a:endParaRPr lang="ru-RU" sz="14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16772" name="AutoShape 104"/>
            <p:cNvCxnSpPr>
              <a:cxnSpLocks noChangeShapeType="1"/>
              <a:stCxn id="6" idx="2"/>
              <a:endCxn id="34" idx="0"/>
            </p:cNvCxnSpPr>
            <p:nvPr/>
          </p:nvCxnSpPr>
          <p:spPr bwMode="auto">
            <a:xfrm flipH="1">
              <a:off x="6524568" y="1045568"/>
              <a:ext cx="655782" cy="4016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6773" name="AutoShape 105"/>
            <p:cNvCxnSpPr>
              <a:cxnSpLocks noChangeShapeType="1"/>
              <a:stCxn id="5" idx="2"/>
              <a:endCxn id="34" idx="0"/>
            </p:cNvCxnSpPr>
            <p:nvPr/>
          </p:nvCxnSpPr>
          <p:spPr bwMode="auto">
            <a:xfrm>
              <a:off x="1621600" y="1045568"/>
              <a:ext cx="4902968" cy="4016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8" name="Rectangle 106"/>
            <p:cNvSpPr>
              <a:spLocks noChangeArrowheads="1"/>
            </p:cNvSpPr>
            <p:nvPr/>
          </p:nvSpPr>
          <p:spPr bwMode="auto">
            <a:xfrm>
              <a:off x="4643438" y="1447872"/>
              <a:ext cx="1008062" cy="602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Невесты, женихи.</a:t>
              </a:r>
              <a:endParaRPr lang="ru-RU" dirty="0"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16775" name="AutoShape 107"/>
            <p:cNvCxnSpPr>
              <a:cxnSpLocks noChangeShapeType="1"/>
              <a:stCxn id="34" idx="2"/>
              <a:endCxn id="116771" idx="0"/>
            </p:cNvCxnSpPr>
            <p:nvPr/>
          </p:nvCxnSpPr>
          <p:spPr bwMode="auto">
            <a:xfrm>
              <a:off x="6524568" y="1853607"/>
              <a:ext cx="10231" cy="8654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16776" name="Rectangle 108"/>
            <p:cNvSpPr>
              <a:spLocks noChangeArrowheads="1"/>
            </p:cNvSpPr>
            <p:nvPr/>
          </p:nvSpPr>
          <p:spPr bwMode="auto">
            <a:xfrm>
              <a:off x="4644008" y="2719044"/>
              <a:ext cx="1085200" cy="93714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Заключение брака в принимающей стране.</a:t>
              </a:r>
              <a:endParaRPr lang="ru-RU" sz="16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16777" name="AutoShape 109"/>
            <p:cNvCxnSpPr>
              <a:cxnSpLocks noChangeShapeType="1"/>
              <a:stCxn id="5" idx="2"/>
              <a:endCxn id="38" idx="0"/>
            </p:cNvCxnSpPr>
            <p:nvPr/>
          </p:nvCxnSpPr>
          <p:spPr bwMode="auto">
            <a:xfrm>
              <a:off x="1621600" y="1045568"/>
              <a:ext cx="3526464" cy="4016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6778" name="AutoShape 110"/>
            <p:cNvCxnSpPr>
              <a:cxnSpLocks noChangeShapeType="1"/>
              <a:stCxn id="38" idx="2"/>
              <a:endCxn id="116776" idx="0"/>
            </p:cNvCxnSpPr>
            <p:nvPr/>
          </p:nvCxnSpPr>
          <p:spPr bwMode="auto">
            <a:xfrm>
              <a:off x="5148064" y="2049654"/>
              <a:ext cx="38544" cy="6693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44" name="Номер слайда 4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5B36A-AB8E-4D46-9321-79EBDBC0ABC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1" name="Полотно 65"/>
          <p:cNvGrpSpPr>
            <a:grpSpLocks/>
          </p:cNvGrpSpPr>
          <p:nvPr/>
        </p:nvGrpSpPr>
        <p:grpSpPr bwMode="auto">
          <a:xfrm>
            <a:off x="323850" y="131763"/>
            <a:ext cx="8569325" cy="6726237"/>
            <a:chOff x="0" y="0"/>
            <a:chExt cx="5940425" cy="4802505"/>
          </a:xfrm>
        </p:grpSpPr>
        <p:sp>
          <p:nvSpPr>
            <p:cNvPr id="117763" name="Прямоугольник 2"/>
            <p:cNvSpPr>
              <a:spLocks noChangeArrowheads="1"/>
            </p:cNvSpPr>
            <p:nvPr/>
          </p:nvSpPr>
          <p:spPr bwMode="auto">
            <a:xfrm>
              <a:off x="0" y="0"/>
              <a:ext cx="5940425" cy="4802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64" name="Rectangle 36"/>
            <p:cNvSpPr>
              <a:spLocks noChangeArrowheads="1"/>
            </p:cNvSpPr>
            <p:nvPr/>
          </p:nvSpPr>
          <p:spPr bwMode="auto">
            <a:xfrm>
              <a:off x="1821808" y="47600"/>
              <a:ext cx="2221909" cy="305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IV</a:t>
              </a:r>
              <a:r>
                <a:rPr lang="ru-RU" sz="16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волна: 2006-2010 гг.</a:t>
              </a:r>
              <a:endParaRPr lang="ru-RU" sz="16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475410" y="600738"/>
              <a:ext cx="2292313" cy="3672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>
                  <a:latin typeface="Times New Roman"/>
                  <a:ea typeface="Calibri"/>
                  <a:cs typeface="Times New Roman"/>
                </a:rPr>
                <a:t>Эмиграция на постоянной основе.</a:t>
              </a:r>
              <a:endParaRPr lang="ru-RU" sz="16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3193611" y="600738"/>
              <a:ext cx="2235088" cy="3672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>
                  <a:latin typeface="Times New Roman"/>
                  <a:ea typeface="Calibri"/>
                  <a:cs typeface="Times New Roman"/>
                </a:rPr>
                <a:t>Эмиграция на временной основе.</a:t>
              </a:r>
              <a:endParaRPr lang="ru-RU" sz="1600" dirty="0">
                <a:latin typeface="Calibri"/>
                <a:ea typeface="Calibri"/>
                <a:cs typeface="Times New Roman"/>
              </a:endParaRPr>
            </a:p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230002" y="1246815"/>
              <a:ext cx="741728" cy="3559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sz="1600" dirty="0" err="1">
                  <a:latin typeface="Times New Roman"/>
                  <a:ea typeface="Calibri"/>
                  <a:cs typeface="Times New Roman"/>
                </a:rPr>
                <a:t>Рантье</a:t>
              </a:r>
              <a:r>
                <a:rPr lang="ru-RU" sz="1600" dirty="0">
                  <a:latin typeface="Times New Roman"/>
                  <a:ea typeface="Calibri"/>
                  <a:cs typeface="Times New Roman"/>
                </a:rPr>
                <a:t>.</a:t>
              </a:r>
              <a:endParaRPr lang="ru-RU" sz="16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Rectangle 40"/>
            <p:cNvSpPr>
              <a:spLocks noChangeArrowheads="1"/>
            </p:cNvSpPr>
            <p:nvPr/>
          </p:nvSpPr>
          <p:spPr bwMode="auto">
            <a:xfrm>
              <a:off x="1335990" y="1246815"/>
              <a:ext cx="823164" cy="5077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>
                  <a:latin typeface="Times New Roman"/>
                  <a:ea typeface="Calibri"/>
                  <a:cs typeface="Times New Roman"/>
                </a:rPr>
                <a:t>Невесты, женихи.</a:t>
              </a:r>
              <a:endParaRPr lang="ru-RU" sz="16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Rectangle 41"/>
            <p:cNvSpPr>
              <a:spLocks noChangeArrowheads="1"/>
            </p:cNvSpPr>
            <p:nvPr/>
          </p:nvSpPr>
          <p:spPr bwMode="auto">
            <a:xfrm>
              <a:off x="3364187" y="1245681"/>
              <a:ext cx="1398718" cy="6982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indent="90170"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>
                  <a:latin typeface="Times New Roman"/>
                  <a:ea typeface="Calibri"/>
                  <a:cs typeface="Times New Roman"/>
                </a:rPr>
                <a:t>Ученые, высоко-квалифицированные специалисты.</a:t>
              </a:r>
              <a:endParaRPr lang="ru-RU" sz="1600" dirty="0">
                <a:latin typeface="Calibri"/>
                <a:ea typeface="Calibri"/>
                <a:cs typeface="Times New Roman"/>
              </a:endParaRPr>
            </a:p>
            <a:p>
              <a:pPr indent="90170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17770" name="Rectangle 42"/>
            <p:cNvSpPr>
              <a:spLocks noChangeArrowheads="1"/>
            </p:cNvSpPr>
            <p:nvPr/>
          </p:nvSpPr>
          <p:spPr bwMode="auto">
            <a:xfrm>
              <a:off x="70067" y="2162203"/>
              <a:ext cx="1098228" cy="92775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Приобретение, аренда</a:t>
              </a:r>
              <a:r>
                <a:rPr lang="en-US" sz="16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,</a:t>
              </a:r>
              <a:r>
                <a:rPr lang="ru-RU" sz="16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недвижимости, инвестирование</a:t>
              </a:r>
              <a:endParaRPr lang="ru-RU" sz="16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7771" name="Rectangle 43"/>
            <p:cNvSpPr>
              <a:spLocks noChangeArrowheads="1"/>
            </p:cNvSpPr>
            <p:nvPr/>
          </p:nvSpPr>
          <p:spPr bwMode="auto">
            <a:xfrm>
              <a:off x="1218068" y="2162203"/>
              <a:ext cx="1052804" cy="92775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Заключение брака в принимающей стране.</a:t>
              </a:r>
              <a:endParaRPr lang="ru-RU" sz="16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 </a:t>
              </a:r>
              <a:endParaRPr lang="ru-RU" sz="11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7772" name="Rectangle 44"/>
            <p:cNvSpPr>
              <a:spLocks noChangeArrowheads="1"/>
            </p:cNvSpPr>
            <p:nvPr/>
          </p:nvSpPr>
          <p:spPr bwMode="auto">
            <a:xfrm>
              <a:off x="3414676" y="2162203"/>
              <a:ext cx="1295405" cy="105759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Трудоустройство в научных, исследовательских центрах, университетах.</a:t>
              </a:r>
              <a:endParaRPr lang="ru-RU" sz="16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7773" name="Rectangle 45"/>
            <p:cNvSpPr>
              <a:spLocks noChangeArrowheads="1"/>
            </p:cNvSpPr>
            <p:nvPr/>
          </p:nvSpPr>
          <p:spPr bwMode="auto">
            <a:xfrm>
              <a:off x="219826" y="3322629"/>
              <a:ext cx="5645124" cy="5224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</a:pPr>
              <a:r>
                <a:rPr lang="ru-RU" sz="16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Качественный состав эмигрантов: </a:t>
              </a:r>
            </a:p>
            <a:p>
              <a:pPr algn="ctr">
                <a:lnSpc>
                  <a:spcPct val="115000"/>
                </a:lnSpc>
              </a:pPr>
              <a:r>
                <a:rPr lang="ru-RU" sz="16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сохранение тенденции роста доли молодого трудоспособного населения и детей.</a:t>
              </a:r>
            </a:p>
          </p:txBody>
        </p:sp>
        <p:sp>
          <p:nvSpPr>
            <p:cNvPr id="14" name="Rectangle 46"/>
            <p:cNvSpPr>
              <a:spLocks noChangeArrowheads="1"/>
            </p:cNvSpPr>
            <p:nvPr/>
          </p:nvSpPr>
          <p:spPr bwMode="auto">
            <a:xfrm>
              <a:off x="568952" y="4181364"/>
              <a:ext cx="5061136" cy="486258"/>
            </a:xfrm>
            <a:prstGeom prst="rect">
              <a:avLst/>
            </a:prstGeom>
            <a:gradFill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  <a:gamma/>
                    <a:tint val="95294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США, Канада, Страны ЕС, Турция, Южная Америка, </a:t>
              </a:r>
              <a:r>
                <a:rPr lang="ru-RU" sz="16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страны арабского мира,  Китай, Израиль, </a:t>
              </a:r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Австралия, Южная Корея, Япония.</a:t>
              </a:r>
              <a:endParaRPr lang="ru-RU" sz="1600">
                <a:latin typeface="Calibri" pitchFamily="34" charset="0"/>
              </a:endParaRPr>
            </a:p>
          </p:txBody>
        </p:sp>
        <p:cxnSp>
          <p:nvCxnSpPr>
            <p:cNvPr id="117775" name="AutoShape 47"/>
            <p:cNvCxnSpPr>
              <a:cxnSpLocks noChangeShapeType="1"/>
            </p:cNvCxnSpPr>
            <p:nvPr/>
          </p:nvCxnSpPr>
          <p:spPr bwMode="auto">
            <a:xfrm flipH="1">
              <a:off x="1622007" y="353100"/>
              <a:ext cx="1311006" cy="2475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7776" name="AutoShape 48"/>
            <p:cNvCxnSpPr>
              <a:cxnSpLocks noChangeShapeType="1"/>
            </p:cNvCxnSpPr>
            <p:nvPr/>
          </p:nvCxnSpPr>
          <p:spPr bwMode="auto">
            <a:xfrm>
              <a:off x="2933012" y="353100"/>
              <a:ext cx="1378706" cy="2475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7777" name="AutoShape 49"/>
            <p:cNvCxnSpPr>
              <a:cxnSpLocks noChangeShapeType="1"/>
            </p:cNvCxnSpPr>
            <p:nvPr/>
          </p:nvCxnSpPr>
          <p:spPr bwMode="auto">
            <a:xfrm flipH="1">
              <a:off x="601403" y="968501"/>
              <a:ext cx="1020604" cy="2781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7778" name="AutoShape 50"/>
            <p:cNvCxnSpPr>
              <a:cxnSpLocks noChangeShapeType="1"/>
            </p:cNvCxnSpPr>
            <p:nvPr/>
          </p:nvCxnSpPr>
          <p:spPr bwMode="auto">
            <a:xfrm>
              <a:off x="1622007" y="968501"/>
              <a:ext cx="125401" cy="2781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7779" name="AutoShape 51"/>
            <p:cNvCxnSpPr>
              <a:cxnSpLocks noChangeShapeType="1"/>
            </p:cNvCxnSpPr>
            <p:nvPr/>
          </p:nvCxnSpPr>
          <p:spPr bwMode="auto">
            <a:xfrm>
              <a:off x="1622007" y="968501"/>
              <a:ext cx="2458710" cy="27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7780" name="AutoShape 52"/>
            <p:cNvCxnSpPr>
              <a:cxnSpLocks noChangeShapeType="1"/>
            </p:cNvCxnSpPr>
            <p:nvPr/>
          </p:nvCxnSpPr>
          <p:spPr bwMode="auto">
            <a:xfrm flipH="1">
              <a:off x="4080717" y="968501"/>
              <a:ext cx="231001" cy="27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7781" name="AutoShape 53"/>
            <p:cNvCxnSpPr>
              <a:cxnSpLocks noChangeShapeType="1"/>
              <a:endCxn id="117770" idx="0"/>
            </p:cNvCxnSpPr>
            <p:nvPr/>
          </p:nvCxnSpPr>
          <p:spPr bwMode="auto">
            <a:xfrm>
              <a:off x="601402" y="1603002"/>
              <a:ext cx="17780" cy="5592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7782" name="AutoShape 54"/>
            <p:cNvCxnSpPr>
              <a:cxnSpLocks noChangeShapeType="1"/>
              <a:endCxn id="117771" idx="0"/>
            </p:cNvCxnSpPr>
            <p:nvPr/>
          </p:nvCxnSpPr>
          <p:spPr bwMode="auto">
            <a:xfrm flipH="1">
              <a:off x="1744470" y="1754802"/>
              <a:ext cx="2938" cy="4074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7783" name="AutoShape 55"/>
            <p:cNvCxnSpPr>
              <a:cxnSpLocks noChangeShapeType="1"/>
              <a:stCxn id="9" idx="2"/>
              <a:endCxn id="117772" idx="0"/>
            </p:cNvCxnSpPr>
            <p:nvPr/>
          </p:nvCxnSpPr>
          <p:spPr bwMode="auto">
            <a:xfrm flipH="1">
              <a:off x="4062378" y="1943907"/>
              <a:ext cx="1104" cy="2182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17784" name="AutoShape 56"/>
            <p:cNvSpPr>
              <a:spLocks noChangeArrowheads="1"/>
            </p:cNvSpPr>
            <p:nvPr/>
          </p:nvSpPr>
          <p:spPr bwMode="auto">
            <a:xfrm>
              <a:off x="3045092" y="3845113"/>
              <a:ext cx="169907" cy="336325"/>
            </a:xfrm>
            <a:prstGeom prst="downArrow">
              <a:avLst>
                <a:gd name="adj1" fmla="val 50000"/>
                <a:gd name="adj2" fmla="val 6775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" name="Rectangle 57"/>
            <p:cNvSpPr>
              <a:spLocks noChangeArrowheads="1"/>
            </p:cNvSpPr>
            <p:nvPr/>
          </p:nvSpPr>
          <p:spPr bwMode="auto">
            <a:xfrm>
              <a:off x="2429874" y="1245681"/>
              <a:ext cx="818762" cy="5089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 err="1">
                  <a:latin typeface="Times New Roman"/>
                  <a:ea typeface="Calibri"/>
                  <a:cs typeface="Times New Roman"/>
                </a:rPr>
                <a:t>Предпри-ниматели</a:t>
              </a:r>
              <a:r>
                <a:rPr lang="ru-RU" sz="1600" dirty="0">
                  <a:latin typeface="Times New Roman"/>
                  <a:ea typeface="Calibri"/>
                  <a:cs typeface="Times New Roman"/>
                </a:rPr>
                <a:t>.</a:t>
              </a:r>
              <a:endParaRPr lang="ru-RU" sz="16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6" name="Rectangle 58"/>
            <p:cNvSpPr>
              <a:spLocks noChangeArrowheads="1"/>
            </p:cNvSpPr>
            <p:nvPr/>
          </p:nvSpPr>
          <p:spPr bwMode="auto">
            <a:xfrm>
              <a:off x="4874054" y="1245681"/>
              <a:ext cx="855078" cy="3547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>
                  <a:latin typeface="Times New Roman"/>
                  <a:ea typeface="Calibri"/>
                  <a:cs typeface="Times New Roman"/>
                </a:rPr>
                <a:t>Учащиеся.</a:t>
              </a:r>
              <a:endParaRPr lang="ru-RU" sz="1600" dirty="0"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17787" name="AutoShape 59"/>
            <p:cNvCxnSpPr>
              <a:cxnSpLocks noChangeShapeType="1"/>
            </p:cNvCxnSpPr>
            <p:nvPr/>
          </p:nvCxnSpPr>
          <p:spPr bwMode="auto">
            <a:xfrm>
              <a:off x="4311718" y="968501"/>
              <a:ext cx="990104" cy="27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7788" name="AutoShape 60"/>
            <p:cNvCxnSpPr>
              <a:cxnSpLocks noChangeShapeType="1"/>
            </p:cNvCxnSpPr>
            <p:nvPr/>
          </p:nvCxnSpPr>
          <p:spPr bwMode="auto">
            <a:xfrm flipH="1">
              <a:off x="2839812" y="968501"/>
              <a:ext cx="1471906" cy="27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7789" name="AutoShape 61"/>
            <p:cNvCxnSpPr>
              <a:cxnSpLocks noChangeShapeType="1"/>
            </p:cNvCxnSpPr>
            <p:nvPr/>
          </p:nvCxnSpPr>
          <p:spPr bwMode="auto">
            <a:xfrm>
              <a:off x="1622007" y="968501"/>
              <a:ext cx="1217805" cy="27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17790" name="Rectangle 62"/>
            <p:cNvSpPr>
              <a:spLocks noChangeArrowheads="1"/>
            </p:cNvSpPr>
            <p:nvPr/>
          </p:nvSpPr>
          <p:spPr bwMode="auto">
            <a:xfrm>
              <a:off x="2416137" y="2162203"/>
              <a:ext cx="819303" cy="709461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Инвести-рование средств.</a:t>
              </a:r>
              <a:endParaRPr lang="ru-RU" sz="16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7791" name="Rectangle 63"/>
            <p:cNvSpPr>
              <a:spLocks noChangeArrowheads="1"/>
            </p:cNvSpPr>
            <p:nvPr/>
          </p:nvSpPr>
          <p:spPr bwMode="auto">
            <a:xfrm>
              <a:off x="4812424" y="2162203"/>
              <a:ext cx="998391" cy="610501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>
                  <a:latin typeface="Times New Roman" pitchFamily="18" charset="0"/>
                </a:rPr>
                <a:t>Поступление </a:t>
              </a:r>
              <a:endParaRPr lang="ru-RU" sz="1600">
                <a:latin typeface="Calibri" pitchFamily="34" charset="0"/>
              </a:endParaRPr>
            </a:p>
            <a:p>
              <a:pPr algn="ctr"/>
              <a:r>
                <a:rPr lang="ru-RU" sz="1600">
                  <a:latin typeface="Times New Roman" pitchFamily="18" charset="0"/>
                </a:rPr>
                <a:t>в учебные заведения.</a:t>
              </a:r>
              <a:endParaRPr lang="ru-RU" sz="1600">
                <a:latin typeface="Calibri" pitchFamily="34" charset="0"/>
              </a:endParaRPr>
            </a:p>
          </p:txBody>
        </p:sp>
        <p:cxnSp>
          <p:nvCxnSpPr>
            <p:cNvPr id="117792" name="AutoShape 64"/>
            <p:cNvCxnSpPr>
              <a:cxnSpLocks noChangeShapeType="1"/>
              <a:endCxn id="117790" idx="0"/>
            </p:cNvCxnSpPr>
            <p:nvPr/>
          </p:nvCxnSpPr>
          <p:spPr bwMode="auto">
            <a:xfrm flipH="1">
              <a:off x="2825788" y="1754802"/>
              <a:ext cx="14024" cy="4074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7793" name="AutoShape 65"/>
            <p:cNvCxnSpPr>
              <a:cxnSpLocks noChangeShapeType="1"/>
              <a:stCxn id="26" idx="2"/>
              <a:endCxn id="117791" idx="0"/>
            </p:cNvCxnSpPr>
            <p:nvPr/>
          </p:nvCxnSpPr>
          <p:spPr bwMode="auto">
            <a:xfrm>
              <a:off x="5301423" y="1600501"/>
              <a:ext cx="10196" cy="5617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35" name="Номер слайда 3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7FD1F9-59A5-4952-9CF3-DB17E305A06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3624</TotalTime>
  <Words>7762</Words>
  <Application>Microsoft Office PowerPoint</Application>
  <PresentationFormat>Экран (4:3)</PresentationFormat>
  <Paragraphs>2136</Paragraphs>
  <Slides>107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107</vt:i4>
      </vt:variant>
    </vt:vector>
  </HeadingPairs>
  <TitlesOfParts>
    <vt:vector size="128" baseType="lpstr">
      <vt:lpstr>Arial</vt:lpstr>
      <vt:lpstr>Georgia</vt:lpstr>
      <vt:lpstr>Wingdings 2</vt:lpstr>
      <vt:lpstr>Wingdings</vt:lpstr>
      <vt:lpstr>Calibri</vt:lpstr>
      <vt:lpstr>Times New Roman</vt:lpstr>
      <vt:lpstr>Courier New</vt:lpstr>
      <vt:lpstr>Arial Narrow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Лист Microsoft Excel</vt:lpstr>
      <vt:lpstr>Курс: международные  экономические отношения</vt:lpstr>
      <vt:lpstr>Слайд 2</vt:lpstr>
      <vt:lpstr>Слайд 3</vt:lpstr>
      <vt:lpstr>Слайд 4</vt:lpstr>
      <vt:lpstr>Международная миграция рабочей силы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Основные регионы притяжения мигрантов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Экономические последствия международной миграции рабочей силы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Государственное регулирование внешней трудовой миграции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 Таблица Депопуляция и старение населения в некоторых странах мира, 2000-2050 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Глобальные факторы, тенденции и направления международной миграции </vt:lpstr>
      <vt:lpstr>Слайд 56</vt:lpstr>
      <vt:lpstr>Слайд 57</vt:lpstr>
      <vt:lpstr>Образовательная миграция в странах, принимающих мигрантов: (тыс.)</vt:lpstr>
      <vt:lpstr>Доля иностранцев в общей численности населения, %</vt:lpstr>
      <vt:lpstr>Слайд 60</vt:lpstr>
      <vt:lpstr>Слайд 61</vt:lpstr>
      <vt:lpstr>Слайд 62</vt:lpstr>
      <vt:lpstr>Регулирование трудовой миграции</vt:lpstr>
      <vt:lpstr>Меры по борьбе с нелегальной миграцией </vt:lpstr>
      <vt:lpstr>Правовые акты, регулирующие международную миграцию</vt:lpstr>
      <vt:lpstr>Документы, подтверждающие легальность миграции</vt:lpstr>
      <vt:lpstr>Иммиграция в Испанию  (связь с рекордной безработицей)</vt:lpstr>
      <vt:lpstr>Слайд 68</vt:lpstr>
      <vt:lpstr>Распределение мигрантов-иностранных граждан по целям поездок в РФ (по данным пограничной службы ФСБ России)</vt:lpstr>
      <vt:lpstr>Слайд 70</vt:lpstr>
      <vt:lpstr>Иммиграция в Россию</vt:lpstr>
      <vt:lpstr>Уровень образования мигрантов в РФ  в возрасте от 14 лет и старше, 2003-2009 гг. (%)</vt:lpstr>
      <vt:lpstr>Формы (этапы) интеграции</vt:lpstr>
      <vt:lpstr>Маастрихтский договор о Европейском союзе </vt:lpstr>
      <vt:lpstr>Система органов, обеспечивающих функционирование ЕС</vt:lpstr>
      <vt:lpstr>Слайд 76</vt:lpstr>
      <vt:lpstr>Слайд 77</vt:lpstr>
      <vt:lpstr>Слайд 78</vt:lpstr>
      <vt:lpstr>Эмиграция из России в конце ХХ начале ХХI века</vt:lpstr>
      <vt:lpstr>Слайд 80</vt:lpstr>
      <vt:lpstr>Слайд 81</vt:lpstr>
      <vt:lpstr>Численность выбывших из России в отдельные страны  с 2008 по 2015 г. (человек)</vt:lpstr>
      <vt:lpstr>Численность выбывших из России в отдельные страны в 2011, 2014 и 2015 гг. </vt:lpstr>
      <vt:lpstr>Регионы с наибольшими показателями выехавших на 10000 человек населения в 2014 году, человек</vt:lpstr>
      <vt:lpstr>Слайд 85</vt:lpstr>
      <vt:lpstr>Слайд 86</vt:lpstr>
      <vt:lpstr>Уровень образования выехавших из России в некоторые страны с 2005 по 2014 годы (человек)</vt:lpstr>
      <vt:lpstr>Анализ российской статистики  позволяет сделать следующие выводы:</vt:lpstr>
      <vt:lpstr>Современные эмиграционные намерения российских граждан</vt:lpstr>
      <vt:lpstr>Сравнение данных российской и зарубежной статистики об эмиграции из Российской Федерации с 2011 по 2014 годы</vt:lpstr>
      <vt:lpstr>Иностранные ученые, проживающие и работающие в Германии</vt:lpstr>
      <vt:lpstr>Сравнение данных российской и немецкой статистики об эмиграции граждан России в Германию с 1992 по 2014 год</vt:lpstr>
      <vt:lpstr>Данные статистических органов зарубежных стран о миграционных связях с Россией ставят под сомнение величину миграционного прироста и, как следствие, цифры общего прироста населения Российской Федерации. </vt:lpstr>
      <vt:lpstr>Типология стран, основных реципиентов эмигрантов из России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 и международные отношения</dc:title>
  <dc:creator>Борис</dc:creator>
  <cp:lastModifiedBy>Admin</cp:lastModifiedBy>
  <cp:revision>159</cp:revision>
  <cp:lastPrinted>2012-04-28T13:01:55Z</cp:lastPrinted>
  <dcterms:created xsi:type="dcterms:W3CDTF">2011-11-27T13:12:10Z</dcterms:created>
  <dcterms:modified xsi:type="dcterms:W3CDTF">2019-04-08T05:13:11Z</dcterms:modified>
</cp:coreProperties>
</file>