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74"/>
  </p:notesMasterIdLst>
  <p:handoutMasterIdLst>
    <p:handoutMasterId r:id="rId75"/>
  </p:handoutMasterIdLst>
  <p:sldIdLst>
    <p:sldId id="263" r:id="rId2"/>
    <p:sldId id="296" r:id="rId3"/>
    <p:sldId id="297" r:id="rId4"/>
    <p:sldId id="300" r:id="rId5"/>
    <p:sldId id="288" r:id="rId6"/>
    <p:sldId id="301" r:id="rId7"/>
    <p:sldId id="302" r:id="rId8"/>
    <p:sldId id="303" r:id="rId9"/>
    <p:sldId id="304" r:id="rId10"/>
    <p:sldId id="306" r:id="rId11"/>
    <p:sldId id="307" r:id="rId12"/>
    <p:sldId id="305" r:id="rId13"/>
    <p:sldId id="290" r:id="rId14"/>
    <p:sldId id="291" r:id="rId15"/>
    <p:sldId id="292" r:id="rId16"/>
    <p:sldId id="293" r:id="rId17"/>
    <p:sldId id="294" r:id="rId18"/>
    <p:sldId id="295" r:id="rId19"/>
    <p:sldId id="268" r:id="rId20"/>
    <p:sldId id="266" r:id="rId21"/>
    <p:sldId id="282" r:id="rId22"/>
    <p:sldId id="279" r:id="rId23"/>
    <p:sldId id="277" r:id="rId24"/>
    <p:sldId id="265" r:id="rId25"/>
    <p:sldId id="283" r:id="rId26"/>
    <p:sldId id="281" r:id="rId27"/>
    <p:sldId id="280" r:id="rId28"/>
    <p:sldId id="269" r:id="rId29"/>
    <p:sldId id="272" r:id="rId30"/>
    <p:sldId id="271" r:id="rId31"/>
    <p:sldId id="270" r:id="rId32"/>
    <p:sldId id="264" r:id="rId33"/>
    <p:sldId id="278" r:id="rId34"/>
    <p:sldId id="274" r:id="rId35"/>
    <p:sldId id="275" r:id="rId36"/>
    <p:sldId id="273" r:id="rId37"/>
    <p:sldId id="276" r:id="rId38"/>
    <p:sldId id="284" r:id="rId39"/>
    <p:sldId id="285" r:id="rId40"/>
    <p:sldId id="287" r:id="rId41"/>
    <p:sldId id="298" r:id="rId42"/>
    <p:sldId id="299" r:id="rId43"/>
    <p:sldId id="308" r:id="rId44"/>
    <p:sldId id="256" r:id="rId45"/>
    <p:sldId id="257" r:id="rId46"/>
    <p:sldId id="258" r:id="rId47"/>
    <p:sldId id="259" r:id="rId48"/>
    <p:sldId id="260" r:id="rId49"/>
    <p:sldId id="261" r:id="rId50"/>
    <p:sldId id="309" r:id="rId51"/>
    <p:sldId id="310" r:id="rId52"/>
    <p:sldId id="311" r:id="rId53"/>
    <p:sldId id="267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286" r:id="rId62"/>
    <p:sldId id="319" r:id="rId63"/>
    <p:sldId id="320" r:id="rId64"/>
    <p:sldId id="289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topprada:Dropbox:&#1055;&#1088;&#1086;&#1077;&#1082;&#1090;&#1099;:&#1055;&#1088;&#1086;&#1077;&#1082;&#1090;%20&#1050;&#1091;&#1076;&#1088;&#1080;&#1085;:&#1042;&#1099;&#1077;&#1093;&#1072;&#1083;&#1086;%20&#1074;&#1089;&#1077;&#1075;&#1086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topprada:Dropbox:&#1055;&#1088;&#1086;&#1077;&#1082;&#1090;&#1099;:&#1055;&#1088;&#1086;&#1077;&#1082;&#1090;%20&#1050;&#1091;&#1076;&#1088;&#1080;&#1085;:&#1042;&#1099;&#1077;&#1093;&#1072;&#1083;&#1086;%20&#1074;&#1089;&#1077;&#1075;&#1086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0;&#1083;&#1077;&#1082;&#1089;&#1072;&#1085;&#1076;&#1088;\Dropbox\&#1055;&#1088;&#1086;&#1077;&#1082;&#1090;&#1099;\&#1055;&#1088;&#1086;&#1077;&#1082;&#1090;%20&#1050;&#1091;&#1076;&#1088;&#1080;&#1085;\&#1056;&#1086;&#1089;&#1089;&#1080;&#1103;&#1085;&#1077;%20&#1087;&#1086;%20&#1088;&#1077;&#1075;&#1080;&#1086;&#1085;&#1072;&#1084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0;&#1083;&#1077;&#1082;&#1089;&#1072;&#1085;&#1076;&#1088;\Dropbox\&#1055;&#1088;&#1086;&#1077;&#1082;&#1090;&#1099;\&#1055;&#1088;&#1086;&#1077;&#1082;&#1090;%20&#1050;&#1091;&#1076;&#1088;&#1080;&#1085;\&#1056;&#1086;&#1089;&#1089;&#1080;&#1103;&#1085;&#1077;%20&#1087;&#1086;%20&#1088;&#1077;&#1075;&#1080;&#1086;&#1085;&#1072;&#1084;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AppData\Local\Temp\&#1050;&#1085;&#1080;&#1075;&#1072;1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0;&#1083;&#1077;&#1082;&#1089;&#1072;&#1085;&#1076;&#1088;\Dropbox\&#1055;&#1088;&#1086;&#1077;&#1082;&#1090;&#1099;\&#1055;&#1088;&#1086;&#1077;&#1082;&#1090;%20&#1050;&#1091;&#1076;&#1088;&#1080;&#1085;\&#1047;&#1072;&#1088;&#1091;&#1073;&#1077;&#1078;&#1085;&#1099;&#1077;%20&#1076;&#1072;&#1085;&#1085;&#1099;&#1077;\12521-0009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0"/>
                <c:pt idx="0">
                  <c:v>Катар</c:v>
                </c:pt>
                <c:pt idx="1">
                  <c:v>ОАЭ</c:v>
                </c:pt>
                <c:pt idx="2">
                  <c:v>Кувейт</c:v>
                </c:pt>
                <c:pt idx="3">
                  <c:v>Иордания</c:v>
                </c:pt>
                <c:pt idx="4">
                  <c:v>Сингапур</c:v>
                </c:pt>
                <c:pt idx="5">
                  <c:v>Израиль</c:v>
                </c:pt>
                <c:pt idx="6">
                  <c:v>Гонконг</c:v>
                </c:pt>
                <c:pt idx="7">
                  <c:v>Швейцария</c:v>
                </c:pt>
                <c:pt idx="8">
                  <c:v>Австралия</c:v>
                </c:pt>
                <c:pt idx="9">
                  <c:v>Ирландия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88</c:v>
                </c:pt>
                <c:pt idx="1">
                  <c:v>80</c:v>
                </c:pt>
                <c:pt idx="2">
                  <c:v>79</c:v>
                </c:pt>
                <c:pt idx="3">
                  <c:v>48</c:v>
                </c:pt>
                <c:pt idx="4">
                  <c:v>40</c:v>
                </c:pt>
                <c:pt idx="5">
                  <c:v>40</c:v>
                </c:pt>
                <c:pt idx="6">
                  <c:v>39</c:v>
                </c:pt>
                <c:pt idx="7">
                  <c:v>22</c:v>
                </c:pt>
                <c:pt idx="8">
                  <c:v>21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1-4BF5-8B2A-242A9F3FAA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43648"/>
        <c:axId val="67449600"/>
      </c:barChart>
      <c:catAx>
        <c:axId val="8604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449600"/>
        <c:crosses val="autoZero"/>
        <c:auto val="1"/>
        <c:lblAlgn val="ctr"/>
        <c:lblOffset val="100"/>
        <c:noMultiLvlLbl val="0"/>
      </c:catAx>
      <c:valAx>
        <c:axId val="6744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04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446850393700815E-2"/>
          <c:y val="4.8141184593887769E-2"/>
          <c:w val="0.8958864829396328"/>
          <c:h val="0.826902553611376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5.7306590257879819E-3"/>
                  <c:y val="-1.388888888888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6E-4DB7-B855-F67F11A6E906}"/>
                </c:ext>
              </c:extLst>
            </c:dLbl>
            <c:dLbl>
              <c:idx val="2"/>
              <c:layout>
                <c:manualLayout>
                  <c:x val="-1.751014474455481E-17"/>
                  <c:y val="1.388888888888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6E-4DB7-B855-F67F11A6E906}"/>
                </c:ext>
              </c:extLst>
            </c:dLbl>
            <c:dLbl>
              <c:idx val="3"/>
              <c:layout>
                <c:manualLayout>
                  <c:x val="7.6408787010506345E-3"/>
                  <c:y val="-1.388888888888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6E-4DB7-B855-F67F11A6E906}"/>
                </c:ext>
              </c:extLst>
            </c:dLbl>
            <c:dLbl>
              <c:idx val="5"/>
              <c:layout>
                <c:manualLayout>
                  <c:x val="5.1906800883690577E-5"/>
                  <c:y val="-1.481296377076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6E-4DB7-B855-F67F11A6E906}"/>
                </c:ext>
              </c:extLst>
            </c:dLbl>
            <c:dLbl>
              <c:idx val="7"/>
              <c:layout>
                <c:manualLayout>
                  <c:x val="1.1565199495138128E-2"/>
                  <c:y val="-3.6107929561661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6E-4DB7-B855-F67F11A6E906}"/>
                </c:ext>
              </c:extLst>
            </c:dLbl>
            <c:dLbl>
              <c:idx val="9"/>
              <c:layout>
                <c:manualLayout>
                  <c:x val="0"/>
                  <c:y val="1.85185185185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6E-4DB7-B855-F67F11A6E906}"/>
                </c:ext>
              </c:extLst>
            </c:dLbl>
            <c:dLbl>
              <c:idx val="10"/>
              <c:layout>
                <c:manualLayout>
                  <c:x val="1.9102196752626515E-3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6E-4DB7-B855-F67F11A6E906}"/>
                </c:ext>
              </c:extLst>
            </c:dLbl>
            <c:dLbl>
              <c:idx val="11"/>
              <c:layout>
                <c:manualLayout>
                  <c:x val="0"/>
                  <c:y val="1.851851851851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6E-4DB7-B855-F67F11A6E906}"/>
                </c:ext>
              </c:extLst>
            </c:dLbl>
            <c:dLbl>
              <c:idx val="12"/>
              <c:layout>
                <c:manualLayout>
                  <c:x val="0"/>
                  <c:y val="-1.388888888888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6E-4DB7-B855-F67F11A6E906}"/>
                </c:ext>
              </c:extLst>
            </c:dLbl>
            <c:dLbl>
              <c:idx val="13"/>
              <c:layout>
                <c:manualLayout>
                  <c:x val="3.8204393505253858E-3"/>
                  <c:y val="9.2592592592592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C6E-4DB7-B855-F67F11A6E906}"/>
                </c:ext>
              </c:extLst>
            </c:dLbl>
            <c:dLbl>
              <c:idx val="14"/>
              <c:layout>
                <c:manualLayout>
                  <c:x val="0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C6E-4DB7-B855-F67F11A6E906}"/>
                </c:ext>
              </c:extLst>
            </c:dLbl>
            <c:dLbl>
              <c:idx val="15"/>
              <c:layout>
                <c:manualLayout>
                  <c:x val="0"/>
                  <c:y val="9.2592592592592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C6E-4DB7-B855-F67F11A6E906}"/>
                </c:ext>
              </c:extLst>
            </c:dLbl>
            <c:dLbl>
              <c:idx val="16"/>
              <c:layout>
                <c:manualLayout>
                  <c:x val="0"/>
                  <c:y val="1.388888888888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C6E-4DB7-B855-F67F11A6E906}"/>
                </c:ext>
              </c:extLst>
            </c:dLbl>
            <c:dLbl>
              <c:idx val="17"/>
              <c:layout>
                <c:manualLayout>
                  <c:x val="0"/>
                  <c:y val="9.2592592592592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6E-4DB7-B855-F67F11A6E906}"/>
                </c:ext>
              </c:extLst>
            </c:dLbl>
            <c:dLbl>
              <c:idx val="18"/>
              <c:layout>
                <c:manualLayout>
                  <c:x val="0"/>
                  <c:y val="9.2592592592592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6E-4DB7-B855-F67F11A6E906}"/>
                </c:ext>
              </c:extLst>
            </c:dLbl>
            <c:dLbl>
              <c:idx val="19"/>
              <c:layout>
                <c:manualLayout>
                  <c:x val="0"/>
                  <c:y val="1.388888888888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C6E-4DB7-B855-F67F11A6E906}"/>
                </c:ext>
              </c:extLst>
            </c:dLbl>
            <c:dLbl>
              <c:idx val="23"/>
              <c:layout>
                <c:manualLayout>
                  <c:x val="0"/>
                  <c:y val="-3.2407407407407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C6E-4DB7-B855-F67F11A6E9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Лист1!$C$1:$Z$1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Лист1!$C$2:$Z$2</c:f>
              <c:numCache>
                <c:formatCode>General</c:formatCode>
                <c:ptCount val="24"/>
                <c:pt idx="0">
                  <c:v>704.1</c:v>
                </c:pt>
                <c:pt idx="1">
                  <c:v>493.1</c:v>
                </c:pt>
                <c:pt idx="2">
                  <c:v>345.6</c:v>
                </c:pt>
                <c:pt idx="3">
                  <c:v>347.4</c:v>
                </c:pt>
                <c:pt idx="4">
                  <c:v>291.60000000000002</c:v>
                </c:pt>
                <c:pt idx="5">
                  <c:v>233</c:v>
                </c:pt>
                <c:pt idx="6">
                  <c:v>213.4</c:v>
                </c:pt>
                <c:pt idx="7">
                  <c:v>215</c:v>
                </c:pt>
                <c:pt idx="8">
                  <c:v>145.69999999999999</c:v>
                </c:pt>
                <c:pt idx="9">
                  <c:v>121.2</c:v>
                </c:pt>
                <c:pt idx="10">
                  <c:v>106.7</c:v>
                </c:pt>
                <c:pt idx="11">
                  <c:v>94</c:v>
                </c:pt>
                <c:pt idx="12">
                  <c:v>79.8</c:v>
                </c:pt>
                <c:pt idx="13">
                  <c:v>69.8</c:v>
                </c:pt>
                <c:pt idx="14">
                  <c:v>54</c:v>
                </c:pt>
                <c:pt idx="15" formatCode="[=0]&quot; -     &quot;;#\ ##0&quot;     &quot;">
                  <c:v>47</c:v>
                </c:pt>
                <c:pt idx="16" formatCode="[=0]&quot; -     &quot;;#\ ##0&quot;     &quot;">
                  <c:v>39.5</c:v>
                </c:pt>
                <c:pt idx="17" formatCode="[=0]&quot; -     &quot;;#\ ##0&quot;     &quot;">
                  <c:v>32.5</c:v>
                </c:pt>
                <c:pt idx="18" formatCode="[=0]&quot;-      &quot;;#\ ##0&quot;      &quot;">
                  <c:v>32.6</c:v>
                </c:pt>
                <c:pt idx="19" formatCode="[=0]&quot;-   &quot;;#\ ##0&quot;   &quot;">
                  <c:v>36.800000000000004</c:v>
                </c:pt>
                <c:pt idx="20" formatCode="[=0]&quot;-   &quot;;#\ ##0&quot;   &quot;">
                  <c:v>122.7</c:v>
                </c:pt>
                <c:pt idx="21" formatCode="[=0]&quot;-   &quot;;#\ ##0&quot;   &quot;">
                  <c:v>186.9</c:v>
                </c:pt>
                <c:pt idx="22" formatCode="[=0]&quot;-   &quot;;#\ ##0&quot;   &quot;">
                  <c:v>308.5</c:v>
                </c:pt>
                <c:pt idx="23">
                  <c:v>353.3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C6E-4DB7-B855-F67F11A6E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53408"/>
        <c:axId val="119154944"/>
      </c:barChart>
      <c:catAx>
        <c:axId val="11915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154944"/>
        <c:crosses val="autoZero"/>
        <c:auto val="1"/>
        <c:lblAlgn val="ctr"/>
        <c:lblOffset val="100"/>
        <c:noMultiLvlLbl val="0"/>
      </c:catAx>
      <c:valAx>
        <c:axId val="119154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1534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90507436570402"/>
          <c:y val="5.1400554097404495E-2"/>
          <c:w val="0.67793206506120951"/>
          <c:h val="0.83261956838728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Лист1!$AA$2</c:f>
              <c:strCache>
                <c:ptCount val="1"/>
                <c:pt idx="0">
                  <c:v>Выехало, всего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85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F4-4EAB-BA73-CDF2A64414B1}"/>
                </c:ext>
              </c:extLst>
            </c:dLbl>
            <c:dLbl>
              <c:idx val="1"/>
              <c:layout>
                <c:manualLayout>
                  <c:x val="0"/>
                  <c:y val="-4.1666666666666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F4-4EAB-BA73-CDF2A64414B1}"/>
                </c:ext>
              </c:extLst>
            </c:dLbl>
            <c:dLbl>
              <c:idx val="2"/>
              <c:layout>
                <c:manualLayout>
                  <c:x val="0"/>
                  <c:y val="-1.3888888888888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F4-4EAB-BA73-CDF2A6441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Лист1!$V$1:$Z$1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Лист1!$V$2:$Z$2</c:f>
              <c:numCache>
                <c:formatCode>[=0]"-   ";#\ ##0"   "</c:formatCode>
                <c:ptCount val="5"/>
                <c:pt idx="0">
                  <c:v>36.800000000000004</c:v>
                </c:pt>
                <c:pt idx="1">
                  <c:v>122.7</c:v>
                </c:pt>
                <c:pt idx="2">
                  <c:v>186.9</c:v>
                </c:pt>
                <c:pt idx="3">
                  <c:v>308.5</c:v>
                </c:pt>
                <c:pt idx="4" formatCode="General">
                  <c:v>353.3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F4-4EAB-BA73-CDF2A64414B1}"/>
            </c:ext>
          </c:extLst>
        </c:ser>
        <c:ser>
          <c:idx val="1"/>
          <c:order val="1"/>
          <c:tx>
            <c:strRef>
              <c:f>Лист1!$AA$3</c:f>
              <c:strCache>
                <c:ptCount val="1"/>
                <c:pt idx="0">
                  <c:v>Выехало, граждан России.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63990267639912E-2"/>
                  <c:y val="-2.7778142315543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F4-4EAB-BA73-CDF2A64414B1}"/>
                </c:ext>
              </c:extLst>
            </c:dLbl>
            <c:dLbl>
              <c:idx val="1"/>
              <c:layout>
                <c:manualLayout>
                  <c:x val="1.946472019464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F4-4EAB-BA73-CDF2A64414B1}"/>
                </c:ext>
              </c:extLst>
            </c:dLbl>
            <c:dLbl>
              <c:idx val="2"/>
              <c:layout>
                <c:manualLayout>
                  <c:x val="9.73236009732360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F4-4EAB-BA73-CDF2A64414B1}"/>
                </c:ext>
              </c:extLst>
            </c:dLbl>
            <c:dLbl>
              <c:idx val="3"/>
              <c:layout>
                <c:manualLayout>
                  <c:x val="1.2165450121654499E-2"/>
                  <c:y val="-9.2592592592591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F4-4EAB-BA73-CDF2A64414B1}"/>
                </c:ext>
              </c:extLst>
            </c:dLbl>
            <c:dLbl>
              <c:idx val="4"/>
              <c:layout>
                <c:manualLayout>
                  <c:x val="1.21654501216544E-2"/>
                  <c:y val="-4.629629629629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F4-4EAB-BA73-CDF2A64414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Лист1!$V$1:$Z$1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Лист1!$V$3:$Z$3</c:f>
              <c:numCache>
                <c:formatCode>General</c:formatCode>
                <c:ptCount val="5"/>
                <c:pt idx="0">
                  <c:v>29.5</c:v>
                </c:pt>
                <c:pt idx="1">
                  <c:v>46.7</c:v>
                </c:pt>
                <c:pt idx="2">
                  <c:v>47.4</c:v>
                </c:pt>
                <c:pt idx="3">
                  <c:v>53.2</c:v>
                </c:pt>
                <c:pt idx="4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4F4-4EAB-BA73-CDF2A6441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75040"/>
        <c:axId val="119176576"/>
      </c:barChart>
      <c:catAx>
        <c:axId val="1191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176576"/>
        <c:crosses val="autoZero"/>
        <c:auto val="1"/>
        <c:lblAlgn val="ctr"/>
        <c:lblOffset val="100"/>
        <c:noMultiLvlLbl val="0"/>
      </c:catAx>
      <c:valAx>
        <c:axId val="119176576"/>
        <c:scaling>
          <c:orientation val="minMax"/>
        </c:scaling>
        <c:delete val="0"/>
        <c:axPos val="l"/>
        <c:majorGridlines/>
        <c:numFmt formatCode="[=0]&quot;-   &quot;;#\ ##0&quot;   &quot;" sourceLinked="1"/>
        <c:majorTickMark val="out"/>
        <c:minorTickMark val="none"/>
        <c:tickLblPos val="nextTo"/>
        <c:crossAx val="11917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22995574458365"/>
          <c:y val="0.21720873432487617"/>
          <c:w val="0.21633695423108601"/>
          <c:h val="0.4776195683872854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848483044187547"/>
          <c:y val="0.1005081532136311"/>
          <c:w val="0.48764980581877332"/>
          <c:h val="0.8814565462866130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1862396204033301E-2"/>
                  <c:y val="-2.183554396724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ED-4105-A89A-33919D2BB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(Субъекты!$A$6:$A$15;Субъекты!$A$17:$A$21)</c:f>
              <c:strCache>
                <c:ptCount val="15"/>
                <c:pt idx="0">
                  <c:v>Калининградская область</c:v>
                </c:pt>
                <c:pt idx="1">
                  <c:v>Сахалинская область</c:v>
                </c:pt>
                <c:pt idx="2">
                  <c:v>Республика Карелия</c:v>
                </c:pt>
                <c:pt idx="3">
                  <c:v>Ленинградская область</c:v>
                </c:pt>
                <c:pt idx="4">
                  <c:v>Мурманская область</c:v>
                </c:pt>
                <c:pt idx="5">
                  <c:v>Магаданская область</c:v>
                </c:pt>
                <c:pt idx="6">
                  <c:v>Омская область</c:v>
                </c:pt>
                <c:pt idx="7">
                  <c:v>Ямало-Ненецкий авт. округ</c:v>
                </c:pt>
                <c:pt idx="8">
                  <c:v>Томская область</c:v>
                </c:pt>
                <c:pt idx="9">
                  <c:v>г. Санкт-Петербург</c:v>
                </c:pt>
                <c:pt idx="10">
                  <c:v>Московская область</c:v>
                </c:pt>
                <c:pt idx="11">
                  <c:v>Ханты-Мансийский авт. округ-Югра</c:v>
                </c:pt>
                <c:pt idx="12">
                  <c:v>РСО - Алания</c:v>
                </c:pt>
                <c:pt idx="13">
                  <c:v>Тюменская область</c:v>
                </c:pt>
                <c:pt idx="14">
                  <c:v>Калужская область</c:v>
                </c:pt>
              </c:strCache>
            </c:strRef>
          </c:cat>
          <c:val>
            <c:numRef>
              <c:f>(Субъекты!$B$6:$B$15;Субъекты!$B$17:$B$21)</c:f>
              <c:numCache>
                <c:formatCode>0.00</c:formatCode>
                <c:ptCount val="15"/>
                <c:pt idx="0">
                  <c:v>23.07533539731682</c:v>
                </c:pt>
                <c:pt idx="1">
                  <c:v>14.836065573770499</c:v>
                </c:pt>
                <c:pt idx="2">
                  <c:v>12.085308056872044</c:v>
                </c:pt>
                <c:pt idx="3">
                  <c:v>10.315315315315322</c:v>
                </c:pt>
                <c:pt idx="4">
                  <c:v>10.117493472584849</c:v>
                </c:pt>
                <c:pt idx="5">
                  <c:v>9.324324324324321</c:v>
                </c:pt>
                <c:pt idx="6">
                  <c:v>8.6602628918099267</c:v>
                </c:pt>
                <c:pt idx="7">
                  <c:v>8.3703703703703685</c:v>
                </c:pt>
                <c:pt idx="8">
                  <c:v>7.9795158286778376</c:v>
                </c:pt>
                <c:pt idx="9">
                  <c:v>7.7927580893682586</c:v>
                </c:pt>
                <c:pt idx="10">
                  <c:v>7.2797676669893514</c:v>
                </c:pt>
                <c:pt idx="11">
                  <c:v>6.4516129032258114</c:v>
                </c:pt>
                <c:pt idx="12">
                  <c:v>6.3456090651558084</c:v>
                </c:pt>
                <c:pt idx="13">
                  <c:v>5.4900865679976691</c:v>
                </c:pt>
                <c:pt idx="14">
                  <c:v>5.2917903066271021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D-4105-A89A-33919D2BB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74208"/>
        <c:axId val="119375744"/>
      </c:barChart>
      <c:catAx>
        <c:axId val="1193742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375744"/>
        <c:crosses val="autoZero"/>
        <c:auto val="1"/>
        <c:lblAlgn val="ctr"/>
        <c:lblOffset val="100"/>
        <c:noMultiLvlLbl val="0"/>
      </c:catAx>
      <c:valAx>
        <c:axId val="119375744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37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Субъекты!$A$82:$A$96</c:f>
              <c:strCache>
                <c:ptCount val="15"/>
                <c:pt idx="0">
                  <c:v>Ивановская область</c:v>
                </c:pt>
                <c:pt idx="1">
                  <c:v>Удмуртская Республика</c:v>
                </c:pt>
                <c:pt idx="2">
                  <c:v>Забайкальский край</c:v>
                </c:pt>
                <c:pt idx="3">
                  <c:v>Республика Бурятия</c:v>
                </c:pt>
                <c:pt idx="4">
                  <c:v>Орловская область</c:v>
                </c:pt>
                <c:pt idx="5">
                  <c:v>Карачаево-Черкесская Республика</c:v>
                </c:pt>
                <c:pt idx="6">
                  <c:v>Республика Алтай</c:v>
                </c:pt>
                <c:pt idx="7">
                  <c:v>Кабардино-Балкарская Республика</c:v>
                </c:pt>
                <c:pt idx="8">
                  <c:v>Республика Калмыкия</c:v>
                </c:pt>
                <c:pt idx="9">
                  <c:v>Чувашская Республика</c:v>
                </c:pt>
                <c:pt idx="10">
                  <c:v>Вологодская область</c:v>
                </c:pt>
                <c:pt idx="11">
                  <c:v>Чеченская Республика</c:v>
                </c:pt>
                <c:pt idx="12">
                  <c:v>Республика Мордовия</c:v>
                </c:pt>
                <c:pt idx="13">
                  <c:v>Республика Дагестан</c:v>
                </c:pt>
                <c:pt idx="14">
                  <c:v>Республика Тыва</c:v>
                </c:pt>
              </c:strCache>
            </c:strRef>
          </c:cat>
          <c:val>
            <c:numRef>
              <c:f>Субъекты!$B$82:$B$96</c:f>
              <c:numCache>
                <c:formatCode>0.00</c:formatCode>
                <c:ptCount val="15"/>
                <c:pt idx="0">
                  <c:v>1.215043394406943</c:v>
                </c:pt>
                <c:pt idx="1">
                  <c:v>1.2055335968379257</c:v>
                </c:pt>
                <c:pt idx="2">
                  <c:v>1.186752529898857</c:v>
                </c:pt>
                <c:pt idx="3">
                  <c:v>1.12474437627812</c:v>
                </c:pt>
                <c:pt idx="4">
                  <c:v>1.111111111111112</c:v>
                </c:pt>
                <c:pt idx="5">
                  <c:v>1.0874200426439218</c:v>
                </c:pt>
                <c:pt idx="6">
                  <c:v>1.0747663551401592</c:v>
                </c:pt>
                <c:pt idx="7">
                  <c:v>1.0569105691056921</c:v>
                </c:pt>
                <c:pt idx="8">
                  <c:v>0.96085409252670495</c:v>
                </c:pt>
                <c:pt idx="9">
                  <c:v>0.90468497576735407</c:v>
                </c:pt>
                <c:pt idx="10">
                  <c:v>0.86481947942906179</c:v>
                </c:pt>
                <c:pt idx="11">
                  <c:v>0.56204379562043805</c:v>
                </c:pt>
                <c:pt idx="12">
                  <c:v>0.40791100123609408</c:v>
                </c:pt>
                <c:pt idx="13">
                  <c:v>0.40468227424749847</c:v>
                </c:pt>
                <c:pt idx="14">
                  <c:v>0.12738853503184697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2-461B-B2C8-FD5CFDF7A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465472"/>
        <c:axId val="119467008"/>
      </c:barChart>
      <c:catAx>
        <c:axId val="1194654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467008"/>
        <c:crosses val="autoZero"/>
        <c:auto val="1"/>
        <c:lblAlgn val="ctr"/>
        <c:lblOffset val="100"/>
        <c:noMultiLvlLbl val="0"/>
      </c:catAx>
      <c:valAx>
        <c:axId val="119467008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4654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955419835944752E-2"/>
          <c:y val="3.6327385510631596E-2"/>
          <c:w val="0.90042451764370879"/>
          <c:h val="0.809834862706776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2.1521575379317612E-3"/>
                  <c:y val="-3.6804100034703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BA-44AB-BFCD-E2E60924D7C2}"/>
                </c:ext>
              </c:extLst>
            </c:dLbl>
            <c:dLbl>
              <c:idx val="1"/>
              <c:layout>
                <c:manualLayout>
                  <c:x val="2.1521575379317812E-3"/>
                  <c:y val="1.840205001735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BA-44AB-BFCD-E2E60924D7C2}"/>
                </c:ext>
              </c:extLst>
            </c:dLbl>
            <c:dLbl>
              <c:idx val="3"/>
              <c:layout>
                <c:manualLayout>
                  <c:x val="-2.0294263626639344E-3"/>
                  <c:y val="-3.9263808738876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BA-44AB-BFCD-E2E60924D7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Лист1!$A$3:$A$6</c:f>
              <c:strCache>
                <c:ptCount val="4"/>
                <c:pt idx="0">
                  <c:v>РОМИР (2015)</c:v>
                </c:pt>
                <c:pt idx="1">
                  <c:v>Левада-Центр (2015)</c:v>
                </c:pt>
                <c:pt idx="2">
                  <c:v>ФОМ (2014)</c:v>
                </c:pt>
                <c:pt idx="3">
                  <c:v>ВЦИОМ (2015)</c:v>
                </c:pt>
              </c:strCache>
            </c:strRef>
          </c:cat>
          <c:val>
            <c:numRef>
              <c:f>Лист1!$B$3:$B$6</c:f>
              <c:numCache>
                <c:formatCode>0%</c:formatCode>
                <c:ptCount val="4"/>
                <c:pt idx="0">
                  <c:v>8.0000000000000043E-2</c:v>
                </c:pt>
                <c:pt idx="1">
                  <c:v>0.23</c:v>
                </c:pt>
                <c:pt idx="2">
                  <c:v>0.12000000000000002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BA-44AB-BFCD-E2E60924D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746944"/>
        <c:axId val="119748480"/>
      </c:barChart>
      <c:catAx>
        <c:axId val="11974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748480"/>
        <c:crosses val="autoZero"/>
        <c:auto val="1"/>
        <c:lblAlgn val="ctr"/>
        <c:lblOffset val="100"/>
        <c:noMultiLvlLbl val="0"/>
      </c:catAx>
      <c:valAx>
        <c:axId val="119748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7469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45201939613616"/>
          <c:y val="0.101610627397184"/>
          <c:w val="0.60509574859607396"/>
          <c:h val="0.79677874520563197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6685907312799"/>
                  <c:y val="0.2048295025081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Россия 19%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249-46E5-9C8D-07E156B0609D}"/>
                </c:ext>
              </c:extLst>
            </c:dLbl>
            <c:dLbl>
              <c:idx val="1"/>
              <c:layout>
                <c:manualLayout>
                  <c:x val="-0.19108483183800001"/>
                  <c:y val="-3.7444091862632686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49-46E5-9C8D-07E156B0609D}"/>
                </c:ext>
              </c:extLst>
            </c:dLbl>
            <c:dLbl>
              <c:idx val="2"/>
              <c:layout>
                <c:manualLayout>
                  <c:x val="5.3708042950105804E-2"/>
                  <c:y val="-0.1028169109263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49-46E5-9C8D-07E156B0609D}"/>
                </c:ext>
              </c:extLst>
            </c:dLbl>
            <c:dLbl>
              <c:idx val="3"/>
              <c:layout>
                <c:manualLayout>
                  <c:x val="0.222254232088159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49-46E5-9C8D-07E156B0609D}"/>
                </c:ext>
              </c:extLst>
            </c:dLbl>
            <c:dLbl>
              <c:idx val="7"/>
              <c:layout>
                <c:manualLayout>
                  <c:x val="0.24007449061968"/>
                  <c:y val="8.05547805620696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49-46E5-9C8D-07E156B06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Финляндия!$B$4:$B$11</c:f>
              <c:strCache>
                <c:ptCount val="8"/>
                <c:pt idx="0">
                  <c:v>Россия</c:v>
                </c:pt>
                <c:pt idx="1">
                  <c:v>Китай</c:v>
                </c:pt>
                <c:pt idx="2">
                  <c:v>Вьетнам</c:v>
                </c:pt>
                <c:pt idx="3">
                  <c:v>Южная Корея</c:v>
                </c:pt>
                <c:pt idx="4">
                  <c:v>США</c:v>
                </c:pt>
                <c:pt idx="5">
                  <c:v>Непал</c:v>
                </c:pt>
                <c:pt idx="6">
                  <c:v>Япония</c:v>
                </c:pt>
                <c:pt idx="7">
                  <c:v>Другие страны</c:v>
                </c:pt>
              </c:strCache>
            </c:strRef>
          </c:cat>
          <c:val>
            <c:numRef>
              <c:f>Финляндия!$C$4:$C$11</c:f>
              <c:numCache>
                <c:formatCode>General</c:formatCode>
                <c:ptCount val="8"/>
                <c:pt idx="0">
                  <c:v>1130</c:v>
                </c:pt>
                <c:pt idx="1">
                  <c:v>855</c:v>
                </c:pt>
                <c:pt idx="2">
                  <c:v>428</c:v>
                </c:pt>
                <c:pt idx="3">
                  <c:v>315</c:v>
                </c:pt>
                <c:pt idx="4">
                  <c:v>247</c:v>
                </c:pt>
                <c:pt idx="5">
                  <c:v>170</c:v>
                </c:pt>
                <c:pt idx="6">
                  <c:v>215</c:v>
                </c:pt>
                <c:pt idx="7">
                  <c:v>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49-46E5-9C8D-07E156B0609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2B2B0-E97B-4431-8782-F41110B1889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713AB-3523-4D45-AF1F-5A03BECB8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6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5C64836-D8F9-48D4-A1BA-9BFFCD555D47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A1303A8-6653-4407-9D8B-FBC9C22312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04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AABBA-71F1-4207-8B9F-65F35EB0EF9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0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.ru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00430" y="4940301"/>
            <a:ext cx="5143536" cy="488963"/>
          </a:xfrm>
        </p:spPr>
        <p:txBody>
          <a:bodyPr>
            <a:normAutofit fontScale="92500"/>
          </a:bodyPr>
          <a:lstStyle/>
          <a:p>
            <a:pPr algn="r"/>
            <a:r>
              <a:rPr lang="ru-RU" i="1" dirty="0"/>
              <a:t>П.Толмачев, </a:t>
            </a:r>
            <a:r>
              <a:rPr lang="ru-RU" i="1" dirty="0" err="1"/>
              <a:t>д.э.н.,профессор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2357431"/>
            <a:ext cx="8001056" cy="50006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Курс</a:t>
            </a:r>
            <a:r>
              <a:rPr lang="ru-RU" sz="2400">
                <a:latin typeface="Arial" pitchFamily="34" charset="0"/>
                <a:cs typeface="Arial" pitchFamily="34" charset="0"/>
              </a:rPr>
              <a:t>: международные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экономические отношения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152" y="164305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Дипломатическая академия МИД РФ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57166"/>
            <a:ext cx="1714512" cy="92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2128" y="3308791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: Международное движение трудовых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105773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Нелегальная миграция; связана с нарушением режима въезда или пребывания в стране въезда. Нелегальные мигранты – лица, незаконно въезжающие в поисках работы в другие страны (так, из Мексики в США нелегально переходят границу более 1 млн. человек ежегодно), а также лица, пересекающие границу на законных основаниях (по частным приглашениям, в качестве туристов и т.п.) с последующим нелегальным трудоустройством. Рост числа таких мигрантов наблюдается со второй половины 1980 -х. Определить их истинное количество практически невозможно. В США, например, число подпольных мигрантов оценивается от 2 до 15 млн., в Европе  – от 1,3 до 5 млн., в Японии – от 300 тыс. до 1 млн. и т.д. По оценкам экспертов, из стран СНГ приезжают в Россию на заработки не более 6 миллионов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550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Насильственная миграция по отношению к местному населению в виде экспансии и т.д.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00034" y="402065"/>
            <a:ext cx="81439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1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Формы международной миграции (в основу классификации положен фактор причинности):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Вынужденная миграция –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миграция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имеющая вынужденный, внезапный характер, обусловленный угрозой для жизни мигрантов в результате стихийных бедствий, военных действий или преследований по политическим причинам и т.д. 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Вынужденная миграция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обусловлена прежде всего политическими и экологическими факторами. Она находит выражение в первую очередь в движении беженцев, перемещенных лиц и др. Резко возросли не только масштабы, но и сложность проблем, связанных с этим видом международной миграции населения. Она приобрела глобальный характер, затронув многие страны мира. Причем, 87% беженцев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осели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в развивающихся странах. Значительно возросло число мигрантов, въезжающих в экономически развитые страны по кратковременной визе и остающихся с просьбой об убежище. В Европе число таких мигрантов, по самым приблизительным оценкам, превысило 500 тыс. человек, из которых все меньшее количество получает статус беженца, оставаясь на нелегальной и так называемой «гуманитарной» основе.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Autofit/>
          </a:bodyPr>
          <a:lstStyle/>
          <a:p>
            <a:br>
              <a:rPr lang="ru-RU" sz="1800" dirty="0"/>
            </a:br>
            <a:r>
              <a:rPr lang="ru-RU" sz="1800" dirty="0"/>
              <a:t>Таблица</a:t>
            </a:r>
            <a:br>
              <a:rPr lang="ru-RU" sz="1800" dirty="0"/>
            </a:br>
            <a:r>
              <a:rPr lang="ru-RU" sz="1800" b="1" dirty="0" err="1"/>
              <a:t>Депопуляция</a:t>
            </a:r>
            <a:r>
              <a:rPr lang="ru-RU" sz="1800" b="1" dirty="0"/>
              <a:t> и старение населения в некоторых странах мира, 2000-2050 </a:t>
            </a:r>
            <a:endParaRPr lang="ru-RU" sz="1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3" y="1357295"/>
          <a:ext cx="7715304" cy="4752987"/>
        </p:xfrm>
        <a:graphic>
          <a:graphicData uri="http://schemas.openxmlformats.org/drawingml/2006/table">
            <a:tbl>
              <a:tblPr/>
              <a:tblGrid>
                <a:gridCol w="109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1537">
                <a:tc row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Страны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Численность населения, млн чел.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Сокращение численности населения, млн чел.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лиц в возрасте от 60 лет и старше, %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2050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млн.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2000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2050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Австрия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8080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6452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-1628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Армения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3787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3150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-637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39,5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Барбадос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35,4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Белоруссия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10 187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8305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-1882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Бельгия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10 249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9583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-667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22,1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35,5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Болгария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7949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4531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-3419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38,6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1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Босния и Герцеговина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3977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3458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-519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Великобритания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59 415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58 933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-482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20,6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Венгрия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9968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7486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-2481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36,2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357302"/>
          <a:ext cx="7858180" cy="5000654"/>
        </p:xfrm>
        <a:graphic>
          <a:graphicData uri="http://schemas.openxmlformats.org/drawingml/2006/table">
            <a:tbl>
              <a:tblPr/>
              <a:tblGrid>
                <a:gridCol w="1125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9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4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0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Германия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82 017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70 805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-11 212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23,2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38,1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Греция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10 610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8983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-1627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23,4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Грузия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5262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3219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-2043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-39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5320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5080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-240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Испания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39 910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31282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-8629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44,1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Италия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57 530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42 962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-14 568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24,1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42,3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Казахстан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16 172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15 302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-871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11,2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Куба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11199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10 764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-435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Латвия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2421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1744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-677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20,9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37,5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Литва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3696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2989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-707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37,3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Македония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2034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1894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-140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Польша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38 605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33 370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-5235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16,6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35,6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8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Португалия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10 016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9006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-1010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Молдавия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4295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3577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-718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32,5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428736"/>
          <a:ext cx="8215374" cy="4810716"/>
        </p:xfrm>
        <a:graphic>
          <a:graphicData uri="http://schemas.openxmlformats.org/drawingml/2006/table">
            <a:tbl>
              <a:tblPr/>
              <a:tblGrid>
                <a:gridCol w="117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3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Россия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145 491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104 258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-41 233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37,2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Румыния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22 438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18 150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-4288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Словакия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5399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4674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-724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15,4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Словения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1988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1527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-461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19,2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42,4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Украина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49 568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29 959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-19 609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20,5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38,1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Финляндия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5172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4693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-479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19,9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Хорватия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4654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4179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-474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20,2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30,8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Чехия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10 272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8429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-1842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-18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40,1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Швейцария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7170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5607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-1563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21,3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38,9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Швеция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8842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7777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-1066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22,4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37,7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Эстония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1393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-642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20,2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35,9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Югославия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10 552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9030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-1522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18,3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32,5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Япония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127 096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109 220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-17 876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-14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23,2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42,3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214422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 </a:t>
            </a:r>
            <a:r>
              <a:rPr lang="ru-RU" i="1" dirty="0"/>
              <a:t>«замещающей миграцией»</a:t>
            </a:r>
            <a:r>
              <a:rPr lang="ru-RU" dirty="0"/>
              <a:t> понимается такой миграционный прирост, который компенсирует - «замещает» - недостаток рождений, необходимый для поддержания в некоторый период времени в данной стране постоянства либо численности -наподобие того, как его может поддерживать «замещающая рождаемость» («</a:t>
            </a:r>
            <a:r>
              <a:rPr lang="en-US" dirty="0"/>
              <a:t>replacement fertility</a:t>
            </a:r>
            <a:r>
              <a:rPr lang="ru-RU" dirty="0"/>
              <a:t>»), либо каких-либо других количественных характеристик населения. Более конкретно в докладе понятие «замещающая миграция» употребляется в трех разных смыслах: (1) это миграционный прирост, при котором численность населения не меняется; (2) это миграционный прирост, при котором численность трудоспособного населения не меняется; (3) это миграционный прирост, при котором доля лиц в старших возрастах не увеличивается.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28596" y="461228"/>
            <a:ext cx="80010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Современные тенденции международной миграции можно свести к следующему: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глобализации мировых миграционных потоков и вовлеченность в этот процесс населения большинства стран; дифференциация стран с преобладанием миграции и эмиграции.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увеличение демографической значимости международной миграции в демографическом развитии высокоразвитых стран;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рост нелегальной миграции, имеющей ярко выраженный трудовой характер;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рост вынужденной миграции, в основе которой увеличение вооруженных конфликтов в мире, обострение межнациональных отношений;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качественные изменения миграционных потоков, увеличение в ее составе доли лиц с высоким уровнем образования и наличие в ряде стран (США, Франция, Канада, Швеция) специальных программ по адаптации высококвалифицированных мигрантов.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двойственный характер миграционной политики; ужесточение и регламентация миграционной политики в процессе интеграции.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214422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Мощные ТНК используют труд мигрантов на самых тяжелых участках производства. Мигранты также обслуживают мелкое производство, которое пока «за рамками» интересов ТНК. С деятельностью ТНК также во многом связана трудовая миграция элитных эшелонов менеджерского состава, которая практически не знает национальных границ и обеспечивает агентам глобализации поистине глобальный пул для пополнения кадров. Не представляется возможным подсчитать долю прибылей, получаемой за счет мигрантов, но несомненно то, что мигранты прямо и косвенно обслуживают глобальную реструктуризацию мировой экономики. Транснациональный бизнес сегодня имеет все больше рычагов для манипулирования политикой национальных государств, в том числе, в сфере миграции. Налицо кризис национальной миграционной политики основных развитых (принимающих) стран, основанной на жестком контроле и концепции национальных интересов и национальной безопасности.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107504" y="194102"/>
            <a:ext cx="88908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Формы международной миграции населения </a:t>
            </a:r>
            <a:r>
              <a:rPr lang="ru-RU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(Классификация по 4 критериям)</a:t>
            </a:r>
            <a:endParaRPr lang="ru-RU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4696073" y="6400800"/>
            <a:ext cx="4233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EAEAEA"/>
                </a:solidFill>
                <a:latin typeface="Arial" charset="0"/>
              </a:rPr>
              <a:t>Источник: МВФ, ЮНКТАД, авторское видение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1333886"/>
            <a:ext cx="8856984" cy="3821008"/>
            <a:chOff x="131912" y="1369240"/>
            <a:chExt cx="8856984" cy="2948580"/>
          </a:xfrm>
        </p:grpSpPr>
        <p:sp>
          <p:nvSpPr>
            <p:cNvPr id="5137" name="AutoShape 17"/>
            <p:cNvSpPr>
              <a:spLocks noChangeArrowheads="1"/>
            </p:cNvSpPr>
            <p:nvPr/>
          </p:nvSpPr>
          <p:spPr bwMode="auto">
            <a:xfrm>
              <a:off x="2652193" y="1424805"/>
              <a:ext cx="3215952" cy="682453"/>
            </a:xfrm>
            <a:prstGeom prst="flowChartAlternateProcess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временная</a:t>
              </a:r>
              <a:endParaRPr lang="ru-RU" sz="3200" b="1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>
              <a:off x="6012159" y="1369240"/>
              <a:ext cx="2886527" cy="682452"/>
            </a:xfrm>
            <a:prstGeom prst="flowChartAlternateProcess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постоянная</a:t>
              </a:r>
              <a:endParaRPr lang="ru-RU" sz="3200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2627784" y="3930626"/>
              <a:ext cx="1752600" cy="387194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эмиграция</a:t>
              </a:r>
              <a:endParaRPr lang="ru-RU" sz="3600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5134" name="AutoShape 14"/>
            <p:cNvSpPr>
              <a:spLocks noChangeArrowheads="1"/>
            </p:cNvSpPr>
            <p:nvPr/>
          </p:nvSpPr>
          <p:spPr bwMode="auto">
            <a:xfrm>
              <a:off x="2887216" y="3269647"/>
              <a:ext cx="2645296" cy="494278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  <a:scene3d>
              <a:camera prst="perspectiveRelaxedModerately"/>
              <a:lightRig rig="threePt" dir="t"/>
            </a:scene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легальная</a:t>
              </a:r>
              <a:endParaRPr lang="ru-RU" sz="4000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auto">
            <a:xfrm>
              <a:off x="5772709" y="3269647"/>
              <a:ext cx="2856147" cy="494278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innerShdw blurRad="114300">
                <a:prstClr val="black"/>
              </a:innerShdw>
            </a:effectLst>
            <a:scene3d>
              <a:camera prst="perspectiveRelaxedModerately"/>
              <a:lightRig rig="threePt" dir="t"/>
            </a:scene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нелегальная</a:t>
              </a:r>
              <a:endParaRPr lang="ru-RU" sz="4000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131912" y="1503734"/>
              <a:ext cx="2209800" cy="285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1) по срокам </a:t>
              </a:r>
              <a:endPara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131912" y="2534284"/>
              <a:ext cx="1392560" cy="285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2) по цели </a:t>
              </a:r>
              <a:endPara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131912" y="3263823"/>
              <a:ext cx="2296555" cy="498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</a:rPr>
                <a:t>3) соответствие законодательству</a:t>
              </a:r>
              <a:endParaRPr lang="ru-RU" sz="2800" dirty="0">
                <a:solidFill>
                  <a:schemeClr val="accent2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143041" y="3986192"/>
              <a:ext cx="2365135" cy="285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4) по направлению</a:t>
              </a:r>
              <a:endParaRPr lang="ru-RU" sz="3200" dirty="0">
                <a:solidFill>
                  <a:schemeClr val="accent2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4524400" y="3930626"/>
              <a:ext cx="2088839" cy="387194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иммиграция</a:t>
              </a:r>
              <a:endParaRPr lang="ru-RU" sz="3600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auto">
            <a:xfrm>
              <a:off x="6756648" y="3930626"/>
              <a:ext cx="2097825" cy="387194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маятниковая</a:t>
              </a:r>
              <a:endParaRPr lang="ru-RU" sz="3600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7755167" y="2301654"/>
              <a:ext cx="1233729" cy="75908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туризм</a:t>
              </a:r>
              <a:endParaRPr lang="ru-RU" sz="4000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6819063" y="2323078"/>
              <a:ext cx="1233729" cy="75908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err="1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образо-ватель-ная</a:t>
              </a:r>
              <a:endParaRPr lang="ru-RU" sz="3600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31" name="AutoShape 15"/>
            <p:cNvSpPr>
              <a:spLocks noChangeArrowheads="1"/>
            </p:cNvSpPr>
            <p:nvPr/>
          </p:nvSpPr>
          <p:spPr bwMode="auto">
            <a:xfrm>
              <a:off x="5260832" y="2319186"/>
              <a:ext cx="1855856" cy="779279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деловая </a:t>
              </a:r>
              <a:r>
                <a:rPr lang="ru-RU" sz="1600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(командиров-</a:t>
              </a:r>
              <a:r>
                <a:rPr lang="ru-RU" sz="1600" dirty="0" err="1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ки</a:t>
              </a:r>
              <a:r>
                <a:rPr lang="ru-RU" sz="1600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, открытие </a:t>
              </a:r>
              <a:r>
                <a:rPr lang="ru-RU" sz="1600" dirty="0" err="1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бизн</a:t>
              </a:r>
              <a:r>
                <a:rPr lang="ru-RU" sz="1600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.)</a:t>
              </a:r>
              <a:endParaRPr lang="ru-RU" sz="3200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3948337" y="2333685"/>
              <a:ext cx="1728191" cy="764780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Чрезвычайная </a:t>
              </a:r>
              <a:r>
                <a:rPr lang="ru-RU" sz="1600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(беженцы)</a:t>
              </a:r>
              <a:endParaRPr lang="ru-RU" sz="2800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2750145" y="2339380"/>
              <a:ext cx="1558231" cy="75908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семейная</a:t>
              </a:r>
              <a:endParaRPr lang="ru-RU" sz="4000" dirty="0">
                <a:solidFill>
                  <a:srgbClr val="006666"/>
                </a:solidFill>
                <a:latin typeface="Arial" charset="0"/>
              </a:endParaRPr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1572072" y="2339380"/>
              <a:ext cx="1512168" cy="721359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perspectiveHeroicExtremeLeftFacing"/>
              <a:lightRig rig="threePt" dir="t"/>
            </a:scene3d>
            <a:sp3d>
              <a:bevelT prst="slope"/>
            </a:sp3d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6666"/>
                  </a:solidFill>
                  <a:latin typeface="Arial" charset="0"/>
                  <a:cs typeface="Times New Roman" pitchFamily="18" charset="0"/>
                </a:rPr>
                <a:t>трудовая</a:t>
              </a:r>
              <a:endParaRPr lang="ru-RU" sz="2800" dirty="0">
                <a:solidFill>
                  <a:srgbClr val="006666"/>
                </a:solidFill>
                <a:latin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2418" y="5785066"/>
            <a:ext cx="9019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Ок. 50% всех  межд. мигрантов в мире – трудовые мигранты!</a:t>
            </a:r>
          </a:p>
        </p:txBody>
      </p:sp>
    </p:spTree>
    <p:extLst>
      <p:ext uri="{BB962C8B-B14F-4D97-AF65-F5344CB8AC3E}">
        <p14:creationId xmlns:p14="http://schemas.microsoft.com/office/powerpoint/2010/main" val="10868101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7429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Управление Верховного комиссара ООН по делам беженцев так определяет понятие «мигрант»: </a:t>
            </a:r>
            <a:r>
              <a:rPr lang="ru-RU" i="1" dirty="0"/>
              <a:t>«Мигрант - это лицо, которое по причинам, отличающимся от содержащихся в определении, добровольно покидает страну, чтобы поселиться в другом месте»</a:t>
            </a:r>
          </a:p>
          <a:p>
            <a:r>
              <a:rPr lang="ru-RU" i="1" dirty="0"/>
              <a:t>//</a:t>
            </a:r>
            <a:r>
              <a:rPr lang="ru-RU" dirty="0"/>
              <a:t>Конвенция 1951 года о статусе беженцев.// Международные акты о правах человека. Сборник документов/ Сост. В.А. </a:t>
            </a:r>
            <a:r>
              <a:rPr lang="ru-RU" dirty="0" err="1"/>
              <a:t>Карташкин</a:t>
            </a:r>
            <a:r>
              <a:rPr lang="ru-RU" dirty="0"/>
              <a:t>, Е.А. Лукашева. - М. 2002. - с. 17.</a:t>
            </a:r>
            <a:r>
              <a:rPr lang="ru-RU" i="1" dirty="0"/>
              <a:t>.</a:t>
            </a:r>
          </a:p>
          <a:p>
            <a:pPr algn="just"/>
            <a:r>
              <a:rPr lang="ru-RU" dirty="0"/>
              <a:t>Показатели международной миграции населения, и ее определение имеют существенные </a:t>
            </a:r>
            <a:r>
              <a:rPr lang="ru-RU" dirty="0" err="1"/>
              <a:t>страновые</a:t>
            </a:r>
            <a:r>
              <a:rPr lang="ru-RU" dirty="0"/>
              <a:t> различия. Так, в Германии иммигрантами считаются «лица, пересекающие границу с намерением устроиться в стране», в Японии – «национальные граждане и иностранцы, приезжающие из-за границы», в США – «иностранцы, допущенные на законных основаниях с целью постоянного проживания в стране», в Российской Федерации – «лица, приезжающие работать или учиться (за исключением обучения сроком менее 1,5 месяцев), и лица, их сопровождающие».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534400" cy="76041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Глобальные факторы, тенденции и направления международной миграции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50335146"/>
              </p:ext>
            </p:extLst>
          </p:nvPr>
        </p:nvGraphicFramePr>
        <p:xfrm>
          <a:off x="0" y="5008563"/>
          <a:ext cx="3960440" cy="180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3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>
                          <a:latin typeface="+mn-lt"/>
                        </a:rPr>
                        <a:t>Данные на 2010 г</a:t>
                      </a:r>
                      <a:endParaRPr lang="ru-RU" sz="1600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+mn-lt"/>
                        </a:rPr>
                        <a:t>Млн.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+mn-lt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+mn-lt"/>
                        </a:rPr>
                        <a:t>Юг-Юг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+mn-lt"/>
                        </a:rPr>
                        <a:t>Юг-Север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+mn-lt"/>
                        </a:rPr>
                        <a:t>Север-Север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95"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+mn-lt"/>
                        </a:rPr>
                        <a:t>Север-Юг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latin typeface="+mn-lt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32040" y="6381328"/>
            <a:ext cx="4134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International Migration Paper.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ILO .2012. No. 112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340768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Факторы международной труд. миг.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/>
              <a:t>по виду воздействия: </a:t>
            </a:r>
            <a:r>
              <a:rPr lang="ru-RU" sz="1600" dirty="0"/>
              <a:t>выталкивания, притяжения, сетевые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/>
              <a:t>по набору условий:</a:t>
            </a:r>
          </a:p>
          <a:p>
            <a:pPr marL="342900" indent="-342900">
              <a:buFont typeface="+mj-lt"/>
              <a:buAutoNum type="arabicPeriod"/>
            </a:pPr>
            <a:r>
              <a:rPr lang="ru-RU" u="sng" dirty="0"/>
              <a:t>Демографические</a:t>
            </a:r>
            <a:r>
              <a:rPr lang="ru-RU" dirty="0"/>
              <a:t> – </a:t>
            </a:r>
            <a:r>
              <a:rPr lang="ru-RU" sz="1600" dirty="0"/>
              <a:t>с каждым годом их роль возрастает  (старение/ перенаселенность, </a:t>
            </a:r>
            <a:r>
              <a:rPr lang="ru-RU" sz="1600" dirty="0" err="1"/>
              <a:t>генд</a:t>
            </a:r>
            <a:r>
              <a:rPr lang="ru-RU" sz="1600" dirty="0"/>
              <a:t>. структура) </a:t>
            </a:r>
          </a:p>
          <a:p>
            <a:pPr marL="342900" indent="-342900">
              <a:buFont typeface="+mj-lt"/>
              <a:buAutoNum type="arabicPeriod"/>
            </a:pPr>
            <a:r>
              <a:rPr lang="ru-RU" u="sng" dirty="0"/>
              <a:t>Экономические</a:t>
            </a:r>
            <a:r>
              <a:rPr lang="ru-RU" dirty="0"/>
              <a:t> </a:t>
            </a:r>
            <a:r>
              <a:rPr lang="ru-RU" sz="1600" dirty="0"/>
              <a:t>(з/п, стоимость жизни, условия труда, раб. в </a:t>
            </a:r>
            <a:r>
              <a:rPr lang="ru-RU" sz="1600" dirty="0" err="1"/>
              <a:t>зар</a:t>
            </a:r>
            <a:r>
              <a:rPr lang="ru-RU" sz="1600" dirty="0"/>
              <a:t>. фил., </a:t>
            </a:r>
            <a:r>
              <a:rPr lang="ru-RU" sz="1600" dirty="0" err="1"/>
              <a:t>экон</a:t>
            </a:r>
            <a:r>
              <a:rPr lang="ru-RU" sz="1600" dirty="0"/>
              <a:t>. циклы)</a:t>
            </a:r>
          </a:p>
          <a:p>
            <a:pPr marL="342900" indent="-342900">
              <a:buFont typeface="+mj-lt"/>
              <a:buAutoNum type="arabicPeriod"/>
            </a:pPr>
            <a:r>
              <a:rPr lang="ru-RU" u="sng" dirty="0"/>
              <a:t>Социальные</a:t>
            </a:r>
            <a:r>
              <a:rPr lang="ru-RU" dirty="0"/>
              <a:t> </a:t>
            </a:r>
            <a:r>
              <a:rPr lang="ru-RU" sz="1600" dirty="0"/>
              <a:t>(пакеты соц. защиты и соц. гарантий - доступ к обр. и мед., включение в соц. среду)</a:t>
            </a:r>
          </a:p>
          <a:p>
            <a:pPr marL="342900" indent="-342900">
              <a:buFont typeface="+mj-lt"/>
              <a:buAutoNum type="arabicPeriod"/>
            </a:pPr>
            <a:r>
              <a:rPr lang="ru-RU" u="sng" dirty="0"/>
              <a:t>Политические и др.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1268760"/>
            <a:ext cx="43204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Тенденции международной миграции: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Молодое население 15-24 лет – наиболее подвижная часть р/с на рынках труда    </a:t>
            </a:r>
            <a:r>
              <a:rPr lang="ru-RU" sz="1600" i="1" dirty="0"/>
              <a:t>(из 211 млн. </a:t>
            </a:r>
            <a:r>
              <a:rPr lang="ru-RU" sz="1600" i="1" dirty="0" err="1"/>
              <a:t>безраб</a:t>
            </a:r>
            <a:r>
              <a:rPr lang="ru-RU" sz="1600" i="1" dirty="0"/>
              <a:t>. в 2009 г.  - 40% молодежь)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Международная миграция существенно уступает внутренней  </a:t>
            </a:r>
            <a:r>
              <a:rPr lang="ru-RU" sz="1600" i="1" dirty="0"/>
              <a:t>(213,8 млн. чел против  740 млн. чел.)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За период кризиса занятость мигрантов во многих странах мира снизилась (в США прим. На 1,4 млн. чел.)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Потоки денежных переводов носят устойчивый характер (даже в кризисные периоды)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57% мигрантов проживают в развитых странах с самым высоким уровнем доходов</a:t>
            </a:r>
          </a:p>
        </p:txBody>
      </p:sp>
    </p:spTree>
    <p:extLst>
      <p:ext uri="{BB962C8B-B14F-4D97-AF65-F5344CB8AC3E}">
        <p14:creationId xmlns:p14="http://schemas.microsoft.com/office/powerpoint/2010/main" val="230324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4294967295"/>
          </p:nvPr>
        </p:nvSpPr>
        <p:spPr>
          <a:xfrm>
            <a:off x="642910" y="214290"/>
            <a:ext cx="8215370" cy="65722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Социально-экономические последствия международной трудовой миграции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Выигрыш страны-импортера трудовых ресурсов: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Данная страна получила дешевую, молодую рабочую силу.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Получила готовых специалистов.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такой стране ускоряется экономический рост, растет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государственный бюджет.</a:t>
            </a: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Выигрыш страны-экспортера трудовых ресурсов: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Валютные переводы иммигрантов своим семьям (оседает в банках валюта).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Экспортом трудовых ресурсов ослабляет проблему безработицы.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Повышается квалификация иммигрантов, которые вернулись назад.</a:t>
            </a: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Негативные последствия миграции для стран-импортеров: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возникновение дополнительных проблем, связанных с социальной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защитойт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иммигрантов.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отток национальной валюты в форме вывоза или перевода.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потеря обученный дешевых специалистов-иммигрантов, при их возвращении на родину.</a:t>
            </a: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Негативные последствия миграции для стран-экспортеров: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потеря высококвалифицированных подготовленных специалистов, так называемый «утечка умов».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дополнительные бюджетные расходы на подготовку новых специалистов.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возникновение тенденции к спаду темпов экономического роста.</a:t>
            </a:r>
          </a:p>
        </p:txBody>
      </p:sp>
    </p:spTree>
    <p:extLst>
      <p:ext uri="{BB962C8B-B14F-4D97-AF65-F5344CB8AC3E}">
        <p14:creationId xmlns:p14="http://schemas.microsoft.com/office/powerpoint/2010/main" val="975751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332780"/>
              </p:ext>
            </p:extLst>
          </p:nvPr>
        </p:nvGraphicFramePr>
        <p:xfrm>
          <a:off x="179512" y="404664"/>
          <a:ext cx="8052221" cy="6253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1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7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4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2003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2007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2009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Чехия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57100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49 700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55 900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63 000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98 800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71 800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39 000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Ирландия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43 200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24 700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66 000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88 900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89 600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67 600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38 900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-42</a:t>
                      </a:r>
                      <a:endParaRPr lang="en-US" sz="12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Япония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87 500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94100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98 700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104100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108 500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97 700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65 500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Корея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82 200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88 900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153 600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189 500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184 300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194 700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139 000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Италия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120100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02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153100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193 500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171300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537 200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489100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369 000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Испания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691 900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409 600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334 000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Швейцария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79 700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80 700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78 800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86 300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122 200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139100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114 800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21 000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21600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23 900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30 300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45 600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38 400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Бельгия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35 000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35 600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40 300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43 900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37 700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Германия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231 300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02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230 500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196 600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165 200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232 800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228 300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197 500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Норвегия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22 500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24 900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25 800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28 300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43 700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48 900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43100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Финляндия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11 500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12 700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13 900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17 500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19 900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18100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Португалия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11 000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13100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11500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25100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42 900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65 900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59 900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3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Новая Зеландия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48 400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41 600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59 400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54 800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52 000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51 700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47 200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Австрия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51900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57100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56 800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30 800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47100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49 500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45 700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Франция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170 200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02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198 600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190 000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195 300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184 500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192 200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178 700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-7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Швеция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47 900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49 300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53 800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78 500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74 400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71 000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71 300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Нидерланды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65 200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64 800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69 400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73 000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9605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80 600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89 600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90 500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Канада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221 300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02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235 800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262 200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251 600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236 800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247 200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252 200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США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703 500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02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957 900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1 122 400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02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1 266 300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02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1 052 400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1 107 100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1 130 200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Австралия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125 900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02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150 000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167 300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179 800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191900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205 900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221 000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77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Росссия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252 000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268 500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299 000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Великобрит</a:t>
                      </a:r>
                      <a:r>
                        <a:rPr lang="ru-RU" sz="1200" u="none" strike="noStrike" dirty="0">
                          <a:effectLst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260 200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02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322 900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369 400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354 200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364 400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347 600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</a:rPr>
                        <a:t>397 900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95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5911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202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6403" marR="5911" marT="5911" marB="0" anchor="ctr"/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4 782 900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0" marT="0" marB="0"/>
                </a:tc>
                <a:tc>
                  <a:txBody>
                    <a:bodyPr/>
                    <a:lstStyle/>
                    <a:p>
                      <a:pPr marR="1714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8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4 567 500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152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8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4 252 400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11" marR="5911" marT="5911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0"/>
            <a:ext cx="81369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Приток постоянных мигрантов в страны мира в чел.</a:t>
            </a: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5822267" y="3239108"/>
            <a:ext cx="5976664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INTERNATIONAL MIGRATION OUTLOOK: SOPEMI 2011 © OECD 2011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96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миграция в странах, принимающих мигрантов: (тыс.)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Численность</a:t>
                      </a:r>
                      <a:r>
                        <a:rPr lang="ru-RU" baseline="0" dirty="0"/>
                        <a:t> иностранных студентов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Студенты из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Канада (2007)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Великобритания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Франция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Германия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190</a:t>
                      </a:r>
                      <a:r>
                        <a:rPr lang="ru-RU" baseline="0" dirty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9,9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Италия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r>
                        <a:rPr lang="ru-RU" dirty="0"/>
                        <a:t>6,</a:t>
                      </a:r>
                      <a:r>
                        <a:rPr lang="en-US" dirty="0"/>
                        <a:t>6 (</a:t>
                      </a:r>
                      <a:r>
                        <a:rPr lang="ru-RU" dirty="0"/>
                        <a:t>СНГ)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5229200"/>
            <a:ext cx="189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UNESCO Database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22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38150"/>
            <a:ext cx="8534400" cy="75882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иностранцев в общей численности населения, 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43537845"/>
              </p:ext>
            </p:extLst>
          </p:nvPr>
        </p:nvGraphicFramePr>
        <p:xfrm>
          <a:off x="0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4919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5680" y="148570"/>
            <a:ext cx="84726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Роль иностранных переводов в покрытии торговых дефицитов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205"/>
          <a:stretch/>
        </p:blipFill>
        <p:spPr bwMode="auto">
          <a:xfrm>
            <a:off x="305315" y="1340768"/>
            <a:ext cx="837114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1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11720"/>
              </p:ext>
            </p:extLst>
          </p:nvPr>
        </p:nvGraphicFramePr>
        <p:xfrm>
          <a:off x="539552" y="116632"/>
          <a:ext cx="8208912" cy="6639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205">
                <a:tc>
                  <a:txBody>
                    <a:bodyPr/>
                    <a:lstStyle/>
                    <a:p>
                      <a:pPr algn="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получатели переводов в 2010 г., млрд.  долл.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темпы роста </a:t>
                      </a:r>
                    </a:p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2010 к 2009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Весь мир</a:t>
                      </a: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</a:t>
                      </a:r>
                    </a:p>
                  </a:txBody>
                  <a:tcPr marL="359796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2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spc="-25" dirty="0">
                          <a:effectLst/>
                          <a:latin typeface="+mn-lt"/>
                        </a:rPr>
                        <a:t>Все развивающиеся страны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324,7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59796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5,60%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30">
                          <a:effectLst/>
                          <a:latin typeface="+mn-lt"/>
                        </a:rPr>
                        <a:t>АТР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92,5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65">
                          <a:effectLst/>
                          <a:latin typeface="+mn-lt"/>
                        </a:rPr>
                        <a:t>7,40%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Европа и Центр.Азия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34,9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1,30%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ЛА и Кариб.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57,6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1,70%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Ближ Вост. и Сев. Афр.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35,6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6,20%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15">
                          <a:effectLst/>
                          <a:latin typeface="+mn-lt"/>
                        </a:rPr>
                        <a:t>Южная Азия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81,2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8,20%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35">
                          <a:effectLst/>
                          <a:latin typeface="+mn-lt"/>
                        </a:rPr>
                        <a:t>Субсахар. Афр.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21,9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5,50%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+mn-lt"/>
                        </a:rPr>
                        <a:t>Крупнейшие получатели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95" marR="7995" marT="799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Индия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53,1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65">
                          <a:effectLst/>
                          <a:latin typeface="+mn-lt"/>
                        </a:rPr>
                        <a:t>7,40%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Китай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51,3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5,30%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Мексика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0,20%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Филиппины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21,4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8,10%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spc="-30">
                          <a:effectLst/>
                          <a:latin typeface="+mn-lt"/>
                        </a:rPr>
                        <a:t>Бангладеш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10,8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2,70%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Нигерия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4,80%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Пакистан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9,7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11,10%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Ливан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8,4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11,30%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1755" marR="7995" marT="799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7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Вьетнам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8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17,00%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1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Египет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877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+mn-lt"/>
                        </a:rPr>
                        <a:t>7,7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8,10%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3714" marR="7995" marT="799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534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33413"/>
            <a:ext cx="733425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628800"/>
            <a:ext cx="28083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Переводы из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3933056"/>
            <a:ext cx="23042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tx1"/>
                  </a:solidFill>
                </a:ln>
              </a:rPr>
              <a:t>Цена на нефть (правая шкала)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Переводы мигрантов из России</a:t>
            </a:r>
          </a:p>
        </p:txBody>
      </p:sp>
    </p:spTree>
    <p:extLst>
      <p:ext uri="{BB962C8B-B14F-4D97-AF65-F5344CB8AC3E}">
        <p14:creationId xmlns:p14="http://schemas.microsoft.com/office/powerpoint/2010/main" val="1876834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164388" cy="863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Регулирование трудовой миграции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268413"/>
            <a:ext cx="8785225" cy="4686300"/>
          </a:xfrm>
        </p:spPr>
        <p:txBody>
          <a:bodyPr>
            <a:noAutofit/>
          </a:bodyPr>
          <a:lstStyle/>
          <a:p>
            <a:r>
              <a:rPr lang="ru-RU" sz="1800" dirty="0"/>
              <a:t>набор административных процедур, связанных с оформлением прав на въезд и проживание в принимающей стране (визы, разрешения, приглашения и т.д.); </a:t>
            </a:r>
          </a:p>
          <a:p>
            <a:r>
              <a:rPr lang="ru-RU" sz="1800" dirty="0"/>
              <a:t>первоочередной прием иммигрантов, осуществляющих инвестиции в экономику страны-реципиента;</a:t>
            </a:r>
          </a:p>
          <a:p>
            <a:r>
              <a:rPr lang="ru-RU" sz="1800" dirty="0"/>
              <a:t>уплату трудовыми иммигрантами пошлины за трудоустройство;</a:t>
            </a:r>
          </a:p>
          <a:p>
            <a:r>
              <a:rPr lang="ru-RU" sz="1800" dirty="0"/>
              <a:t>ограничение времени пребывания </a:t>
            </a:r>
            <a:r>
              <a:rPr lang="ru-RU" sz="1800" dirty="0" err="1"/>
              <a:t>иммигантов</a:t>
            </a:r>
            <a:r>
              <a:rPr lang="ru-RU" sz="1800" dirty="0"/>
              <a:t> в стране-реципиенте;</a:t>
            </a:r>
          </a:p>
          <a:p>
            <a:r>
              <a:rPr lang="ru-RU" sz="1800" dirty="0"/>
              <a:t>налог на предпринимателей, использующих труд иммигрантов;</a:t>
            </a:r>
          </a:p>
          <a:p>
            <a:r>
              <a:rPr lang="ru-RU" sz="1800" dirty="0"/>
              <a:t>запрет на въезд;</a:t>
            </a:r>
          </a:p>
          <a:p>
            <a:r>
              <a:rPr lang="ru-RU" sz="1800" dirty="0"/>
              <a:t>квоты – количественные ограничения на въезд иностранных работников;</a:t>
            </a:r>
          </a:p>
          <a:p>
            <a:r>
              <a:rPr lang="ru-RU" sz="1800" dirty="0"/>
              <a:t>программы стимулирования реэмиграции;</a:t>
            </a:r>
          </a:p>
          <a:p>
            <a:r>
              <a:rPr lang="ru-RU" sz="1800" dirty="0"/>
              <a:t>требования, предъявляемые к трудовому иммигранту (возрастной ценз, состояние здоровья, профессиональная квалификация - подтверждает наличие диплома и стаж работы по специальности, социальные и политические ограничения – запрещается трудоустройство лиц, осужденных за уголовные преступления, членов тоталитарных партий и пр.)</a:t>
            </a:r>
          </a:p>
          <a:p>
            <a:r>
              <a:rPr lang="ru-RU" sz="1800" dirty="0"/>
              <a:t>специальные меры по борьбе с нелегальной миграцией.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50732" cy="123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422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 борьбе с нелегальной миграцией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71472" y="1527175"/>
            <a:ext cx="7932766" cy="4572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    Делятся на:    </a:t>
            </a:r>
            <a:r>
              <a:rPr lang="ru-RU" i="1" dirty="0"/>
              <a:t>меры, предшествующие въезду; </a:t>
            </a:r>
          </a:p>
          <a:p>
            <a:pPr marL="0" indent="0" algn="just">
              <a:buNone/>
            </a:pPr>
            <a:r>
              <a:rPr lang="ru-RU" i="1" dirty="0"/>
              <a:t>	контроль на границе;   меры после въезда в страну.</a:t>
            </a:r>
          </a:p>
          <a:p>
            <a:pPr marL="0" indent="0" algn="just">
              <a:buNone/>
            </a:pPr>
            <a:endParaRPr lang="ru-RU" i="1" dirty="0"/>
          </a:p>
          <a:p>
            <a:pPr algn="just"/>
            <a:r>
              <a:rPr lang="ru-RU" dirty="0"/>
              <a:t>задержание, изъятие паспорта, обыск, арест, заключение под стражу, в отдельных случаях уголовное наказание в виде лишения свободы и штрафа, применяемые к нелегальному мигранту;</a:t>
            </a:r>
          </a:p>
          <a:p>
            <a:pPr algn="just"/>
            <a:r>
              <a:rPr lang="ru-RU" dirty="0"/>
              <a:t>административная и уголовная ответственность работодателя вплоть до пожизненного заключения;</a:t>
            </a:r>
          </a:p>
          <a:p>
            <a:pPr algn="just"/>
            <a:r>
              <a:rPr lang="ru-RU" dirty="0"/>
              <a:t>депортация – изгнание, высылка из страны (чаще всего без права повторного въезда в страну); депортация возможна только по решению суда.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12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74345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Миграция, в первую очередь, связана с пространственным размещением основной производительной силы общества - трудовых ресурсов. В экономико-географическом плане миграция - это территориальное перемещение населения, связанное с изменением места жительства. Оценки последствий миграции неоднозначны. Мы разделяем точку зрения, относительно того, что «Колоссальные миграционные потоки - а есть все основания полагать, что они будут усиливаться, - уже называют новым «великим переселением народов», способным изменить привычный уклад и облик целых континентов. Миллионы людей в поисках лучшей жизни покидают регионы, страдающие от голода и хронических конфликтов, бедности и социальной неустроенности»//Путин </a:t>
            </a:r>
            <a:r>
              <a:rPr lang="en-US" dirty="0"/>
              <a:t>B</a:t>
            </a:r>
            <a:r>
              <a:rPr lang="ru-RU" dirty="0"/>
              <a:t>.</a:t>
            </a:r>
            <a:r>
              <a:rPr lang="en-US" dirty="0"/>
              <a:t>B</a:t>
            </a:r>
            <a:r>
              <a:rPr lang="ru-RU" dirty="0"/>
              <a:t>. Россия: национальный вопрос // Независимая газета. 2012. 23 января. </a:t>
            </a:r>
            <a:r>
              <a:rPr lang="en-US" dirty="0"/>
              <a:t>URL: </a:t>
            </a:r>
            <a:r>
              <a:rPr lang="en-US" u="sng" dirty="0">
                <a:hlinkClick r:id="rId2"/>
              </a:rPr>
              <a:t>http://www.ng.ru/ </a:t>
            </a:r>
            <a:r>
              <a:rPr lang="en-US" dirty="0"/>
              <a:t>politics/2012-01-23/l_national.html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Правовые акты, регулирующие международную миграцию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9036496" cy="612068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700" b="1" dirty="0"/>
              <a:t>В мире: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Конвенция № 29 о принудительном труде (1930 г.)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Конвенция № 87 о свободе ассоциации и защите права на организацию (1948 г.)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Конвенция № 98 о праве на организацию и на ведение коллективных переговоров (1949 г.).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Конвенция № 100 о равном вознаграждении (1951 г.).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Конвенция № 105 об упразднении принудительного труда (1957 г.).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Конвенция № 111 о дискриминации в области труда и занятий (1958г.).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Конвенция № 138 о минимальном возрасте для приема на работу (1973 г.).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Конвенция № 182 о наихудших формах детского труда (1999 г.).</a:t>
            </a:r>
          </a:p>
          <a:p>
            <a:r>
              <a:rPr lang="ru-RU" sz="1700" b="1" dirty="0"/>
              <a:t>В ЕС: 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Европейская социальная хартия 1961 г., 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Конвенция по защите прав человека и фундаментальных свобод 1950 г., 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Европейская конвенция о социальном обеспечении 1972 г., 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Европейская конвенция о правовом статусе трудящихся-мигрантов 1977 г. </a:t>
            </a:r>
          </a:p>
          <a:p>
            <a:r>
              <a:rPr lang="ru-RU" sz="1700" b="1" dirty="0"/>
              <a:t>В России: 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115-ФЗ РФ «О правовом положении иностранных граждан в Российской Федерации» 2002 г.</a:t>
            </a:r>
          </a:p>
          <a:p>
            <a:pPr marL="639763" indent="-273050">
              <a:buFont typeface="Courier New" pitchFamily="49" charset="0"/>
              <a:buChar char="o"/>
            </a:pPr>
            <a:r>
              <a:rPr lang="ru-RU" sz="1700" dirty="0"/>
              <a:t>109-ФЗ РФ «О миграционном учете иностранных граждан и лиц без гражданства в Российской Федерации» 2006 г.</a:t>
            </a:r>
          </a:p>
        </p:txBody>
      </p:sp>
    </p:spTree>
    <p:extLst>
      <p:ext uri="{BB962C8B-B14F-4D97-AF65-F5344CB8AC3E}">
        <p14:creationId xmlns:p14="http://schemas.microsoft.com/office/powerpoint/2010/main" val="504170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856663" cy="76041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Документы, подтверждающие легальность миграции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341438"/>
            <a:ext cx="6011863" cy="5327650"/>
          </a:xfrm>
        </p:spPr>
        <p:txBody>
          <a:bodyPr>
            <a:noAutofit/>
          </a:bodyPr>
          <a:lstStyle/>
          <a:p>
            <a:r>
              <a:rPr lang="ru-RU" sz="1800" u="sng" dirty="0"/>
              <a:t>Вид на жительство, </a:t>
            </a:r>
            <a:r>
              <a:rPr lang="en-US" sz="1800" u="sng" dirty="0"/>
              <a:t>Permanent Resident Card</a:t>
            </a:r>
            <a:r>
              <a:rPr lang="ru-RU" sz="1800" dirty="0"/>
              <a:t>     (срок </a:t>
            </a:r>
            <a:r>
              <a:rPr lang="ru-RU" sz="1800" dirty="0" err="1"/>
              <a:t>дейст</a:t>
            </a:r>
            <a:r>
              <a:rPr lang="ru-RU" sz="1800" dirty="0"/>
              <a:t>. 5 лет) - документ, выданный </a:t>
            </a:r>
            <a:r>
              <a:rPr lang="ru-RU" sz="1800" dirty="0" err="1"/>
              <a:t>иностр</a:t>
            </a:r>
            <a:r>
              <a:rPr lang="ru-RU" sz="1800" dirty="0"/>
              <a:t>. гражданину или лицу без гражданства в подтверждение права на постоянное проживание  в стране-реципиенте рабочей </a:t>
            </a:r>
            <a:r>
              <a:rPr lang="ru-RU" sz="1800" dirty="0" err="1"/>
              <a:t>силы,а</a:t>
            </a:r>
            <a:r>
              <a:rPr lang="ru-RU" sz="1800" dirty="0"/>
              <a:t> также права на свободный выезд и въезд в страну-реципиент (является документом, удостоверяющим личность). Условие получения – не менее 1 года проживать в стране</a:t>
            </a:r>
          </a:p>
          <a:p>
            <a:r>
              <a:rPr lang="ru-RU" sz="1800" u="sng" dirty="0"/>
              <a:t>Разрешение на временное проживание, </a:t>
            </a:r>
            <a:r>
              <a:rPr lang="en-US" sz="1800" u="sng" dirty="0"/>
              <a:t>permit Card</a:t>
            </a:r>
            <a:r>
              <a:rPr lang="ru-RU" sz="1800" dirty="0"/>
              <a:t> (срок </a:t>
            </a:r>
            <a:r>
              <a:rPr lang="ru-RU" sz="1800" dirty="0" err="1"/>
              <a:t>дейст</a:t>
            </a:r>
            <a:r>
              <a:rPr lang="ru-RU" sz="1800" dirty="0"/>
              <a:t>. 3 года) – это подтверждение права иностранного гражданина или лица без гражданства временно проживать в стране-реципиенте до получения вида на жительство. </a:t>
            </a:r>
          </a:p>
          <a:p>
            <a:r>
              <a:rPr lang="ru-RU" sz="1800" u="sng" dirty="0"/>
              <a:t>Виза</a:t>
            </a:r>
            <a:r>
              <a:rPr lang="ru-RU" sz="1800" dirty="0"/>
              <a:t> (частные, деловые, гуманитарные, учебные, рабочие) дает право на въезд, выезд и транзитный проезд через территорию страны. Для въезда </a:t>
            </a:r>
            <a:r>
              <a:rPr lang="ru-RU" sz="1800" dirty="0" err="1"/>
              <a:t>необ-ходима</a:t>
            </a:r>
            <a:r>
              <a:rPr lang="ru-RU" sz="1800" dirty="0"/>
              <a:t> практически всегда. Прилагается к </a:t>
            </a:r>
            <a:r>
              <a:rPr lang="ru-RU" sz="1800" dirty="0" err="1"/>
              <a:t>паспор</a:t>
            </a:r>
            <a:r>
              <a:rPr lang="ru-RU" sz="1800" dirty="0"/>
              <a:t>-ту и представляет собой вклеиваемый в него талон 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21" y="764704"/>
            <a:ext cx="2691803" cy="174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8" y="1036115"/>
            <a:ext cx="2064838" cy="147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" t="12632" r="3858" b="10568"/>
          <a:stretch/>
        </p:blipFill>
        <p:spPr bwMode="auto">
          <a:xfrm>
            <a:off x="5652120" y="2060848"/>
            <a:ext cx="2497417" cy="159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51" y="3657135"/>
            <a:ext cx="1705063" cy="155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t="3379" r="5889" b="18645"/>
          <a:stretch/>
        </p:blipFill>
        <p:spPr bwMode="auto">
          <a:xfrm>
            <a:off x="6012160" y="5229200"/>
            <a:ext cx="2030359" cy="13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004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9144000" cy="76041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Иммиграция в Испанию </a:t>
            </a:r>
            <a:br>
              <a:rPr lang="ru-RU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(связь с рекордной безработицей)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412875"/>
            <a:ext cx="8928100" cy="4572000"/>
          </a:xfrm>
        </p:spPr>
        <p:txBody>
          <a:bodyPr>
            <a:noAutofit/>
          </a:bodyPr>
          <a:lstStyle/>
          <a:p>
            <a:r>
              <a:rPr lang="ru-RU" sz="1800" dirty="0"/>
              <a:t>Испания – первая в Европе (25% всех иммигрантов в Европу) и вторая в мире страна по объему ежегодного притока иммигрантов</a:t>
            </a:r>
          </a:p>
          <a:p>
            <a:r>
              <a:rPr lang="ru-RU" sz="1800" dirty="0"/>
              <a:t>Гос. финансирование строительства социального жилья для мигрантов</a:t>
            </a:r>
          </a:p>
          <a:p>
            <a:r>
              <a:rPr lang="ru-RU" sz="1800" dirty="0"/>
              <a:t>Каждый ребенок-иммигрант имеет право на бесплатное среднее образование</a:t>
            </a:r>
          </a:p>
          <a:p>
            <a:r>
              <a:rPr lang="ru-RU" sz="1800" dirty="0"/>
              <a:t>согласно трудовому законодательству Испании, мусульмане имеют право заменить часть общенациональных испанских праздников выходными, связанными с религиозными обычаями</a:t>
            </a:r>
          </a:p>
          <a:p>
            <a:r>
              <a:rPr lang="ru-RU" sz="1800" dirty="0"/>
              <a:t>Возможность продления рабочей визы по истечении рабочего контракта с целью нахождения новой работы</a:t>
            </a:r>
          </a:p>
          <a:p>
            <a:r>
              <a:rPr lang="ru-RU" sz="1800" dirty="0"/>
              <a:t>Частые амнистии для нелегалов (легализация)</a:t>
            </a:r>
          </a:p>
          <a:p>
            <a:r>
              <a:rPr lang="ru-RU" sz="1800" dirty="0"/>
              <a:t>если нелегал вернется на родину в срок от 1 недели до 1 месяца добровольно и за свой счет, то в дальнейшем он получит возможность избежать пятилетнего запрета на въезд в Испанию </a:t>
            </a:r>
          </a:p>
          <a:p>
            <a:r>
              <a:rPr lang="ru-RU" sz="1800" dirty="0"/>
              <a:t>Легальный иммигрант может вернуться на родину за счет испанского государства, предусмотрена также «подъемные» для членов семьи</a:t>
            </a:r>
          </a:p>
          <a:p>
            <a:r>
              <a:rPr lang="ru-RU" sz="1800" dirty="0"/>
              <a:t>«Голубая виза» (аналог американской </a:t>
            </a:r>
            <a:r>
              <a:rPr lang="ru-RU" sz="1800" dirty="0" err="1"/>
              <a:t>грин</a:t>
            </a:r>
            <a:r>
              <a:rPr lang="ru-RU" sz="1800" dirty="0"/>
              <a:t> карты) для высококвалифицированных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2508601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288291"/>
              </p:ext>
            </p:extLst>
          </p:nvPr>
        </p:nvGraphicFramePr>
        <p:xfrm>
          <a:off x="196788" y="1484784"/>
          <a:ext cx="8767701" cy="43204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73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spc="100">
                          <a:effectLst/>
                        </a:rPr>
                        <a:t>2010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447675" algn="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2011</a:t>
                      </a:r>
                      <a:r>
                        <a:rPr lang="ru-RU" sz="2000" baseline="30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45">
                <a:tc>
                  <a:txBody>
                    <a:bodyPr/>
                    <a:lstStyle/>
                    <a:p>
                      <a:pPr marL="38100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Прибыло в Российскую Федерацию -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191656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356520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99">
                <a:tc>
                  <a:txBody>
                    <a:bodyPr/>
                    <a:lstStyle/>
                    <a:p>
                      <a:pPr marL="52387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том числе: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71">
                <a:tc>
                  <a:txBody>
                    <a:bodyPr/>
                    <a:lstStyle/>
                    <a:p>
                      <a:pPr marL="276225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 стран СНГ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171940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295275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310504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571">
                <a:tc>
                  <a:txBody>
                    <a:bodyPr/>
                    <a:lstStyle/>
                    <a:p>
                      <a:pPr marL="276225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из стран дальнего зарубежья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19716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46016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803">
                <a:tc>
                  <a:txBody>
                    <a:bodyPr/>
                    <a:lstStyle/>
                    <a:p>
                      <a:pPr marL="38100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Выбыло из Российской Федерации -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33578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36478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267">
                <a:tc>
                  <a:txBody>
                    <a:bodyPr/>
                    <a:lstStyle/>
                    <a:p>
                      <a:pPr marL="523875">
                        <a:lnSpc>
                          <a:spcPts val="112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том числе: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803">
                <a:tc>
                  <a:txBody>
                    <a:bodyPr/>
                    <a:lstStyle/>
                    <a:p>
                      <a:pPr marL="276225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страны СНГ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21206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21830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71">
                <a:tc>
                  <a:txBody>
                    <a:bodyPr/>
                    <a:lstStyle/>
                    <a:p>
                      <a:pPr marL="276225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страны дальнего зарубежья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12372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14648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899">
                <a:tc>
                  <a:txBody>
                    <a:bodyPr/>
                    <a:lstStyle/>
                    <a:p>
                      <a:pPr marL="38100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Миграционный прирост - всего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ts val="22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158078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320042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732">
                <a:tc>
                  <a:txBody>
                    <a:bodyPr/>
                    <a:lstStyle/>
                    <a:p>
                      <a:pPr marL="523875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том числе в результате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732">
                <a:tc>
                  <a:txBody>
                    <a:bodyPr/>
                    <a:lstStyle/>
                    <a:p>
                      <a:pPr marL="523875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миграционного обмена населением: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571">
                <a:tc>
                  <a:txBody>
                    <a:bodyPr/>
                    <a:lstStyle/>
                    <a:p>
                      <a:pPr marL="276225">
                        <a:lnSpc>
                          <a:spcPts val="187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 странами СНГ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150734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304800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288674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1642">
                <a:tc>
                  <a:txBody>
                    <a:bodyPr/>
                    <a:lstStyle/>
                    <a:p>
                      <a:pPr marL="276225">
                        <a:lnSpc>
                          <a:spcPts val="19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 странами дальнего зарубежья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7344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tc>
                  <a:txBody>
                    <a:bodyPr/>
                    <a:lstStyle/>
                    <a:p>
                      <a:pPr marR="314325" algn="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31368</a:t>
                      </a:r>
                      <a:endParaRPr lang="ru-RU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4873" marR="2487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3648" y="217923"/>
            <a:ext cx="66247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  <a:tab pos="5629275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МЕЖДУНАРОДНАЯ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МИГРАЦИЯ В РФ  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человек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9492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57425" algn="l"/>
                <a:tab pos="5629275" algn="l"/>
              </a:tabLst>
            </a:pPr>
            <a:r>
              <a:rPr lang="ru-RU" sz="1200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соответствии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международными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рекомендациями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2011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статистический учет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долгосрочной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миграции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включены также лица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зарегистрированные по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месту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пребывания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срок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9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месяцев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более</a:t>
            </a: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257425" algn="l"/>
                <a:tab pos="5629275" algn="l"/>
              </a:tabLst>
            </a:pP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данным Росстата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5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" y="400000"/>
            <a:ext cx="8964488" cy="29269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мигрантов-иностранных граждан по целям поездок в РФ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данным пограничной службы ФСБ России)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273877"/>
              </p:ext>
            </p:extLst>
          </p:nvPr>
        </p:nvGraphicFramePr>
        <p:xfrm>
          <a:off x="107504" y="738511"/>
          <a:ext cx="8928990" cy="595641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79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42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1913">
                <a:tc rowSpan="2"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2009 г.</a:t>
                      </a:r>
                      <a:endParaRPr lang="ru-RU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2010 г.</a:t>
                      </a:r>
                      <a:endParaRPr lang="ru-RU" sz="16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Служеб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Туризм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Частная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ПМЖ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Транз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Обс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перс.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Служеб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Туризм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Частная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ПМЖ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Транзит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Обс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перс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6217" marR="6217" marT="621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Всего прибыло, в т.ч.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3 880 401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2 100 601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13 432 334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6 831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282 368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1 636 115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21 338 650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4 432 077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2 133 869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13 695 966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9 000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271 028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1 739 277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22 281 217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Стран СНГ </a:t>
                      </a:r>
                      <a:endParaRPr lang="ru-RU" sz="1200" b="1" i="1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1 123 733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100 383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10 761 338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>
                          <a:effectLst/>
                        </a:rPr>
                        <a:t>2 712</a:t>
                      </a:r>
                      <a:endParaRPr lang="ru-RU" sz="8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221 617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750 384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12 960 167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1 426 832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104 878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11 397 527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3 594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222 395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751 379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13 906 605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Азербайджан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48 483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2 862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787 414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230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19 087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34 359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892 435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76 213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5 426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851 842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17 111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28 827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979 778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Армения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52 138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3 905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311 445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8 539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3 212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379 525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60 485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6 088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378 082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8 849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5 398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459 040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Белоруссия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15 244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12 224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168 925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54 538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35 534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286 495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7 364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13 301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150 349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46 925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41 224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259 191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Казахстан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87 728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8 736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2 263 390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991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59 093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170 750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2 590 688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68 969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21 852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2 404 936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65 332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185 479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2 747 358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Киргизия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55 007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2 024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323 763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8 754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16 654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406 504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90 197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3 359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433 855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8 359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16 840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552 909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Молдавия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65 489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2 919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756 000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45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5 157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55 389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884 999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65 489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2 919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756 000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5 157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55 389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884 999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Таджикистан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270 351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1 408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384 079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4 956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13 666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674 572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356 751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1 875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448 761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5 226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17 299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830 160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Узбекистан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323 380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3 330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839 238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12 805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33 707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1 212 812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493 065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12 839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1 017 730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894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13 128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46 430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1 584 086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Украина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201 229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52 144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4 916 270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48 212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386 227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5 604 433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203 320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26 092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4 939 082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51 749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353 034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5 574 067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Стран вне СНГ</a:t>
                      </a:r>
                      <a:endParaRPr lang="ru-RU" sz="1200" b="1" i="1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2 756 668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2 000 218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2 670 996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4 119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60 751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885 731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8 378 483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3 005 245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2 028 991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2 298 439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5 406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48 633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987 898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u="none" strike="noStrike" dirty="0">
                          <a:effectLst/>
                        </a:rPr>
                        <a:t>8 374 612</a:t>
                      </a:r>
                      <a:endParaRPr lang="ru-RU" sz="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Германия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162 211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333 892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52 493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10 964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32 637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592 313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166 889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347 214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51 047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11 187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34 983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611 367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Испания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10 316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95 070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7 136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3 180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115 975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11 473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86 732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7 686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1 020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3 689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110 601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Италия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52 565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113 495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12 750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11 872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190 862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53 449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122 973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14 367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6 951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198 002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Китай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195 158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115 870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309 664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4 195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93 364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718 581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203 392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158 061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257 678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1 293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126 152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747 640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Латвия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330 483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33 884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98 553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194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52 679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516 838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356 697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33 796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104 383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1 125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73 020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569 330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9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Литва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144 576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33 555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365 376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1 167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5 466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50 645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600 785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376 766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22 761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281 900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1 374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1 137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76 790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760 728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Польша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324 669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26 358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40 177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10 464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32 646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434 529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308 268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25 616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17 875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1 355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41 734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394 872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457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 err="1">
                          <a:effectLst/>
                        </a:rPr>
                        <a:t>Великобрит</a:t>
                      </a:r>
                      <a:r>
                        <a:rPr lang="ru-RU" sz="900" u="none" strike="noStrike" dirty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63 214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150 910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11 841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249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13 569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239 795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63 155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126 454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12 650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10 202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212 847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США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62 430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183 293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25 465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13 626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285 367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61 704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162 383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26 559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571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10 814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262 060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Финляндия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538 531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149 884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304 885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64 113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1 057 575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518 500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139 216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291 474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1 830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61 599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1 012 621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Эстония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293 800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34 002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556 247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1 727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34 364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920 497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342 426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34 589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64 709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2 270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30 898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474 949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16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Лица без </a:t>
                      </a:r>
                      <a:r>
                        <a:rPr lang="ru-RU" sz="900" u="none" strike="noStrike" dirty="0" err="1">
                          <a:effectLst/>
                        </a:rPr>
                        <a:t>гражд</a:t>
                      </a:r>
                      <a:r>
                        <a:rPr lang="ru-RU" sz="900" u="none" strike="noStrike" dirty="0">
                          <a:effectLst/>
                        </a:rPr>
                        <a:t>.</a:t>
                      </a:r>
                      <a:endParaRPr lang="ru-RU" sz="900" b="0" i="0" u="none" strike="noStrike" dirty="0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50 819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10 542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509 206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863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22 462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593 943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26 323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8 391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600 546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1 000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976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42 521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679 757</a:t>
                      </a:r>
                      <a:endParaRPr lang="ru-RU" sz="900" b="1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0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Прочие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74598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58497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96224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70161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107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1275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77997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304261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32417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117337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251098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64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1055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 94982</a:t>
                      </a:r>
                      <a:endParaRPr lang="ru-RU" sz="900" b="0" i="0" u="none" strike="noStrike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 496953</a:t>
                      </a:r>
                      <a:endParaRPr lang="ru-RU" sz="900" b="1" i="0" u="none" strike="noStrike" dirty="0">
                        <a:effectLst/>
                        <a:latin typeface="Arial Narrow"/>
                      </a:endParaRPr>
                    </a:p>
                  </a:txBody>
                  <a:tcPr marL="6217" marR="6217" marT="6217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956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r="12588"/>
          <a:stretch/>
        </p:blipFill>
        <p:spPr bwMode="auto">
          <a:xfrm>
            <a:off x="179512" y="29373"/>
            <a:ext cx="8767544" cy="671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015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Иммиграция в Россию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Всего за 2010 год ФМС России оформлено иностранным гражданам и лицам без гражданства 1 218 565 разрешений на работу при квоте 1 745 584  (утв. пост прав. от 12 ноября 2010г. № 895).</a:t>
            </a:r>
          </a:p>
          <a:p>
            <a:r>
              <a:rPr lang="ru-RU" dirty="0"/>
              <a:t>Высококвалифицированный специалист въезжает в РФ по ускоренному и облегченному порядку на срок до 3 лет (может продлеваться на такой же период), для строительства объектов АТЭС, если его заработная плата превышает порог 2 млн. руб. (для науч. и </a:t>
            </a:r>
            <a:r>
              <a:rPr lang="ru-RU" dirty="0" err="1"/>
              <a:t>пед</a:t>
            </a:r>
            <a:r>
              <a:rPr lang="ru-RU" dirty="0"/>
              <a:t>. раб. 1 млн. руб.), в </a:t>
            </a:r>
            <a:r>
              <a:rPr lang="ru-RU" dirty="0" err="1"/>
              <a:t>Сколково</a:t>
            </a:r>
            <a:r>
              <a:rPr lang="ru-RU" dirty="0"/>
              <a:t> без такого порога.</a:t>
            </a:r>
          </a:p>
          <a:p>
            <a:r>
              <a:rPr lang="ru-RU" dirty="0"/>
              <a:t>Программа переселения соотечественников действует в 32 Субъектах РФ (с 2011 г. Тульская и </a:t>
            </a:r>
            <a:r>
              <a:rPr lang="ru-RU" dirty="0" err="1"/>
              <a:t>Сахал</a:t>
            </a:r>
            <a:r>
              <a:rPr lang="ru-RU" dirty="0"/>
              <a:t>. обл.)</a:t>
            </a:r>
          </a:p>
          <a:p>
            <a:r>
              <a:rPr lang="ru-RU" dirty="0"/>
              <a:t>Иммиграция в РФ – важнейший фактор экономического роста с учетом неуклонного  снижения численности населения России в рабочих возрастах</a:t>
            </a:r>
          </a:p>
        </p:txBody>
      </p:sp>
    </p:spTree>
    <p:extLst>
      <p:ext uri="{BB962C8B-B14F-4D97-AF65-F5344CB8AC3E}">
        <p14:creationId xmlns:p14="http://schemas.microsoft.com/office/powerpoint/2010/main" val="116015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333375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образования мигрантов в РФ </a:t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возрасте от 14 лет и старше, 2003-2009 гг. (%)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4294967295"/>
          </p:nvPr>
        </p:nvGraphicFramePr>
        <p:xfrm>
          <a:off x="571472" y="1142983"/>
          <a:ext cx="4286280" cy="521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2094">
                <a:tc>
                  <a:txBody>
                    <a:bodyPr/>
                    <a:lstStyle/>
                    <a:p>
                      <a:r>
                        <a:rPr lang="ru-RU" sz="2400" dirty="0"/>
                        <a:t>Уровень образования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100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Высшее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17,0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Неполное высшее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2,8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094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Среднее профессиональное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26,8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Среднее общее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32,4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Основное общее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10,5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2094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Начальное и без образования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2,4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63"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Не указано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8,0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105400" y="1371600"/>
            <a:ext cx="4038600" cy="4681538"/>
          </a:xfrm>
        </p:spPr>
        <p:txBody>
          <a:bodyPr/>
          <a:lstStyle/>
          <a:p>
            <a:r>
              <a:rPr lang="ru-RU" dirty="0"/>
              <a:t>Докторов наук – </a:t>
            </a:r>
          </a:p>
          <a:p>
            <a:pPr>
              <a:buNone/>
            </a:pPr>
            <a:r>
              <a:rPr lang="ru-RU" dirty="0"/>
              <a:t>св. 700 человек</a:t>
            </a:r>
          </a:p>
          <a:p>
            <a:r>
              <a:rPr lang="ru-RU" dirty="0"/>
              <a:t>Кандидатов наук- </a:t>
            </a:r>
          </a:p>
          <a:p>
            <a:pPr>
              <a:buNone/>
            </a:pPr>
            <a:r>
              <a:rPr lang="ru-RU" dirty="0"/>
              <a:t>Около 850  человек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Доля лиц с высшим образование  выше, чем в России по данным переписи 2002 года.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6309320"/>
            <a:ext cx="324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М.Б. Денисенко, НИУ-ВШЭ </a:t>
            </a:r>
          </a:p>
        </p:txBody>
      </p:sp>
    </p:spTree>
    <p:extLst>
      <p:ext uri="{BB962C8B-B14F-4D97-AF65-F5344CB8AC3E}">
        <p14:creationId xmlns:p14="http://schemas.microsoft.com/office/powerpoint/2010/main" val="1955076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>
                <a:solidFill>
                  <a:srgbClr val="000099"/>
                </a:solidFill>
              </a:rPr>
              <a:t>Формы (этапы) интеграции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7175"/>
            <a:ext cx="850423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/>
              <a:t>зона свободной торговли </a:t>
            </a:r>
          </a:p>
          <a:p>
            <a:pPr eaLnBrk="1" hangingPunct="1"/>
            <a:r>
              <a:rPr lang="ru-RU" sz="3600" dirty="0"/>
              <a:t>общий (единый) рынок</a:t>
            </a:r>
          </a:p>
          <a:p>
            <a:pPr eaLnBrk="1" hangingPunct="1"/>
            <a:r>
              <a:rPr lang="ru-RU" sz="3600" dirty="0"/>
              <a:t>таможенный союз </a:t>
            </a:r>
          </a:p>
          <a:p>
            <a:pPr eaLnBrk="1" hangingPunct="1"/>
            <a:r>
              <a:rPr lang="ru-RU" sz="3600" dirty="0"/>
              <a:t>экономический и валютный союз </a:t>
            </a:r>
          </a:p>
          <a:p>
            <a:pPr eaLnBrk="1" hangingPunct="1"/>
            <a:r>
              <a:rPr lang="ru-RU" sz="3600" dirty="0"/>
              <a:t>политический союз </a:t>
            </a:r>
          </a:p>
        </p:txBody>
      </p:sp>
    </p:spTree>
    <p:extLst>
      <p:ext uri="{BB962C8B-B14F-4D97-AF65-F5344CB8AC3E}">
        <p14:creationId xmlns:p14="http://schemas.microsoft.com/office/powerpoint/2010/main" val="2425270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04813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0099"/>
                </a:solidFill>
              </a:rPr>
              <a:t>Маастрихтский договор о Европейском союзе</a:t>
            </a:r>
            <a:r>
              <a:rPr lang="ru-RU" sz="4000" dirty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241423"/>
            <a:ext cx="8358246" cy="3902089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dirty="0"/>
              <a:t>Этот исторический договор был одобрен главами государств и правительств ЕС на сессии Европейского совета 10-11 декабря 1991 г. и </a:t>
            </a:r>
            <a:r>
              <a:rPr lang="ru-RU" sz="2800" dirty="0">
                <a:solidFill>
                  <a:srgbClr val="000099"/>
                </a:solidFill>
              </a:rPr>
              <a:t>подписан 7 февраля 1992 г.</a:t>
            </a:r>
            <a:r>
              <a:rPr lang="ru-RU" sz="2800" dirty="0"/>
              <a:t> в г. </a:t>
            </a:r>
            <a:r>
              <a:rPr lang="ru-RU" sz="2800" dirty="0" err="1"/>
              <a:t>Маастрихт</a:t>
            </a:r>
            <a:r>
              <a:rPr lang="ru-RU" sz="2800" dirty="0"/>
              <a:t> (Нидерланды). Маастрихтский договор, вступивший в силу 1 ноября 1993 г., предусматривал на только создание Экономического и валютного союза, но и формирование союза политического. </a:t>
            </a:r>
          </a:p>
        </p:txBody>
      </p:sp>
    </p:spTree>
    <p:extLst>
      <p:ext uri="{BB962C8B-B14F-4D97-AF65-F5344CB8AC3E}">
        <p14:creationId xmlns:p14="http://schemas.microsoft.com/office/powerpoint/2010/main" val="5522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1"/>
          <p:cNvGrpSpPr>
            <a:grpSpLocks noChangeAspect="1"/>
          </p:cNvGrpSpPr>
          <p:nvPr/>
        </p:nvGrpSpPr>
        <p:grpSpPr bwMode="auto">
          <a:xfrm>
            <a:off x="571472" y="457200"/>
            <a:ext cx="8143932" cy="5900758"/>
            <a:chOff x="1729" y="4456"/>
            <a:chExt cx="9192" cy="10260"/>
          </a:xfrm>
        </p:grpSpPr>
        <p:sp>
          <p:nvSpPr>
            <p:cNvPr id="52283" name="AutoShape 59"/>
            <p:cNvSpPr>
              <a:spLocks noChangeAspect="1" noChangeArrowheads="1" noTextEdit="1"/>
            </p:cNvSpPr>
            <p:nvPr/>
          </p:nvSpPr>
          <p:spPr bwMode="auto">
            <a:xfrm>
              <a:off x="1729" y="4456"/>
              <a:ext cx="9192" cy="102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9BBB59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82" name="AutoShape 58"/>
            <p:cNvSpPr>
              <a:spLocks noChangeArrowheads="1"/>
            </p:cNvSpPr>
            <p:nvPr/>
          </p:nvSpPr>
          <p:spPr bwMode="auto">
            <a:xfrm>
              <a:off x="4957" y="4464"/>
              <a:ext cx="4956" cy="1961"/>
            </a:xfrm>
            <a:prstGeom prst="roundRect">
              <a:avLst>
                <a:gd name="adj" fmla="val 16667"/>
              </a:avLst>
            </a:prstGeom>
            <a:solidFill>
              <a:srgbClr val="EAF1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81" name="AutoShape 57"/>
            <p:cNvSpPr>
              <a:spLocks noChangeArrowheads="1"/>
            </p:cNvSpPr>
            <p:nvPr/>
          </p:nvSpPr>
          <p:spPr bwMode="auto">
            <a:xfrm>
              <a:off x="1829" y="4464"/>
              <a:ext cx="3030" cy="2389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80" name="AutoShape 56"/>
            <p:cNvSpPr>
              <a:spLocks noChangeShapeType="1"/>
            </p:cNvSpPr>
            <p:nvPr/>
          </p:nvSpPr>
          <p:spPr bwMode="auto">
            <a:xfrm flipV="1">
              <a:off x="6312" y="6092"/>
              <a:ext cx="771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9" name="Rectangle 55"/>
            <p:cNvSpPr>
              <a:spLocks noChangeArrowheads="1"/>
            </p:cNvSpPr>
            <p:nvPr/>
          </p:nvSpPr>
          <p:spPr bwMode="auto">
            <a:xfrm>
              <a:off x="6657" y="6682"/>
              <a:ext cx="4249" cy="15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транзитная миграция</a:t>
              </a: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(человек переезжает через территорию страны в другое государство, хотя может задерживаться в транзитной стране на определенный срок).</a:t>
              </a:r>
              <a:endPara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78" name="AutoShape 54"/>
            <p:cNvSpPr>
              <a:spLocks noChangeArrowheads="1"/>
            </p:cNvSpPr>
            <p:nvPr/>
          </p:nvSpPr>
          <p:spPr bwMode="auto">
            <a:xfrm>
              <a:off x="7544" y="10897"/>
              <a:ext cx="3126" cy="3780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7" name="AutoShape 53"/>
            <p:cNvSpPr>
              <a:spLocks noChangeArrowheads="1"/>
            </p:cNvSpPr>
            <p:nvPr/>
          </p:nvSpPr>
          <p:spPr bwMode="auto">
            <a:xfrm>
              <a:off x="4417" y="11628"/>
              <a:ext cx="3023" cy="279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6" name="AutoShape 52"/>
            <p:cNvSpPr>
              <a:spLocks noChangeArrowheads="1"/>
            </p:cNvSpPr>
            <p:nvPr/>
          </p:nvSpPr>
          <p:spPr bwMode="auto">
            <a:xfrm>
              <a:off x="4638" y="10477"/>
              <a:ext cx="2566" cy="89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5" name="AutoShape 51"/>
            <p:cNvSpPr>
              <a:spLocks noChangeArrowheads="1"/>
            </p:cNvSpPr>
            <p:nvPr/>
          </p:nvSpPr>
          <p:spPr bwMode="auto">
            <a:xfrm>
              <a:off x="1739" y="9762"/>
              <a:ext cx="2566" cy="285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BE5F1"/>
                </a:gs>
              </a:gsLst>
              <a:lin ang="5400000" scaled="1"/>
            </a:gradFill>
            <a:ln w="12700">
              <a:solidFill>
                <a:srgbClr val="DBE5F1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4" name="Rectangle 50"/>
            <p:cNvSpPr>
              <a:spLocks noChangeArrowheads="1"/>
            </p:cNvSpPr>
            <p:nvPr/>
          </p:nvSpPr>
          <p:spPr bwMode="auto">
            <a:xfrm>
              <a:off x="4711" y="8511"/>
              <a:ext cx="3201" cy="59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Потоки внешней трудовой миграции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73" name="Rectangle 49"/>
            <p:cNvSpPr>
              <a:spLocks noChangeArrowheads="1"/>
            </p:cNvSpPr>
            <p:nvPr/>
          </p:nvSpPr>
          <p:spPr bwMode="auto">
            <a:xfrm>
              <a:off x="1968" y="1079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Организованные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72" name="Rectangle 48"/>
            <p:cNvSpPr>
              <a:spLocks noChangeArrowheads="1"/>
            </p:cNvSpPr>
            <p:nvPr/>
          </p:nvSpPr>
          <p:spPr bwMode="auto">
            <a:xfrm>
              <a:off x="1968" y="12085"/>
              <a:ext cx="2213" cy="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Неорганизованные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71" name="Rectangle 47"/>
            <p:cNvSpPr>
              <a:spLocks noChangeArrowheads="1"/>
            </p:cNvSpPr>
            <p:nvPr/>
          </p:nvSpPr>
          <p:spPr bwMode="auto">
            <a:xfrm>
              <a:off x="4859" y="1057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Постоянные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70" name="Rectangle 46"/>
            <p:cNvSpPr>
              <a:spLocks noChangeArrowheads="1"/>
            </p:cNvSpPr>
            <p:nvPr/>
          </p:nvSpPr>
          <p:spPr bwMode="auto">
            <a:xfrm>
              <a:off x="4859" y="10974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Временные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69" name="Rectangle 45"/>
            <p:cNvSpPr>
              <a:spLocks noChangeArrowheads="1"/>
            </p:cNvSpPr>
            <p:nvPr/>
          </p:nvSpPr>
          <p:spPr bwMode="auto">
            <a:xfrm>
              <a:off x="8341" y="11372"/>
              <a:ext cx="1785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Коммерческие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68" name="Rectangle 44"/>
            <p:cNvSpPr>
              <a:spLocks noChangeArrowheads="1"/>
            </p:cNvSpPr>
            <p:nvPr/>
          </p:nvSpPr>
          <p:spPr bwMode="auto">
            <a:xfrm>
              <a:off x="8341" y="11765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Инвестиционные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67" name="Rectangle 43"/>
            <p:cNvSpPr>
              <a:spLocks noChangeArrowheads="1"/>
            </p:cNvSpPr>
            <p:nvPr/>
          </p:nvSpPr>
          <p:spPr bwMode="auto">
            <a:xfrm>
              <a:off x="1953" y="9921"/>
              <a:ext cx="2214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 организации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66" name="Rectangle 42"/>
            <p:cNvSpPr>
              <a:spLocks noChangeArrowheads="1"/>
            </p:cNvSpPr>
            <p:nvPr/>
          </p:nvSpPr>
          <p:spPr bwMode="auto">
            <a:xfrm>
              <a:off x="4815" y="9921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 времени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65" name="Rectangle 41"/>
            <p:cNvSpPr>
              <a:spLocks noChangeArrowheads="1"/>
            </p:cNvSpPr>
            <p:nvPr/>
          </p:nvSpPr>
          <p:spPr bwMode="auto">
            <a:xfrm>
              <a:off x="7295" y="10258"/>
              <a:ext cx="18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 мотивам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64" name="Rectangle 40"/>
            <p:cNvSpPr>
              <a:spLocks noChangeArrowheads="1"/>
            </p:cNvSpPr>
            <p:nvPr/>
          </p:nvSpPr>
          <p:spPr bwMode="auto">
            <a:xfrm>
              <a:off x="4814" y="11764"/>
              <a:ext cx="2213" cy="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Сезонные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63" name="Rectangle 39"/>
            <p:cNvSpPr>
              <a:spLocks noChangeArrowheads="1"/>
            </p:cNvSpPr>
            <p:nvPr/>
          </p:nvSpPr>
          <p:spPr bwMode="auto">
            <a:xfrm>
              <a:off x="4814" y="1221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Маятниковые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62" name="AutoShape 38"/>
            <p:cNvSpPr>
              <a:spLocks noChangeShapeType="1"/>
            </p:cNvSpPr>
            <p:nvPr/>
          </p:nvSpPr>
          <p:spPr bwMode="auto">
            <a:xfrm>
              <a:off x="5921" y="10241"/>
              <a:ext cx="1" cy="2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61" name="AutoShape 37"/>
            <p:cNvSpPr>
              <a:spLocks noChangeShapeType="1"/>
            </p:cNvSpPr>
            <p:nvPr/>
          </p:nvSpPr>
          <p:spPr bwMode="auto">
            <a:xfrm>
              <a:off x="5921" y="11372"/>
              <a:ext cx="8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60" name="AutoShape 36"/>
            <p:cNvSpPr>
              <a:spLocks noChangeShapeType="1"/>
            </p:cNvSpPr>
            <p:nvPr/>
          </p:nvSpPr>
          <p:spPr bwMode="auto">
            <a:xfrm>
              <a:off x="8202" y="10577"/>
              <a:ext cx="905" cy="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59" name="AutoShape 35"/>
            <p:cNvSpPr>
              <a:spLocks noChangeShapeType="1"/>
            </p:cNvSpPr>
            <p:nvPr/>
          </p:nvSpPr>
          <p:spPr bwMode="auto">
            <a:xfrm flipH="1">
              <a:off x="3060" y="9101"/>
              <a:ext cx="3252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58" name="AutoShape 34"/>
            <p:cNvSpPr>
              <a:spLocks noChangeShapeType="1"/>
            </p:cNvSpPr>
            <p:nvPr/>
          </p:nvSpPr>
          <p:spPr bwMode="auto">
            <a:xfrm flipH="1">
              <a:off x="5921" y="9101"/>
              <a:ext cx="391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57" name="AutoShape 33"/>
            <p:cNvSpPr>
              <a:spLocks noChangeShapeType="1"/>
            </p:cNvSpPr>
            <p:nvPr/>
          </p:nvSpPr>
          <p:spPr bwMode="auto">
            <a:xfrm>
              <a:off x="6312" y="9101"/>
              <a:ext cx="1890" cy="11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56" name="Rectangle 32"/>
            <p:cNvSpPr>
              <a:spLocks noChangeArrowheads="1"/>
            </p:cNvSpPr>
            <p:nvPr/>
          </p:nvSpPr>
          <p:spPr bwMode="auto">
            <a:xfrm>
              <a:off x="7912" y="10897"/>
              <a:ext cx="2214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Экономические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55" name="Rectangle 31"/>
            <p:cNvSpPr>
              <a:spLocks noChangeArrowheads="1"/>
            </p:cNvSpPr>
            <p:nvPr/>
          </p:nvSpPr>
          <p:spPr bwMode="auto">
            <a:xfrm>
              <a:off x="1953" y="8408"/>
              <a:ext cx="2214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Эмиграция </a:t>
              </a: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(выезд из страны)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54" name="Rectangle 30"/>
            <p:cNvSpPr>
              <a:spLocks noChangeArrowheads="1"/>
            </p:cNvSpPr>
            <p:nvPr/>
          </p:nvSpPr>
          <p:spPr bwMode="auto">
            <a:xfrm>
              <a:off x="8457" y="8408"/>
              <a:ext cx="2449" cy="6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Иммиграция</a:t>
              </a: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(въезд в страну)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53" name="AutoShape 29"/>
            <p:cNvSpPr>
              <a:spLocks noChangeArrowheads="1"/>
            </p:cNvSpPr>
            <p:nvPr/>
          </p:nvSpPr>
          <p:spPr bwMode="auto">
            <a:xfrm rot="5400000">
              <a:off x="7950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52" name="AutoShape 28"/>
            <p:cNvSpPr>
              <a:spLocks noChangeArrowheads="1"/>
            </p:cNvSpPr>
            <p:nvPr/>
          </p:nvSpPr>
          <p:spPr bwMode="auto">
            <a:xfrm rot="5400000">
              <a:off x="4247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51" name="Rectangle 27"/>
            <p:cNvSpPr>
              <a:spLocks noChangeArrowheads="1"/>
            </p:cNvSpPr>
            <p:nvPr/>
          </p:nvSpPr>
          <p:spPr bwMode="auto">
            <a:xfrm>
              <a:off x="4815" y="12616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Циркулярные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50" name="Rectangle 26"/>
            <p:cNvSpPr>
              <a:spLocks noChangeArrowheads="1"/>
            </p:cNvSpPr>
            <p:nvPr/>
          </p:nvSpPr>
          <p:spPr bwMode="auto">
            <a:xfrm>
              <a:off x="1968" y="11691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Принудительные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49" name="Rectangle 25"/>
            <p:cNvSpPr>
              <a:spLocks noChangeArrowheads="1"/>
            </p:cNvSpPr>
            <p:nvPr/>
          </p:nvSpPr>
          <p:spPr bwMode="auto">
            <a:xfrm>
              <a:off x="8341" y="14101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Обучение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48" name="Rectangle 24"/>
            <p:cNvSpPr>
              <a:spLocks noChangeArrowheads="1"/>
            </p:cNvSpPr>
            <p:nvPr/>
          </p:nvSpPr>
          <p:spPr bwMode="auto">
            <a:xfrm>
              <a:off x="4814" y="13049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Эпизодические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47" name="Rectangle 23"/>
            <p:cNvSpPr>
              <a:spLocks noChangeArrowheads="1"/>
            </p:cNvSpPr>
            <p:nvPr/>
          </p:nvSpPr>
          <p:spPr bwMode="auto">
            <a:xfrm>
              <a:off x="4814" y="13448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Временные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46" name="Rectangle 22"/>
            <p:cNvSpPr>
              <a:spLocks noChangeArrowheads="1"/>
            </p:cNvSpPr>
            <p:nvPr/>
          </p:nvSpPr>
          <p:spPr bwMode="auto">
            <a:xfrm>
              <a:off x="8341" y="1368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Туризм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45" name="Rectangle 21"/>
            <p:cNvSpPr>
              <a:spLocks noChangeArrowheads="1"/>
            </p:cNvSpPr>
            <p:nvPr/>
          </p:nvSpPr>
          <p:spPr bwMode="auto">
            <a:xfrm>
              <a:off x="8341" y="12217"/>
              <a:ext cx="2109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Бизнес-миграция (челноки)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8341" y="1312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Вахты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1968" y="5635"/>
              <a:ext cx="2677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Международная или межгосударственная (внешняя)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5058" y="5635"/>
              <a:ext cx="4050" cy="4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Внутригосударственные (внутренние)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1953" y="4544"/>
              <a:ext cx="2685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межконтинентальные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1953" y="5119"/>
              <a:ext cx="2692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внутриконтинентальные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1953" y="6256"/>
              <a:ext cx="2906" cy="9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реэмиграция</a:t>
              </a: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(возвращение в страну, из которой эмигрант выехал ранее)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6011" y="4544"/>
              <a:ext cx="2655" cy="3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Межрегиональные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5746" y="5039"/>
              <a:ext cx="2655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Внутрирегиональные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4814" y="13875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Приграничные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1968" y="1121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Добровольные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7295" y="9204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 легитимности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9507" y="9602"/>
              <a:ext cx="1406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Легальная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9500" y="9921"/>
              <a:ext cx="1406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Нелегальная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231" name="AutoShape 7"/>
            <p:cNvSpPr>
              <a:spLocks noChangeShapeType="1"/>
            </p:cNvSpPr>
            <p:nvPr/>
          </p:nvSpPr>
          <p:spPr bwMode="auto">
            <a:xfrm>
              <a:off x="6312" y="9101"/>
              <a:ext cx="983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30" name="AutoShape 6"/>
            <p:cNvSpPr>
              <a:spLocks noChangeShapeType="1"/>
            </p:cNvSpPr>
            <p:nvPr/>
          </p:nvSpPr>
          <p:spPr bwMode="auto">
            <a:xfrm rot="10800000">
              <a:off x="8401" y="9524"/>
              <a:ext cx="1106" cy="23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9" name="AutoShape 5"/>
            <p:cNvSpPr>
              <a:spLocks noChangeShapeType="1"/>
            </p:cNvSpPr>
            <p:nvPr/>
          </p:nvSpPr>
          <p:spPr bwMode="auto">
            <a:xfrm rot="10800000">
              <a:off x="8401" y="9762"/>
              <a:ext cx="1099" cy="3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8" name="AutoShape 4"/>
            <p:cNvSpPr>
              <a:spLocks noChangeShapeType="1"/>
            </p:cNvSpPr>
            <p:nvPr/>
          </p:nvSpPr>
          <p:spPr bwMode="auto">
            <a:xfrm flipH="1">
              <a:off x="6312" y="8216"/>
              <a:ext cx="2470" cy="2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7" name="AutoShape 3"/>
            <p:cNvSpPr>
              <a:spLocks noChangeShapeType="1"/>
            </p:cNvSpPr>
            <p:nvPr/>
          </p:nvSpPr>
          <p:spPr bwMode="auto">
            <a:xfrm>
              <a:off x="4859" y="6721"/>
              <a:ext cx="1453" cy="17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6" name="AutoShape 2"/>
            <p:cNvSpPr>
              <a:spLocks noChangeShapeType="1"/>
            </p:cNvSpPr>
            <p:nvPr/>
          </p:nvSpPr>
          <p:spPr bwMode="auto">
            <a:xfrm flipH="1" flipV="1">
              <a:off x="4645" y="6092"/>
              <a:ext cx="1667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04813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>
                <a:solidFill>
                  <a:srgbClr val="000099"/>
                </a:solidFill>
              </a:rPr>
              <a:t>Система органов, обеспечивающих функционирование ЕС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i="1" dirty="0"/>
              <a:t>Совет Европейского союза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0099"/>
                </a:solidFill>
              </a:rPr>
              <a:t>(СЕС)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dirty="0"/>
              <a:t>Комиссия ЕС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0099"/>
                </a:solidFill>
              </a:rPr>
              <a:t>(КЕС)</a:t>
            </a:r>
            <a:r>
              <a:rPr lang="ru-RU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dirty="0"/>
              <a:t>Европейский парламент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0099"/>
                </a:solidFill>
              </a:rPr>
              <a:t>(ЕП)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dirty="0"/>
              <a:t>Европейский суд</a:t>
            </a:r>
            <a:r>
              <a:rPr lang="ru-RU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dirty="0"/>
              <a:t>Европейский социальный фонд ориентации и гарантирования сельского хозяйства </a:t>
            </a:r>
            <a:r>
              <a:rPr lang="ru-RU" sz="2400" dirty="0">
                <a:solidFill>
                  <a:srgbClr val="000099"/>
                </a:solidFill>
              </a:rPr>
              <a:t>(ФЕОГА)</a:t>
            </a:r>
            <a:r>
              <a:rPr lang="ru-RU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dirty="0"/>
              <a:t>Европейский социальный фонд</a:t>
            </a:r>
            <a:r>
              <a:rPr lang="ru-RU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i="1" dirty="0"/>
              <a:t>Европейский фонд регионального развития</a:t>
            </a:r>
            <a:r>
              <a:rPr lang="ru-RU" sz="2400" dirty="0"/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76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500034" y="1071546"/>
            <a:ext cx="821537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Практика последних десятилетий, в частности появление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паневропейских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организаций (ОБСЕ, Евросоюза, Совета Европы) 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Шенгенской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зоны как единого миграционного пространства, доказала, что интеграционные процессы в области миграции (и не только миграции) возможны сегодня только среди равных, создавая таким образом новые разрывы и очаги неравенства между локальными интеграционными союзами и противостоящими им отдельными странами.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падением «железного занавеса» можно говорить о глобальном характере международной миграции населения.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Эти процессы меняют сложившиеся механизмы формирования миграционной политики на международном уровне.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1"/>
          <p:cNvGrpSpPr>
            <a:grpSpLocks noChangeAspect="1"/>
          </p:cNvGrpSpPr>
          <p:nvPr/>
        </p:nvGrpSpPr>
        <p:grpSpPr bwMode="auto">
          <a:xfrm>
            <a:off x="571472" y="457200"/>
            <a:ext cx="7929618" cy="5686444"/>
            <a:chOff x="1729" y="4456"/>
            <a:chExt cx="9192" cy="10260"/>
          </a:xfrm>
        </p:grpSpPr>
        <p:sp>
          <p:nvSpPr>
            <p:cNvPr id="51259" name="AutoShape 59"/>
            <p:cNvSpPr>
              <a:spLocks noChangeAspect="1" noChangeArrowheads="1" noTextEdit="1"/>
            </p:cNvSpPr>
            <p:nvPr/>
          </p:nvSpPr>
          <p:spPr bwMode="auto">
            <a:xfrm>
              <a:off x="1729" y="4456"/>
              <a:ext cx="9192" cy="1026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9BBB59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8" name="AutoShape 58"/>
            <p:cNvSpPr>
              <a:spLocks noChangeArrowheads="1"/>
            </p:cNvSpPr>
            <p:nvPr/>
          </p:nvSpPr>
          <p:spPr bwMode="auto">
            <a:xfrm>
              <a:off x="4957" y="4464"/>
              <a:ext cx="4956" cy="1961"/>
            </a:xfrm>
            <a:prstGeom prst="roundRect">
              <a:avLst>
                <a:gd name="adj" fmla="val 16667"/>
              </a:avLst>
            </a:prstGeom>
            <a:solidFill>
              <a:srgbClr val="EAF1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7" name="AutoShape 57"/>
            <p:cNvSpPr>
              <a:spLocks noChangeArrowheads="1"/>
            </p:cNvSpPr>
            <p:nvPr/>
          </p:nvSpPr>
          <p:spPr bwMode="auto">
            <a:xfrm>
              <a:off x="1829" y="4464"/>
              <a:ext cx="3030" cy="2389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6" name="AutoShape 56"/>
            <p:cNvSpPr>
              <a:spLocks noChangeShapeType="1"/>
            </p:cNvSpPr>
            <p:nvPr/>
          </p:nvSpPr>
          <p:spPr bwMode="auto">
            <a:xfrm flipV="1">
              <a:off x="6312" y="6092"/>
              <a:ext cx="771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5" name="Rectangle 55"/>
            <p:cNvSpPr>
              <a:spLocks noChangeArrowheads="1"/>
            </p:cNvSpPr>
            <p:nvPr/>
          </p:nvSpPr>
          <p:spPr bwMode="auto">
            <a:xfrm>
              <a:off x="6657" y="6682"/>
              <a:ext cx="4249" cy="15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80975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транзитная миграция</a:t>
              </a: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(человек переезжает через территорию страны в другое государство, хотя может задерживаться в транзитной стране на определенный срок).</a:t>
              </a:r>
              <a:endPara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180975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54" name="AutoShape 54"/>
            <p:cNvSpPr>
              <a:spLocks noChangeArrowheads="1"/>
            </p:cNvSpPr>
            <p:nvPr/>
          </p:nvSpPr>
          <p:spPr bwMode="auto">
            <a:xfrm>
              <a:off x="7544" y="10897"/>
              <a:ext cx="3126" cy="3780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3" name="AutoShape 53"/>
            <p:cNvSpPr>
              <a:spLocks noChangeArrowheads="1"/>
            </p:cNvSpPr>
            <p:nvPr/>
          </p:nvSpPr>
          <p:spPr bwMode="auto">
            <a:xfrm>
              <a:off x="4417" y="11628"/>
              <a:ext cx="3023" cy="279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2" name="AutoShape 52"/>
            <p:cNvSpPr>
              <a:spLocks noChangeArrowheads="1"/>
            </p:cNvSpPr>
            <p:nvPr/>
          </p:nvSpPr>
          <p:spPr bwMode="auto">
            <a:xfrm>
              <a:off x="4638" y="10477"/>
              <a:ext cx="2566" cy="89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1" name="AutoShape 51"/>
            <p:cNvSpPr>
              <a:spLocks noChangeArrowheads="1"/>
            </p:cNvSpPr>
            <p:nvPr/>
          </p:nvSpPr>
          <p:spPr bwMode="auto">
            <a:xfrm>
              <a:off x="1739" y="9762"/>
              <a:ext cx="2566" cy="285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BE5F1"/>
                </a:gs>
              </a:gsLst>
              <a:lin ang="5400000" scaled="1"/>
            </a:gradFill>
            <a:ln w="12700">
              <a:solidFill>
                <a:srgbClr val="DBE5F1"/>
              </a:solidFill>
              <a:round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0" name="Rectangle 50"/>
            <p:cNvSpPr>
              <a:spLocks noChangeArrowheads="1"/>
            </p:cNvSpPr>
            <p:nvPr/>
          </p:nvSpPr>
          <p:spPr bwMode="auto">
            <a:xfrm>
              <a:off x="4711" y="8511"/>
              <a:ext cx="3201" cy="59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Потоки внешней трудовой миграции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49" name="Rectangle 49"/>
            <p:cNvSpPr>
              <a:spLocks noChangeArrowheads="1"/>
            </p:cNvSpPr>
            <p:nvPr/>
          </p:nvSpPr>
          <p:spPr bwMode="auto">
            <a:xfrm>
              <a:off x="1968" y="1079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Организованные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48" name="Rectangle 48"/>
            <p:cNvSpPr>
              <a:spLocks noChangeArrowheads="1"/>
            </p:cNvSpPr>
            <p:nvPr/>
          </p:nvSpPr>
          <p:spPr bwMode="auto">
            <a:xfrm>
              <a:off x="1968" y="12085"/>
              <a:ext cx="2213" cy="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Неорганизованные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47" name="Rectangle 47"/>
            <p:cNvSpPr>
              <a:spLocks noChangeArrowheads="1"/>
            </p:cNvSpPr>
            <p:nvPr/>
          </p:nvSpPr>
          <p:spPr bwMode="auto">
            <a:xfrm>
              <a:off x="4859" y="1057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Постоянные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46" name="Rectangle 46"/>
            <p:cNvSpPr>
              <a:spLocks noChangeArrowheads="1"/>
            </p:cNvSpPr>
            <p:nvPr/>
          </p:nvSpPr>
          <p:spPr bwMode="auto">
            <a:xfrm>
              <a:off x="4859" y="10974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Временные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45" name="Rectangle 45"/>
            <p:cNvSpPr>
              <a:spLocks noChangeArrowheads="1"/>
            </p:cNvSpPr>
            <p:nvPr/>
          </p:nvSpPr>
          <p:spPr bwMode="auto">
            <a:xfrm>
              <a:off x="8341" y="11372"/>
              <a:ext cx="1785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Коммерческие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44" name="Rectangle 44"/>
            <p:cNvSpPr>
              <a:spLocks noChangeArrowheads="1"/>
            </p:cNvSpPr>
            <p:nvPr/>
          </p:nvSpPr>
          <p:spPr bwMode="auto">
            <a:xfrm>
              <a:off x="8341" y="11765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Инвестиционные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43" name="Rectangle 43"/>
            <p:cNvSpPr>
              <a:spLocks noChangeArrowheads="1"/>
            </p:cNvSpPr>
            <p:nvPr/>
          </p:nvSpPr>
          <p:spPr bwMode="auto">
            <a:xfrm>
              <a:off x="1953" y="9921"/>
              <a:ext cx="2214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 организации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42" name="Rectangle 42"/>
            <p:cNvSpPr>
              <a:spLocks noChangeArrowheads="1"/>
            </p:cNvSpPr>
            <p:nvPr/>
          </p:nvSpPr>
          <p:spPr bwMode="auto">
            <a:xfrm>
              <a:off x="4815" y="9921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 времени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41" name="Rectangle 41"/>
            <p:cNvSpPr>
              <a:spLocks noChangeArrowheads="1"/>
            </p:cNvSpPr>
            <p:nvPr/>
          </p:nvSpPr>
          <p:spPr bwMode="auto">
            <a:xfrm>
              <a:off x="7295" y="10258"/>
              <a:ext cx="18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 мотивам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40" name="Rectangle 40"/>
            <p:cNvSpPr>
              <a:spLocks noChangeArrowheads="1"/>
            </p:cNvSpPr>
            <p:nvPr/>
          </p:nvSpPr>
          <p:spPr bwMode="auto">
            <a:xfrm>
              <a:off x="4814" y="11764"/>
              <a:ext cx="2213" cy="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Сезонные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39" name="Rectangle 39"/>
            <p:cNvSpPr>
              <a:spLocks noChangeArrowheads="1"/>
            </p:cNvSpPr>
            <p:nvPr/>
          </p:nvSpPr>
          <p:spPr bwMode="auto">
            <a:xfrm>
              <a:off x="4814" y="12217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Маятниковые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38" name="AutoShape 38"/>
            <p:cNvSpPr>
              <a:spLocks noChangeShapeType="1"/>
            </p:cNvSpPr>
            <p:nvPr/>
          </p:nvSpPr>
          <p:spPr bwMode="auto">
            <a:xfrm>
              <a:off x="5921" y="10241"/>
              <a:ext cx="1" cy="2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37" name="AutoShape 37"/>
            <p:cNvSpPr>
              <a:spLocks noChangeShapeType="1"/>
            </p:cNvSpPr>
            <p:nvPr/>
          </p:nvSpPr>
          <p:spPr bwMode="auto">
            <a:xfrm>
              <a:off x="5921" y="11372"/>
              <a:ext cx="8" cy="2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36" name="AutoShape 36"/>
            <p:cNvSpPr>
              <a:spLocks noChangeShapeType="1"/>
            </p:cNvSpPr>
            <p:nvPr/>
          </p:nvSpPr>
          <p:spPr bwMode="auto">
            <a:xfrm>
              <a:off x="8202" y="10577"/>
              <a:ext cx="905" cy="3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35" name="AutoShape 35"/>
            <p:cNvSpPr>
              <a:spLocks noChangeShapeType="1"/>
            </p:cNvSpPr>
            <p:nvPr/>
          </p:nvSpPr>
          <p:spPr bwMode="auto">
            <a:xfrm flipH="1">
              <a:off x="3060" y="9101"/>
              <a:ext cx="3252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34" name="AutoShape 34"/>
            <p:cNvSpPr>
              <a:spLocks noChangeShapeType="1"/>
            </p:cNvSpPr>
            <p:nvPr/>
          </p:nvSpPr>
          <p:spPr bwMode="auto">
            <a:xfrm flipH="1">
              <a:off x="5921" y="9101"/>
              <a:ext cx="391" cy="8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33" name="AutoShape 33"/>
            <p:cNvSpPr>
              <a:spLocks noChangeShapeType="1"/>
            </p:cNvSpPr>
            <p:nvPr/>
          </p:nvSpPr>
          <p:spPr bwMode="auto">
            <a:xfrm>
              <a:off x="6312" y="9101"/>
              <a:ext cx="1890" cy="11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32" name="Rectangle 32"/>
            <p:cNvSpPr>
              <a:spLocks noChangeArrowheads="1"/>
            </p:cNvSpPr>
            <p:nvPr/>
          </p:nvSpPr>
          <p:spPr bwMode="auto">
            <a:xfrm>
              <a:off x="7912" y="10897"/>
              <a:ext cx="2214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Экономические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31" name="Rectangle 31"/>
            <p:cNvSpPr>
              <a:spLocks noChangeArrowheads="1"/>
            </p:cNvSpPr>
            <p:nvPr/>
          </p:nvSpPr>
          <p:spPr bwMode="auto">
            <a:xfrm>
              <a:off x="1953" y="8408"/>
              <a:ext cx="2214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Эмиграция </a:t>
              </a: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(выезд из страны)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30" name="Rectangle 30"/>
            <p:cNvSpPr>
              <a:spLocks noChangeArrowheads="1"/>
            </p:cNvSpPr>
            <p:nvPr/>
          </p:nvSpPr>
          <p:spPr bwMode="auto">
            <a:xfrm>
              <a:off x="8457" y="8408"/>
              <a:ext cx="2449" cy="6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Иммиграция</a:t>
              </a: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(въезд в страну)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29" name="AutoShape 29"/>
            <p:cNvSpPr>
              <a:spLocks noChangeArrowheads="1"/>
            </p:cNvSpPr>
            <p:nvPr/>
          </p:nvSpPr>
          <p:spPr bwMode="auto">
            <a:xfrm rot="5400000">
              <a:off x="7950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28" name="AutoShape 28"/>
            <p:cNvSpPr>
              <a:spLocks noChangeArrowheads="1"/>
            </p:cNvSpPr>
            <p:nvPr/>
          </p:nvSpPr>
          <p:spPr bwMode="auto">
            <a:xfrm rot="5400000">
              <a:off x="4247" y="8636"/>
              <a:ext cx="428" cy="3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27" name="Rectangle 27"/>
            <p:cNvSpPr>
              <a:spLocks noChangeArrowheads="1"/>
            </p:cNvSpPr>
            <p:nvPr/>
          </p:nvSpPr>
          <p:spPr bwMode="auto">
            <a:xfrm>
              <a:off x="4815" y="12616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Циркулярные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26" name="Rectangle 26"/>
            <p:cNvSpPr>
              <a:spLocks noChangeArrowheads="1"/>
            </p:cNvSpPr>
            <p:nvPr/>
          </p:nvSpPr>
          <p:spPr bwMode="auto">
            <a:xfrm>
              <a:off x="1968" y="11691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Принудительные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25" name="Rectangle 25"/>
            <p:cNvSpPr>
              <a:spLocks noChangeArrowheads="1"/>
            </p:cNvSpPr>
            <p:nvPr/>
          </p:nvSpPr>
          <p:spPr bwMode="auto">
            <a:xfrm>
              <a:off x="8341" y="14101"/>
              <a:ext cx="2109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Обучение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24" name="Rectangle 24"/>
            <p:cNvSpPr>
              <a:spLocks noChangeArrowheads="1"/>
            </p:cNvSpPr>
            <p:nvPr/>
          </p:nvSpPr>
          <p:spPr bwMode="auto">
            <a:xfrm>
              <a:off x="4814" y="13049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Эпизодические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23" name="Rectangle 23"/>
            <p:cNvSpPr>
              <a:spLocks noChangeArrowheads="1"/>
            </p:cNvSpPr>
            <p:nvPr/>
          </p:nvSpPr>
          <p:spPr bwMode="auto">
            <a:xfrm>
              <a:off x="4814" y="13448"/>
              <a:ext cx="221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Временные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22" name="Rectangle 22"/>
            <p:cNvSpPr>
              <a:spLocks noChangeArrowheads="1"/>
            </p:cNvSpPr>
            <p:nvPr/>
          </p:nvSpPr>
          <p:spPr bwMode="auto">
            <a:xfrm>
              <a:off x="8341" y="1368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Туризм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21" name="Rectangle 21"/>
            <p:cNvSpPr>
              <a:spLocks noChangeArrowheads="1"/>
            </p:cNvSpPr>
            <p:nvPr/>
          </p:nvSpPr>
          <p:spPr bwMode="auto">
            <a:xfrm>
              <a:off x="8341" y="12217"/>
              <a:ext cx="2109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Бизнес-миграция (челноки)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8341" y="13128"/>
              <a:ext cx="1785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Вахты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19" name="Rectangle 19"/>
            <p:cNvSpPr>
              <a:spLocks noChangeArrowheads="1"/>
            </p:cNvSpPr>
            <p:nvPr/>
          </p:nvSpPr>
          <p:spPr bwMode="auto">
            <a:xfrm>
              <a:off x="1968" y="5635"/>
              <a:ext cx="2677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Международная или межгосударственная (внешняя)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18" name="Rectangle 18"/>
            <p:cNvSpPr>
              <a:spLocks noChangeArrowheads="1"/>
            </p:cNvSpPr>
            <p:nvPr/>
          </p:nvSpPr>
          <p:spPr bwMode="auto">
            <a:xfrm>
              <a:off x="5058" y="5635"/>
              <a:ext cx="4050" cy="4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Внутригосударственные (внутренние)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17" name="Rectangle 17"/>
            <p:cNvSpPr>
              <a:spLocks noChangeArrowheads="1"/>
            </p:cNvSpPr>
            <p:nvPr/>
          </p:nvSpPr>
          <p:spPr bwMode="auto">
            <a:xfrm>
              <a:off x="1953" y="4544"/>
              <a:ext cx="2685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межконтинентальные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16" name="Rectangle 16"/>
            <p:cNvSpPr>
              <a:spLocks noChangeArrowheads="1"/>
            </p:cNvSpPr>
            <p:nvPr/>
          </p:nvSpPr>
          <p:spPr bwMode="auto">
            <a:xfrm>
              <a:off x="1953" y="5119"/>
              <a:ext cx="2692" cy="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внутриконтинентальные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15" name="Rectangle 15"/>
            <p:cNvSpPr>
              <a:spLocks noChangeArrowheads="1"/>
            </p:cNvSpPr>
            <p:nvPr/>
          </p:nvSpPr>
          <p:spPr bwMode="auto">
            <a:xfrm>
              <a:off x="1953" y="6256"/>
              <a:ext cx="2906" cy="9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реэмиграция</a:t>
              </a: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(возвращение в страну, из которой эмигрант выехал ранее)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14" name="Rectangle 14"/>
            <p:cNvSpPr>
              <a:spLocks noChangeArrowheads="1"/>
            </p:cNvSpPr>
            <p:nvPr/>
          </p:nvSpPr>
          <p:spPr bwMode="auto">
            <a:xfrm>
              <a:off x="6011" y="4544"/>
              <a:ext cx="2655" cy="3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Межрегиональные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5746" y="5039"/>
              <a:ext cx="2655" cy="3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Внутрирегиональные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4814" y="13875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Приграничные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1968" y="11216"/>
              <a:ext cx="2213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Добровольные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7295" y="9204"/>
              <a:ext cx="221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По легитимности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9507" y="9602"/>
              <a:ext cx="1406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Легальная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9500" y="9921"/>
              <a:ext cx="1406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7607" tIns="10565" rIns="17607" bIns="1056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Нелегальная</a:t>
              </a: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207" name="AutoShape 7"/>
            <p:cNvSpPr>
              <a:spLocks noChangeShapeType="1"/>
            </p:cNvSpPr>
            <p:nvPr/>
          </p:nvSpPr>
          <p:spPr bwMode="auto">
            <a:xfrm>
              <a:off x="6312" y="9101"/>
              <a:ext cx="983" cy="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6" name="AutoShape 6"/>
            <p:cNvSpPr>
              <a:spLocks noChangeShapeType="1"/>
            </p:cNvSpPr>
            <p:nvPr/>
          </p:nvSpPr>
          <p:spPr bwMode="auto">
            <a:xfrm rot="10800000">
              <a:off x="8401" y="9524"/>
              <a:ext cx="1106" cy="23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5" name="AutoShape 5"/>
            <p:cNvSpPr>
              <a:spLocks noChangeShapeType="1"/>
            </p:cNvSpPr>
            <p:nvPr/>
          </p:nvSpPr>
          <p:spPr bwMode="auto">
            <a:xfrm rot="10800000">
              <a:off x="8401" y="9762"/>
              <a:ext cx="1099" cy="3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4" name="AutoShape 4"/>
            <p:cNvSpPr>
              <a:spLocks noChangeShapeType="1"/>
            </p:cNvSpPr>
            <p:nvPr/>
          </p:nvSpPr>
          <p:spPr bwMode="auto">
            <a:xfrm flipH="1">
              <a:off x="6312" y="8216"/>
              <a:ext cx="2470" cy="2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3" name="AutoShape 3"/>
            <p:cNvSpPr>
              <a:spLocks noChangeShapeType="1"/>
            </p:cNvSpPr>
            <p:nvPr/>
          </p:nvSpPr>
          <p:spPr bwMode="auto">
            <a:xfrm>
              <a:off x="4859" y="6721"/>
              <a:ext cx="1453" cy="17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2" name="AutoShape 2"/>
            <p:cNvSpPr>
              <a:spLocks noChangeShapeType="1"/>
            </p:cNvSpPr>
            <p:nvPr/>
          </p:nvSpPr>
          <p:spPr bwMode="auto">
            <a:xfrm flipH="1" flipV="1">
              <a:off x="4645" y="6092"/>
              <a:ext cx="1667" cy="24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896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431DA4C-4472-49F2-B581-C416F5C90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0025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Эмиграция из России в конце ХХ начале ХХ</a:t>
            </a:r>
            <a:r>
              <a:rPr lang="en-US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века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Подзаголовок 2">
            <a:extLst>
              <a:ext uri="{FF2B5EF4-FFF2-40B4-BE49-F238E27FC236}">
                <a16:creationId xmlns:a16="http://schemas.microsoft.com/office/drawing/2014/main" id="{0727CF1F-C546-4454-BED4-AA85969FF6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endParaRPr lang="ru-RU" alt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669FD9F-00F7-4BC9-98AD-F17964EB9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13325"/>
            <a:ext cx="8353425" cy="1465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 eaLnBrk="1" hangingPunct="1">
              <a:lnSpc>
                <a:spcPct val="125000"/>
              </a:lnSpc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доклад – попытка на основе российских и зарубежных статистических и социологических данных охарактеризовать существующий эмиграционный поток из России, оценить его современные масштабы, тенденции и последствия существующего положения дел.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4471C559-9A6B-412A-B70B-DB2248C74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00213"/>
            <a:ext cx="8358187" cy="3197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defRPr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мир характеризуется глобальной конкурентной борьбой за ресурсы, среди которых на первое место выходит человеческий капитал. Российская Федерация эту конкуренцию проигрывает, отдавая за рубеж высококвалифицированных мигрантов и получая миллионные потоки рабочей силы с низким уровнем образования. Пережив колоссальную «утечку умов» в 90-е, Россия снова вошла в период роста эмиграции. Отличие текущей ситуации заключается в том, что этот отток наблюдается не на фоне разрушения экономики и социальной сферы, а в период активных попыток диверсификации экономики и «технологического рывка».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1D6C5-7FB5-4AA0-AF5E-EDA48B186CA1}"/>
              </a:ext>
            </a:extLst>
          </p:cNvPr>
          <p:cNvSpPr txBox="1"/>
          <p:nvPr/>
        </p:nvSpPr>
        <p:spPr>
          <a:xfrm>
            <a:off x="611188" y="260350"/>
            <a:ext cx="8353425" cy="1339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/>
                <a:cs typeface="Times New Roman"/>
              </a:rPr>
              <a:t>Эмиграция – удобная форма сочетания потребностей личности в улучшении качества жизни и невозможности государства предоставить своим гражданам желаемые социально-экономические условия проживания.</a:t>
            </a:r>
          </a:p>
        </p:txBody>
      </p:sp>
      <p:sp>
        <p:nvSpPr>
          <p:cNvPr id="9221" name="Номер слайда 3">
            <a:extLst>
              <a:ext uri="{FF2B5EF4-FFF2-40B4-BE49-F238E27FC236}">
                <a16:creationId xmlns:a16="http://schemas.microsoft.com/office/drawing/2014/main" id="{4BE85ACF-CDA0-47F3-99C6-A812CC802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07E294-E3F1-4EB7-92A8-313097C63BAE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>
            <a:extLst>
              <a:ext uri="{FF2B5EF4-FFF2-40B4-BE49-F238E27FC236}">
                <a16:creationId xmlns:a16="http://schemas.microsoft.com/office/drawing/2014/main" id="{9A090A00-152B-422A-AF92-1761F857B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04813"/>
            <a:ext cx="8785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Ощущаемая и наблюдаемая масштабная эмиграция высококвалифицированных специалистов, ученых, предпринимателей, представителей российского среднего класса, бизнес-элиты, рантье практически не фиксируется отечественной статистикой.</a:t>
            </a: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059DACDA-B709-4182-8399-5F43613FA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846763"/>
            <a:ext cx="3168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эмиграции из России.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7DE9982-6AF3-4E4D-BDF6-C2F240C9CBBE}"/>
              </a:ext>
            </a:extLst>
          </p:cNvPr>
          <p:cNvGraphicFramePr>
            <a:graphicFrameLocks/>
          </p:cNvGraphicFramePr>
          <p:nvPr/>
        </p:nvGraphicFramePr>
        <p:xfrm>
          <a:off x="0" y="1988840"/>
          <a:ext cx="4788024" cy="342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6D857C5-F655-430D-8763-3CCD5FAAD99A}"/>
              </a:ext>
            </a:extLst>
          </p:cNvPr>
          <p:cNvGraphicFramePr>
            <a:graphicFrameLocks/>
          </p:cNvGraphicFramePr>
          <p:nvPr/>
        </p:nvGraphicFramePr>
        <p:xfrm>
          <a:off x="4860032" y="2132856"/>
          <a:ext cx="42839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6" name="Номер слайда 2">
            <a:extLst>
              <a:ext uri="{FF2B5EF4-FFF2-40B4-BE49-F238E27FC236}">
                <a16:creationId xmlns:a16="http://schemas.microsoft.com/office/drawing/2014/main" id="{FBBA06B8-EB6B-4AAC-A11E-D0F823B0E1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90E0C5-4DF2-4919-95DA-03CFF5C02B96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E5D3003-E6BE-43D7-8BA6-CCD2CF13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667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Численность выбывших из России в отдельные страны  с 2008 по 2015 г. (человек)</a:t>
            </a:r>
          </a:p>
        </p:txBody>
      </p:sp>
      <p:graphicFrame>
        <p:nvGraphicFramePr>
          <p:cNvPr id="7" name="Рисунок 6">
            <a:extLst>
              <a:ext uri="{FF2B5EF4-FFF2-40B4-BE49-F238E27FC236}">
                <a16:creationId xmlns:a16="http://schemas.microsoft.com/office/drawing/2014/main" id="{9B13D3D4-5640-4355-B0C9-B7C0236325F1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684213" y="836613"/>
          <a:ext cx="7672387" cy="4968934"/>
        </p:xfrm>
        <a:graphic>
          <a:graphicData uri="http://schemas.openxmlformats.org/drawingml/2006/table">
            <a:tbl>
              <a:tblPr/>
              <a:tblGrid>
                <a:gridCol w="333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5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3449" marR="53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всем странам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39 508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122 751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186 382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308 475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353233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 СНГ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25 542 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95 572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147 853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257 324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298828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Азербайджан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1 258 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6 207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13 973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13666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Армения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1 032 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4 980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10 182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22 562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25137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Беларусь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3 954 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6 315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12 031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11 156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12832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7 483 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8 843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11 802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18 328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30983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Кыргызстан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 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10 489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10 576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13 284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9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Молдова, республика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551 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4 949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8 038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14 532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16646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Таджикистан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 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10 281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17 362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35 296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36276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Туркменистан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Узбекистан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 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31 559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50 864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94 173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Украина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8 941   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12 416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18 626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30 585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48049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3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страны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12625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27 179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38 529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51 151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49" marR="534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54405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381" name="Номер слайда 2">
            <a:extLst>
              <a:ext uri="{FF2B5EF4-FFF2-40B4-BE49-F238E27FC236}">
                <a16:creationId xmlns:a16="http://schemas.microsoft.com/office/drawing/2014/main" id="{B6F5A53A-3A57-4F8D-86E8-915089B28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FDC847-0188-4A6D-B999-8BF30B9500C1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C9FF8-982D-4702-8A14-249CA4A7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-142875"/>
            <a:ext cx="9001125" cy="6429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Численность выбывших из России в отдельные страны в 2011, 2014 и 2015 гг. </a:t>
            </a:r>
          </a:p>
        </p:txBody>
      </p:sp>
      <p:graphicFrame>
        <p:nvGraphicFramePr>
          <p:cNvPr id="5" name="Рисунок 4">
            <a:extLst>
              <a:ext uri="{FF2B5EF4-FFF2-40B4-BE49-F238E27FC236}">
                <a16:creationId xmlns:a16="http://schemas.microsoft.com/office/drawing/2014/main" id="{5EDBE971-C243-4218-8435-F638F7825816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323850" y="596900"/>
          <a:ext cx="8072438" cy="6138871"/>
        </p:xfrm>
        <a:graphic>
          <a:graphicData uri="http://schemas.openxmlformats.org/drawingml/2006/table">
            <a:tbl>
              <a:tblPr/>
              <a:tblGrid>
                <a:gridCol w="385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всем странам (человек):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36 774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308 475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353233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не в страны СНГ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14 206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51 151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54405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Абхазия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1 469  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Вьетнам</a:t>
                      </a: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3815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4780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Грузия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3538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Израиль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1139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Испания 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Китай</a:t>
                      </a: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КНДР</a:t>
                      </a: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Латвия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1937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2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Чешская республика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8" marR="46268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2393" name="Номер слайда 3">
            <a:extLst>
              <a:ext uri="{FF2B5EF4-FFF2-40B4-BE49-F238E27FC236}">
                <a16:creationId xmlns:a16="http://schemas.microsoft.com/office/drawing/2014/main" id="{446FD33D-B0DC-4763-BDD7-F164F060B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BA6ED0-C389-48DC-9D92-673E5AFCEFC2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12027-409F-4AEC-A6FC-3BE4E541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13"/>
            <a:ext cx="5000625" cy="9286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Регионы с наибольшими показателями выехавших на 10000 человек населения в 2014 году, человек</a:t>
            </a:r>
          </a:p>
        </p:txBody>
      </p:sp>
      <p:graphicFrame>
        <p:nvGraphicFramePr>
          <p:cNvPr id="5" name="Рисунок 4">
            <a:extLst>
              <a:ext uri="{FF2B5EF4-FFF2-40B4-BE49-F238E27FC236}">
                <a16:creationId xmlns:a16="http://schemas.microsoft.com/office/drawing/2014/main" id="{06C289FD-388C-4DAB-9DCC-9DFA92118D66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0" y="1357298"/>
          <a:ext cx="471490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Рисунок 4">
            <a:extLst>
              <a:ext uri="{FF2B5EF4-FFF2-40B4-BE49-F238E27FC236}">
                <a16:creationId xmlns:a16="http://schemas.microsoft.com/office/drawing/2014/main" id="{72F64303-93C6-42AE-8B9B-116758772946}"/>
              </a:ext>
            </a:extLst>
          </p:cNvPr>
          <p:cNvGraphicFramePr>
            <a:graphicFrameLocks noGrp="1"/>
          </p:cNvGraphicFramePr>
          <p:nvPr/>
        </p:nvGraphicFramePr>
        <p:xfrm>
          <a:off x="5072063" y="142875"/>
          <a:ext cx="3797300" cy="6418886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Выехало граждан России за рубеж на 10000 человек населения.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РФ по ВРП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РФ по уровню безработицы*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23,08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Карелия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Мурманская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Ямало-Ненецкий авт. округ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7,98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Санкт-Петербург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7,28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6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авт. округ-Югра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8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РСО - Алания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3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3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Калужская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51" marR="6405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3403" name="Номер слайда 3">
            <a:extLst>
              <a:ext uri="{FF2B5EF4-FFF2-40B4-BE49-F238E27FC236}">
                <a16:creationId xmlns:a16="http://schemas.microsoft.com/office/drawing/2014/main" id="{01630E21-084B-42C7-A01E-0C737EFD5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86B3DD-5B14-4BBC-B451-8F56220C1030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736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Очевидно, что современные тенденции международного рынка труда предопределяют две тенденции – </a:t>
            </a:r>
            <a:r>
              <a:rPr lang="ru-RU" i="1" dirty="0" err="1"/>
              <a:t>тенденции</a:t>
            </a:r>
            <a:r>
              <a:rPr lang="ru-RU" i="1" dirty="0"/>
              <a:t> к прекращению роста населения многих стран и даже его убыли (</a:t>
            </a:r>
            <a:r>
              <a:rPr lang="ru-RU" i="1" dirty="0" err="1"/>
              <a:t>депопуляции</a:t>
            </a:r>
            <a:r>
              <a:rPr lang="ru-RU" i="1" dirty="0"/>
              <a:t>) и тенденции демографического старения, которые обусловлены одними и теми же причинами</a:t>
            </a:r>
            <a:r>
              <a:rPr lang="ru-RU" dirty="0"/>
              <a:t>. Во-первых, это устойчивое снижение уровня рождаемости, который в большинстве промышленно развитых стран мира, но не только в них, опустился ниже порога, обеспечивающего простое воспроизводство населения. Во-вторых, - снижение смертности в старших возрастных группах и продолжающийся рост ожидаемой продолжительности жизни.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3">
            <a:extLst>
              <a:ext uri="{FF2B5EF4-FFF2-40B4-BE49-F238E27FC236}">
                <a16:creationId xmlns:a16="http://schemas.microsoft.com/office/drawing/2014/main" id="{EFACEC16-521B-40E8-AF9F-F15C1D98A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571500"/>
            <a:ext cx="4000500" cy="857250"/>
          </a:xfrm>
        </p:spPr>
        <p:txBody>
          <a:bodyPr/>
          <a:lstStyle/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Регионы с наименьшими</a:t>
            </a:r>
            <a:r>
              <a:rPr lang="ru-RU" alt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выехавших на 10000 человек населения в 2014 году, человек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0FC4ABA-CB71-4C93-B412-B0D492588303}"/>
              </a:ext>
            </a:extLst>
          </p:cNvPr>
          <p:cNvGraphicFramePr/>
          <p:nvPr/>
        </p:nvGraphicFramePr>
        <p:xfrm>
          <a:off x="0" y="1571612"/>
          <a:ext cx="421484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Рисунок 4">
            <a:extLst>
              <a:ext uri="{FF2B5EF4-FFF2-40B4-BE49-F238E27FC236}">
                <a16:creationId xmlns:a16="http://schemas.microsoft.com/office/drawing/2014/main" id="{ADA8C42E-4C9C-43EE-989C-83BA2D12B16A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4643438" y="285750"/>
          <a:ext cx="4213225" cy="5672137"/>
        </p:xfrm>
        <a:graphic>
          <a:graphicData uri="http://schemas.openxmlformats.org/drawingml/2006/table">
            <a:tbl>
              <a:tblPr/>
              <a:tblGrid>
                <a:gridCol w="13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Выехало граждан России за рубеж на 10000 человек населения.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РФ по ВРП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в РФ по уровню безработицы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Республика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Забайкальский край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Бурятия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4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Карачаево-Черкесская Республика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4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Алтай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2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Кабардино-Балкарская Республика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Калмыкия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 Республика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Мордовия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Дагестан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4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kumimoji="0" lang="ru-RU" alt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6" marR="5985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4427" name="Номер слайда 2">
            <a:extLst>
              <a:ext uri="{FF2B5EF4-FFF2-40B4-BE49-F238E27FC236}">
                <a16:creationId xmlns:a16="http://schemas.microsoft.com/office/drawing/2014/main" id="{FE808FF1-A73A-4B98-8CD0-84516AFFD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10A73-D9A9-48DF-B493-AF96056E5A1F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C:\Users\Александр\Dropbox\Проекты\Проект Кудрин\Карты\koeff.jpg">
            <a:extLst>
              <a:ext uri="{FF2B5EF4-FFF2-40B4-BE49-F238E27FC236}">
                <a16:creationId xmlns:a16="http://schemas.microsoft.com/office/drawing/2014/main" id="{E7FD1932-99A1-4E0E-923A-D7C575F22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85825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2">
            <a:extLst>
              <a:ext uri="{FF2B5EF4-FFF2-40B4-BE49-F238E27FC236}">
                <a16:creationId xmlns:a16="http://schemas.microsoft.com/office/drawing/2014/main" id="{19356243-7135-4C05-890E-68782B03D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592931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регионов РФ по количеству эмигрировавших россиян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на 10000 человек постоянного населения в 2014 г.</a:t>
            </a:r>
          </a:p>
        </p:txBody>
      </p:sp>
      <p:sp>
        <p:nvSpPr>
          <p:cNvPr id="15364" name="Номер слайда 4">
            <a:extLst>
              <a:ext uri="{FF2B5EF4-FFF2-40B4-BE49-F238E27FC236}">
                <a16:creationId xmlns:a16="http://schemas.microsoft.com/office/drawing/2014/main" id="{BE19D4B8-0B30-4D55-A1B4-A3A0EB2CC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8237A3-5441-4891-8525-3E6213DF06D3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21389-44A4-47E6-88D1-454AFB32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38" y="1357313"/>
            <a:ext cx="6135687" cy="5667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образования выехавших из России в некоторые страны с 2005 по 2014 годы (человек)</a:t>
            </a:r>
          </a:p>
        </p:txBody>
      </p:sp>
      <p:graphicFrame>
        <p:nvGraphicFramePr>
          <p:cNvPr id="5" name="Рисунок 4">
            <a:extLst>
              <a:ext uri="{FF2B5EF4-FFF2-40B4-BE49-F238E27FC236}">
                <a16:creationId xmlns:a16="http://schemas.microsoft.com/office/drawing/2014/main" id="{BFA9EC08-5936-45B0-B74E-0A6AE4DB456D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1214438" y="2214563"/>
          <a:ext cx="7358063" cy="3017838"/>
        </p:xfrm>
        <a:graphic>
          <a:graphicData uri="http://schemas.openxmlformats.org/drawingml/2006/table">
            <a:tbl>
              <a:tblPr/>
              <a:tblGrid>
                <a:gridCol w="1750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68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1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Страны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Имеют высшее  профессиональное образование или  научные степени.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Высшее профессиональное образование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Доктора </a:t>
                      </a:r>
                    </a:p>
                    <a:p>
                      <a:pPr algn="ctr"/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наук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Кандидаты наук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900">
                          <a:latin typeface="Times New Roman"/>
                          <a:cs typeface="Times New Roman"/>
                        </a:rPr>
                        <a:t>Германия</a:t>
                      </a:r>
                      <a:endParaRPr lang="ru-RU" sz="190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34 433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39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112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900">
                          <a:latin typeface="Times New Roman"/>
                          <a:cs typeface="Times New Roman"/>
                        </a:rPr>
                        <a:t>Израиль</a:t>
                      </a:r>
                      <a:endParaRPr lang="ru-RU" sz="190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3477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12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22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900">
                          <a:latin typeface="Times New Roman"/>
                          <a:cs typeface="Times New Roman"/>
                        </a:rPr>
                        <a:t>Канада</a:t>
                      </a:r>
                      <a:endParaRPr lang="ru-RU" sz="190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2161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6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30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900">
                          <a:latin typeface="Times New Roman"/>
                          <a:cs typeface="Times New Roman"/>
                        </a:rPr>
                        <a:t>США</a:t>
                      </a:r>
                      <a:endParaRPr lang="ru-RU" sz="190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5765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31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900" dirty="0">
                          <a:latin typeface="Times New Roman"/>
                          <a:cs typeface="Times New Roman"/>
                        </a:rPr>
                        <a:t>71</a:t>
                      </a:r>
                      <a:endParaRPr lang="ru-RU" sz="1900" dirty="0">
                        <a:latin typeface="Calibri"/>
                      </a:endParaRPr>
                    </a:p>
                  </a:txBody>
                  <a:tcPr marL="61903" marR="619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21" name="Номер слайда 3">
            <a:extLst>
              <a:ext uri="{FF2B5EF4-FFF2-40B4-BE49-F238E27FC236}">
                <a16:creationId xmlns:a16="http://schemas.microsoft.com/office/drawing/2014/main" id="{2676A232-E2F4-4E9C-8B4E-8701253BA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7650F4-825D-4EB8-8CF2-4415536AAF59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62729E83-450F-4C4D-8608-97D4C31A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857250"/>
          </a:xfrm>
        </p:spPr>
        <p:txBody>
          <a:bodyPr/>
          <a:lstStyle/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российской статистики </a:t>
            </a:r>
            <a:b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сделать следующие выводы: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BE560415-955D-4F3F-BA3C-0B8D7D954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214438"/>
            <a:ext cx="8893175" cy="5094287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Статистическое наблюдение эмиграции охватывает только незначительную часть эмигрирующих, причем изменение методологии статистического учета привело к значительному ухудшению качества официальной статистики и делает невозможным сопоставление данных в динамике.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 данным российской статистики и в последние несколько лет сохранилась тенденция роста выезда за рубеж на постоянное место жительства граждан России, как в абсолютных величинах, так и в относительных показателях интенсивности.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Наблюдаются высокие эмиграционные показатели в приграничных регионах, а также субъектах, имеющих позитивные макроэкономические показатели.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Наименьшие показатели интенсивности эмиграции наблюдаются в «депрессивных» в социально-экономическом плане регионах РФ, в особенности в республиках Северного Кавказа.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Эмиграционный поток в развитые страны имеет высокие показатели человеческого капитала, которые не восполняются за счет входящего иммиграционного потока.</a:t>
            </a:r>
          </a:p>
        </p:txBody>
      </p:sp>
      <p:sp>
        <p:nvSpPr>
          <p:cNvPr id="17412" name="Номер слайда 4">
            <a:extLst>
              <a:ext uri="{FF2B5EF4-FFF2-40B4-BE49-F238E27FC236}">
                <a16:creationId xmlns:a16="http://schemas.microsoft.com/office/drawing/2014/main" id="{D599B14D-A02F-405E-B8A9-32BBF3E18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A9DD4E-29B8-41AE-82EA-B24E71686DFA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D0F29-D255-4998-9190-E15744F2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35718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Современные эмиграционные намерения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российских граждан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94EC078A-520D-4B1D-9B19-842DA3F06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57313"/>
            <a:ext cx="4286250" cy="485775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доля лиц имеющих высокие миграционные установки колеблется в диапазоне от 8 до 23 % в зависимости от вопроса анкетирования и ограничительных рамок ответа («Да», «Скорее, да»);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доля лиц, отвечающих положительно о желании эмигрировать из России, показывает отрицательную динамику в последние годы;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основными «выталкивающими» причинами являются желание повысить уровень жизни и экономические проблемы в России;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более высокими миграционными установками обладают российская молодежь и лица, имеющие высокий уровень образования и квалификации.</a:t>
            </a:r>
          </a:p>
        </p:txBody>
      </p:sp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id="{72143042-46AA-4F16-8007-B9D8AE17A38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57158" y="1428736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7" name="Номер слайда 5">
            <a:extLst>
              <a:ext uri="{FF2B5EF4-FFF2-40B4-BE49-F238E27FC236}">
                <a16:creationId xmlns:a16="http://schemas.microsoft.com/office/drawing/2014/main" id="{9F54B696-09EC-49A2-BAD6-0385AAA65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9156DA-EE2D-47EA-8D2E-C0EEFAE3214E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C7E20BD0-3504-4616-ACF9-A2670DEC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данных российской и зарубежной статистики</a:t>
            </a: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 эмиграции из Российской Федерации с 2011 по 2014 годы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8849D8B-2A6A-45D5-94D1-A37EF9F12E3A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684213"/>
          <a:ext cx="8929688" cy="544727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977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Росстат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Зарубежная статистика 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Росстат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Зарубежная статистика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Росстат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Зарубежная статистика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20714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33233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7 944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9 969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9 753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Израиль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1 091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1 177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1 399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Испания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7 887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7 820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8 617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Швеция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1 186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1 266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1 125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Чехия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2 146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3 201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3 050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Швейцария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2 048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2 057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2 145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1 885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1 960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2 350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4 101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4 073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4 302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Япония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2 761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3 829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2 540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5 754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4 319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71" marR="38771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Австрия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2 643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3 438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3 471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Южная Корея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2 560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2 723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2 846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Польша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1 620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1 871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1 894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Австрия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2 643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3 438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3 471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79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Финляндия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2 795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3 050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2 875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0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Нидерланды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1 173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1 234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  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1 318</a:t>
                      </a:r>
                    </a:p>
                  </a:txBody>
                  <a:tcPr marL="38771" marR="3877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9625" name="Номер слайда 3">
            <a:extLst>
              <a:ext uri="{FF2B5EF4-FFF2-40B4-BE49-F238E27FC236}">
                <a16:creationId xmlns:a16="http://schemas.microsoft.com/office/drawing/2014/main" id="{2BE0B0AA-B693-463F-96B6-D2345CD7D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C7A5C7-9F1B-48C1-8C0A-BF32C59E6424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88010-31B3-4407-A9FE-5980A97F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857250"/>
            <a:ext cx="418623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Иностранные ученые, проживающие и работающие в Германии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C7E8BC4-8E02-4E37-975D-7FAE53284602}"/>
              </a:ext>
            </a:extLst>
          </p:cNvPr>
          <p:cNvGraphicFramePr>
            <a:graphicFrameLocks noGrp="1"/>
          </p:cNvGraphicFramePr>
          <p:nvPr/>
        </p:nvGraphicFramePr>
        <p:xfrm>
          <a:off x="357188" y="2286000"/>
          <a:ext cx="3571875" cy="2981326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Гражданство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3066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3118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2983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3576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2311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2469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2947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2704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2496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2559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AA46EE3-834F-46D3-9827-BCF53F4E56DF}"/>
              </a:ext>
            </a:extLst>
          </p:cNvPr>
          <p:cNvGraphicFramePr/>
          <p:nvPr/>
        </p:nvGraphicFramePr>
        <p:xfrm>
          <a:off x="4143372" y="1714488"/>
          <a:ext cx="4703411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6" name="TextBox 5">
            <a:extLst>
              <a:ext uri="{FF2B5EF4-FFF2-40B4-BE49-F238E27FC236}">
                <a16:creationId xmlns:a16="http://schemas.microsoft.com/office/drawing/2014/main" id="{F7BCBD2D-2EF0-48DF-B0A5-89D4C8DB4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500063"/>
            <a:ext cx="35004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стран по количеству впервые полученных их гражданами видов на жительство в Финляндии для целей обучения, 2014.</a:t>
            </a:r>
          </a:p>
        </p:txBody>
      </p:sp>
      <p:sp>
        <p:nvSpPr>
          <p:cNvPr id="20517" name="Номер слайда 6">
            <a:extLst>
              <a:ext uri="{FF2B5EF4-FFF2-40B4-BE49-F238E27FC236}">
                <a16:creationId xmlns:a16="http://schemas.microsoft.com/office/drawing/2014/main" id="{43DB1881-C74F-4EB1-B034-60D4F4562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6E09AC-A8F6-4FE2-813D-FDCF01574E3D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3ADCD7BC-C565-412B-83F4-BD5479FE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данных российской и немецкой статистики об эмиграции граждан России в Германию с 1992 по 2014 год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9E30F15-B6AC-4A2E-B9DE-91DB7340230A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1214438"/>
          <a:ext cx="8501063" cy="4659376"/>
        </p:xfrm>
        <a:graphic>
          <a:graphicData uri="http://schemas.openxmlformats.org/drawingml/2006/table">
            <a:tbl>
              <a:tblPr/>
              <a:tblGrid>
                <a:gridCol w="180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50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26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5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Федерального статистического управления Германии, человек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84509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67178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77403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20487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18671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20714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33233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23352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Данные Росстата, человек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62700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48363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42231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Величина расхождения российских и немецких данных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21809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18815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35172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14946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15881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16933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29254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18572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5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миграционного потока, который не учитывается Росстатом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80,6%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81,7%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79,5%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87" marR="4938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75" name="Номер слайда 3">
            <a:extLst>
              <a:ext uri="{FF2B5EF4-FFF2-40B4-BE49-F238E27FC236}">
                <a16:creationId xmlns:a16="http://schemas.microsoft.com/office/drawing/2014/main" id="{79C83220-E2EB-41A7-9FA2-E4FEE00F8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B09302-139F-420A-8414-3946747E1E05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02E2C324-A9B1-4965-A569-EAD4CEBA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5084763"/>
            <a:ext cx="8715375" cy="1081087"/>
          </a:xfrm>
        </p:spPr>
        <p:txBody>
          <a:bodyPr/>
          <a:lstStyle/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статистических органов зарубежных стран о миграционных связях с Россией ставят под сомнение величину миграционного прироста и, как следствие, цифры общего прироста населения Российской Федерации. </a:t>
            </a:r>
          </a:p>
        </p:txBody>
      </p:sp>
      <p:sp>
        <p:nvSpPr>
          <p:cNvPr id="22531" name="TextBox 2">
            <a:extLst>
              <a:ext uri="{FF2B5EF4-FFF2-40B4-BE49-F238E27FC236}">
                <a16:creationId xmlns:a16="http://schemas.microsoft.com/office/drawing/2014/main" id="{35D71B93-D59F-4418-B885-BB8BE5BA0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7286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изменения общей численности населения с учетом данных зарубежных статистических органов (тыс. человек)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5B8CDA1-7279-4AAB-9FEE-7AAB0C4D53D9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1143000"/>
          <a:ext cx="8786813" cy="3535362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303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за год (по данным Росстата).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за год, скорректированные с учетом данных зарубежных статистических органов.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0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b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миграционный</a:t>
                      </a:r>
                      <a:b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прирост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</a:t>
                      </a:r>
                      <a:b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31 декабря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Миграционный</a:t>
                      </a:r>
                      <a:b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прирост (разница прибывших и выбывших из России по отдельным странам) 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Соответствующий  общий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 численности населения</a:t>
                      </a:r>
                      <a:b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31 декабря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142865,4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244,8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142838,7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0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143056,4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289,5 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160,4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143025,8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290,7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143347,1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260,8 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256,5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143312,9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0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319,8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295,8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143666,9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249,9 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273,9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143621,0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85" name="Номер слайда 5">
            <a:extLst>
              <a:ext uri="{FF2B5EF4-FFF2-40B4-BE49-F238E27FC236}">
                <a16:creationId xmlns:a16="http://schemas.microsoft.com/office/drawing/2014/main" id="{49F23F4F-CEE3-4897-A18D-534B16C0B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A0F318-365C-4F86-BF69-6B4AD72866D8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09E2B682-EA51-4509-8E91-D750CEB6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714375"/>
          </a:xfrm>
        </p:spPr>
        <p:txBody>
          <a:bodyPr/>
          <a:lstStyle/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стран, основных реципиентов эмигрантов из России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FA75D7F-6A98-4489-83EC-F35DE094503F}"/>
              </a:ext>
            </a:extLst>
          </p:cNvPr>
          <p:cNvGraphicFramePr>
            <a:graphicFrameLocks noGrp="1"/>
          </p:cNvGraphicFramePr>
          <p:nvPr/>
        </p:nvGraphicFramePr>
        <p:xfrm>
          <a:off x="642938" y="785813"/>
          <a:ext cx="8143875" cy="5646738"/>
        </p:xfrm>
        <a:graphic>
          <a:graphicData uri="http://schemas.openxmlformats.org/drawingml/2006/table">
            <a:tbl>
              <a:tblPr/>
              <a:tblGrid>
                <a:gridCol w="78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6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 группы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Типы стран-реципиентов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Страны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Страны со сложившимися миграционными потоками, лидеры по приему иммигрантов из России.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Германия, США, Израиль.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Страны с высоким уровнем жизни и социального развития, куда преимущественно переселяются представители обеспеченных слоев российского общества, профессионалы высокой квалификации.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Великобритания, Швейцария,  Австрия, Австралия, Новая Зеландия, страны Скандинавии.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Страны Европейского Союза, имеющие более низкие стоимости проживания и недвижимости, а также упростили миграционные механизмы легализации и натурализации.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Испания, Италия, Греция, Чехия, Латвия, Польша.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Страны, привлекательные для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бизнес-эмиграции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, рантье, учебной и научной миграции.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76631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Турция, Япония, Южная Корея, Китай и др.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6" marR="68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81" name="Номер слайда 4">
            <a:extLst>
              <a:ext uri="{FF2B5EF4-FFF2-40B4-BE49-F238E27FC236}">
                <a16:creationId xmlns:a16="http://schemas.microsoft.com/office/drawing/2014/main" id="{233501B0-4EC0-443F-8460-641F8637E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FAB403-9789-40D3-BFF9-E3CA31DBC4A0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05342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Определенные трудности при анализе международной миграции населения обусловлены также значительной разнородностью источников данных о ней. По мнению экспертов ООН, необходимо выделять три основных источника: пограничный контроль; регистры населения (например, данные, получаемые при вручении загранпаспортов); различные обследования, среди которых главное место принадлежит переписям населения. Данные, получаемые из последнего источника, наиболее достоверны.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72939C-AD70-48A9-B69B-FB7136DDA7C1}"/>
              </a:ext>
            </a:extLst>
          </p:cNvPr>
          <p:cNvSpPr txBox="1"/>
          <p:nvPr/>
        </p:nvSpPr>
        <p:spPr>
          <a:xfrm>
            <a:off x="500063" y="928688"/>
            <a:ext cx="8358187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Проведенный сравнительный анализ отечественной и зарубежной статистической информации о процессе эмиграции граждан России позволяет сделать следующие выводы: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Данные российской статистики многократно ниже, чем показатели иммиграции принимающих стран, цифры иностранных статистических органов многократно превышают отечественные оценки.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Используя данные зарубежных стран о миграционных связях с Россией, можно предположить, что в 2010 и в последующие годы общий прирост населения России либо отсутствовал, либо находился на минимальном уровне.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данным зарубежной статистики наблюдается приток научно-исследовательских кадров из России, что естественно приводит к потерям национального человеческого капитала. </a:t>
            </a:r>
          </a:p>
        </p:txBody>
      </p:sp>
      <p:sp>
        <p:nvSpPr>
          <p:cNvPr id="24579" name="Номер слайда 3">
            <a:extLst>
              <a:ext uri="{FF2B5EF4-FFF2-40B4-BE49-F238E27FC236}">
                <a16:creationId xmlns:a16="http://schemas.microsoft.com/office/drawing/2014/main" id="{DA21C36C-1D5D-47A3-A696-0A2F6FFCD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7ED50F-EF38-4BE5-BB37-20F6D1201CB2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Полотно 68">
            <a:extLst>
              <a:ext uri="{FF2B5EF4-FFF2-40B4-BE49-F238E27FC236}">
                <a16:creationId xmlns:a16="http://schemas.microsoft.com/office/drawing/2014/main" id="{56D5289A-B70E-4FE5-9E10-95F70C64726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844675"/>
            <a:ext cx="8351837" cy="4824413"/>
            <a:chOff x="0" y="0"/>
            <a:chExt cx="5940425" cy="4010660"/>
          </a:xfrm>
        </p:grpSpPr>
        <p:sp>
          <p:nvSpPr>
            <p:cNvPr id="25605" name="Прямоугольник 2">
              <a:extLst>
                <a:ext uri="{FF2B5EF4-FFF2-40B4-BE49-F238E27FC236}">
                  <a16:creationId xmlns:a16="http://schemas.microsoft.com/office/drawing/2014/main" id="{93346529-BDBC-46F0-8B7E-7E79209DF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940425" cy="401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06" name="Rectangle 149">
              <a:extLst>
                <a:ext uri="{FF2B5EF4-FFF2-40B4-BE49-F238E27FC236}">
                  <a16:creationId xmlns:a16="http://schemas.microsoft.com/office/drawing/2014/main" id="{6F6B8BE6-726C-440F-8E16-EFCD6DF0A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708" y="51101"/>
              <a:ext cx="2221909" cy="3053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ru-RU" sz="14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</a:t>
              </a:r>
              <a:r>
                <a:rPr lang="ru-RU" altLang="ru-RU" sz="14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волна: 1990-1994 гг.</a:t>
              </a:r>
              <a:endParaRPr lang="ru-RU" altLang="ru-RU" sz="12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150">
              <a:extLst>
                <a:ext uri="{FF2B5EF4-FFF2-40B4-BE49-F238E27FC236}">
                  <a16:creationId xmlns:a16="http://schemas.microsoft.com/office/drawing/2014/main" id="{C789DA59-E019-4D42-964C-CD3CD4FCA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69" y="600478"/>
              <a:ext cx="2292162" cy="3682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Эмиграция на постоянной основе.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ectangle 151">
              <a:extLst>
                <a:ext uri="{FF2B5EF4-FFF2-40B4-BE49-F238E27FC236}">
                  <a16:creationId xmlns:a16="http://schemas.microsoft.com/office/drawing/2014/main" id="{7DAE3EF9-A074-43A5-A028-A55D10161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347" y="600478"/>
              <a:ext cx="2234576" cy="3682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Эмиграция на временной основе.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7" name="Rectangle 152">
              <a:extLst>
                <a:ext uri="{FF2B5EF4-FFF2-40B4-BE49-F238E27FC236}">
                  <a16:creationId xmlns:a16="http://schemas.microsoft.com/office/drawing/2014/main" id="{E4521C42-5746-4B47-8D0B-0D19A16EB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6" y="1140247"/>
              <a:ext cx="913478" cy="5094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Беженцы.</a:t>
              </a:r>
              <a:endParaRPr lang="ru-RU" sz="12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153">
              <a:extLst>
                <a:ext uri="{FF2B5EF4-FFF2-40B4-BE49-F238E27FC236}">
                  <a16:creationId xmlns:a16="http://schemas.microsoft.com/office/drawing/2014/main" id="{C89E357D-B968-4C94-8582-632A506EE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919" y="1141567"/>
              <a:ext cx="1079461" cy="508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Этнические мигранты.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154">
              <a:extLst>
                <a:ext uri="{FF2B5EF4-FFF2-40B4-BE49-F238E27FC236}">
                  <a16:creationId xmlns:a16="http://schemas.microsoft.com/office/drawing/2014/main" id="{806A31AB-A1BC-4CF5-8592-EBAF84DA5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046" y="1141567"/>
              <a:ext cx="1715170" cy="508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Times New Roman"/>
                  <a:ea typeface="Calibri"/>
                  <a:cs typeface="Times New Roman"/>
                </a:rPr>
                <a:t>Ученые, высококвалифицированные специалисты.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0" name="Rectangle 155">
              <a:extLst>
                <a:ext uri="{FF2B5EF4-FFF2-40B4-BE49-F238E27FC236}">
                  <a16:creationId xmlns:a16="http://schemas.microsoft.com/office/drawing/2014/main" id="{89AC7595-073F-4586-8D22-AB5992EE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259" y="1141567"/>
              <a:ext cx="1391105" cy="508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Трудовые мигранты.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5613" name="Rectangle 156">
              <a:extLst>
                <a:ext uri="{FF2B5EF4-FFF2-40B4-BE49-F238E27FC236}">
                  <a16:creationId xmlns:a16="http://schemas.microsoft.com/office/drawing/2014/main" id="{5960ACB3-1252-435D-A5D3-367A17E3F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0" y="1794527"/>
              <a:ext cx="914104" cy="54620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Получение статуса.</a:t>
              </a:r>
              <a:endParaRPr lang="ru-RU" altLang="ru-RU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614" name="Rectangle 157">
              <a:extLst>
                <a:ext uri="{FF2B5EF4-FFF2-40B4-BE49-F238E27FC236}">
                  <a16:creationId xmlns:a16="http://schemas.microsoft.com/office/drawing/2014/main" id="{160B0689-FD57-4DBA-A43B-D6B7ED2DB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105" y="1794527"/>
              <a:ext cx="1079105" cy="54620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Программы приема.</a:t>
              </a:r>
              <a:endParaRPr lang="ru-RU" altLang="ru-RU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615" name="Rectangle 158">
              <a:extLst>
                <a:ext uri="{FF2B5EF4-FFF2-40B4-BE49-F238E27FC236}">
                  <a16:creationId xmlns:a16="http://schemas.microsoft.com/office/drawing/2014/main" id="{B67908BD-6AD3-4522-8C19-D3AAAFF6E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410" y="1794527"/>
              <a:ext cx="1714507" cy="60970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Трудоустройство в научных центрах,</a:t>
              </a:r>
              <a:r>
                <a:rPr lang="en-US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университетах.</a:t>
              </a:r>
              <a:endParaRPr lang="ru-RU" altLang="ru-RU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616" name="Rectangle 159">
              <a:extLst>
                <a:ext uri="{FF2B5EF4-FFF2-40B4-BE49-F238E27FC236}">
                  <a16:creationId xmlns:a16="http://schemas.microsoft.com/office/drawing/2014/main" id="{2AD759BF-E91E-4B24-AACF-618530402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618" y="1794527"/>
              <a:ext cx="1390206" cy="60970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разрешения на</a:t>
              </a:r>
              <a:r>
                <a:rPr lang="en-US" alt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работу.</a:t>
              </a:r>
              <a:endParaRPr lang="ru-RU" altLang="ru-RU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617" name="Rectangle 160">
              <a:extLst>
                <a:ext uri="{FF2B5EF4-FFF2-40B4-BE49-F238E27FC236}">
                  <a16:creationId xmlns:a16="http://schemas.microsoft.com/office/drawing/2014/main" id="{27BF9652-DAF8-4D08-BB3F-F827EC343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0" y="2534638"/>
              <a:ext cx="5645024" cy="7348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Качественный состав эмигрантов:</a:t>
              </a:r>
              <a:endParaRPr lang="ru-RU" altLang="ru-RU" sz="140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высокий образовательный и профессиональный уровень, мужчины, женщины трудоспособного и старше трудоспособного возраста, члены семей,</a:t>
              </a:r>
              <a:r>
                <a:rPr lang="en-US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дети.</a:t>
              </a:r>
              <a:endParaRPr lang="ru-RU" altLang="ru-RU" sz="14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61">
              <a:extLst>
                <a:ext uri="{FF2B5EF4-FFF2-40B4-BE49-F238E27FC236}">
                  <a16:creationId xmlns:a16="http://schemas.microsoft.com/office/drawing/2014/main" id="{A5B9BA51-A6A1-4F1C-B410-3103463A4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83" y="3477489"/>
              <a:ext cx="5061951" cy="3497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США, Израиль, Германия и другие</a:t>
              </a:r>
              <a:r>
                <a:rPr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страны ЕС, Южная Корея, Австралия.</a:t>
              </a:r>
              <a:endParaRPr lang="ru-RU" altLang="ru-RU" sz="14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619" name="AutoShape 162">
              <a:extLst>
                <a:ext uri="{FF2B5EF4-FFF2-40B4-BE49-F238E27FC236}">
                  <a16:creationId xmlns:a16="http://schemas.microsoft.com/office/drawing/2014/main" id="{AAE9AB52-2454-42AE-9996-60D011A924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22007" y="356405"/>
              <a:ext cx="1311006" cy="2442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AutoShape 163">
              <a:extLst>
                <a:ext uri="{FF2B5EF4-FFF2-40B4-BE49-F238E27FC236}">
                  <a16:creationId xmlns:a16="http://schemas.microsoft.com/office/drawing/2014/main" id="{99E94E9C-869D-4FEA-90AB-EAC11EE167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33012" y="356405"/>
              <a:ext cx="1378706" cy="2442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1" name="AutoShape 164">
              <a:extLst>
                <a:ext uri="{FF2B5EF4-FFF2-40B4-BE49-F238E27FC236}">
                  <a16:creationId xmlns:a16="http://schemas.microsoft.com/office/drawing/2014/main" id="{FD5E2BE1-4691-4C82-9E9F-3819EA9330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00802" y="968614"/>
              <a:ext cx="1121205" cy="1716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165">
              <a:extLst>
                <a:ext uri="{FF2B5EF4-FFF2-40B4-BE49-F238E27FC236}">
                  <a16:creationId xmlns:a16="http://schemas.microsoft.com/office/drawing/2014/main" id="{E951D48F-B6AE-4EA8-8CC3-E045378151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2007" y="968614"/>
              <a:ext cx="53600" cy="1724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3" name="AutoShape 166">
              <a:extLst>
                <a:ext uri="{FF2B5EF4-FFF2-40B4-BE49-F238E27FC236}">
                  <a16:creationId xmlns:a16="http://schemas.microsoft.com/office/drawing/2014/main" id="{4DEFBAC8-7A75-4B81-84A4-953A13FD9F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2007" y="968614"/>
              <a:ext cx="1666607" cy="1724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4" name="AutoShape 167">
              <a:extLst>
                <a:ext uri="{FF2B5EF4-FFF2-40B4-BE49-F238E27FC236}">
                  <a16:creationId xmlns:a16="http://schemas.microsoft.com/office/drawing/2014/main" id="{23CA499F-9677-4812-8794-53DD383E5A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88614" y="968614"/>
              <a:ext cx="1023104" cy="1724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5" name="AutoShape 168">
              <a:extLst>
                <a:ext uri="{FF2B5EF4-FFF2-40B4-BE49-F238E27FC236}">
                  <a16:creationId xmlns:a16="http://schemas.microsoft.com/office/drawing/2014/main" id="{49ED3022-C94F-42FB-89E3-8A58469A34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11718" y="968614"/>
              <a:ext cx="644403" cy="1724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169">
              <a:extLst>
                <a:ext uri="{FF2B5EF4-FFF2-40B4-BE49-F238E27FC236}">
                  <a16:creationId xmlns:a16="http://schemas.microsoft.com/office/drawing/2014/main" id="{87F9EB9C-6E80-47C0-A2CC-4206346758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0802" y="1650125"/>
              <a:ext cx="800" cy="144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7" name="AutoShape 170">
              <a:extLst>
                <a:ext uri="{FF2B5EF4-FFF2-40B4-BE49-F238E27FC236}">
                  <a16:creationId xmlns:a16="http://schemas.microsoft.com/office/drawing/2014/main" id="{85A356AA-6DCE-416F-82F3-E2AC6FFBF3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5607" y="1650125"/>
              <a:ext cx="900" cy="144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8" name="AutoShape 171">
              <a:extLst>
                <a:ext uri="{FF2B5EF4-FFF2-40B4-BE49-F238E27FC236}">
                  <a16:creationId xmlns:a16="http://schemas.microsoft.com/office/drawing/2014/main" id="{A2DAE5FD-7FA6-4DCD-ADEF-A81C0C5144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88614" y="1650125"/>
              <a:ext cx="900" cy="144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9" name="AutoShape 172">
              <a:extLst>
                <a:ext uri="{FF2B5EF4-FFF2-40B4-BE49-F238E27FC236}">
                  <a16:creationId xmlns:a16="http://schemas.microsoft.com/office/drawing/2014/main" id="{EFA25C2A-0671-46BD-9436-1BF65F418A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56121" y="1650125"/>
              <a:ext cx="800" cy="144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30" name="AutoShape 173">
              <a:extLst>
                <a:ext uri="{FF2B5EF4-FFF2-40B4-BE49-F238E27FC236}">
                  <a16:creationId xmlns:a16="http://schemas.microsoft.com/office/drawing/2014/main" id="{DFFAA5CB-49A4-4667-B344-BFC4BF3DD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2312" y="3269449"/>
              <a:ext cx="90700" cy="208203"/>
            </a:xfrm>
            <a:prstGeom prst="downArrow">
              <a:avLst>
                <a:gd name="adj1" fmla="val 50000"/>
                <a:gd name="adj2" fmla="val 7776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cxnSp>
          <p:nvCxnSpPr>
            <p:cNvPr id="25631" name="AutoShape 174">
              <a:extLst>
                <a:ext uri="{FF2B5EF4-FFF2-40B4-BE49-F238E27FC236}">
                  <a16:creationId xmlns:a16="http://schemas.microsoft.com/office/drawing/2014/main" id="{9699D54B-5AF8-4F55-AC3C-B45CAC3E87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88614" y="1650125"/>
              <a:ext cx="1667507" cy="1444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5603" name="Заголовок 1">
            <a:extLst>
              <a:ext uri="{FF2B5EF4-FFF2-40B4-BE49-F238E27FC236}">
                <a16:creationId xmlns:a16="http://schemas.microsoft.com/office/drawing/2014/main" id="{AC003B49-7952-42B1-B238-BAB29A7F5AC2}"/>
              </a:ext>
            </a:extLst>
          </p:cNvPr>
          <p:cNvSpPr txBox="1">
            <a:spLocks/>
          </p:cNvSpPr>
          <p:nvPr/>
        </p:nvSpPr>
        <p:spPr bwMode="auto">
          <a:xfrm>
            <a:off x="468313" y="188913"/>
            <a:ext cx="82073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обобщения и периодизация исследуемых процессов</a:t>
            </a:r>
            <a:r>
              <a:rPr lang="en-US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анализа количественных и качественных показателей российской и зарубежной статистики об эмиграции из Российской Федерации</a:t>
            </a:r>
          </a:p>
        </p:txBody>
      </p:sp>
      <p:sp>
        <p:nvSpPr>
          <p:cNvPr id="25604" name="Номер слайда 31">
            <a:extLst>
              <a:ext uri="{FF2B5EF4-FFF2-40B4-BE49-F238E27FC236}">
                <a16:creationId xmlns:a16="http://schemas.microsoft.com/office/drawing/2014/main" id="{D5BEF916-E50C-4700-803B-1D434D7DB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D95E06-E611-425C-9D75-3EA08F802911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Полотно 67">
            <a:extLst>
              <a:ext uri="{FF2B5EF4-FFF2-40B4-BE49-F238E27FC236}">
                <a16:creationId xmlns:a16="http://schemas.microsoft.com/office/drawing/2014/main" id="{ECC182DF-4702-41BD-9CEE-86F8A709D70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5888"/>
            <a:ext cx="8461375" cy="6337300"/>
            <a:chOff x="0" y="0"/>
            <a:chExt cx="5940425" cy="4547870"/>
          </a:xfrm>
        </p:grpSpPr>
        <p:sp>
          <p:nvSpPr>
            <p:cNvPr id="26628" name="Прямоугольник 2">
              <a:extLst>
                <a:ext uri="{FF2B5EF4-FFF2-40B4-BE49-F238E27FC236}">
                  <a16:creationId xmlns:a16="http://schemas.microsoft.com/office/drawing/2014/main" id="{BFB2EFF9-39D7-49E8-9D20-BA77D6646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940425" cy="4547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6629" name="Rectangle 113">
              <a:extLst>
                <a:ext uri="{FF2B5EF4-FFF2-40B4-BE49-F238E27FC236}">
                  <a16:creationId xmlns:a16="http://schemas.microsoft.com/office/drawing/2014/main" id="{1FCDA505-1778-41DA-B052-1EAB16053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808" y="47601"/>
              <a:ext cx="2221909" cy="3055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ru-RU" sz="16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 </a:t>
              </a:r>
              <a:r>
                <a:rPr lang="ru-RU" altLang="ru-RU" sz="16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волна: 1995 – 2000 гг.</a:t>
              </a:r>
              <a:endParaRPr lang="ru-RU" altLang="ru-RU" sz="14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114">
              <a:extLst>
                <a:ext uri="{FF2B5EF4-FFF2-40B4-BE49-F238E27FC236}">
                  <a16:creationId xmlns:a16="http://schemas.microsoft.com/office/drawing/2014/main" id="{F3B19A39-8C9B-439A-8A4E-BDB6970C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95" y="619750"/>
              <a:ext cx="2292580" cy="3679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Эмиграция на постоянной основе.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ectangle 115">
              <a:extLst>
                <a:ext uri="{FF2B5EF4-FFF2-40B4-BE49-F238E27FC236}">
                  <a16:creationId xmlns:a16="http://schemas.microsoft.com/office/drawing/2014/main" id="{19C0F471-5AAF-49ED-B0DE-723F21005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232" y="600382"/>
              <a:ext cx="2234625" cy="3679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Эмиграция на временной основе.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7" name="Rectangle 116">
              <a:extLst>
                <a:ext uri="{FF2B5EF4-FFF2-40B4-BE49-F238E27FC236}">
                  <a16:creationId xmlns:a16="http://schemas.microsoft.com/office/drawing/2014/main" id="{B52A3132-8736-475B-A2C1-04DDBBA99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12411"/>
              <a:ext cx="741160" cy="3565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Беженцы.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117">
              <a:extLst>
                <a:ext uri="{FF2B5EF4-FFF2-40B4-BE49-F238E27FC236}">
                  <a16:creationId xmlns:a16="http://schemas.microsoft.com/office/drawing/2014/main" id="{F40686A0-8D9F-4A4D-A5F5-78110AD04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15" y="1314690"/>
              <a:ext cx="822520" cy="5092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Этнические мигранты.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118">
              <a:extLst>
                <a:ext uri="{FF2B5EF4-FFF2-40B4-BE49-F238E27FC236}">
                  <a16:creationId xmlns:a16="http://schemas.microsoft.com/office/drawing/2014/main" id="{AE6C4E70-E147-445E-895B-DFAAC82A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167" y="1328361"/>
              <a:ext cx="1314027" cy="5092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indent="90170"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Ученые, высоко-квалифицированные специалисты.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  <a:p>
              <a:pPr indent="90170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0" name="Rectangle 119">
              <a:extLst>
                <a:ext uri="{FF2B5EF4-FFF2-40B4-BE49-F238E27FC236}">
                  <a16:creationId xmlns:a16="http://schemas.microsoft.com/office/drawing/2014/main" id="{FD6770BF-8A7C-466C-8318-034D05D05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315" y="1343171"/>
              <a:ext cx="754535" cy="5092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Трудовые мигранты.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6636" name="Rectangle 120">
              <a:extLst>
                <a:ext uri="{FF2B5EF4-FFF2-40B4-BE49-F238E27FC236}">
                  <a16:creationId xmlns:a16="http://schemas.microsoft.com/office/drawing/2014/main" id="{1217BF21-25E8-4C27-9CBB-35BCE9EB6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10131"/>
              <a:ext cx="740903" cy="44790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Получение статуса.</a:t>
              </a:r>
              <a:endParaRPr lang="ru-RU" altLang="ru-RU" sz="14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637" name="Rectangle 121">
              <a:extLst>
                <a:ext uri="{FF2B5EF4-FFF2-40B4-BE49-F238E27FC236}">
                  <a16:creationId xmlns:a16="http://schemas.microsoft.com/office/drawing/2014/main" id="{C77E2FFA-793A-4C3E-A9C5-3E1D15279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403" y="2010131"/>
              <a:ext cx="869072" cy="54610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Программы приема.</a:t>
              </a:r>
              <a:endParaRPr lang="ru-RU" altLang="ru-RU" sz="16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638" name="Rectangle 122">
              <a:extLst>
                <a:ext uri="{FF2B5EF4-FFF2-40B4-BE49-F238E27FC236}">
                  <a16:creationId xmlns:a16="http://schemas.microsoft.com/office/drawing/2014/main" id="{75897A39-9226-4F7E-B0FA-69979D5FE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2311" y="2018631"/>
              <a:ext cx="1295405" cy="95291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Трудоустройство в научных, исследовательских центрах,</a:t>
              </a:r>
              <a:endParaRPr lang="en-US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университетах.</a:t>
              </a:r>
              <a:endParaRPr lang="ru-RU" altLang="ru-RU" sz="2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639" name="Rectangle 123">
              <a:extLst>
                <a:ext uri="{FF2B5EF4-FFF2-40B4-BE49-F238E27FC236}">
                  <a16:creationId xmlns:a16="http://schemas.microsoft.com/office/drawing/2014/main" id="{F30A2977-C91B-401B-A0D8-2CB67DE4B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6921" y="2010131"/>
              <a:ext cx="918304" cy="60960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разрешения на</a:t>
              </a:r>
              <a:r>
                <a:rPr lang="en-US" alt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работу.</a:t>
              </a:r>
              <a:endParaRPr lang="ru-RU" altLang="ru-RU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24">
              <a:extLst>
                <a:ext uri="{FF2B5EF4-FFF2-40B4-BE49-F238E27FC236}">
                  <a16:creationId xmlns:a16="http://schemas.microsoft.com/office/drawing/2014/main" id="{EA8F0D07-D347-4AEA-9752-6A2F3C642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01" y="3032747"/>
              <a:ext cx="5645124" cy="7957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700" dirty="0">
                  <a:latin typeface="Times New Roman"/>
                  <a:ea typeface="Times New Roman"/>
                  <a:cs typeface="Times New Roman"/>
                </a:rPr>
                <a:t>Качественный состав:</a:t>
              </a:r>
              <a:endParaRPr lang="ru-RU" sz="1700" dirty="0">
                <a:latin typeface="Times New Roman"/>
                <a:cs typeface="Times New Roman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700" dirty="0">
                  <a:latin typeface="Times New Roman"/>
                  <a:ea typeface="Times New Roman"/>
                  <a:cs typeface="Times New Roman"/>
                </a:rPr>
                <a:t>высокий уровень образования, «новые» бизнесмены, финансисты, квалифицированные специалисты, преимущественно лица в трудоспособном возрасте.</a:t>
              </a:r>
              <a:endParaRPr lang="ru-RU" sz="1700" dirty="0">
                <a:latin typeface="Times New Roman"/>
                <a:cs typeface="Times New Roman"/>
              </a:endParaRPr>
            </a:p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highlight>
                    <a:srgbClr val="FFFF00"/>
                  </a:highlight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6" name="Rectangle 125">
              <a:extLst>
                <a:ext uri="{FF2B5EF4-FFF2-40B4-BE49-F238E27FC236}">
                  <a16:creationId xmlns:a16="http://schemas.microsoft.com/office/drawing/2014/main" id="{C101E3EA-5136-4122-B803-AAD935D47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427" y="4009006"/>
              <a:ext cx="5061064" cy="4773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США, </a:t>
              </a: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Германия и другие </a:t>
              </a: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страны ЕС (15), Чехия, Польша, </a:t>
              </a:r>
              <a:r>
                <a:rPr lang="ru-RU" altLang="ru-RU" sz="1600">
                  <a:latin typeface="Times New Roman" panose="02020603050405020304" pitchFamily="18" charset="0"/>
                  <a:cs typeface="Calibri" panose="020F0502020204030204" pitchFamily="34" charset="0"/>
                </a:rPr>
                <a:t>Израиль, </a:t>
              </a: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Южная Корея, Турция, Северная, Южная Америка, Япония.</a:t>
              </a:r>
              <a:endParaRPr lang="ru-RU" altLang="ru-RU" sz="1600">
                <a:cs typeface="Calibri" panose="020F0502020204030204" pitchFamily="34" charset="0"/>
              </a:endParaRPr>
            </a:p>
          </p:txBody>
        </p:sp>
        <p:cxnSp>
          <p:nvCxnSpPr>
            <p:cNvPr id="26642" name="AutoShape 126">
              <a:extLst>
                <a:ext uri="{FF2B5EF4-FFF2-40B4-BE49-F238E27FC236}">
                  <a16:creationId xmlns:a16="http://schemas.microsoft.com/office/drawing/2014/main" id="{BD2F913A-70E5-4974-9B21-8559955BFB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22007" y="353105"/>
              <a:ext cx="1311006" cy="2475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3" name="AutoShape 127">
              <a:extLst>
                <a:ext uri="{FF2B5EF4-FFF2-40B4-BE49-F238E27FC236}">
                  <a16:creationId xmlns:a16="http://schemas.microsoft.com/office/drawing/2014/main" id="{5F8F3965-4DAD-406D-B1F0-88D9F1786D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33012" y="353105"/>
              <a:ext cx="1378706" cy="2475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4" name="AutoShape 128">
              <a:extLst>
                <a:ext uri="{FF2B5EF4-FFF2-40B4-BE49-F238E27FC236}">
                  <a16:creationId xmlns:a16="http://schemas.microsoft.com/office/drawing/2014/main" id="{2F1F6558-914F-4156-B425-752E6CE8C8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0402" y="968515"/>
              <a:ext cx="1251205" cy="3438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AutoShape 129">
              <a:extLst>
                <a:ext uri="{FF2B5EF4-FFF2-40B4-BE49-F238E27FC236}">
                  <a16:creationId xmlns:a16="http://schemas.microsoft.com/office/drawing/2014/main" id="{A9096843-7978-4C07-840D-B35B81288A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10705" y="968515"/>
              <a:ext cx="410902" cy="346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6" name="AutoShape 130">
              <a:extLst>
                <a:ext uri="{FF2B5EF4-FFF2-40B4-BE49-F238E27FC236}">
                  <a16:creationId xmlns:a16="http://schemas.microsoft.com/office/drawing/2014/main" id="{22919B03-3D6B-48C2-82FE-99304B92EB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1607" y="968515"/>
              <a:ext cx="1691007" cy="3596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7" name="AutoShape 131">
              <a:extLst>
                <a:ext uri="{FF2B5EF4-FFF2-40B4-BE49-F238E27FC236}">
                  <a16:creationId xmlns:a16="http://schemas.microsoft.com/office/drawing/2014/main" id="{88BA9E86-794F-4365-8D88-9DF7DC8101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312614" y="968515"/>
              <a:ext cx="998704" cy="3596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8" name="AutoShape 132">
              <a:extLst>
                <a:ext uri="{FF2B5EF4-FFF2-40B4-BE49-F238E27FC236}">
                  <a16:creationId xmlns:a16="http://schemas.microsoft.com/office/drawing/2014/main" id="{5098743A-8A9C-4BB7-88D4-81FF21F4B9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11318" y="968515"/>
              <a:ext cx="1100505" cy="3746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9" name="AutoShape 133">
              <a:extLst>
                <a:ext uri="{FF2B5EF4-FFF2-40B4-BE49-F238E27FC236}">
                  <a16:creationId xmlns:a16="http://schemas.microsoft.com/office/drawing/2014/main" id="{25A1514F-6B12-46B9-9F48-A63BB370E2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0402" y="1668726"/>
              <a:ext cx="0" cy="3414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0" name="AutoShape 134">
              <a:extLst>
                <a:ext uri="{FF2B5EF4-FFF2-40B4-BE49-F238E27FC236}">
                  <a16:creationId xmlns:a16="http://schemas.microsoft.com/office/drawing/2014/main" id="{00309D38-7B0B-4DCA-82EF-F87AAEDA81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10705" y="1823628"/>
              <a:ext cx="0" cy="186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1" name="AutoShape 135">
              <a:extLst>
                <a:ext uri="{FF2B5EF4-FFF2-40B4-BE49-F238E27FC236}">
                  <a16:creationId xmlns:a16="http://schemas.microsoft.com/office/drawing/2014/main" id="{1F7F5A8C-91A8-4433-9945-506B5E3379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12614" y="1837128"/>
              <a:ext cx="7400" cy="181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2" name="AutoShape 136">
              <a:extLst>
                <a:ext uri="{FF2B5EF4-FFF2-40B4-BE49-F238E27FC236}">
                  <a16:creationId xmlns:a16="http://schemas.microsoft.com/office/drawing/2014/main" id="{07A8479D-8EB1-4E71-A182-34EB547DC9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11823" y="1852129"/>
              <a:ext cx="4300" cy="1580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3" name="AutoShape 137">
              <a:extLst>
                <a:ext uri="{FF2B5EF4-FFF2-40B4-BE49-F238E27FC236}">
                  <a16:creationId xmlns:a16="http://schemas.microsoft.com/office/drawing/2014/main" id="{FD8EB77F-5170-4AF7-AF1D-6A39BD71A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913" y="3828459"/>
              <a:ext cx="107300" cy="180903"/>
            </a:xfrm>
            <a:prstGeom prst="downArrow">
              <a:avLst>
                <a:gd name="adj1" fmla="val 50000"/>
                <a:gd name="adj2" fmla="val 6790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9" name="Rectangle 138">
              <a:extLst>
                <a:ext uri="{FF2B5EF4-FFF2-40B4-BE49-F238E27FC236}">
                  <a16:creationId xmlns:a16="http://schemas.microsoft.com/office/drawing/2014/main" id="{ECAB7EE0-FABE-41CA-A41E-2EA6F6E6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410" y="1314690"/>
              <a:ext cx="819176" cy="5092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 err="1">
                  <a:latin typeface="Times New Roman"/>
                  <a:ea typeface="Calibri"/>
                  <a:cs typeface="Times New Roman"/>
                </a:rPr>
                <a:t>Предпри-ниматели</a:t>
              </a:r>
              <a:r>
                <a:rPr lang="ru-RU" sz="1000" dirty="0">
                  <a:latin typeface="Times New Roman"/>
                  <a:ea typeface="Calibri"/>
                  <a:cs typeface="Times New Roman"/>
                </a:rPr>
                <a:t>.</a:t>
              </a:r>
              <a:endParaRPr lang="ru-RU" sz="11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Rectangle 139">
              <a:extLst>
                <a:ext uri="{FF2B5EF4-FFF2-40B4-BE49-F238E27FC236}">
                  <a16:creationId xmlns:a16="http://schemas.microsoft.com/office/drawing/2014/main" id="{0D6C6B6C-5369-42BF-A0D6-47517C3B0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714" y="1348867"/>
              <a:ext cx="923942" cy="3565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Учащиеся.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6656" name="AutoShape 140">
              <a:extLst>
                <a:ext uri="{FF2B5EF4-FFF2-40B4-BE49-F238E27FC236}">
                  <a16:creationId xmlns:a16="http://schemas.microsoft.com/office/drawing/2014/main" id="{2864436B-7843-4E2C-891F-D3578E25CE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11318" y="968515"/>
              <a:ext cx="118100" cy="3809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AutoShape 141">
              <a:extLst>
                <a:ext uri="{FF2B5EF4-FFF2-40B4-BE49-F238E27FC236}">
                  <a16:creationId xmlns:a16="http://schemas.microsoft.com/office/drawing/2014/main" id="{5EACD1EA-C6DA-4908-891F-E51ECFE58C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75209" y="968515"/>
              <a:ext cx="2136109" cy="346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8" name="AutoShape 142">
              <a:extLst>
                <a:ext uri="{FF2B5EF4-FFF2-40B4-BE49-F238E27FC236}">
                  <a16:creationId xmlns:a16="http://schemas.microsoft.com/office/drawing/2014/main" id="{97018A63-7713-4394-B78F-61DA48777F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1607" y="968515"/>
              <a:ext cx="553602" cy="346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9" name="Rectangle 143">
              <a:extLst>
                <a:ext uri="{FF2B5EF4-FFF2-40B4-BE49-F238E27FC236}">
                  <a16:creationId xmlns:a16="http://schemas.microsoft.com/office/drawing/2014/main" id="{DDAAE624-2F1A-49D0-87C8-8252383C9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5607" y="2010131"/>
              <a:ext cx="819303" cy="66081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Инвести-рование средств.</a:t>
              </a:r>
              <a:endParaRPr lang="ru-RU" altLang="ru-RU" sz="2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660" name="Rectangle 144">
              <a:extLst>
                <a:ext uri="{FF2B5EF4-FFF2-40B4-BE49-F238E27FC236}">
                  <a16:creationId xmlns:a16="http://schemas.microsoft.com/office/drawing/2014/main" id="{8882CF08-2230-4C03-8470-3C8355F4C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228" y="2018631"/>
              <a:ext cx="859517" cy="60970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</a:rPr>
                <a:t>Поступление </a:t>
              </a:r>
              <a:endParaRPr lang="ru-RU" altLang="ru-RU" sz="14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</a:rPr>
                <a:t>в учебные заведения.</a:t>
              </a:r>
              <a:endParaRPr lang="ru-RU" altLang="ru-RU" sz="1400"/>
            </a:p>
          </p:txBody>
        </p:sp>
        <p:cxnSp>
          <p:nvCxnSpPr>
            <p:cNvPr id="26661" name="AutoShape 145">
              <a:extLst>
                <a:ext uri="{FF2B5EF4-FFF2-40B4-BE49-F238E27FC236}">
                  <a16:creationId xmlns:a16="http://schemas.microsoft.com/office/drawing/2014/main" id="{2C31DB63-E961-469B-9512-473B635ACB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75209" y="1823628"/>
              <a:ext cx="0" cy="1865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62" name="AutoShape 146">
              <a:extLst>
                <a:ext uri="{FF2B5EF4-FFF2-40B4-BE49-F238E27FC236}">
                  <a16:creationId xmlns:a16="http://schemas.microsoft.com/office/drawing/2014/main" id="{8AF1274F-6EA5-4A0F-8E0C-93BE3D8571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29419" y="1705026"/>
              <a:ext cx="4000" cy="3136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627" name="Номер слайда 38">
            <a:extLst>
              <a:ext uri="{FF2B5EF4-FFF2-40B4-BE49-F238E27FC236}">
                <a16:creationId xmlns:a16="http://schemas.microsoft.com/office/drawing/2014/main" id="{6F6499E8-7D5F-45E0-8B3C-81DE46004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84E2A0-F7CE-451B-9514-40B0FB69860A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Полотно 66">
            <a:extLst>
              <a:ext uri="{FF2B5EF4-FFF2-40B4-BE49-F238E27FC236}">
                <a16:creationId xmlns:a16="http://schemas.microsoft.com/office/drawing/2014/main" id="{F23FF860-AA5E-4FCF-9478-5B883985B3C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372600" cy="6202363"/>
            <a:chOff x="0" y="0"/>
            <a:chExt cx="9372600" cy="5766396"/>
          </a:xfrm>
        </p:grpSpPr>
        <p:sp>
          <p:nvSpPr>
            <p:cNvPr id="27652" name="Прямоугольник 2">
              <a:extLst>
                <a:ext uri="{FF2B5EF4-FFF2-40B4-BE49-F238E27FC236}">
                  <a16:creationId xmlns:a16="http://schemas.microsoft.com/office/drawing/2014/main" id="{FE416034-A19F-4CFA-BF6C-92402BC6E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9372600" cy="570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7653" name="Rectangle 68">
              <a:extLst>
                <a:ext uri="{FF2B5EF4-FFF2-40B4-BE49-F238E27FC236}">
                  <a16:creationId xmlns:a16="http://schemas.microsoft.com/office/drawing/2014/main" id="{04B576EF-A288-499E-9EC0-F3164E6ED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2800" y="47601"/>
              <a:ext cx="2221900" cy="305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ru-RU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III </a:t>
              </a:r>
              <a:r>
                <a:rPr lang="ru-RU" altLang="ru-RU" sz="1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волна: </a:t>
              </a:r>
              <a:r>
                <a:rPr lang="ru-RU" altLang="ru-RU" sz="12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2001-2005 гг.</a:t>
              </a:r>
              <a:endParaRPr lang="ru-RU" altLang="ru-RU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69">
              <a:extLst>
                <a:ext uri="{FF2B5EF4-FFF2-40B4-BE49-F238E27FC236}">
                  <a16:creationId xmlns:a16="http://schemas.microsoft.com/office/drawing/2014/main" id="{98B37FAD-CEAF-4361-B62E-F7CF1DE27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63" y="529854"/>
              <a:ext cx="2293937" cy="5150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Эмиграция на постоянной основе.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ectangle 70">
              <a:extLst>
                <a:ext uri="{FF2B5EF4-FFF2-40B4-BE49-F238E27FC236}">
                  <a16:creationId xmlns:a16="http://schemas.microsoft.com/office/drawing/2014/main" id="{8900C495-900E-486D-881F-36DA9E8A1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2663" y="529854"/>
              <a:ext cx="2235200" cy="51509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Эмиграция на временной основе.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7" name="Rectangle 71">
              <a:extLst>
                <a:ext uri="{FF2B5EF4-FFF2-40B4-BE49-F238E27FC236}">
                  <a16:creationId xmlns:a16="http://schemas.microsoft.com/office/drawing/2014/main" id="{33D5D4F5-7824-4192-B7FA-E0D57284B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" y="1452299"/>
              <a:ext cx="923925" cy="3571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Беженцы.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73">
              <a:extLst>
                <a:ext uri="{FF2B5EF4-FFF2-40B4-BE49-F238E27FC236}">
                  <a16:creationId xmlns:a16="http://schemas.microsoft.com/office/drawing/2014/main" id="{64ACBD8E-9477-4917-8AC6-CC48ACC2C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838" y="1446396"/>
              <a:ext cx="1631950" cy="9386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indent="90170"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200" dirty="0">
                  <a:latin typeface="Times New Roman"/>
                  <a:ea typeface="Calibri"/>
                  <a:cs typeface="Times New Roman"/>
                </a:rPr>
                <a:t>Ученые, высоко-квалифицированные специалисты, выпускники ВУЗов.</a:t>
              </a:r>
              <a:endParaRPr lang="ru-RU" sz="1200" dirty="0">
                <a:latin typeface="Calibri"/>
                <a:ea typeface="Calibri"/>
                <a:cs typeface="Times New Roman"/>
              </a:endParaRPr>
            </a:p>
            <a:p>
              <a:pPr indent="90170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9" name="Rectangle 74">
              <a:extLst>
                <a:ext uri="{FF2B5EF4-FFF2-40B4-BE49-F238E27FC236}">
                  <a16:creationId xmlns:a16="http://schemas.microsoft.com/office/drawing/2014/main" id="{CC81664C-54A9-4B81-9624-6326A499E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888" y="1447872"/>
              <a:ext cx="828675" cy="5077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200" dirty="0">
                  <a:latin typeface="Times New Roman"/>
                  <a:ea typeface="Calibri"/>
                  <a:cs typeface="Times New Roman"/>
                </a:rPr>
                <a:t>Трудовые мигранты.</a:t>
              </a:r>
              <a:endParaRPr lang="ru-RU" sz="1200" dirty="0">
                <a:latin typeface="Calibri"/>
                <a:ea typeface="Calibri"/>
                <a:cs typeface="Times New Roman"/>
              </a:endParaRPr>
            </a:p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7659" name="Rectangle 75">
              <a:extLst>
                <a:ext uri="{FF2B5EF4-FFF2-40B4-BE49-F238E27FC236}">
                  <a16:creationId xmlns:a16="http://schemas.microsoft.com/office/drawing/2014/main" id="{462A0D04-A32A-46B0-8E82-F81774C79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89" y="2719044"/>
              <a:ext cx="899592" cy="44880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2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Получение статуса.</a:t>
              </a:r>
              <a:endParaRPr lang="ru-RU" altLang="ru-RU" sz="12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660" name="Rectangle 77">
              <a:extLst>
                <a:ext uri="{FF2B5EF4-FFF2-40B4-BE49-F238E27FC236}">
                  <a16:creationId xmlns:a16="http://schemas.microsoft.com/office/drawing/2014/main" id="{BFA80C99-2F94-4713-9310-B52AD6972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7784" y="2719044"/>
              <a:ext cx="1646526" cy="120490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Трудоустройство в научных, исследовательских  центрах,</a:t>
              </a:r>
              <a:r>
                <a:rPr lang="en-US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университетах.</a:t>
              </a:r>
              <a:endParaRPr lang="ru-RU" altLang="ru-RU" sz="18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661" name="Rectangle 78">
              <a:extLst>
                <a:ext uri="{FF2B5EF4-FFF2-40B4-BE49-F238E27FC236}">
                  <a16:creationId xmlns:a16="http://schemas.microsoft.com/office/drawing/2014/main" id="{CE05DF3C-07C7-4AE9-8122-084ACBA25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8385" y="2719044"/>
              <a:ext cx="919200" cy="60970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разрешения наработу.</a:t>
              </a:r>
              <a:endParaRPr lang="ru-RU" altLang="ru-RU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662" name="Rectangle 79">
              <a:extLst>
                <a:ext uri="{FF2B5EF4-FFF2-40B4-BE49-F238E27FC236}">
                  <a16:creationId xmlns:a16="http://schemas.microsoft.com/office/drawing/2014/main" id="{3F039244-3DE4-468C-9413-01260915C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89" y="4057825"/>
              <a:ext cx="8928991" cy="8858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Качественный состав эмигрантов:</a:t>
              </a:r>
              <a:endParaRPr lang="ru-RU" altLang="ru-RU" sz="150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5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высокий образовательный и профессиональный уровень, мужчины, женщины трудоспособного и старше трудоспособного возраста, рост доли молодого трудоспособного населения,  женщин и  детей</a:t>
              </a: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altLang="ru-RU" sz="16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80">
              <a:extLst>
                <a:ext uri="{FF2B5EF4-FFF2-40B4-BE49-F238E27FC236}">
                  <a16:creationId xmlns:a16="http://schemas.microsoft.com/office/drawing/2014/main" id="{97192A83-9873-4500-8E9C-E054F8833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5195217"/>
              <a:ext cx="8497888" cy="5711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США, Канада, страны ЕС, Турция,  Южная Америка, Япония, Южная Корея, Китай, </a:t>
              </a: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Израиль, некоторые </a:t>
              </a: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страны арабского мира, Новая Зеландия, Австралия.</a:t>
              </a:r>
              <a:endParaRPr lang="ru-RU" altLang="ru-RU" sz="1400">
                <a:cs typeface="Calibri" panose="020F0502020204030204" pitchFamily="34" charset="0"/>
              </a:endParaRPr>
            </a:p>
          </p:txBody>
        </p:sp>
        <p:cxnSp>
          <p:nvCxnSpPr>
            <p:cNvPr id="27664" name="AutoShape 81">
              <a:extLst>
                <a:ext uri="{FF2B5EF4-FFF2-40B4-BE49-F238E27FC236}">
                  <a16:creationId xmlns:a16="http://schemas.microsoft.com/office/drawing/2014/main" id="{4DDB3489-C9AA-4AEC-A1BC-E60214474B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22000" y="353005"/>
              <a:ext cx="2721900" cy="1766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5" name="AutoShape 82">
              <a:extLst>
                <a:ext uri="{FF2B5EF4-FFF2-40B4-BE49-F238E27FC236}">
                  <a16:creationId xmlns:a16="http://schemas.microsoft.com/office/drawing/2014/main" id="{3845053B-F7EF-4BA8-82D6-D8B927182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43900" y="353005"/>
              <a:ext cx="2836500" cy="1766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6" name="AutoShape 83">
              <a:extLst>
                <a:ext uri="{FF2B5EF4-FFF2-40B4-BE49-F238E27FC236}">
                  <a16:creationId xmlns:a16="http://schemas.microsoft.com/office/drawing/2014/main" id="{373F6C98-3FF7-43EF-B842-436A654C57C0}"/>
                </a:ext>
              </a:extLst>
            </p:cNvPr>
            <p:cNvCxnSpPr>
              <a:cxnSpLocks noChangeShapeType="1"/>
              <a:stCxn id="5" idx="2"/>
            </p:cNvCxnSpPr>
            <p:nvPr/>
          </p:nvCxnSpPr>
          <p:spPr bwMode="auto">
            <a:xfrm flipH="1">
              <a:off x="422400" y="1045568"/>
              <a:ext cx="1199200" cy="407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7" name="AutoShape 85">
              <a:extLst>
                <a:ext uri="{FF2B5EF4-FFF2-40B4-BE49-F238E27FC236}">
                  <a16:creationId xmlns:a16="http://schemas.microsoft.com/office/drawing/2014/main" id="{FFF84E8B-55D8-4C04-BB5D-830E602FED5A}"/>
                </a:ext>
              </a:extLst>
            </p:cNvPr>
            <p:cNvCxnSpPr>
              <a:cxnSpLocks noChangeShapeType="1"/>
              <a:stCxn id="5" idx="2"/>
              <a:endCxn id="8" idx="0"/>
            </p:cNvCxnSpPr>
            <p:nvPr/>
          </p:nvCxnSpPr>
          <p:spPr bwMode="auto">
            <a:xfrm>
              <a:off x="1621600" y="1045568"/>
              <a:ext cx="1831142" cy="401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8" name="AutoShape 86">
              <a:extLst>
                <a:ext uri="{FF2B5EF4-FFF2-40B4-BE49-F238E27FC236}">
                  <a16:creationId xmlns:a16="http://schemas.microsoft.com/office/drawing/2014/main" id="{7AEE31DE-6A0D-4E4B-B55A-3B75A7C1AF7B}"/>
                </a:ext>
              </a:extLst>
            </p:cNvPr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 flipH="1">
              <a:off x="3452742" y="1045568"/>
              <a:ext cx="3727608" cy="401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69" name="AutoShape 87">
              <a:extLst>
                <a:ext uri="{FF2B5EF4-FFF2-40B4-BE49-F238E27FC236}">
                  <a16:creationId xmlns:a16="http://schemas.microsoft.com/office/drawing/2014/main" id="{F016A755-D1F9-4B23-84C5-C310D649A914}"/>
                </a:ext>
              </a:extLst>
            </p:cNvPr>
            <p:cNvCxnSpPr>
              <a:cxnSpLocks noChangeShapeType="1"/>
              <a:stCxn id="6" idx="2"/>
            </p:cNvCxnSpPr>
            <p:nvPr/>
          </p:nvCxnSpPr>
          <p:spPr bwMode="auto">
            <a:xfrm>
              <a:off x="7180350" y="1045568"/>
              <a:ext cx="1744150" cy="407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0" name="AutoShape 88">
              <a:extLst>
                <a:ext uri="{FF2B5EF4-FFF2-40B4-BE49-F238E27FC236}">
                  <a16:creationId xmlns:a16="http://schemas.microsoft.com/office/drawing/2014/main" id="{E2EA1552-B302-4DF9-A6A7-181CEF531EE7}"/>
                </a:ext>
              </a:extLst>
            </p:cNvPr>
            <p:cNvCxnSpPr>
              <a:cxnSpLocks noChangeShapeType="1"/>
              <a:stCxn id="7" idx="2"/>
              <a:endCxn id="27659" idx="0"/>
            </p:cNvCxnSpPr>
            <p:nvPr/>
          </p:nvCxnSpPr>
          <p:spPr bwMode="auto">
            <a:xfrm>
              <a:off x="513142" y="1809923"/>
              <a:ext cx="47743" cy="9091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1" name="AutoShape 90">
              <a:extLst>
                <a:ext uri="{FF2B5EF4-FFF2-40B4-BE49-F238E27FC236}">
                  <a16:creationId xmlns:a16="http://schemas.microsoft.com/office/drawing/2014/main" id="{CC8D9DBE-B270-4E22-8B39-A9BB86520BFA}"/>
                </a:ext>
              </a:extLst>
            </p:cNvPr>
            <p:cNvCxnSpPr>
              <a:cxnSpLocks noChangeShapeType="1"/>
              <a:stCxn id="8" idx="2"/>
              <a:endCxn id="27660" idx="0"/>
            </p:cNvCxnSpPr>
            <p:nvPr/>
          </p:nvCxnSpPr>
          <p:spPr bwMode="auto">
            <a:xfrm flipH="1">
              <a:off x="3451047" y="2384349"/>
              <a:ext cx="1695" cy="3346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2" name="AutoShape 91">
              <a:extLst>
                <a:ext uri="{FF2B5EF4-FFF2-40B4-BE49-F238E27FC236}">
                  <a16:creationId xmlns:a16="http://schemas.microsoft.com/office/drawing/2014/main" id="{00E937B8-DDD4-453A-A2A6-513B206FCADE}"/>
                </a:ext>
              </a:extLst>
            </p:cNvPr>
            <p:cNvCxnSpPr>
              <a:cxnSpLocks noChangeShapeType="1"/>
              <a:stCxn id="9" idx="2"/>
              <a:endCxn id="27661" idx="0"/>
            </p:cNvCxnSpPr>
            <p:nvPr/>
          </p:nvCxnSpPr>
          <p:spPr bwMode="auto">
            <a:xfrm>
              <a:off x="8658262" y="1956210"/>
              <a:ext cx="29723" cy="7628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3" name="AutoShape 92">
              <a:extLst>
                <a:ext uri="{FF2B5EF4-FFF2-40B4-BE49-F238E27FC236}">
                  <a16:creationId xmlns:a16="http://schemas.microsoft.com/office/drawing/2014/main" id="{F1368341-F2C7-48BA-BB19-4A6EE6F07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016" y="4928032"/>
              <a:ext cx="90800" cy="245803"/>
            </a:xfrm>
            <a:prstGeom prst="downArrow">
              <a:avLst>
                <a:gd name="adj1" fmla="val 50000"/>
                <a:gd name="adj2" fmla="val 6769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5" name="Rectangle 93">
              <a:extLst>
                <a:ext uri="{FF2B5EF4-FFF2-40B4-BE49-F238E27FC236}">
                  <a16:creationId xmlns:a16="http://schemas.microsoft.com/office/drawing/2014/main" id="{7551DFAB-9C48-4940-A002-FBFE86219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538" y="1446396"/>
              <a:ext cx="1258887" cy="6700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>
                  <a:latin typeface="Times New Roman"/>
                  <a:ea typeface="Calibri"/>
                  <a:cs typeface="Times New Roman"/>
                </a:rPr>
                <a:t>Предпри</a:t>
              </a:r>
              <a:r>
                <a:rPr lang="en-US" sz="1400" dirty="0">
                  <a:latin typeface="Times New Roman"/>
                  <a:ea typeface="Calibri"/>
                  <a:cs typeface="Times New Roman"/>
                </a:rPr>
                <a:t>-</a:t>
              </a:r>
            </a:p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>
                  <a:latin typeface="Times New Roman"/>
                  <a:ea typeface="Calibri"/>
                  <a:cs typeface="Times New Roman"/>
                </a:rPr>
                <a:t>ниматели</a:t>
              </a: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.</a:t>
              </a:r>
              <a:endParaRPr lang="ru-RU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Rectangle 94">
              <a:extLst>
                <a:ext uri="{FF2B5EF4-FFF2-40B4-BE49-F238E27FC236}">
                  <a16:creationId xmlns:a16="http://schemas.microsoft.com/office/drawing/2014/main" id="{78CF6EE1-B659-41C7-8686-530D193CB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7563" y="1447872"/>
              <a:ext cx="1008062" cy="3542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Учащиеся.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7676" name="AutoShape 95">
              <a:extLst>
                <a:ext uri="{FF2B5EF4-FFF2-40B4-BE49-F238E27FC236}">
                  <a16:creationId xmlns:a16="http://schemas.microsoft.com/office/drawing/2014/main" id="{EA3A4057-6657-4CA3-B181-C1EF7DEB3CA3}"/>
                </a:ext>
              </a:extLst>
            </p:cNvPr>
            <p:cNvCxnSpPr>
              <a:cxnSpLocks noChangeShapeType="1"/>
              <a:stCxn id="6" idx="2"/>
            </p:cNvCxnSpPr>
            <p:nvPr/>
          </p:nvCxnSpPr>
          <p:spPr bwMode="auto">
            <a:xfrm>
              <a:off x="7180350" y="1045568"/>
              <a:ext cx="755750" cy="4071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7" name="AutoShape 96">
              <a:extLst>
                <a:ext uri="{FF2B5EF4-FFF2-40B4-BE49-F238E27FC236}">
                  <a16:creationId xmlns:a16="http://schemas.microsoft.com/office/drawing/2014/main" id="{57195FED-1827-4097-8474-FC2396AB57A4}"/>
                </a:ext>
              </a:extLst>
            </p:cNvPr>
            <p:cNvCxnSpPr>
              <a:cxnSpLocks noChangeShapeType="1"/>
              <a:stCxn id="6" idx="2"/>
              <a:endCxn id="25" idx="0"/>
            </p:cNvCxnSpPr>
            <p:nvPr/>
          </p:nvCxnSpPr>
          <p:spPr bwMode="auto">
            <a:xfrm flipH="1">
              <a:off x="1755174" y="1045568"/>
              <a:ext cx="5425176" cy="401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8" name="AutoShape 97">
              <a:extLst>
                <a:ext uri="{FF2B5EF4-FFF2-40B4-BE49-F238E27FC236}">
                  <a16:creationId xmlns:a16="http://schemas.microsoft.com/office/drawing/2014/main" id="{ABD0CF92-6A72-4A23-B4E0-7FD94B7860C6}"/>
                </a:ext>
              </a:extLst>
            </p:cNvPr>
            <p:cNvCxnSpPr>
              <a:cxnSpLocks noChangeShapeType="1"/>
              <a:stCxn id="5" idx="2"/>
              <a:endCxn id="25" idx="0"/>
            </p:cNvCxnSpPr>
            <p:nvPr/>
          </p:nvCxnSpPr>
          <p:spPr bwMode="auto">
            <a:xfrm>
              <a:off x="1621600" y="1045568"/>
              <a:ext cx="133574" cy="401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79" name="Rectangle 98">
              <a:extLst>
                <a:ext uri="{FF2B5EF4-FFF2-40B4-BE49-F238E27FC236}">
                  <a16:creationId xmlns:a16="http://schemas.microsoft.com/office/drawing/2014/main" id="{BCA2AF88-2625-408D-BA70-740A7764F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616" y="2719044"/>
              <a:ext cx="1259800" cy="87020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</a:t>
              </a:r>
              <a:r>
                <a:rPr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рование средств.</a:t>
              </a:r>
              <a:endParaRPr lang="ru-RU" altLang="ru-RU" sz="20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680" name="Rectangle 99">
              <a:extLst>
                <a:ext uri="{FF2B5EF4-FFF2-40B4-BE49-F238E27FC236}">
                  <a16:creationId xmlns:a16="http://schemas.microsoft.com/office/drawing/2014/main" id="{D988A65E-E795-446A-A647-D92424451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5" y="2719044"/>
              <a:ext cx="939689" cy="60970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Times New Roman" panose="02020603050405020304" pitchFamily="18" charset="0"/>
                </a:rPr>
                <a:t>Поступление </a:t>
              </a:r>
              <a:endParaRPr lang="ru-RU" altLang="ru-RU" sz="18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Times New Roman" panose="02020603050405020304" pitchFamily="18" charset="0"/>
                </a:rPr>
                <a:t>в учебные заведения.</a:t>
              </a:r>
              <a:endParaRPr lang="ru-RU" altLang="ru-RU" sz="1800"/>
            </a:p>
          </p:txBody>
        </p:sp>
        <p:cxnSp>
          <p:nvCxnSpPr>
            <p:cNvPr id="27681" name="AutoShape 100">
              <a:extLst>
                <a:ext uri="{FF2B5EF4-FFF2-40B4-BE49-F238E27FC236}">
                  <a16:creationId xmlns:a16="http://schemas.microsoft.com/office/drawing/2014/main" id="{744E8621-BBB9-4AB2-A5B8-BEB49AE8F942}"/>
                </a:ext>
              </a:extLst>
            </p:cNvPr>
            <p:cNvCxnSpPr>
              <a:cxnSpLocks noChangeShapeType="1"/>
              <a:stCxn id="25" idx="2"/>
              <a:endCxn id="27679" idx="0"/>
            </p:cNvCxnSpPr>
            <p:nvPr/>
          </p:nvCxnSpPr>
          <p:spPr bwMode="auto">
            <a:xfrm flipH="1">
              <a:off x="1745516" y="2116593"/>
              <a:ext cx="9658" cy="6024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2" name="AutoShape 101">
              <a:extLst>
                <a:ext uri="{FF2B5EF4-FFF2-40B4-BE49-F238E27FC236}">
                  <a16:creationId xmlns:a16="http://schemas.microsoft.com/office/drawing/2014/main" id="{4ACD4D0C-0DFB-48C2-8D4D-B1F56FD7C52A}"/>
                </a:ext>
              </a:extLst>
            </p:cNvPr>
            <p:cNvCxnSpPr>
              <a:cxnSpLocks noChangeShapeType="1"/>
              <a:stCxn id="26" idx="2"/>
              <a:endCxn id="27680" idx="0"/>
            </p:cNvCxnSpPr>
            <p:nvPr/>
          </p:nvCxnSpPr>
          <p:spPr bwMode="auto">
            <a:xfrm>
              <a:off x="7671929" y="1802807"/>
              <a:ext cx="34211" cy="9162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Rectangle 102">
              <a:extLst>
                <a:ext uri="{FF2B5EF4-FFF2-40B4-BE49-F238E27FC236}">
                  <a16:creationId xmlns:a16="http://schemas.microsoft.com/office/drawing/2014/main" id="{8AC8849F-6FD8-4850-9B13-5F1F032B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1447872"/>
              <a:ext cx="879475" cy="4058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Рантье.</a:t>
              </a:r>
              <a:endParaRPr lang="ru-RU" sz="14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684" name="Rectangle 103">
              <a:extLst>
                <a:ext uri="{FF2B5EF4-FFF2-40B4-BE49-F238E27FC236}">
                  <a16:creationId xmlns:a16="http://schemas.microsoft.com/office/drawing/2014/main" id="{F699C9DB-70EA-4132-902C-56065AD41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737" y="2719044"/>
              <a:ext cx="1182123" cy="93714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1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Приобретение, аренда недвижимости, инвестирование.</a:t>
              </a:r>
              <a:endParaRPr lang="ru-RU" altLang="ru-RU" sz="14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685" name="AutoShape 104">
              <a:extLst>
                <a:ext uri="{FF2B5EF4-FFF2-40B4-BE49-F238E27FC236}">
                  <a16:creationId xmlns:a16="http://schemas.microsoft.com/office/drawing/2014/main" id="{5D5737CE-3C4E-4A30-8C46-2DD87A693CA8}"/>
                </a:ext>
              </a:extLst>
            </p:cNvPr>
            <p:cNvCxnSpPr>
              <a:cxnSpLocks noChangeShapeType="1"/>
              <a:stCxn id="6" idx="2"/>
              <a:endCxn id="34" idx="0"/>
            </p:cNvCxnSpPr>
            <p:nvPr/>
          </p:nvCxnSpPr>
          <p:spPr bwMode="auto">
            <a:xfrm flipH="1">
              <a:off x="6524568" y="1045568"/>
              <a:ext cx="655782" cy="401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6" name="AutoShape 105">
              <a:extLst>
                <a:ext uri="{FF2B5EF4-FFF2-40B4-BE49-F238E27FC236}">
                  <a16:creationId xmlns:a16="http://schemas.microsoft.com/office/drawing/2014/main" id="{E38D8167-87C4-4CE2-8A4A-534582C75BB6}"/>
                </a:ext>
              </a:extLst>
            </p:cNvPr>
            <p:cNvCxnSpPr>
              <a:cxnSpLocks noChangeShapeType="1"/>
              <a:stCxn id="5" idx="2"/>
              <a:endCxn id="34" idx="0"/>
            </p:cNvCxnSpPr>
            <p:nvPr/>
          </p:nvCxnSpPr>
          <p:spPr bwMode="auto">
            <a:xfrm>
              <a:off x="1621600" y="1045568"/>
              <a:ext cx="4902968" cy="401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tangle 106">
              <a:extLst>
                <a:ext uri="{FF2B5EF4-FFF2-40B4-BE49-F238E27FC236}">
                  <a16:creationId xmlns:a16="http://schemas.microsoft.com/office/drawing/2014/main" id="{C37A7183-FA3D-47C8-8F65-067973C48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438" y="1447872"/>
              <a:ext cx="1008062" cy="602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400" dirty="0">
                  <a:latin typeface="Times New Roman"/>
                  <a:ea typeface="Calibri"/>
                  <a:cs typeface="Times New Roman"/>
                </a:rPr>
                <a:t>Невесты, женихи.</a:t>
              </a:r>
              <a:endParaRPr lang="ru-RU" dirty="0"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7688" name="AutoShape 107">
              <a:extLst>
                <a:ext uri="{FF2B5EF4-FFF2-40B4-BE49-F238E27FC236}">
                  <a16:creationId xmlns:a16="http://schemas.microsoft.com/office/drawing/2014/main" id="{EA9E6D80-B0EB-4CDA-9A06-931AF0C4005A}"/>
                </a:ext>
              </a:extLst>
            </p:cNvPr>
            <p:cNvCxnSpPr>
              <a:cxnSpLocks noChangeShapeType="1"/>
              <a:stCxn id="34" idx="2"/>
              <a:endCxn id="27684" idx="0"/>
            </p:cNvCxnSpPr>
            <p:nvPr/>
          </p:nvCxnSpPr>
          <p:spPr bwMode="auto">
            <a:xfrm>
              <a:off x="6524568" y="1853607"/>
              <a:ext cx="10231" cy="8654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689" name="Rectangle 108">
              <a:extLst>
                <a:ext uri="{FF2B5EF4-FFF2-40B4-BE49-F238E27FC236}">
                  <a16:creationId xmlns:a16="http://schemas.microsoft.com/office/drawing/2014/main" id="{B294D427-2F8D-4DCC-A71C-6FDBE679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2719044"/>
              <a:ext cx="1085200" cy="93714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брака в принимающей стране.</a:t>
              </a:r>
              <a:endParaRPr lang="ru-RU" altLang="ru-RU" sz="16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690" name="AutoShape 109">
              <a:extLst>
                <a:ext uri="{FF2B5EF4-FFF2-40B4-BE49-F238E27FC236}">
                  <a16:creationId xmlns:a16="http://schemas.microsoft.com/office/drawing/2014/main" id="{AAD2C6B7-7EC1-41E9-85A9-A41D97423419}"/>
                </a:ext>
              </a:extLst>
            </p:cNvPr>
            <p:cNvCxnSpPr>
              <a:cxnSpLocks noChangeShapeType="1"/>
              <a:stCxn id="5" idx="2"/>
              <a:endCxn id="38" idx="0"/>
            </p:cNvCxnSpPr>
            <p:nvPr/>
          </p:nvCxnSpPr>
          <p:spPr bwMode="auto">
            <a:xfrm>
              <a:off x="1621600" y="1045568"/>
              <a:ext cx="3526464" cy="4016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1" name="AutoShape 110">
              <a:extLst>
                <a:ext uri="{FF2B5EF4-FFF2-40B4-BE49-F238E27FC236}">
                  <a16:creationId xmlns:a16="http://schemas.microsoft.com/office/drawing/2014/main" id="{DCDD8946-2971-4EEE-B207-5ACDEA509FA9}"/>
                </a:ext>
              </a:extLst>
            </p:cNvPr>
            <p:cNvCxnSpPr>
              <a:cxnSpLocks noChangeShapeType="1"/>
              <a:stCxn id="38" idx="2"/>
              <a:endCxn id="27689" idx="0"/>
            </p:cNvCxnSpPr>
            <p:nvPr/>
          </p:nvCxnSpPr>
          <p:spPr bwMode="auto">
            <a:xfrm>
              <a:off x="5148064" y="2049654"/>
              <a:ext cx="38544" cy="669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51" name="Номер слайда 43">
            <a:extLst>
              <a:ext uri="{FF2B5EF4-FFF2-40B4-BE49-F238E27FC236}">
                <a16:creationId xmlns:a16="http://schemas.microsoft.com/office/drawing/2014/main" id="{DD395AB9-B875-400E-B481-BBDF95FED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74872F-7F88-49AC-ACC5-6D6A0D895D64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Полотно 65">
            <a:extLst>
              <a:ext uri="{FF2B5EF4-FFF2-40B4-BE49-F238E27FC236}">
                <a16:creationId xmlns:a16="http://schemas.microsoft.com/office/drawing/2014/main" id="{E8DEA2ED-C264-4E16-AB4A-9C1645F7266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31763"/>
            <a:ext cx="8569325" cy="6726237"/>
            <a:chOff x="0" y="0"/>
            <a:chExt cx="5940425" cy="4802505"/>
          </a:xfrm>
        </p:grpSpPr>
        <p:sp>
          <p:nvSpPr>
            <p:cNvPr id="28676" name="Прямоугольник 2">
              <a:extLst>
                <a:ext uri="{FF2B5EF4-FFF2-40B4-BE49-F238E27FC236}">
                  <a16:creationId xmlns:a16="http://schemas.microsoft.com/office/drawing/2014/main" id="{A2B7C945-68D6-40BB-B3CC-BBA88206E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940425" cy="480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8677" name="Rectangle 36">
              <a:extLst>
                <a:ext uri="{FF2B5EF4-FFF2-40B4-BE49-F238E27FC236}">
                  <a16:creationId xmlns:a16="http://schemas.microsoft.com/office/drawing/2014/main" id="{7C8472B3-BBCC-4FFE-A7D8-401B15638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808" y="47600"/>
              <a:ext cx="2221909" cy="305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altLang="ru-RU" sz="16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</a:t>
              </a:r>
              <a:r>
                <a:rPr lang="ru-RU" altLang="ru-RU" sz="16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волна: 2006-2010 гг.</a:t>
              </a:r>
              <a:endParaRPr lang="ru-RU" altLang="ru-RU" sz="16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37">
              <a:extLst>
                <a:ext uri="{FF2B5EF4-FFF2-40B4-BE49-F238E27FC236}">
                  <a16:creationId xmlns:a16="http://schemas.microsoft.com/office/drawing/2014/main" id="{00B25680-BB24-498F-9E54-258EBB683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10" y="600738"/>
              <a:ext cx="2292313" cy="367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Эмиграция на постоянной основе.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Rectangle 38">
              <a:extLst>
                <a:ext uri="{FF2B5EF4-FFF2-40B4-BE49-F238E27FC236}">
                  <a16:creationId xmlns:a16="http://schemas.microsoft.com/office/drawing/2014/main" id="{F6FC0673-B85C-4FD4-A698-9AC2E8144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611" y="600738"/>
              <a:ext cx="2235088" cy="367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Эмиграция на временной основе.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7" name="Rectangle 39">
              <a:extLst>
                <a:ext uri="{FF2B5EF4-FFF2-40B4-BE49-F238E27FC236}">
                  <a16:creationId xmlns:a16="http://schemas.microsoft.com/office/drawing/2014/main" id="{2F01DE94-51C3-4B2C-AD4C-EDE26AF4D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02" y="1246815"/>
              <a:ext cx="741728" cy="3559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600" dirty="0" err="1">
                  <a:latin typeface="Times New Roman"/>
                  <a:ea typeface="Calibri"/>
                  <a:cs typeface="Times New Roman"/>
                </a:rPr>
                <a:t>Рантье</a:t>
              </a: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40">
              <a:extLst>
                <a:ext uri="{FF2B5EF4-FFF2-40B4-BE49-F238E27FC236}">
                  <a16:creationId xmlns:a16="http://schemas.microsoft.com/office/drawing/2014/main" id="{9FAECE07-22D0-437D-BE28-AB41B322F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990" y="1246815"/>
              <a:ext cx="823164" cy="5077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Невесты, женихи.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41">
              <a:extLst>
                <a:ext uri="{FF2B5EF4-FFF2-40B4-BE49-F238E27FC236}">
                  <a16:creationId xmlns:a16="http://schemas.microsoft.com/office/drawing/2014/main" id="{B8644E07-785C-484C-9625-91611F9C1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187" y="1245681"/>
              <a:ext cx="1398718" cy="698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indent="90170"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Ученые, высоко-квалифицированные специалисты.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  <a:p>
              <a:pPr indent="90170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100" dirty="0"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8683" name="Rectangle 42">
              <a:extLst>
                <a:ext uri="{FF2B5EF4-FFF2-40B4-BE49-F238E27FC236}">
                  <a16:creationId xmlns:a16="http://schemas.microsoft.com/office/drawing/2014/main" id="{23FB6649-7CB9-4F51-9043-319D7F7AE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7" y="2162203"/>
              <a:ext cx="1098228" cy="92775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Приобретение, аренда</a:t>
              </a:r>
              <a:r>
                <a:rPr lang="en-US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недвижимости, инвестирование</a:t>
              </a:r>
              <a:endParaRPr lang="ru-RU" altLang="ru-RU" sz="16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684" name="Rectangle 43">
              <a:extLst>
                <a:ext uri="{FF2B5EF4-FFF2-40B4-BE49-F238E27FC236}">
                  <a16:creationId xmlns:a16="http://schemas.microsoft.com/office/drawing/2014/main" id="{1AAB46ED-FFF3-42A4-94C6-475F2E0C3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068" y="2162203"/>
              <a:ext cx="1052804" cy="927757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брака в принимающей стране.</a:t>
              </a:r>
              <a:endParaRPr lang="ru-RU" altLang="ru-RU" sz="160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20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altLang="ru-RU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685" name="Rectangle 44">
              <a:extLst>
                <a:ext uri="{FF2B5EF4-FFF2-40B4-BE49-F238E27FC236}">
                  <a16:creationId xmlns:a16="http://schemas.microsoft.com/office/drawing/2014/main" id="{187E305B-3CC9-432F-8286-2023C975D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4676" y="2162203"/>
              <a:ext cx="1295405" cy="105759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Трудоустройство в научных, исследовательских центрах, университетах.</a:t>
              </a:r>
              <a:endParaRPr lang="ru-RU" altLang="ru-RU" sz="16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686" name="Rectangle 45">
              <a:extLst>
                <a:ext uri="{FF2B5EF4-FFF2-40B4-BE49-F238E27FC236}">
                  <a16:creationId xmlns:a16="http://schemas.microsoft.com/office/drawing/2014/main" id="{B53F1261-8D37-4B7E-A526-1826E86D0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26" y="3322629"/>
              <a:ext cx="5645124" cy="5224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Качественный состав эмигрантов: </a:t>
              </a:r>
            </a:p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сохранение тенденции роста доли молодого трудоспособного населения и детей.</a:t>
              </a:r>
            </a:p>
          </p:txBody>
        </p:sp>
        <p:sp>
          <p:nvSpPr>
            <p:cNvPr id="14" name="Rectangle 46">
              <a:extLst>
                <a:ext uri="{FF2B5EF4-FFF2-40B4-BE49-F238E27FC236}">
                  <a16:creationId xmlns:a16="http://schemas.microsoft.com/office/drawing/2014/main" id="{A7BF7AF7-BA48-4CF6-BE86-9297D6E41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52" y="4181364"/>
              <a:ext cx="5061136" cy="486258"/>
            </a:xfrm>
            <a:prstGeom prst="rect">
              <a:avLst/>
            </a:prstGeom>
            <a:gradFill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>
                    <a:lumMod val="20000"/>
                    <a:lumOff val="80000"/>
                    <a:gamma/>
                    <a:tint val="95294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США, Канада, Страны ЕС, Турция, Южная Америка, </a:t>
              </a: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страны арабского мира,  Китай, Израиль, </a:t>
              </a: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Австралия, Южная Корея, Япония.</a:t>
              </a:r>
              <a:endParaRPr lang="ru-RU" altLang="ru-RU" sz="1600">
                <a:cs typeface="Calibri" panose="020F0502020204030204" pitchFamily="34" charset="0"/>
              </a:endParaRPr>
            </a:p>
          </p:txBody>
        </p:sp>
        <p:cxnSp>
          <p:nvCxnSpPr>
            <p:cNvPr id="28688" name="AutoShape 47">
              <a:extLst>
                <a:ext uri="{FF2B5EF4-FFF2-40B4-BE49-F238E27FC236}">
                  <a16:creationId xmlns:a16="http://schemas.microsoft.com/office/drawing/2014/main" id="{B631F8BD-E533-4784-9CC1-3AD77496EF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22007" y="353100"/>
              <a:ext cx="1311006" cy="247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9" name="AutoShape 48">
              <a:extLst>
                <a:ext uri="{FF2B5EF4-FFF2-40B4-BE49-F238E27FC236}">
                  <a16:creationId xmlns:a16="http://schemas.microsoft.com/office/drawing/2014/main" id="{CC26BF4D-C1CE-411C-91EE-2C9B9AE58B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33012" y="353100"/>
              <a:ext cx="1378706" cy="2475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AutoShape 49">
              <a:extLst>
                <a:ext uri="{FF2B5EF4-FFF2-40B4-BE49-F238E27FC236}">
                  <a16:creationId xmlns:a16="http://schemas.microsoft.com/office/drawing/2014/main" id="{E64C84DA-3F23-4707-A0AD-DCF3AB83A7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01403" y="968501"/>
              <a:ext cx="1020604" cy="278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AutoShape 50">
              <a:extLst>
                <a:ext uri="{FF2B5EF4-FFF2-40B4-BE49-F238E27FC236}">
                  <a16:creationId xmlns:a16="http://schemas.microsoft.com/office/drawing/2014/main" id="{55B20DFE-C9A5-45C6-B023-59F0BCF3B4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2007" y="968501"/>
              <a:ext cx="125401" cy="278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AutoShape 51">
              <a:extLst>
                <a:ext uri="{FF2B5EF4-FFF2-40B4-BE49-F238E27FC236}">
                  <a16:creationId xmlns:a16="http://schemas.microsoft.com/office/drawing/2014/main" id="{9A1B2919-6BA8-478B-850D-6195073E88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2007" y="968501"/>
              <a:ext cx="2458710" cy="27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AutoShape 52">
              <a:extLst>
                <a:ext uri="{FF2B5EF4-FFF2-40B4-BE49-F238E27FC236}">
                  <a16:creationId xmlns:a16="http://schemas.microsoft.com/office/drawing/2014/main" id="{65219DB2-CF73-4C98-9B3A-8D10F49CAF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080717" y="968501"/>
              <a:ext cx="231001" cy="27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4" name="AutoShape 53">
              <a:extLst>
                <a:ext uri="{FF2B5EF4-FFF2-40B4-BE49-F238E27FC236}">
                  <a16:creationId xmlns:a16="http://schemas.microsoft.com/office/drawing/2014/main" id="{4DD2F339-D884-4F13-B1A3-1FC6ED906393}"/>
                </a:ext>
              </a:extLst>
            </p:cNvPr>
            <p:cNvCxnSpPr>
              <a:cxnSpLocks noChangeShapeType="1"/>
              <a:endCxn id="28683" idx="0"/>
            </p:cNvCxnSpPr>
            <p:nvPr/>
          </p:nvCxnSpPr>
          <p:spPr bwMode="auto">
            <a:xfrm>
              <a:off x="601402" y="1603002"/>
              <a:ext cx="17780" cy="5592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5" name="AutoShape 54">
              <a:extLst>
                <a:ext uri="{FF2B5EF4-FFF2-40B4-BE49-F238E27FC236}">
                  <a16:creationId xmlns:a16="http://schemas.microsoft.com/office/drawing/2014/main" id="{4035ED2A-17FC-4398-BA15-E71B309ED799}"/>
                </a:ext>
              </a:extLst>
            </p:cNvPr>
            <p:cNvCxnSpPr>
              <a:cxnSpLocks noChangeShapeType="1"/>
              <a:endCxn id="28684" idx="0"/>
            </p:cNvCxnSpPr>
            <p:nvPr/>
          </p:nvCxnSpPr>
          <p:spPr bwMode="auto">
            <a:xfrm flipH="1">
              <a:off x="1744470" y="1754802"/>
              <a:ext cx="2938" cy="407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AutoShape 55">
              <a:extLst>
                <a:ext uri="{FF2B5EF4-FFF2-40B4-BE49-F238E27FC236}">
                  <a16:creationId xmlns:a16="http://schemas.microsoft.com/office/drawing/2014/main" id="{E0754028-90F2-4871-BA4E-B22F76AAE980}"/>
                </a:ext>
              </a:extLst>
            </p:cNvPr>
            <p:cNvCxnSpPr>
              <a:cxnSpLocks noChangeShapeType="1"/>
              <a:stCxn id="9" idx="2"/>
              <a:endCxn id="28685" idx="0"/>
            </p:cNvCxnSpPr>
            <p:nvPr/>
          </p:nvCxnSpPr>
          <p:spPr bwMode="auto">
            <a:xfrm flipH="1">
              <a:off x="4062378" y="1943907"/>
              <a:ext cx="1104" cy="218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7" name="AutoShape 56">
              <a:extLst>
                <a:ext uri="{FF2B5EF4-FFF2-40B4-BE49-F238E27FC236}">
                  <a16:creationId xmlns:a16="http://schemas.microsoft.com/office/drawing/2014/main" id="{F2D02227-7072-4757-8BDA-D6AB206B8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092" y="3845113"/>
              <a:ext cx="169907" cy="336325"/>
            </a:xfrm>
            <a:prstGeom prst="downArrow">
              <a:avLst>
                <a:gd name="adj1" fmla="val 50000"/>
                <a:gd name="adj2" fmla="val 677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CB6E2BAE-B657-4BAA-A118-32BA7BB28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874" y="1245681"/>
              <a:ext cx="818762" cy="5089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 err="1">
                  <a:latin typeface="Times New Roman"/>
                  <a:ea typeface="Calibri"/>
                  <a:cs typeface="Times New Roman"/>
                </a:rPr>
                <a:t>Предпри-ниматели</a:t>
              </a: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6" name="Rectangle 58">
              <a:extLst>
                <a:ext uri="{FF2B5EF4-FFF2-40B4-BE49-F238E27FC236}">
                  <a16:creationId xmlns:a16="http://schemas.microsoft.com/office/drawing/2014/main" id="{DDB0A442-D63D-4CEB-9DC0-2CDE7D862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054" y="1245681"/>
              <a:ext cx="855078" cy="3547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Учащиеся.</a:t>
              </a:r>
              <a:endParaRPr lang="ru-RU" sz="1600" dirty="0"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8700" name="AutoShape 59">
              <a:extLst>
                <a:ext uri="{FF2B5EF4-FFF2-40B4-BE49-F238E27FC236}">
                  <a16:creationId xmlns:a16="http://schemas.microsoft.com/office/drawing/2014/main" id="{A936D5CF-CB2E-4AE7-9C06-5E16AEB633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11718" y="968501"/>
              <a:ext cx="990104" cy="27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1" name="AutoShape 60">
              <a:extLst>
                <a:ext uri="{FF2B5EF4-FFF2-40B4-BE49-F238E27FC236}">
                  <a16:creationId xmlns:a16="http://schemas.microsoft.com/office/drawing/2014/main" id="{7B3C0DD3-698D-4B82-BA0C-AD8E3DD1F0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39812" y="968501"/>
              <a:ext cx="1471906" cy="27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2" name="AutoShape 61">
              <a:extLst>
                <a:ext uri="{FF2B5EF4-FFF2-40B4-BE49-F238E27FC236}">
                  <a16:creationId xmlns:a16="http://schemas.microsoft.com/office/drawing/2014/main" id="{7C7D85E8-F17C-4213-9264-3F7F733BAC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2007" y="968501"/>
              <a:ext cx="1217805" cy="277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03" name="Rectangle 62">
              <a:extLst>
                <a:ext uri="{FF2B5EF4-FFF2-40B4-BE49-F238E27FC236}">
                  <a16:creationId xmlns:a16="http://schemas.microsoft.com/office/drawing/2014/main" id="{6ABE7098-254F-4907-8948-1ECC08BFA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137" y="2162203"/>
              <a:ext cx="819303" cy="70946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Инвести-рование средств.</a:t>
              </a:r>
              <a:endParaRPr lang="ru-RU" altLang="ru-RU" sz="16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704" name="Rectangle 63">
              <a:extLst>
                <a:ext uri="{FF2B5EF4-FFF2-40B4-BE49-F238E27FC236}">
                  <a16:creationId xmlns:a16="http://schemas.microsoft.com/office/drawing/2014/main" id="{D317F567-C5C1-4001-BE8A-630639573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424" y="2162203"/>
              <a:ext cx="998391" cy="61050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</a:rPr>
                <a:t>Поступление </a:t>
              </a:r>
              <a:endParaRPr lang="ru-RU" altLang="ru-RU" sz="16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</a:rPr>
                <a:t>в учебные заведения.</a:t>
              </a:r>
              <a:endParaRPr lang="ru-RU" altLang="ru-RU" sz="1600"/>
            </a:p>
          </p:txBody>
        </p:sp>
        <p:cxnSp>
          <p:nvCxnSpPr>
            <p:cNvPr id="28705" name="AutoShape 64">
              <a:extLst>
                <a:ext uri="{FF2B5EF4-FFF2-40B4-BE49-F238E27FC236}">
                  <a16:creationId xmlns:a16="http://schemas.microsoft.com/office/drawing/2014/main" id="{24BC449D-4931-4F0F-AD49-0C8085F685E3}"/>
                </a:ext>
              </a:extLst>
            </p:cNvPr>
            <p:cNvCxnSpPr>
              <a:cxnSpLocks noChangeShapeType="1"/>
              <a:endCxn id="28703" idx="0"/>
            </p:cNvCxnSpPr>
            <p:nvPr/>
          </p:nvCxnSpPr>
          <p:spPr bwMode="auto">
            <a:xfrm flipH="1">
              <a:off x="2825788" y="1754802"/>
              <a:ext cx="14024" cy="4074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6" name="AutoShape 65">
              <a:extLst>
                <a:ext uri="{FF2B5EF4-FFF2-40B4-BE49-F238E27FC236}">
                  <a16:creationId xmlns:a16="http://schemas.microsoft.com/office/drawing/2014/main" id="{CFCC46C9-0BC7-431E-ABAC-B0016168675E}"/>
                </a:ext>
              </a:extLst>
            </p:cNvPr>
            <p:cNvCxnSpPr>
              <a:cxnSpLocks noChangeShapeType="1"/>
              <a:stCxn id="26" idx="2"/>
              <a:endCxn id="28704" idx="0"/>
            </p:cNvCxnSpPr>
            <p:nvPr/>
          </p:nvCxnSpPr>
          <p:spPr bwMode="auto">
            <a:xfrm>
              <a:off x="5301423" y="1600501"/>
              <a:ext cx="10196" cy="5617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75" name="Номер слайда 34">
            <a:extLst>
              <a:ext uri="{FF2B5EF4-FFF2-40B4-BE49-F238E27FC236}">
                <a16:creationId xmlns:a16="http://schemas.microsoft.com/office/drawing/2014/main" id="{2698100C-F58F-4A2A-85CC-1A954C3160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D16546-CC2B-413A-9A22-8328D5BAA085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3">
            <a:extLst>
              <a:ext uri="{FF2B5EF4-FFF2-40B4-BE49-F238E27FC236}">
                <a16:creationId xmlns:a16="http://schemas.microsoft.com/office/drawing/2014/main" id="{F2471C89-3E66-4EFB-BF94-D73F00A39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9699" name="Полотно 52">
            <a:extLst>
              <a:ext uri="{FF2B5EF4-FFF2-40B4-BE49-F238E27FC236}">
                <a16:creationId xmlns:a16="http://schemas.microsoft.com/office/drawing/2014/main" id="{67C312CF-F5B9-4809-BC1B-757220D1524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15888"/>
            <a:ext cx="8716963" cy="6911975"/>
            <a:chOff x="0" y="478"/>
            <a:chExt cx="60402" cy="51876"/>
          </a:xfrm>
        </p:grpSpPr>
        <p:sp>
          <p:nvSpPr>
            <p:cNvPr id="29701" name="AutoShape 32">
              <a:extLst>
                <a:ext uri="{FF2B5EF4-FFF2-40B4-BE49-F238E27FC236}">
                  <a16:creationId xmlns:a16="http://schemas.microsoft.com/office/drawing/2014/main" id="{2E872E54-12AE-46EF-B87A-C603856D00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98" y="875"/>
              <a:ext cx="59404" cy="5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9702" name="Rectangle 4">
              <a:extLst>
                <a:ext uri="{FF2B5EF4-FFF2-40B4-BE49-F238E27FC236}">
                  <a16:creationId xmlns:a16="http://schemas.microsoft.com/office/drawing/2014/main" id="{67CEA258-7C38-4BBC-AC65-05DBC02D3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7" y="478"/>
              <a:ext cx="22219" cy="30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 волна</a:t>
              </a:r>
              <a:r>
                <a:rPr lang="ru-RU" altLang="ru-RU" sz="20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r>
                <a:rPr lang="en-US" altLang="ru-RU" sz="20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2010 г. </a:t>
              </a:r>
              <a:r>
                <a:rPr lang="en-US" altLang="ru-RU" sz="2000" b="1">
                  <a:ea typeface="Calibri" panose="020F0502020204030204" pitchFamily="34" charset="0"/>
                  <a:cs typeface="Times New Roman" panose="02020603050405020304" pitchFamily="18" charset="0"/>
                </a:rPr>
                <a:t>–</a:t>
              </a:r>
              <a:r>
                <a:rPr lang="en-US" altLang="ru-RU" sz="20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н.в.</a:t>
              </a:r>
              <a:endParaRPr lang="en-US" altLang="ru-RU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3" name="Rectangle 5">
              <a:extLst>
                <a:ext uri="{FF2B5EF4-FFF2-40B4-BE49-F238E27FC236}">
                  <a16:creationId xmlns:a16="http://schemas.microsoft.com/office/drawing/2014/main" id="{7EBFAB14-1840-44F7-8F1B-8CAE5BACD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" y="6006"/>
              <a:ext cx="26195" cy="368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Эмиграция на постоянной основе.</a:t>
              </a:r>
              <a:endParaRPr lang="ru-RU" altLang="ru-RU" sz="1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4" name="Rectangle 6">
              <a:extLst>
                <a:ext uri="{FF2B5EF4-FFF2-40B4-BE49-F238E27FC236}">
                  <a16:creationId xmlns:a16="http://schemas.microsoft.com/office/drawing/2014/main" id="{13ACF3B2-E905-464B-9E5C-01F91F5F0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2" y="5898"/>
              <a:ext cx="25247" cy="3680"/>
            </a:xfrm>
            <a:prstGeom prst="rect">
              <a:avLst/>
            </a:prstGeom>
            <a:solidFill>
              <a:srgbClr val="F2DBD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Эмиграция на временной основе.</a:t>
              </a:r>
              <a:endParaRPr lang="ru-RU" altLang="ru-RU" sz="1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5" name="Rectangle 7">
              <a:extLst>
                <a:ext uri="{FF2B5EF4-FFF2-40B4-BE49-F238E27FC236}">
                  <a16:creationId xmlns:a16="http://schemas.microsoft.com/office/drawing/2014/main" id="{91D82CB1-98D4-4BA1-92F0-77D931BAE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1" y="12467"/>
              <a:ext cx="7418" cy="3565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Рантье.</a:t>
              </a:r>
              <a:endParaRPr lang="en-US" altLang="ru-RU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6" name="Rectangle 8">
              <a:extLst>
                <a:ext uri="{FF2B5EF4-FFF2-40B4-BE49-F238E27FC236}">
                  <a16:creationId xmlns:a16="http://schemas.microsoft.com/office/drawing/2014/main" id="{4B053481-ECA8-4D29-BCB1-0101DA108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6" y="12467"/>
              <a:ext cx="11195" cy="5083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Невесты, женихи.</a:t>
              </a:r>
              <a:endParaRPr lang="ru-RU" altLang="ru-RU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7" name="Rectangle 9">
              <a:extLst>
                <a:ext uri="{FF2B5EF4-FFF2-40B4-BE49-F238E27FC236}">
                  <a16:creationId xmlns:a16="http://schemas.microsoft.com/office/drawing/2014/main" id="{A36D14B4-29DF-447E-A399-85931AB5C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6" y="12459"/>
              <a:ext cx="14092" cy="5091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indent="90488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Ученые, высоко-квалифицированные специалисты.</a:t>
              </a:r>
              <a:endParaRPr lang="ru-RU" altLang="ru-RU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1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8" name="Rectangle 10">
              <a:extLst>
                <a:ext uri="{FF2B5EF4-FFF2-40B4-BE49-F238E27FC236}">
                  <a16:creationId xmlns:a16="http://schemas.microsoft.com/office/drawing/2014/main" id="{3AFF5428-43C7-4993-9659-A5988C260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1213"/>
              <a:ext cx="10849" cy="763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Приобретение, аренда</a:t>
              </a:r>
              <a:r>
                <a:rPr lang="en-US" altLang="ru-RU" sz="14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недвижимости, инвестирование.</a:t>
              </a:r>
              <a:endParaRPr lang="en-US" altLang="ru-RU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9" name="Rectangle 11">
              <a:extLst>
                <a:ext uri="{FF2B5EF4-FFF2-40B4-BE49-F238E27FC236}">
                  <a16:creationId xmlns:a16="http://schemas.microsoft.com/office/drawing/2014/main" id="{2AC1D854-7A95-4E8F-84D7-5F472E76B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6" y="21213"/>
              <a:ext cx="11336" cy="763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Заключение брака в принимающей стране.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0" name="Rectangle 12">
              <a:extLst>
                <a:ext uri="{FF2B5EF4-FFF2-40B4-BE49-F238E27FC236}">
                  <a16:creationId xmlns:a16="http://schemas.microsoft.com/office/drawing/2014/main" id="{489CD417-A41C-42CB-8764-174DDE667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4" y="21213"/>
              <a:ext cx="13754" cy="952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Трудоустройство в научных, исследовательских центрах, университетах.</a:t>
              </a:r>
              <a:endParaRPr lang="ru-RU" altLang="ru-RU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1" name="Rectangle 13">
              <a:extLst>
                <a:ext uri="{FF2B5EF4-FFF2-40B4-BE49-F238E27FC236}">
                  <a16:creationId xmlns:a16="http://schemas.microsoft.com/office/drawing/2014/main" id="{15A5C0FA-6E78-4569-8282-ACA777151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260"/>
              <a:ext cx="59899" cy="505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Качественный состав эмигрантов: </a:t>
              </a:r>
              <a:endParaRPr lang="ru-RU" altLang="ru-RU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продолжение роста уровня образования и доли молодежи.</a:t>
              </a:r>
              <a:endParaRPr lang="ru-RU" altLang="ru-RU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2" name="Rectangle 14">
              <a:extLst>
                <a:ext uri="{FF2B5EF4-FFF2-40B4-BE49-F238E27FC236}">
                  <a16:creationId xmlns:a16="http://schemas.microsoft.com/office/drawing/2014/main" id="{83D2E7AA-6F26-4816-9CD7-CE1B43F3F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42320"/>
              <a:ext cx="54974" cy="5876"/>
            </a:xfrm>
            <a:prstGeom prst="rect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США, Канада, Страны ЕС, Турция, Южная Америка, </a:t>
              </a:r>
              <a:r>
                <a:rPr lang="ru-RU" altLang="ru-RU" sz="20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Китай, Израиль, </a:t>
              </a:r>
              <a:r>
                <a:rPr lang="ru-RU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Австралия, Южная Корея, Япония, страны арабского мира.</a:t>
              </a:r>
            </a:p>
          </p:txBody>
        </p:sp>
        <p:cxnSp>
          <p:nvCxnSpPr>
            <p:cNvPr id="29713" name="AutoShape 15">
              <a:extLst>
                <a:ext uri="{FF2B5EF4-FFF2-40B4-BE49-F238E27FC236}">
                  <a16:creationId xmlns:a16="http://schemas.microsoft.com/office/drawing/2014/main" id="{332CD384-FC9B-4B97-91A6-C008AE4D5D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220" y="3531"/>
              <a:ext cx="13110" cy="24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AutoShape 16">
              <a:extLst>
                <a:ext uri="{FF2B5EF4-FFF2-40B4-BE49-F238E27FC236}">
                  <a16:creationId xmlns:a16="http://schemas.microsoft.com/office/drawing/2014/main" id="{1D0F5427-E937-448F-8271-30206AABE8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330" y="3531"/>
              <a:ext cx="13787" cy="24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AutoShape 17">
              <a:extLst>
                <a:ext uri="{FF2B5EF4-FFF2-40B4-BE49-F238E27FC236}">
                  <a16:creationId xmlns:a16="http://schemas.microsoft.com/office/drawing/2014/main" id="{BDA44428-052B-44B0-8968-CD177AE8E0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014" y="9686"/>
              <a:ext cx="10206" cy="27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6" name="AutoShape 18">
              <a:extLst>
                <a:ext uri="{FF2B5EF4-FFF2-40B4-BE49-F238E27FC236}">
                  <a16:creationId xmlns:a16="http://schemas.microsoft.com/office/drawing/2014/main" id="{A8F47E96-5C95-4EFF-823F-18C484E895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20" y="9686"/>
              <a:ext cx="1254" cy="27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AutoShape 19">
              <a:extLst>
                <a:ext uri="{FF2B5EF4-FFF2-40B4-BE49-F238E27FC236}">
                  <a16:creationId xmlns:a16="http://schemas.microsoft.com/office/drawing/2014/main" id="{0D6C2EC1-DFC4-48DE-A6BA-0F3C9AD0F1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20" y="9686"/>
              <a:ext cx="24587" cy="27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AutoShape 20">
              <a:extLst>
                <a:ext uri="{FF2B5EF4-FFF2-40B4-BE49-F238E27FC236}">
                  <a16:creationId xmlns:a16="http://schemas.microsoft.com/office/drawing/2014/main" id="{2DFF4E8D-B6A3-4C4D-B291-65EB585D2F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0807" y="9686"/>
              <a:ext cx="2310" cy="27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AutoShape 21">
              <a:extLst>
                <a:ext uri="{FF2B5EF4-FFF2-40B4-BE49-F238E27FC236}">
                  <a16:creationId xmlns:a16="http://schemas.microsoft.com/office/drawing/2014/main" id="{59CC2BD6-0F8A-4F3D-9A49-AB667F3AFD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932" y="16032"/>
              <a:ext cx="82" cy="51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AutoShape 22">
              <a:extLst>
                <a:ext uri="{FF2B5EF4-FFF2-40B4-BE49-F238E27FC236}">
                  <a16:creationId xmlns:a16="http://schemas.microsoft.com/office/drawing/2014/main" id="{53169747-0CF0-42A4-8E0B-0269EFF30F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458" y="17550"/>
              <a:ext cx="16" cy="36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AutoShape 23">
              <a:extLst>
                <a:ext uri="{FF2B5EF4-FFF2-40B4-BE49-F238E27FC236}">
                  <a16:creationId xmlns:a16="http://schemas.microsoft.com/office/drawing/2014/main" id="{3B1F93EA-AAFA-421E-A6A6-F007AA1C53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0741" y="17550"/>
              <a:ext cx="66" cy="36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2" name="AutoShape 24">
              <a:extLst>
                <a:ext uri="{FF2B5EF4-FFF2-40B4-BE49-F238E27FC236}">
                  <a16:creationId xmlns:a16="http://schemas.microsoft.com/office/drawing/2014/main" id="{BD856EE2-A004-4E8A-A169-0E83E9ADB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89" y="38315"/>
              <a:ext cx="1450" cy="4005"/>
            </a:xfrm>
            <a:prstGeom prst="downArrow">
              <a:avLst>
                <a:gd name="adj1" fmla="val 50000"/>
                <a:gd name="adj2" fmla="val 6777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9723" name="Rectangle 25">
              <a:extLst>
                <a:ext uri="{FF2B5EF4-FFF2-40B4-BE49-F238E27FC236}">
                  <a16:creationId xmlns:a16="http://schemas.microsoft.com/office/drawing/2014/main" id="{C4B6631E-5602-427F-A339-57E4F122F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6" y="12459"/>
              <a:ext cx="11988" cy="6428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Крупный-бизнес, предпри-ниматели.</a:t>
              </a:r>
              <a:endParaRPr lang="ru-RU" altLang="ru-RU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24" name="Rectangle 26">
              <a:extLst>
                <a:ext uri="{FF2B5EF4-FFF2-40B4-BE49-F238E27FC236}">
                  <a16:creationId xmlns:a16="http://schemas.microsoft.com/office/drawing/2014/main" id="{7887421D-7D2E-46F6-AEE8-2FE607486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9" y="12369"/>
              <a:ext cx="10173" cy="4325"/>
            </a:xfrm>
            <a:prstGeom prst="rect">
              <a:avLst/>
            </a:prstGeom>
            <a:solidFill>
              <a:srgbClr val="DBE5F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Учащиеся.</a:t>
              </a:r>
              <a:endParaRPr lang="ru-RU" altLang="ru-RU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725" name="AutoShape 27">
              <a:extLst>
                <a:ext uri="{FF2B5EF4-FFF2-40B4-BE49-F238E27FC236}">
                  <a16:creationId xmlns:a16="http://schemas.microsoft.com/office/drawing/2014/main" id="{1BD16C3A-F942-44C2-A10C-4D3128A2EE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3117" y="9686"/>
              <a:ext cx="12270" cy="26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AutoShape 28">
              <a:extLst>
                <a:ext uri="{FF2B5EF4-FFF2-40B4-BE49-F238E27FC236}">
                  <a16:creationId xmlns:a16="http://schemas.microsoft.com/office/drawing/2014/main" id="{03FB433F-8672-4EFB-91C1-6E84F7A363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489" y="9686"/>
              <a:ext cx="14628" cy="27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7" name="AutoShape 29">
              <a:extLst>
                <a:ext uri="{FF2B5EF4-FFF2-40B4-BE49-F238E27FC236}">
                  <a16:creationId xmlns:a16="http://schemas.microsoft.com/office/drawing/2014/main" id="{CDD3D2FA-62F4-4446-B3DE-DAAA20163E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20" y="9686"/>
              <a:ext cx="12269" cy="27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8" name="Rectangle 30">
              <a:extLst>
                <a:ext uri="{FF2B5EF4-FFF2-40B4-BE49-F238E27FC236}">
                  <a16:creationId xmlns:a16="http://schemas.microsoft.com/office/drawing/2014/main" id="{2ED364E1-F33D-4B90-9D89-6ACFA2D1E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66" y="21213"/>
              <a:ext cx="10396" cy="661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Инвести-рование средств.</a:t>
              </a:r>
            </a:p>
          </p:txBody>
        </p:sp>
        <p:sp>
          <p:nvSpPr>
            <p:cNvPr id="29729" name="Rectangle 31">
              <a:extLst>
                <a:ext uri="{FF2B5EF4-FFF2-40B4-BE49-F238E27FC236}">
                  <a16:creationId xmlns:a16="http://schemas.microsoft.com/office/drawing/2014/main" id="{7AD36C73-4FE5-4AF7-9903-8AADA48C1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0" y="21018"/>
              <a:ext cx="10668" cy="6106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Поступление </a:t>
              </a:r>
              <a:endParaRPr lang="ru-RU" alt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учебные заведения.</a:t>
              </a:r>
              <a:endParaRPr lang="ru-RU" alt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730" name="AutoShape 32">
              <a:extLst>
                <a:ext uri="{FF2B5EF4-FFF2-40B4-BE49-F238E27FC236}">
                  <a16:creationId xmlns:a16="http://schemas.microsoft.com/office/drawing/2014/main" id="{D5226FF8-A86A-4A67-9B03-E659351093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398" y="18887"/>
              <a:ext cx="91" cy="23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1" name="AutoShape 33">
              <a:extLst>
                <a:ext uri="{FF2B5EF4-FFF2-40B4-BE49-F238E27FC236}">
                  <a16:creationId xmlns:a16="http://schemas.microsoft.com/office/drawing/2014/main" id="{0AEFA369-6976-4506-94AA-081854102E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888" y="16694"/>
              <a:ext cx="317" cy="43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00" name="Номер слайда 2">
            <a:extLst>
              <a:ext uri="{FF2B5EF4-FFF2-40B4-BE49-F238E27FC236}">
                <a16:creationId xmlns:a16="http://schemas.microsoft.com/office/drawing/2014/main" id="{F15C2166-3C69-4B18-8413-BF08988C32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AB602E-7272-4A41-8AA0-161AC7FD28B1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>
            <a:extLst>
              <a:ext uri="{FF2B5EF4-FFF2-40B4-BE49-F238E27FC236}">
                <a16:creationId xmlns:a16="http://schemas.microsoft.com/office/drawing/2014/main" id="{8A1867E1-AECE-4BC0-9BDA-1FAC6835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9144000" cy="760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почему уезжают, можно зная, кто уезжает.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- 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более быстрой, чем в России, научной самореализации и материальной состоятельности.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Беженцы 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мотивы, характерные для 1990-х годов в большей степени политического характера, так как это был основной канал в странах приема.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Высококвалифицированные специалисты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 достойная зарплата за сложный, добросовестный, квалифицированный труд.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Бизнесмены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 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более открытых и спокойных условий ведения бизнеса.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 детьми -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вариантов наиболее гармоничного и перспективного  развития.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-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воспитательных и образовательных учреждений в коммерческие структуры с низким качеством «предоставления услуг».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i="1"/>
          </a:p>
        </p:txBody>
      </p:sp>
      <p:sp>
        <p:nvSpPr>
          <p:cNvPr id="30723" name="Номер слайда 3">
            <a:extLst>
              <a:ext uri="{FF2B5EF4-FFF2-40B4-BE49-F238E27FC236}">
                <a16:creationId xmlns:a16="http://schemas.microsoft.com/office/drawing/2014/main" id="{DBED8847-56C7-4A20-9B5C-6F833DC61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CD4D11-F4F0-46C2-8B92-4990A3DE4A0E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>
            <a:extLst>
              <a:ext uri="{FF2B5EF4-FFF2-40B4-BE49-F238E27FC236}">
                <a16:creationId xmlns:a16="http://schemas.microsoft.com/office/drawing/2014/main" id="{FA8CC454-E478-41E0-A88B-4D9716F4E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1341438"/>
            <a:ext cx="89296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«Средний класс» с сокращающимися  доходами -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невостребованность на внутреннем рынке труда.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Рантье -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время + свободные деньги, различия в стоимости и качестве жизни.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Невесты и невесты с детьми –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 уровень смертности молодых мужчин, уровень вдовства, трудности вступления в повторный брак и воспитания детей в России,  цель -  вступление в брак для упрощения процесса натурализации.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Воссоединение семей -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информация об условиях и качестве жизни на новом месте.</a:t>
            </a:r>
          </a:p>
        </p:txBody>
      </p:sp>
      <p:sp>
        <p:nvSpPr>
          <p:cNvPr id="31747" name="Номер слайда 3">
            <a:extLst>
              <a:ext uri="{FF2B5EF4-FFF2-40B4-BE49-F238E27FC236}">
                <a16:creationId xmlns:a16="http://schemas.microsoft.com/office/drawing/2014/main" id="{BEADA81F-DF7F-455E-B732-05171B109D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26D479-AC4A-425C-B6CA-398DEE20EE82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797DD962-4FF1-49C1-9825-4F388E72F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268413"/>
            <a:ext cx="84978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Социально-экономические мотивы - выталкивающие:</a:t>
            </a:r>
            <a:endParaRPr lang="ru-RU" altLang="ru-RU" sz="20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нестабильные экономические условия ведения бизнеса, волатильность национальной валюты, риск внешних и внутренних </a:t>
            </a:r>
            <a:r>
              <a:rPr lang="ru-RU" altLang="ru-RU" sz="2000"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шоков</a:t>
            </a:r>
            <a:r>
              <a:rPr lang="ru-RU" altLang="ru-RU" sz="200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экономики; 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криминальные подходы к регулированию взаимоотношений участников рынка;</a:t>
            </a:r>
          </a:p>
          <a:p>
            <a:pPr algn="just">
              <a:spcBef>
                <a:spcPct val="0"/>
              </a:spcBef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отсутствие реальной конкуренции, высокий уровень коррумпированности в институтах предпринимательской, финансово-кредитной и инвестиционной деятельности;  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риски для личной и предпринимательской безопасности, связанные с одним из самых высоких в мире уровней коррумпированности бюрократии и правоохранителей. 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Номер слайда 2">
            <a:extLst>
              <a:ext uri="{FF2B5EF4-FFF2-40B4-BE49-F238E27FC236}">
                <a16:creationId xmlns:a16="http://schemas.microsoft.com/office/drawing/2014/main" id="{0B09B5CF-2F4D-40A4-8CA4-02AEA9BA8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DEA073-542A-423D-91B5-3C4866FA302C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7D5BB65C-B611-4B34-9B74-B4EE242A7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30313"/>
            <a:ext cx="79914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180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поиска дополнительных источников доходов, контактов с криминальными структурами, совершения различных правонарушений с целью роста материального благосостояния;</a:t>
            </a:r>
            <a:endParaRPr lang="ru-RU" altLang="ru-RU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низкие бюджетные расходы на науку, имеющие тенденцию к снижению расходы на образование и медицину, деградация этих важнейших областей экономической и социальной жизни общества. Их реформирование, приводящее к снижению качества и количества бесплатных социальных услуг и, соответственно, к снижению качества жизни, к ограничению возможностей творческого и исследовательского развития;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отсутствие или слабые возможности для продвижения по социальной лестнице без наличия поддерживающих родственных или дружеских связей в структурах, обеспечивающих движение вверх социальных лифтов;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Номер слайда 2">
            <a:extLst>
              <a:ext uri="{FF2B5EF4-FFF2-40B4-BE49-F238E27FC236}">
                <a16:creationId xmlns:a16="http://schemas.microsoft.com/office/drawing/2014/main" id="{B003B85A-A80E-4BBF-A4CD-ADEA53B35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A38259-FB14-4E3E-9410-1FAA01E17302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71472" y="432014"/>
            <a:ext cx="814393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основу классификации видов международной миграции положен фактор времени: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Безвозвратная миграция, т.е. переселение из одной страны в другую, чаще всего связанное со сменой гражданства (эмиграция, иммиграция, брачная миграция).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Постоянная, или долгосрочная миграция, т.е. миграция на продолжительный срок, который законодательно определяется миграционными актами в каждой стране по-разному.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Времено-постоянная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миграция как правило, ограничена сроком пребывания в стране въезда от 1 до 6 лет (из-за сохраняющейся зависимости от страны выезда, возрастно-половой, семейной и профессиональной характеристики мигрантов). В международной статистике такого вида мигранты носят название «долгосрочные эмигранты и иммигранты», «временные рабочие по контракту», «постоянные трудящиеся-мигранты».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Краткосрочная миграция – выезд (въезд) в другую страну на срок до 1 года (по классификации ООН (или иной срок, определяемый национальным законодательством, с целью трудоустройства или любой иной экономической деятельности в стране пребывания.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61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b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45720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443599" y="570627"/>
            <a:ext cx="2568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[</a:t>
            </a:r>
            <a:r>
              <a:rPr kumimoji="0" lang="ru-RU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2"/>
              </a:rPr>
              <a:t>1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C08ACBD3-F7C3-43A1-8EC5-CA9EE63A9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Социально-политические - выталкивающие:</a:t>
            </a:r>
            <a:endParaRPr lang="ru-RU" altLang="ru-RU" sz="20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сочувствие оппозиционным взглядам;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опасность открытого участия в протестных мероприятиях, в связи с угрозой подвернуться преследованиям из-за своей общественно-политической позиции;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слабость и не востребованность институтов гражданского общества;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недоверие населения к институтам правоохранительной и судебной систем.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Внешние факторы </a:t>
            </a:r>
            <a:r>
              <a:rPr lang="ru-RU" altLang="ru-RU" sz="200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притягивающие:</a:t>
            </a:r>
            <a:endParaRPr lang="ru-RU" altLang="ru-RU" sz="20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наличие в странах-реципиентах спроса на высококвалифицированных работников, предпринимателей, специалистов, исследователей, получающих там более реальные возможности для улучшения качества жизни;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благоприятный предпринимательский климат, прозрачные условия ведения бизнеса, гарантии неприкосновенности частной собственности;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расширение круга принимающих для обучения государств;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2000">
                <a:latin typeface="Times New Roman" panose="02020603050405020304" pitchFamily="18" charset="0"/>
                <a:cs typeface="Calibri" panose="020F0502020204030204" pitchFamily="34" charset="0"/>
              </a:rPr>
              <a:t>развитая социальная инфраструктура, доступность социальных услуг.</a:t>
            </a:r>
            <a:endParaRPr lang="ru-RU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Номер слайда 2">
            <a:extLst>
              <a:ext uri="{FF2B5EF4-FFF2-40B4-BE49-F238E27FC236}">
                <a16:creationId xmlns:a16="http://schemas.microsoft.com/office/drawing/2014/main" id="{313EAF4B-1956-487D-88B9-374679A26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7E5940-C760-4715-ABCE-915F48144A6F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CBFF148B-3FD8-42B4-B9B3-94901AD06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Кто выигрывает от эмиграции?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возможность для удовлетворения своих потребностей, изменить место проживания.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избегает накапливания критической массы недовольства граждан и социальных потрясений. Все довольны.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избегая опасности социальных взрывов, страна лишается не только активной в экономическом, демографическом и общественном плане части общества, но и обрекает оставшуюся часть на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развития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характеристикой для всего периода эмиграции являются высокие качественные характеристики эмигрантов (уровень образования, знаний, профессиональных навыков, материальный достаток, предприимчивость, относительно молодой возрастной состав).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уже переводит процесс эмиграции из страны в плоскость проблем социально-экономического и общественно-политического </a:t>
            </a: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значит в проблему национальной безопасности.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Номер слайда 2">
            <a:extLst>
              <a:ext uri="{FF2B5EF4-FFF2-40B4-BE49-F238E27FC236}">
                <a16:creationId xmlns:a16="http://schemas.microsoft.com/office/drawing/2014/main" id="{ADB915A7-2483-47E1-83B1-635961DC4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42D11B-B3C9-4117-8776-5F4566C0E5A5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>
            <a:extLst>
              <a:ext uri="{FF2B5EF4-FFF2-40B4-BE49-F238E27FC236}">
                <a16:creationId xmlns:a16="http://schemas.microsoft.com/office/drawing/2014/main" id="{D5B48226-88D0-4A98-8E96-B85C7249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5654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6867" name="Номер слайда 3">
            <a:extLst>
              <a:ext uri="{FF2B5EF4-FFF2-40B4-BE49-F238E27FC236}">
                <a16:creationId xmlns:a16="http://schemas.microsoft.com/office/drawing/2014/main" id="{5905B91D-5F17-42D3-ABCB-EE0205D39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F5C56B-E186-447D-8A67-ED8A4DC3B154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57158" y="414381"/>
            <a:ext cx="814393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1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Подвидами краткосрочной миграции являются: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Сезонная миграция – временный выезд (въезд) трудовых мигрантов на сезонные (сельскохозяйственные, строительные и т.п.) работы.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Сезонная миграция связана с кратковременным (в пределах года) въездом для работы в тех отраслях хозяйства, которые имеют сезонный характер (сельское хозяйство, рыболовство, сфера услуг). Разновидности сезонной миграции – кочевничество, сохранившееся главным образом в Западной Африке и на Ближнем Востоке, а также паломничество к святым местам. В международной статистике сезонным мигрантам соответствуют термины «краткосрочные иммигранты и эмигранты», «мигранты-сезонники» и др.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Маятниковая миграция – временная трудовая миграция, связанная с ежедневным или еженедельным передвижением через государственную границу к месту работы и возвращением в страну постоянного проживания. По рекомендации ООН статистикой международной миграции не учитывается.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Маятниковая миграция, в том числе и ее формы (челночная, приграничная), это ежедневный, реже еженедельный, переезд из одной страны в другую и обратно. Мигрантов, пересекающих таким образом границу для работы в соседней стране, называют «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рабочими-фронтальерами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». Данный вид миграции получил широкое распространение в Западной Европе и Северной Америке, например, между Канадой и США.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Эпизодическая миграция подразумевает временный выезд в другую страну с деловыми, рекреационными, туристическими и прочими целями.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57158" y="938411"/>
            <a:ext cx="821537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Добровольная миграция –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миграция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решение о которой принимается человеком свободно и добровольно;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добровольной миграции среди прочих выделяют следующие категории: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Экономическая миграция – добровольная, чаще всего возвратная миграция, в основе которой лежат экономические соображения. Она включает в себя следующие виды миграции: постоянную, сезонную, маятниковую и т.д.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Трудовая миграция является более узким понятием, чем экономическая, точнее, выступает ее составной частью. Определяющим признаком трудовой миграции является продажа мигрантом своей рабочей силы в стране въезда, при этом смена места жительства не является обязательной;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3605</TotalTime>
  <Words>8217</Words>
  <Application>Microsoft Office PowerPoint</Application>
  <PresentationFormat>Экран (4:3)</PresentationFormat>
  <Paragraphs>2113</Paragraphs>
  <Slides>72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81" baseType="lpstr">
      <vt:lpstr>Arial</vt:lpstr>
      <vt:lpstr>Arial Narrow</vt:lpstr>
      <vt:lpstr>Calibri</vt:lpstr>
      <vt:lpstr>Courier New</vt:lpstr>
      <vt:lpstr>Georgia</vt:lpstr>
      <vt:lpstr>Times New Roman</vt:lpstr>
      <vt:lpstr>Wingdings</vt:lpstr>
      <vt:lpstr>Wingdings 2</vt:lpstr>
      <vt:lpstr>Официальная</vt:lpstr>
      <vt:lpstr>Курс: международные  экономические отношения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Таблица Депопуляция и старение населения в некоторых странах мира, 2000-2050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Глобальные факторы, тенденции и направления международной миграции </vt:lpstr>
      <vt:lpstr>Презентация PowerPoint</vt:lpstr>
      <vt:lpstr>Презентация PowerPoint</vt:lpstr>
      <vt:lpstr>Образовательная миграция в странах, принимающих мигрантов: (тыс.)</vt:lpstr>
      <vt:lpstr>Доля иностранцев в общей численности населения, %</vt:lpstr>
      <vt:lpstr>Презентация PowerPoint</vt:lpstr>
      <vt:lpstr>Презентация PowerPoint</vt:lpstr>
      <vt:lpstr>Презентация PowerPoint</vt:lpstr>
      <vt:lpstr>Регулирование трудовой миграции</vt:lpstr>
      <vt:lpstr>Меры по борьбе с нелегальной миграцией </vt:lpstr>
      <vt:lpstr>Правовые акты, регулирующие международную миграцию</vt:lpstr>
      <vt:lpstr>Документы, подтверждающие легальность миграции</vt:lpstr>
      <vt:lpstr>Иммиграция в Испанию  (связь с рекордной безработицей)</vt:lpstr>
      <vt:lpstr>Презентация PowerPoint</vt:lpstr>
      <vt:lpstr>Распределение мигрантов-иностранных граждан по целям поездок в РФ (по данным пограничной службы ФСБ России)</vt:lpstr>
      <vt:lpstr>Презентация PowerPoint</vt:lpstr>
      <vt:lpstr>Иммиграция в Россию</vt:lpstr>
      <vt:lpstr>Уровень образования мигрантов в РФ  в возрасте от 14 лет и старше, 2003-2009 гг. (%)</vt:lpstr>
      <vt:lpstr>Формы (этапы) интеграции</vt:lpstr>
      <vt:lpstr>Маастрихтский договор о Европейском союзе </vt:lpstr>
      <vt:lpstr>Система органов, обеспечивающих функционирование ЕС</vt:lpstr>
      <vt:lpstr>Презентация PowerPoint</vt:lpstr>
      <vt:lpstr>Презентация PowerPoint</vt:lpstr>
      <vt:lpstr>Презентация PowerPoint</vt:lpstr>
      <vt:lpstr>Эмиграция из России в конце ХХ начале ХХI века</vt:lpstr>
      <vt:lpstr>Презентация PowerPoint</vt:lpstr>
      <vt:lpstr>Презентация PowerPoint</vt:lpstr>
      <vt:lpstr>Численность выбывших из России в отдельные страны  с 2008 по 2015 г. (человек)</vt:lpstr>
      <vt:lpstr>Численность выбывших из России в отдельные страны в 2011, 2014 и 2015 гг. </vt:lpstr>
      <vt:lpstr>Регионы с наибольшими показателями выехавших на 10000 человек населения в 2014 году, человек</vt:lpstr>
      <vt:lpstr>Презентация PowerPoint</vt:lpstr>
      <vt:lpstr>Презентация PowerPoint</vt:lpstr>
      <vt:lpstr>Уровень образования выехавших из России в некоторые страны с 2005 по 2014 годы (человек)</vt:lpstr>
      <vt:lpstr>Анализ российской статистики  позволяет сделать следующие выводы:</vt:lpstr>
      <vt:lpstr>Современные эмиграционные намерения российских граждан</vt:lpstr>
      <vt:lpstr>Сравнение данных российской и зарубежной статистики об эмиграции из Российской Федерации с 2011 по 2014 годы</vt:lpstr>
      <vt:lpstr>Иностранные ученые, проживающие и работающие в Германии</vt:lpstr>
      <vt:lpstr>Сравнение данных российской и немецкой статистики об эмиграции граждан России в Германию с 1992 по 2014 год</vt:lpstr>
      <vt:lpstr>Данные статистических органов зарубежных стран о миграционных связях с Россией ставят под сомнение величину миграционного прироста и, как следствие, цифры общего прироста населения Российской Федерации. </vt:lpstr>
      <vt:lpstr>Типология стран, основных реципиентов эмигрантов из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и международные отношения</dc:title>
  <dc:creator>Борис</dc:creator>
  <cp:lastModifiedBy>Petr Tolmachev</cp:lastModifiedBy>
  <cp:revision>159</cp:revision>
  <cp:lastPrinted>2012-04-28T13:01:55Z</cp:lastPrinted>
  <dcterms:created xsi:type="dcterms:W3CDTF">2011-11-27T13:12:10Z</dcterms:created>
  <dcterms:modified xsi:type="dcterms:W3CDTF">2021-04-11T17:21:54Z</dcterms:modified>
</cp:coreProperties>
</file>