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303" r:id="rId5"/>
    <p:sldId id="259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260" r:id="rId14"/>
    <p:sldId id="263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528A-C7AF-4470-90FF-4009CFB14944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DDA94-72A1-43A7-A335-5DFFEB678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5C8D-3322-488D-9F46-489DD747BB78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3670-F408-4CD0-914A-3673A0312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7CA01-3466-46CC-B502-BBE418C87331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A432-81B7-4407-8F53-D2BB44B61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EADB-483A-427B-88A6-EB6F8CD28147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E428-E55E-4FB9-B703-D81CB71EF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5CC9-A3F0-47AE-ABA5-F8EA9F4CA28C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E5338-9E92-4512-A0D2-159A81104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3A39-F6B9-4A56-8E6C-CBDEB98930F1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ADB1-BF19-49B4-A9EB-87282FEDC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E289-A227-4D31-A6E8-18ED15B34723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33723-43E5-4371-81FD-FF77C3270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13E2-8A2B-4DB8-9AD3-F199110DFEA5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25ED6-CB10-4C9D-B59C-DA361AC4C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EA1B-3D9C-411C-AC25-79E5A98EE3C6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40B7-603B-4931-8E90-4056E0FEB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65B9-D2FB-45C1-995D-A8D71642632C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F6EF-6CE5-46B0-B53D-216DDBDB6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7FD3-E9A8-4E88-811E-8BF217FDE257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1B3D-2B52-431A-A33A-88BB8A12A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ECA47A-2980-4CF3-81D6-137EC5006FDC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660F3-06D6-46EB-8F0A-E44B48C40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53@yandex.ru/" TargetMode="External"/><Relationship Id="rId2" Type="http://schemas.openxmlformats.org/officeDocument/2006/relationships/hyperlink" Target="http://petrtolmachev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524000" y="937805"/>
            <a:ext cx="9144000" cy="2387600"/>
          </a:xfrm>
        </p:spPr>
        <p:txBody>
          <a:bodyPr/>
          <a:lstStyle/>
          <a:p>
            <a:pPr eaLnBrk="1" hangingPunct="1"/>
            <a:r>
              <a:rPr lang="ru-RU" sz="3200" dirty="0"/>
              <a:t>ПРЕДЫНВЕСТИЦИОННЫЕ ИССЛЕДОВАНИЯ</a:t>
            </a:r>
            <a:br>
              <a:rPr lang="ru-RU" sz="3200" dirty="0"/>
            </a:br>
            <a:r>
              <a:rPr lang="ru-RU" sz="3200" dirty="0"/>
              <a:t>И ЦИКЛ ИНВЕСТИЦИОННОГО ПРОЕКТА 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4095751"/>
            <a:ext cx="7000875" cy="952500"/>
          </a:xfrm>
        </p:spPr>
        <p:txBody>
          <a:bodyPr/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Толмачев Петр Иванович,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д.э.н., профессор кафедры мировой экономики Дипломатической академии МИД России, Сайт: </a:t>
            </a:r>
            <a:r>
              <a:rPr lang="ru-RU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2"/>
              </a:rPr>
              <a:t>http://petrtolmachev.ru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3"/>
              </a:rPr>
              <a:t>www</a:t>
            </a:r>
            <a:r>
              <a:rPr lang="ru-RU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3"/>
              </a:rPr>
              <a:t>.</a:t>
            </a:r>
            <a:r>
              <a:rPr lang="en-US" sz="1800" i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3"/>
              </a:rPr>
              <a:t>pt</a:t>
            </a:r>
            <a:r>
              <a:rPr lang="ru-RU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3"/>
              </a:rPr>
              <a:t>53@</a:t>
            </a:r>
            <a:r>
              <a:rPr lang="en-US" sz="1800" i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3"/>
              </a:rPr>
              <a:t>yandex</a:t>
            </a:r>
            <a:r>
              <a:rPr lang="ru-RU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3"/>
              </a:rPr>
              <a:t>.</a:t>
            </a:r>
            <a:r>
              <a:rPr lang="en-US" sz="1800" i="1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hlinkClick r:id="rId3"/>
              </a:rPr>
              <a:t>ru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тел. 7985-77492-37м. </a:t>
            </a:r>
            <a:endParaRPr lang="ru-RU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</a:p>
          <a:p>
            <a:pPr algn="r" eaLnBrk="1" hangingPunct="1"/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Технико-экономическое обоснование (ТЭО)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9788" y="1147313"/>
            <a:ext cx="10683426" cy="5218981"/>
          </a:xfrm>
        </p:spPr>
        <p:txBody>
          <a:bodyPr rtlCol="0">
            <a:normAutofit/>
          </a:bodyPr>
          <a:lstStyle/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Должно дать всю необходимую информацию для принятия решения об инвестировании;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dirty="0"/>
              <a:t>Финансовая часть исследовании состоит в определении объема инвестиций, включая чистый оборотный капитал, издержки производства и маркетинга, поступления от продаж и прибыль на инвестированный капитал;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dirty="0"/>
              <a:t>Весь объем проекта должен быть выражен в чертежах и схемах, которые послужат основой дальнейшей работы;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dirty="0"/>
              <a:t>Если проект представляется нежизнеспособным, несмотря на анализ всех альтернатив, следует не только констатировать этот факт, но и объяснить его причины;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dirty="0"/>
              <a:t>ТЭО должно быть привязано к имеющимся производственным факторам, местному рынку и условиям производства. Результаты анализа должны быть трансформированы в издержки, доход и чистую прибыль.</a:t>
            </a:r>
          </a:p>
        </p:txBody>
      </p:sp>
    </p:spTree>
    <p:extLst>
      <p:ext uri="{BB962C8B-B14F-4D97-AF65-F5344CB8AC3E}">
        <p14:creationId xmlns:p14="http://schemas.microsoft.com/office/powerpoint/2010/main" val="240310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55706" cy="1351532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оценочного заключения и продвижение</a:t>
            </a:r>
            <a:b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промышленных инвестиционных проектов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749B586-F389-46D2-80F2-35A1F04E2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1280392"/>
            <a:ext cx="8717890" cy="503586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2483006-FDB8-4E0A-8DA3-1D0BEB350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678" y="5499531"/>
            <a:ext cx="2435189" cy="81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3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Инвестиционная фаза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845389"/>
            <a:ext cx="10683426" cy="5837267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i="1" dirty="0"/>
              <a:t>Может быть разделена на следующие стадии: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Установление правовой, финансовой и организационной основ для осуществления проекта;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Приобретение и передача технологий, включая основные проектные работы;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Детальная проектная проработка и заключение контрактов, включая участие в тендерах, оценку предложений и проведение переговоров;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Приобретение земли, строительные работы и установка оборудования;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</a:t>
            </a:r>
            <a:r>
              <a:rPr lang="ru-RU" b="0" dirty="0" err="1"/>
              <a:t>Предпроизводственный</a:t>
            </a:r>
            <a:r>
              <a:rPr lang="ru-RU" b="0" dirty="0"/>
              <a:t> маркетинг, включая обеспечение поставок и формирование администрации фирмы;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Набор и обучение персонала;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Сдача в эксплуатацию и пуск предприятия.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/>
              <a:t>Любые ошибки или неточности в планировании одной из вышеперечисленных стадий оказали бы негативное влияние на успешное внедрение проекта, особенно на стадии пуска предприятия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020205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dirty="0"/>
              <a:t>Фаза эксплуатации</a:t>
            </a:r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600075" y="1291925"/>
            <a:ext cx="5157788" cy="823912"/>
          </a:xfrm>
        </p:spPr>
        <p:txBody>
          <a:bodyPr/>
          <a:lstStyle/>
          <a:p>
            <a:pPr algn="ctr" eaLnBrk="1" hangingPunct="1"/>
            <a:r>
              <a:rPr lang="ru-RU" dirty="0"/>
              <a:t>Краткосрочные позиции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3391" y="2115837"/>
            <a:ext cx="5586412" cy="361968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2500" dirty="0"/>
              <a:t>Касаются начала производства, когда могут возникать проблемы, связанные с применением технологии, работой оборудования или </a:t>
            </a:r>
            <a:r>
              <a:rPr lang="ru-RU" sz="2500" dirty="0" err="1"/>
              <a:t>недоста</a:t>
            </a:r>
            <a:r>
              <a:rPr lang="ru-RU" sz="2500" dirty="0"/>
              <a:t>-точной производительностью труда из-за нехватки квалифицированного персонала. Большинство из этих проблем берут начало в фазе осуществления проекта.</a:t>
            </a:r>
          </a:p>
        </p:txBody>
      </p:sp>
      <p:sp>
        <p:nvSpPr>
          <p:cNvPr id="17412" name="Текст 4"/>
          <p:cNvSpPr>
            <a:spLocks noGrp="1"/>
          </p:cNvSpPr>
          <p:nvPr>
            <p:ph type="body" sz="quarter" idx="3"/>
          </p:nvPr>
        </p:nvSpPr>
        <p:spPr>
          <a:xfrm>
            <a:off x="6408738" y="1273968"/>
            <a:ext cx="5183187" cy="823913"/>
          </a:xfrm>
        </p:spPr>
        <p:txBody>
          <a:bodyPr/>
          <a:lstStyle/>
          <a:p>
            <a:pPr algn="ctr" eaLnBrk="1" hangingPunct="1"/>
            <a:r>
              <a:rPr lang="ru-RU" dirty="0"/>
              <a:t>Долгосрочные позиции</a:t>
            </a:r>
          </a:p>
        </p:txBody>
      </p:sp>
      <p:sp>
        <p:nvSpPr>
          <p:cNvPr id="17413" name="Объект 5"/>
          <p:cNvSpPr>
            <a:spLocks noGrp="1"/>
          </p:cNvSpPr>
          <p:nvPr>
            <p:ph sz="quarter" idx="4"/>
          </p:nvPr>
        </p:nvSpPr>
        <p:spPr>
          <a:xfrm>
            <a:off x="6172198" y="2115837"/>
            <a:ext cx="5586413" cy="4197649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500" dirty="0"/>
              <a:t>Касаются выбранной стратегии и совокупных издержек на производство и маркетинг, а также поступлений от продаж. Эти факторы непосредственно связаны с прогнозом, сделанным в предынвестиционной фазе. Если стратегии и перспективные оценки окажутся ошибочными, внесение любых коррективов будет не только трудным, но и исключительно дорогостоящим.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838200" y="48883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sz="4000" b="1" dirty="0"/>
              <a:t>Б. БАЗОВЫЕ АСПЕКТЫ ПРЕДЫНВЕСТИЦИОННЫХ ИССЛЕДОВАНИЙ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441146E9-902F-448B-A39B-E1AE0BD7248A}"/>
              </a:ext>
            </a:extLst>
          </p:cNvPr>
          <p:cNvSpPr txBox="1">
            <a:spLocks/>
          </p:cNvSpPr>
          <p:nvPr/>
        </p:nvSpPr>
        <p:spPr bwMode="auto">
          <a:xfrm>
            <a:off x="3041351" y="2605088"/>
            <a:ext cx="515778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dirty="0"/>
              <a:t>1.Стратегическая ориентация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 стратегической ориентации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793630"/>
            <a:ext cx="10683426" cy="5650301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i="1" dirty="0"/>
              <a:t>Правильный путь: поиск правильного инвестирования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i="1" dirty="0"/>
              <a:t>Принятие и осмысление перемен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0" i="1" dirty="0"/>
          </a:p>
          <a:p>
            <a:pPr marL="342900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i="1" dirty="0"/>
              <a:t>Развитие необходимых навыков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7C56A80-B3AE-45C3-B3AC-E98CA0A79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455" y="1871150"/>
            <a:ext cx="5645090" cy="327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79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стратегии и ее использование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845389"/>
            <a:ext cx="10683426" cy="5837267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/>
              <a:t>Базовые стратегические принципы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u="sng" dirty="0"/>
              <a:t>1.Концентрация усилий</a:t>
            </a:r>
            <a:r>
              <a:rPr lang="ru-RU" sz="2600" dirty="0"/>
              <a:t> </a:t>
            </a:r>
            <a:r>
              <a:rPr lang="ru-RU" sz="2600" b="0" dirty="0"/>
              <a:t>- Наиболее важный принцип стратегического планирования. В инвестиционном планировании это означает, что проекты планируются, насколько это </a:t>
            </a:r>
            <a:r>
              <a:rPr lang="ru-RU" sz="2600" b="0" dirty="0" err="1"/>
              <a:t>возмож¬но</a:t>
            </a:r>
            <a:r>
              <a:rPr lang="ru-RU" sz="2600" b="0" dirty="0"/>
              <a:t>, с целью избежать «узких» мест и развить усилия, необходимые для концентрации в областях вероятного успеха.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u="sng" dirty="0"/>
              <a:t>2.Баланс рисков</a:t>
            </a:r>
            <a:r>
              <a:rPr lang="ru-RU" sz="2600" dirty="0"/>
              <a:t> </a:t>
            </a:r>
            <a:r>
              <a:rPr lang="ru-RU" sz="2600" b="0" dirty="0"/>
              <a:t>- Каждая стратегия подразумевает наличие рисков, которые должны быть определены в ТЭО. Идентификация рисков позволяет определить, как управлять при наличии рисков и как свести их к минимуму.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u="sng" dirty="0"/>
              <a:t>3.Сотрудничество</a:t>
            </a:r>
            <a:r>
              <a:rPr lang="ru-RU" sz="2600" b="0" dirty="0"/>
              <a:t> - Развивая сотрудничество с другими партнерами с помощью «стратегии коалиции», каждый участник может извлечь значительную выгоду. Существуют различные формы сотрудничества: от общих соглашений до партнерства, создания совместных предприятий, холдингов, поглощения или слияния фирм. В ТЭО должны анализироваться возможности и потенциальные преимущества такого сотрудничества.</a:t>
            </a:r>
            <a:endParaRPr lang="ru-RU" sz="260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863366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стратегии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759125"/>
            <a:ext cx="10683426" cy="5837267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i="1" dirty="0"/>
              <a:t>Этапы процедур стратегического планирования: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1. Формулирование общих целей инвестиционного проекта</a:t>
            </a:r>
          </a:p>
          <a:p>
            <a:pPr indent="4492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В чем главная идея (видение проекта)?</a:t>
            </a:r>
          </a:p>
          <a:p>
            <a:pPr indent="4492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Каковы варианты и предпочтения в отношении базовых стратегических принципов?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2. Определение ближайших целей проекта 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Какие продукты и услуги должны быть предложены?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На какие рынки?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Какую позицию на рынке предполагается занять? Какие темпы роста могут быть достигнуты?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Каковы задачи функциональных подразделений предприятия (маркетинга, производства, снабжения, финансов, управления кадрами, общего руководства)?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Какая должна быть принята политика в отношении получения прибылей или рисков?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Какая должна быть принята политика в отношении сотрудничества, поглощения или слияния?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3. Выбор стратегии проекта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Какая основная стратегия наиболее подходит для достижения целей (географический регион, доля рынка, лидерство по издержкам и т.п.)?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Каковы рамки проекта?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Какие важнейшие основные и потребляемые ресурсы необходимы?</a:t>
            </a:r>
          </a:p>
          <a:p>
            <a:pPr marL="630238" indent="-1809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Каково месторасположение?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941916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17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Этапы процедур стратегического планирования (продолжение):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17917"/>
            <a:ext cx="10683426" cy="438803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dirty="0"/>
              <a:t>4. Определение функциональных целей и стратегий</a:t>
            </a:r>
          </a:p>
          <a:p>
            <a:pPr marL="801688" indent="-2667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b="0" dirty="0"/>
              <a:t>• Цели, стратегии и деятельность в отношении маркетинга (концепция маркетинга)</a:t>
            </a:r>
          </a:p>
          <a:p>
            <a:pPr marL="801688" indent="-2667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b="0" dirty="0"/>
              <a:t>• Цели и стратегии в отношении снабжения материалами и ресурсами </a:t>
            </a:r>
          </a:p>
          <a:p>
            <a:pPr marL="801688" indent="-2667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b="0" dirty="0"/>
              <a:t>• Цели и стратегии в отношении производства</a:t>
            </a:r>
          </a:p>
          <a:p>
            <a:pPr marL="801688" indent="-2667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b="0" dirty="0"/>
              <a:t>• Цели и стратегии в отношении технологии (НИОКР)</a:t>
            </a:r>
          </a:p>
          <a:p>
            <a:pPr marL="801688" indent="-2667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b="0" dirty="0"/>
              <a:t>• Цели и стратегии в отношении финансов</a:t>
            </a:r>
          </a:p>
          <a:p>
            <a:pPr marL="801688" indent="-26670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b="0" dirty="0"/>
              <a:t>• Трудовые ресурсы, социальные отношения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dirty="0"/>
              <a:t>5. Формирование надлежащего (конкурентного) комплекса функциональных целей и стратегий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dirty="0"/>
              <a:t>6. Планирование внедрения стратегии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700" dirty="0"/>
              <a:t>7. Проверка и адаптация стратегии в периоды внедрения и эксплуатации</a:t>
            </a:r>
            <a:r>
              <a:rPr lang="ru-RU" sz="1700" b="0" dirty="0"/>
              <a:t>?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963048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Рамки проекта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759125"/>
            <a:ext cx="10683426" cy="273457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Рамки проекта должны охватывать все виды деятельности, которые планируется проводить на площадке предприятия; дополнительные действия, связанные с производством, извлечением, удалением и обработкой сточных вод и загрязняющих веществ; внешнюю транспортировку, а также хранение сырья, материалов и выпускаемой продукции; дополнительную деятельность вне основного производства - жилищное строительство, создание объектов для учебы, подготовки кадров и отдыха, то есть все то, что требуется для достижения целей проекта.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4C4ED5D-33DD-4443-9932-03714B4573D1}"/>
              </a:ext>
            </a:extLst>
          </p:cNvPr>
          <p:cNvSpPr txBox="1">
            <a:spLocks/>
          </p:cNvSpPr>
          <p:nvPr/>
        </p:nvSpPr>
        <p:spPr bwMode="auto">
          <a:xfrm>
            <a:off x="1053326" y="3429000"/>
            <a:ext cx="10515600" cy="97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Выбор и проверка альтернатив</a:t>
            </a:r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520CE02C-081E-423D-A895-240ADB796885}"/>
              </a:ext>
            </a:extLst>
          </p:cNvPr>
          <p:cNvSpPr txBox="1">
            <a:spLocks/>
          </p:cNvSpPr>
          <p:nvPr/>
        </p:nvSpPr>
        <p:spPr bwMode="auto">
          <a:xfrm>
            <a:off x="885500" y="4017027"/>
            <a:ext cx="10683426" cy="266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Подготовка ТЭО часто бывает затруднена из-за большого количества возможных альтернатив (связанных с выбором технологии, оборудования, мощности, месторасположения, финансирования и т.п.) и предположений, на которых должен основываться процесс принятия решений. Детальное обоснование выбора какого-либо конкретного варианта должно быть представлено вместе с описанием методов и формул, использовавшихся в процессе выбора. </a:t>
            </a:r>
          </a:p>
        </p:txBody>
      </p:sp>
    </p:spTree>
    <p:extLst>
      <p:ext uri="{BB962C8B-B14F-4D97-AF65-F5344CB8AC3E}">
        <p14:creationId xmlns:p14="http://schemas.microsoft.com/office/powerpoint/2010/main" val="402283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125"/>
          </a:xfrm>
        </p:spPr>
        <p:txBody>
          <a:bodyPr/>
          <a:lstStyle/>
          <a:p>
            <a:pPr algn="ctr" eaLnBrk="1" hangingPunct="1"/>
            <a:r>
              <a:rPr lang="ru-RU" sz="2800" b="1" dirty="0"/>
              <a:t>ЦИКЛ ИНВЕСТИЦИОННОГО ПРОЕКТА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EEDD73C-32BD-4EB6-BD46-B55D9E92C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196" y="1125168"/>
            <a:ext cx="5747607" cy="573283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для предынвестиционных исследований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897148"/>
            <a:ext cx="10683426" cy="5612980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i="1" dirty="0"/>
              <a:t>Применяются следующие методы оценки инвестиционных затрат: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Использование тендеров с указанием спецификаций и перечней оборудования.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Использование цен, взятых из аналогичных проектов, которые учитывались для определения затрат на основании спецификаций и перечней оборудования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Использование удельных стоимостных параметров, взятых из сопоставимых действующих проектов, выражаемых, например, в стоимости кубического метра объема занятого пространства или квадратного метра застроенной площади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Оценка полных издержек по группам оборудования или по функциональным частям проекта на основе издержек существующих сопоставимых проектов. С увеличением сферы охвата паушальными суммами снижается степень точности и возрастает возможность недоучета существенных частей проекта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0" i="1" dirty="0"/>
              <a:t>	</a:t>
            </a:r>
            <a:r>
              <a:rPr lang="ru-RU" sz="2900" b="0" i="1" dirty="0"/>
              <a:t>Оценки инвестиционных издержек, основанные на стоимостных параметрах и паушальных суммах, должны быть выверены. При этом следует учитывать также другие показатели, и среди них: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Ежегодные темпы инфляции; колебания курсов иностранных валют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Различия в местных условиях, например, в климате, что может вызвать дополнительные расходы на кондиционирование воздуха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Различные законы и положения, например, по безопасности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Доступность места строительства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• Возможные ошибки из-за отсутствия надежных данных и предварительной проработки проекта, недостатков методологии, непредвиденных физических обстоятельств в отношении различных составляющих проекта и т.п.</a:t>
            </a: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902481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Бухгалтерская терминология и вопросы, связанные с ней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897148"/>
            <a:ext cx="10683426" cy="561298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Расходы и издержки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Расходы представляют собой отток реальных денег в течение данного периода. Издержки не совпадают с оттоком средств за конкретный период, но отражают полные расходы, требуемые для создания определенного продукта или услуги.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Термин «издержки» должен использоваться только в контексте анализа хозяйственной деятельности, когда </a:t>
            </a:r>
            <a:r>
              <a:rPr lang="ru-RU" b="0" dirty="0" err="1"/>
              <a:t>подсчиты¬ваются</a:t>
            </a:r>
            <a:r>
              <a:rPr lang="ru-RU" b="0" dirty="0"/>
              <a:t> удельные издержки или издержки на проданную продукцию.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Поступления и доход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Термин «поступления» - именуемый также как «поступления от продаж» или «продажи» - используется в данном Руководстве для показа притока реальных денег и имеет смысл, противоположный понятию «расходы».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Термин «доход» используется в связи со счетом прибылей и убытков или отчетом о чистом доходе. Для цели финансового анализа следует рассматривать доход, возникающий от продуктивного использования инвестированных средств.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Для финансовой калькуляции (включая, например, расчеты финансирования проекта и ликвидности) следует использовать термины «расходы», «поступления от продаж», или «доход от операций». Эти же термины применяются при анализе потока реальных денег и связанных с ним методах дисконтирования.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827117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Бухгалтерская терминология и вопросы, связанные с ней (продолжение)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897148"/>
            <a:ext cx="10683426" cy="561298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Полные издержки на проданную продукцию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В полные издержки на проданную продукцию входят два различных вида издержек: полные издержки производства, или заводские издержки, и маркетинговые издержки, к которым также относятся издержки продаж и сбыта.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Издержки производства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Оценки издержек производства должны основываться на требованиях достижимой нормальной мощности, получаемой при нормальных рабочих условиях, принимая во внимание мощность установленного оборудования и технические условия предприятия, такие как нормальные </a:t>
            </a:r>
            <a:r>
              <a:rPr lang="ru-RU" b="0" dirty="0" err="1"/>
              <a:t>пере¬рывы</a:t>
            </a:r>
            <a:r>
              <a:rPr lang="ru-RU" b="0" dirty="0"/>
              <a:t> в работе, простои, праздники, техническое обслуживание оборудования, замена инструмента, целесообразный режим рабочих смен, невозможность использования основного оборудования по частям, а также возможный брак.</a:t>
            </a:r>
            <a:r>
              <a:rPr lang="ru-RU" u="sng" dirty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Местная и иностранная валюты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В большинстве развивающихся стран для финансирования инвестиций в новые промышленные проекты требуются местная и иностранная валюты.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Когда финансовые учреждения проявляют заинтересованность в финансировании части нового проекта, следует учитывать их правила, касающиеся выбора валюты, которая должна применяться для представления финансовых данных в ТЭО.</a:t>
            </a:r>
            <a:r>
              <a:rPr lang="ru-RU" u="sng" dirty="0"/>
              <a:t> </a:t>
            </a: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022928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Бухгалтерская терминология и вопросы, связанные с ней (продолжение)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00664"/>
            <a:ext cx="10683426" cy="5857336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Непредвиденные обстоятельства и инфляция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При планировании инвестиционного проекта обычно встречаются два вида непредвиденных обстоятельств: </a:t>
            </a:r>
            <a:r>
              <a:rPr lang="ru-RU" u="sng" dirty="0"/>
              <a:t>физические</a:t>
            </a:r>
            <a:r>
              <a:rPr lang="ru-RU" b="0" dirty="0"/>
              <a:t> и </a:t>
            </a:r>
            <a:r>
              <a:rPr lang="ru-RU" u="sng" dirty="0"/>
              <a:t>финансовые</a:t>
            </a:r>
            <a:r>
              <a:rPr lang="ru-RU" b="0" dirty="0"/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u="sng" dirty="0"/>
              <a:t>Физические непредвиденные обстоятельства</a:t>
            </a:r>
            <a:r>
              <a:rPr lang="ru-RU" b="0" dirty="0"/>
              <a:t> связаны с возможным пределом надежности прогнозов относительно продаж, проектирования и размещения оборудования, производственных материалов и услуг.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u="sng" dirty="0"/>
              <a:t>Финансовые непредвиденные обстоятельства</a:t>
            </a:r>
            <a:r>
              <a:rPr lang="ru-RU" b="0" dirty="0"/>
              <a:t> (такие как инфляция), которые имеют место в течение всего жизненного цикла проекта, могут влиять на его финансовую жизнеспособность в значительно большей степени, чем физические, поскольку они воздействуют на общую величину инвестиций в основной капитал, оборотного капитала, производственных и маркетинговых издержек, а также продаж.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Если </a:t>
            </a:r>
            <a:r>
              <a:rPr lang="ru-RU" b="0" u="sng" dirty="0"/>
              <a:t>инфляция</a:t>
            </a:r>
            <a:r>
              <a:rPr lang="ru-RU" b="0" dirty="0"/>
              <a:t> оказывает значительное влияние на результаты анализа осуществимости проекта, рекомендуется применять различные показатели инфляции в разных странах для составляющих издержек производства, инвестиций в основной капитал, оборотного капитала и продаж. Так как пределы погрешности велики, трудно выполнить обоснованный прогноз. В этом случае рекомендуется провести анализ чувствительности с использованием компьютерных программ.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i="1" dirty="0"/>
              <a:t>При рассмотрении предложений проекта в условиях инфляции следует иметь в виду два показателя: отношение заемных средств к собственным и фактический индекс доходности.</a:t>
            </a:r>
            <a:r>
              <a:rPr lang="ru-RU" b="0" u="sng" dirty="0"/>
              <a:t> </a:t>
            </a: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769168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Бухгалтерская терминология и вопросы, связанные с ней (продолжение)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8786" y="661328"/>
            <a:ext cx="10683426" cy="140610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Достоверность оценок издержек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u="sng" dirty="0"/>
              <a:t> </a:t>
            </a: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740553-08E2-4A23-9B3B-3ED45B11E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104" y="1147313"/>
            <a:ext cx="3651533" cy="369210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95FF836-7068-48B3-A87C-D4E3DC177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885" y="3681875"/>
            <a:ext cx="6477000" cy="704850"/>
          </a:xfrm>
          <a:prstGeom prst="rect">
            <a:avLst/>
          </a:prstGeom>
        </p:spPr>
      </p:pic>
      <p:sp>
        <p:nvSpPr>
          <p:cNvPr id="8" name="Текст 4">
            <a:extLst>
              <a:ext uri="{FF2B5EF4-FFF2-40B4-BE49-F238E27FC236}">
                <a16:creationId xmlns:a16="http://schemas.microsoft.com/office/drawing/2014/main" id="{0F6D25D5-C875-43EB-A147-BA1923229FC1}"/>
              </a:ext>
            </a:extLst>
          </p:cNvPr>
          <p:cNvSpPr txBox="1">
            <a:spLocks/>
          </p:cNvSpPr>
          <p:nvPr/>
        </p:nvSpPr>
        <p:spPr bwMode="auto">
          <a:xfrm>
            <a:off x="519262" y="5149970"/>
            <a:ext cx="10683426" cy="170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000" b="0" dirty="0"/>
              <a:t>Следующие процентные диапазоны достоверности можно считать приемлемыми для каждой из стадий: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000" b="0" dirty="0"/>
              <a:t>Исследование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000" b="0" dirty="0"/>
              <a:t>Возможностей   ±30%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000" b="0" dirty="0"/>
              <a:t>ПТЭО	         ±20%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000" b="0" dirty="0"/>
              <a:t>ТЭО	         ±10%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u="sng" dirty="0"/>
              <a:t> </a:t>
            </a: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411358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Осуществление исследований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00664"/>
            <a:ext cx="10683426" cy="585733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Проектная команда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Должны входить специалисты в следующих областях: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Экономика промышленности (желательно, чтобы специалист в этой области являлся руководителем группы);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Маркетинг (аналитик в области рынка или эксперт в области маркетинга);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Технология (специалист в соответствующей области);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Машиностроение и промышленное проектирование;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Проектирование гражданских сооружений (в случае необходимости);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Оценка воздействия на окружающую среду;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Промышленный менеджмент (включая управление кадрами);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Финансы и бухгалтерский учет в промышленности (включая фискальные аспекты).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169151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 и финансирование исследований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00664"/>
            <a:ext cx="10683426" cy="356271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Приблизительные расходы на предынвестиционные исследования, выражаемые в процентах от инвестиционных издержек: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0,2 - 1,0% на исследования возможностей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0,25- 1,5% на ПТЭО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1,0 - 3,0% на ТЭО (для небольших или средних промышленных проектов)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0,2 - 1,0% на ТЭО (для крупных предприятий или крупных проектов со сложной технологией или трудными рынками)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053968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838200" y="48883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sz="4000" b="1" dirty="0"/>
              <a:t>Б. БАЗОВЫЕ АСПЕКТЫ ПРЕДЫНВЕСТИЦИОННЫХ ИССЛЕДОВАНИЙ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441146E9-902F-448B-A39B-E1AE0BD7248A}"/>
              </a:ext>
            </a:extLst>
          </p:cNvPr>
          <p:cNvSpPr txBox="1">
            <a:spLocks/>
          </p:cNvSpPr>
          <p:nvPr/>
        </p:nvSpPr>
        <p:spPr bwMode="auto">
          <a:xfrm>
            <a:off x="2975664" y="1751073"/>
            <a:ext cx="624067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dirty="0"/>
              <a:t>1. Реабилитационные исследования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C189B-58ED-450B-81A8-6BE0E254159E}"/>
              </a:ext>
            </a:extLst>
          </p:cNvPr>
          <p:cNvSpPr txBox="1"/>
          <p:nvPr/>
        </p:nvSpPr>
        <p:spPr>
          <a:xfrm>
            <a:off x="838200" y="2364893"/>
            <a:ext cx="10833340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Стадии процесса реабилитации :</a:t>
            </a:r>
            <a:endParaRPr lang="ru-RU" sz="2100" b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  <a:tabLst>
                <a:tab pos="553720" algn="l"/>
              </a:tabLst>
            </a:pPr>
            <a:r>
              <a:rPr lang="ru-RU" sz="2100" b="1" i="1" u="none" strike="noStrike" spc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Стадия предварительного диагностирования</a:t>
            </a:r>
            <a:r>
              <a:rPr lang="ru-RU" sz="2100" b="0" i="1" u="none" strike="noStrike" spc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На этой стадии определяются промыш­ленные предприятия, нуждающиеся в реабилитации. Проводится анализ экономики и промышленного сектора или отрасли для выявления потенциальных предприятий-кандидатов и выбора предприятий для реабилитации</a:t>
            </a:r>
            <a:endParaRPr lang="ru-RU" sz="2100" b="1" u="none" strike="noStrike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  <a:tabLst>
                <a:tab pos="553720" algn="l"/>
              </a:tabLst>
            </a:pPr>
            <a:r>
              <a:rPr lang="ru-RU" sz="2100" b="1" i="1" u="none" strike="noStrike" spc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Стадия диагностирования</a:t>
            </a:r>
            <a:r>
              <a:rPr lang="ru-RU" sz="2100" b="0" i="1" u="none" strike="noStrike" spc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На которой определяются слабые стороны предприятий, а также возможности и способы реабилита­ции. Главная задача на этом этапе - разработка детальных средне- и долгосрочных планов реабилитации всего предприятия и соответствующих подразделений. На стадии диагностирования должны рассматриваться все аспекты работы предприятия, включая управление, энергопотребление, экологические вопросы, маркетинг, тех­нологию и оборудование. </a:t>
            </a:r>
            <a:endParaRPr lang="ru-RU" sz="2100" b="1" u="none" strike="noStrike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16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>
            <a:extLst>
              <a:ext uri="{FF2B5EF4-FFF2-40B4-BE49-F238E27FC236}">
                <a16:creationId xmlns:a16="http://schemas.microsoft.com/office/drawing/2014/main" id="{441146E9-902F-448B-A39B-E1AE0BD7248A}"/>
              </a:ext>
            </a:extLst>
          </p:cNvPr>
          <p:cNvSpPr txBox="1">
            <a:spLocks/>
          </p:cNvSpPr>
          <p:nvPr/>
        </p:nvSpPr>
        <p:spPr bwMode="auto">
          <a:xfrm>
            <a:off x="2906653" y="280110"/>
            <a:ext cx="7281144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sz="2400" dirty="0"/>
              <a:t>Стадии процесса реабилитации (продолжение):</a:t>
            </a:r>
          </a:p>
          <a:p>
            <a:pPr marL="0" indent="0" algn="ctr" eaLnBrk="1" hangingPunct="1">
              <a:buNone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C189B-58ED-450B-81A8-6BE0E254159E}"/>
              </a:ext>
            </a:extLst>
          </p:cNvPr>
          <p:cNvSpPr txBox="1"/>
          <p:nvPr/>
        </p:nvSpPr>
        <p:spPr>
          <a:xfrm>
            <a:off x="846826" y="924282"/>
            <a:ext cx="1083334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Краткосрочные мероприятия по реабилитации</a:t>
            </a: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В течение этой стадии проводятся краткосрочные мероприятия по реорганизации и изменению структуры, которые еще не требуют больших капитальных затрат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Оценка проектов и увеличение финансирования</a:t>
            </a: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Когда диагностический анализ завершен, проект нуждается в оценке и одобрении инвесторами. Если необходимо заемное финансирование, предложение должно быть оценено финансовым учреждением. 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</a:t>
            </a: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Реабилитация</a:t>
            </a: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Данная стадия включает в себя многие направления деятельности, такие как техническая и технологическая проверки, инвестирование или изъятие капиталовложений, дополнительное обучение по всем аспектам реабилитации, введение предупредительного технического обслуживания и контроля качества, улучшение финансового и общего управления, консультирование по вопросам стратегии и планирования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endParaRPr lang="ru-RU" sz="2100" b="1" u="none" strike="noStrike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24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реабилитационных исследований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00664"/>
            <a:ext cx="10683426" cy="5857336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Общее руководство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Главный объект, на который должно быть направлено реабилитационное исследование, - существующая структура и деятельность общего руководства фирмы. Следует определить сильные и слабые стороны высшего и среднего звеньев руководства и выработать рекомендации совместно с ведущими специалистами фирмы по улучшению структур и эффективности управления.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Корпоративный анализ, анализ рынка и концепция маркетинга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Одна из основных причин реабилитации предприятия - недостаточное использование установленных мощностей. Базовые цели проекта и корпоративные стратегии должны анализироваться по отношению к существующей деловой среде, и, кроме того, должны разрабатываться прогнозы о кратко- и среднесрочных изменениях, например, о рыночных тенденциях для наиболее важной продукции. Новая стратегия маркетинга и анализ продукта могут привести к пересмотру производственной программы. Должны оцениваться затраты на маркетинг и продвижение продукта.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Сырье, основные и вспомогательные производственные материалы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Неудачу в достижении целей проекта можно объяснить проблемами со снабжением сырьем и материалами, необходимыми для нормальной производственной деятельности. Неудачи могут вызываться проблемами качества или поставок, а также ростом цен. Как только причины установлены, должны определяться возможные стратегии преодоления недостатков.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62134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1495"/>
          </a:xfrm>
        </p:spPr>
        <p:txBody>
          <a:bodyPr/>
          <a:lstStyle/>
          <a:p>
            <a:pPr algn="ctr">
              <a:lnSpc>
                <a:spcPts val="1330"/>
              </a:lnSpc>
              <a:spcAft>
                <a:spcPts val="300"/>
              </a:spcAft>
              <a:tabLst>
                <a:tab pos="210693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Предынвестиционная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фаза</a:t>
            </a:r>
          </a:p>
        </p:txBody>
      </p:sp>
      <p:sp>
        <p:nvSpPr>
          <p:cNvPr id="15363" name="Объект 4"/>
          <p:cNvSpPr>
            <a:spLocks noGrp="1"/>
          </p:cNvSpPr>
          <p:nvPr>
            <p:ph sz="half" idx="2"/>
          </p:nvPr>
        </p:nvSpPr>
        <p:spPr>
          <a:xfrm>
            <a:off x="746620" y="906011"/>
            <a:ext cx="10917572" cy="543873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2000" dirty="0"/>
              <a:t>	</a:t>
            </a:r>
            <a:r>
              <a:rPr lang="ru-RU" sz="2000" b="1" dirty="0"/>
              <a:t>При исследовании инвестиционных возможностей анализируются:</a:t>
            </a:r>
          </a:p>
          <a:p>
            <a:pPr marL="361950" indent="-361950" algn="just" eaLnBrk="1" hangingPunct="1">
              <a:buFont typeface="Arial" charset="0"/>
              <a:buNone/>
            </a:pPr>
            <a:r>
              <a:rPr lang="ru-RU" sz="2000" dirty="0"/>
              <a:t>•	Природные ресурсы, пригодные для обработки, такие как древесина для перерабатывающей промышленности;</a:t>
            </a:r>
          </a:p>
          <a:p>
            <a:pPr marL="361950" indent="-361950" algn="just" eaLnBrk="1" hangingPunct="1">
              <a:buFont typeface="Arial" charset="0"/>
              <a:buNone/>
            </a:pPr>
            <a:r>
              <a:rPr lang="ru-RU" sz="2000" dirty="0"/>
              <a:t>•	Существующая структура сельского хозяйства как основа для отраслей промышленности, базирующихся на сельском хозяйстве;</a:t>
            </a:r>
          </a:p>
          <a:p>
            <a:pPr marL="361950" indent="-361950" algn="just" eaLnBrk="1" hangingPunct="1">
              <a:buFont typeface="Arial" charset="0"/>
              <a:buNone/>
            </a:pPr>
            <a:r>
              <a:rPr lang="ru-RU" sz="2000" dirty="0"/>
              <a:t>•	Будущий спрос на определенные потребительские товары, потребление которых может возрасти за счет увеличения численности населения или покупательной способности, или на вновь создаваемые товары, такие как синтетические ткани или бытовые электроприборы;</a:t>
            </a:r>
          </a:p>
          <a:p>
            <a:pPr marL="361950" indent="-361950" algn="just" eaLnBrk="1" hangingPunct="1">
              <a:buFont typeface="Arial" charset="0"/>
              <a:buNone/>
            </a:pPr>
            <a:r>
              <a:rPr lang="ru-RU" sz="2000" dirty="0"/>
              <a:t>•	Импорт - для определения сфер импортозамещения;</a:t>
            </a:r>
          </a:p>
          <a:p>
            <a:pPr marL="361950" indent="-361950" algn="just" eaLnBrk="1" hangingPunct="1">
              <a:buFont typeface="Arial" charset="0"/>
              <a:buNone/>
            </a:pPr>
            <a:r>
              <a:rPr lang="ru-RU" sz="2000" dirty="0"/>
              <a:t>•	Воздействие на окружающую среду;</a:t>
            </a:r>
          </a:p>
          <a:p>
            <a:pPr marL="361950" indent="-361950" algn="just" eaLnBrk="1" hangingPunct="1">
              <a:buFont typeface="Arial" charset="0"/>
              <a:buNone/>
            </a:pPr>
            <a:r>
              <a:rPr lang="ru-RU" sz="2000" dirty="0"/>
              <a:t>•	Секторы обрабатывающей промышленности, успешно функционирующие в других странах с аналогичной экономической базой, сходными уровнями развития и состояния финансовых, трудовых и природных ресурсов;</a:t>
            </a:r>
          </a:p>
          <a:p>
            <a:pPr marL="361950" indent="-361950" algn="just" eaLnBrk="1" hangingPunct="1">
              <a:buFont typeface="Arial" charset="0"/>
              <a:buNone/>
            </a:pPr>
            <a:r>
              <a:rPr lang="ru-RU" sz="2000" dirty="0"/>
              <a:t>•	Возможные взаимные связи с другими отраслями, местными или транснациональными;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2000" dirty="0"/>
          </a:p>
          <a:p>
            <a:pPr marL="0" indent="0" algn="just" eaLnBrk="1" hangingPunct="1">
              <a:buFont typeface="Arial" charset="0"/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8200" y="172529"/>
            <a:ext cx="10515600" cy="655607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реабилитационных исследований (продолжение)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00664"/>
            <a:ext cx="10683426" cy="5857336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Месторасположение, участок и окружающая среда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Имеющийся участок предприятия естественным образом ограничивает маневренность исследовательской команды. Экологически вредные производства в экстремальных случаях могут быть перенесены или даже закрыты.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Проектирование и технология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Предметом исследований являются проектирование предприятия, планирование производства, контроль качества, эффективность энергопотребления и использования оборудования, техника безопасности и защита окружающей среды, а также разработка новой программы технического обслуживания и снабжения запасными частями. 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Организационная структура предприятия и накладные расходы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Частой причиной реабилитации является нехватка местного квалифицированного персонала. Другая важная причина низкой эффективности производства - неудачная организационная структура и, как результат, высокие накладные расходы. Анализ эффективности методов и практики бухгалтерского учета может выявить необходимость организационных изменений и структурной перестройки.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251293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8200" y="172529"/>
            <a:ext cx="10515600" cy="655607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реабилитационных исследований (продолжение)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00664"/>
            <a:ext cx="10683426" cy="5857336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Трудовые ресурсы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Особое внимание следует уделить кадрам и обучению. Предприятия часто имеют «раздутые» штаты из-за госрегулирования занятости. Результаты реабилитационных исследований должны представляться руководству на специальных семинарах. Уровень квалификации может нуждаться в повышении, для того чтобы рекомендации по реабилитационной программе выполнялись эффективно.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Осуществление проекта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Если проект никак не может реализоваться, причину следует искать в неудачном планировании его внедрения, повлекшем перерасход средств, неверные строительные решения и т.п. Выявление причин помогает в определении необходимых реабилитационных мер.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/>
              <a:t>Финансовая оценка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С организационными аспектами напрямую связан анализ существующей финансовой структуры и деятельности. Должны быть исследованы балансовые отчеты, отчеты о прибылях и убытках, источники и использование средств, задолженности, акционерный капитал, потребности в оборотном капитале и управление потоком реальных денег. После того как реабилитационное исследование завершено и план действий разработан, начинается и осуществляется физическая реабилитация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410652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возможностей расширения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9788" y="948905"/>
            <a:ext cx="10683426" cy="5581291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/>
              <a:t>Определяются следующие возможности: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Увеличение количества выпускаемой основной и побочной продукции без изменения номенклатуры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Изменение производственной программы путем добавления новой однотипной продукции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Комбинация вышеуказанных вариантов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800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/>
              <a:t>Количественное расширение может быть достигнуто следующими способами: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Введение сменного графика работы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Повышение мощности самых слабых звеньев производственной цепи для увеличения общей мощности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Совершенствование технологии или повышение мощности всего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3005411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838200" y="48883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sz="4000" b="1" dirty="0"/>
              <a:t>Г. РОЛЬ ОРГАНИЗАЦИЙ, КОНСУЛЬТАЦИОННЫХ СЛУЖБ И ИНФОРМАЦИОННЫХ СИСТЕМ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441146E9-902F-448B-A39B-E1AE0BD7248A}"/>
              </a:ext>
            </a:extLst>
          </p:cNvPr>
          <p:cNvSpPr txBox="1">
            <a:spLocks/>
          </p:cNvSpPr>
          <p:nvPr/>
        </p:nvSpPr>
        <p:spPr bwMode="auto">
          <a:xfrm>
            <a:off x="2975663" y="1751073"/>
            <a:ext cx="69360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dirty="0"/>
              <a:t>1. Институциональная инфраструктура и консультирование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C189B-58ED-450B-81A8-6BE0E254159E}"/>
              </a:ext>
            </a:extLst>
          </p:cNvPr>
          <p:cNvSpPr txBox="1"/>
          <p:nvPr/>
        </p:nvSpPr>
        <p:spPr>
          <a:xfrm>
            <a:off x="838200" y="2942863"/>
            <a:ext cx="10833340" cy="2816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Национальные агентства по содействию и развитию инвестирования;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Национальные финансовые агентства;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Национальные консультационные фирмы;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Международные организации;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Международные консультационные фирмы и консультанты;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Поставщики оборудования.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2100" b="1" u="none" strike="noStrike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03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>
            <a:extLst>
              <a:ext uri="{FF2B5EF4-FFF2-40B4-BE49-F238E27FC236}">
                <a16:creationId xmlns:a16="http://schemas.microsoft.com/office/drawing/2014/main" id="{441146E9-902F-448B-A39B-E1AE0BD7248A}"/>
              </a:ext>
            </a:extLst>
          </p:cNvPr>
          <p:cNvSpPr txBox="1">
            <a:spLocks/>
          </p:cNvSpPr>
          <p:nvPr/>
        </p:nvSpPr>
        <p:spPr bwMode="auto">
          <a:xfrm>
            <a:off x="2786826" y="687025"/>
            <a:ext cx="69360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dirty="0"/>
              <a:t>2. Электронная обработка данных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C189B-58ED-450B-81A8-6BE0E254159E}"/>
              </a:ext>
            </a:extLst>
          </p:cNvPr>
          <p:cNvSpPr txBox="1"/>
          <p:nvPr/>
        </p:nvSpPr>
        <p:spPr>
          <a:xfrm>
            <a:off x="838199" y="1907694"/>
            <a:ext cx="10833340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Информационные системы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Системы экспертной поддержки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Система статистического анализа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Имитационные модели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1" i="1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Модели решений</a:t>
            </a:r>
          </a:p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2100" b="1" u="none" strike="noStrike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537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>
            <a:extLst>
              <a:ext uri="{FF2B5EF4-FFF2-40B4-BE49-F238E27FC236}">
                <a16:creationId xmlns:a16="http://schemas.microsoft.com/office/drawing/2014/main" id="{441146E9-902F-448B-A39B-E1AE0BD7248A}"/>
              </a:ext>
            </a:extLst>
          </p:cNvPr>
          <p:cNvSpPr txBox="1">
            <a:spLocks/>
          </p:cNvSpPr>
          <p:nvPr/>
        </p:nvSpPr>
        <p:spPr bwMode="auto">
          <a:xfrm>
            <a:off x="2141035" y="2920040"/>
            <a:ext cx="7909930" cy="140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sz="3600" dirty="0"/>
              <a:t>Спасибо за 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C189B-58ED-450B-81A8-6BE0E254159E}"/>
              </a:ext>
            </a:extLst>
          </p:cNvPr>
          <p:cNvSpPr txBox="1"/>
          <p:nvPr/>
        </p:nvSpPr>
        <p:spPr>
          <a:xfrm>
            <a:off x="838199" y="1907694"/>
            <a:ext cx="1083334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ru-RU" sz="2100" b="0" u="none" strike="noStrike" spc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2100" b="1" u="none" strike="noStrike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3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4"/>
          <p:cNvSpPr>
            <a:spLocks noGrp="1"/>
          </p:cNvSpPr>
          <p:nvPr>
            <p:ph sz="half" idx="2"/>
          </p:nvPr>
        </p:nvSpPr>
        <p:spPr>
          <a:xfrm>
            <a:off x="763398" y="746620"/>
            <a:ext cx="10917572" cy="5438732"/>
          </a:xfrm>
        </p:spPr>
        <p:txBody>
          <a:bodyPr/>
          <a:lstStyle/>
          <a:p>
            <a:pPr marL="449263" indent="-449263" algn="just" eaLnBrk="1" hangingPunct="1">
              <a:buFont typeface="Arial" charset="0"/>
              <a:buNone/>
            </a:pPr>
            <a:r>
              <a:rPr lang="ru-RU" sz="2000" dirty="0"/>
              <a:t>•	Возможное расширение существующих производств на основе нисходящей или восходящей интеграции, например, соединение нефтепереработки с очисткой нефтепродуктов, производства стали в дуговых печах - с ее прокаткой;</a:t>
            </a:r>
          </a:p>
          <a:p>
            <a:pPr marL="449263" indent="-449263" algn="just" eaLnBrk="1" hangingPunct="1">
              <a:buFont typeface="Arial" charset="0"/>
              <a:buNone/>
            </a:pPr>
            <a:r>
              <a:rPr lang="ru-RU" sz="2000" dirty="0"/>
              <a:t>•	Возможности диверсификации, например, нефтехимического комплекса в фармацевтическое производство;</a:t>
            </a:r>
          </a:p>
          <a:p>
            <a:pPr marL="449263" indent="-449263" algn="just" eaLnBrk="1" hangingPunct="1">
              <a:buFont typeface="Arial" charset="0"/>
              <a:buNone/>
            </a:pPr>
            <a:r>
              <a:rPr lang="ru-RU" sz="2000" dirty="0"/>
              <a:t>•	Возможное расширение существующей производственной мощности для получения экономии, обусловленной ростом масштаба производства;</a:t>
            </a:r>
          </a:p>
          <a:p>
            <a:pPr marL="449263" indent="-449263" algn="just" eaLnBrk="1" hangingPunct="1">
              <a:buFont typeface="Arial" charset="0"/>
              <a:buNone/>
            </a:pPr>
            <a:r>
              <a:rPr lang="ru-RU" sz="2000" dirty="0"/>
              <a:t>•	Общий инвестиционный климат;</a:t>
            </a:r>
          </a:p>
          <a:p>
            <a:pPr marL="449263" indent="-449263" algn="just" eaLnBrk="1" hangingPunct="1">
              <a:buFont typeface="Arial" charset="0"/>
              <a:buNone/>
            </a:pPr>
            <a:r>
              <a:rPr lang="ru-RU" sz="2000" dirty="0"/>
              <a:t>•	Промышленная политика;</a:t>
            </a:r>
          </a:p>
          <a:p>
            <a:pPr marL="449263" indent="-449263" algn="just" eaLnBrk="1" hangingPunct="1">
              <a:buFont typeface="Arial" charset="0"/>
              <a:buNone/>
            </a:pPr>
            <a:r>
              <a:rPr lang="ru-RU" sz="2000" dirty="0"/>
              <a:t>•	Наличие и стоимость производственных факторов;</a:t>
            </a:r>
          </a:p>
          <a:p>
            <a:pPr marL="449263" indent="-449263" algn="just" eaLnBrk="1" hangingPunct="1">
              <a:buFont typeface="Arial" charset="0"/>
              <a:buNone/>
            </a:pPr>
            <a:r>
              <a:rPr lang="ru-RU" sz="2000" dirty="0"/>
              <a:t>•	Экспортные возможности.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2000" dirty="0"/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dirty="0"/>
              <a:t>	Исследования инвестиционных возможностей носят весьма поверхностный характер и основываются в большей степени на общих оценках, чем на детальном анализе.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1803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 общих возможностей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88114" y="1276708"/>
            <a:ext cx="10683426" cy="4071669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Исследования общих возможностей можно разделить на три следующие категории: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Исследования регионов, предназначенные для выявления возможностей в данном регионе, будь то административная провинция, отсталый район или район, тяготеющий к порту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Промышленные исследования, предназначенные для выявления возможностей в данной отрасли промышленности, например, в производстве строительных материалов или пищевых продуктов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Исследования, предназначенные для выявления возможностей, основанных на использовании природных ресурсов, сельскохозяйственной или промышленной продукции, такой как продукция лесоперерабатывающей, нефтехимической и металлургической отраслей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 возможностей конкретного проекта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88114" y="1276708"/>
            <a:ext cx="10683426" cy="4356341"/>
          </a:xfrm>
        </p:spPr>
        <p:txBody>
          <a:bodyPr rtlCol="0">
            <a:normAutofit/>
          </a:bodyPr>
          <a:lstStyle/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Должны проводиться в соответствии с первоначально выявленными общими возможностями в виде продукции, обладающей потенциалом для внутреннего производства, а инвестиционный профиль должен быть обращен к потенциальным инвесторам.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Менее детальны, чем исследования общих возможностей. Их можно определить как превращение проектной идеи в широкое инвестиционное предложение. 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На подготовку информации не должны привлекаться какие-либо значительные расходы, поскольку она предназначена, главным образом, для выявления принципиальных аспектов возможного предложения по инвестированию промышленного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78086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Предварительное технико-экономическое обоснование (ПТЭО)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52423"/>
            <a:ext cx="10683426" cy="563023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	Основные цели ПТЭО заключаются в определении того, выполняются ли следующие положения: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Все возможные альтернативы проекта рассмотрены;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Концепция проекта оправдывает проведение детального анализа с помощью ТЭО;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Все аспекты проекта имеют важное значение с точки зрения его осуществимости и признания необходимости глубокого изучения путем функциональных исследований, или исследований обеспечения, таких как анализ рынка, лабораторные или опытно-промышленные испытания;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Идея проекта (на основе имеющейся информации) должна быть определена либо как нежизнеспособная, либо достаточно привлекательная для отдельного инвестора или группы инвесторов;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Экологическая ситуация на участке планируемого строительства и потенциальное воздействие на нее предполагаемого производственного процесса соответствуют национальным стандартам.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58120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ПТЭО должна быть такой же, что и структура подробного ТЭО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1052423"/>
            <a:ext cx="10683426" cy="5630233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Детальный анализ возможных альтернатив должен охватить различные альтернативы, определяемые в следующих основных областях (компонентах) исследования: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Стратегии проекта или корпоративные стратегии и рамки проекта;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Рынок и концепция маркетинга;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Сырье, основные и вспомогательные производственные материалы;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Месторасположение, участок й окружающая среда;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Проектирование и технология;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Организация и накладные расходы;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Трудовые ресурсы, в частности, управленческие кадры, затраты на оплату рабочей силы, а также потребности в профессиональном обучении и затраты на него;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	График осуществления проекта и составление бюджета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	</a:t>
            </a:r>
            <a:r>
              <a:rPr lang="ru-RU" sz="2000" i="1" dirty="0"/>
              <a:t>Влияние вышеперечисленных факторов должно быть оценено с финансовой и экономической точек зрения. </a:t>
            </a:r>
          </a:p>
          <a:p>
            <a:pPr marL="361950" indent="-3619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48093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839788" y="175344"/>
            <a:ext cx="10515600" cy="971969"/>
          </a:xfrm>
        </p:spPr>
        <p:txBody>
          <a:bodyPr/>
          <a:lstStyle/>
          <a:p>
            <a:pPr algn="ctr">
              <a:lnSpc>
                <a:spcPts val="1110"/>
              </a:lnSpc>
              <a:spcBef>
                <a:spcPts val="1800"/>
              </a:spcBef>
              <a:spcAft>
                <a:spcPts val="11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 обеспечения (функциональные исследования)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6612" y="845389"/>
            <a:ext cx="10683426" cy="5837267"/>
          </a:xfrm>
        </p:spPr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i="1" dirty="0"/>
              <a:t>Примерами таких исследований могут быть: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Исследования рынка предполагаемой продукции, включая прогнозирование спроса на соответствующем рынке при ожидаемом проникновении на него;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Исследования сырья, основных и вспомогательных производственных материалов, охватывающие имеющиеся и прогнозируемые запасы сырья и потребляемых ресурсов, нужных для проекта, а также имеющиеся и прогнозируемые тенденции в области изменения цен на такие материалы и ресурсы;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Лабораторные и опытно-промышленные испытания, которые выполняются по мере необходимости для определения пригодности конкретных видов сырья, материалов или продукции;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Исследования месторасположения, особенно в отношении тех потенциальных проектов, для которых транспортные издержки могут оказаться важным фактором;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Оценка воздействия на окружающую среду, включающая анализ существующих условий в регионе, где находится место предполагаемого размещения предприятия;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Исследования оптимизации масштабов производства, которые обычно производятся как часть исследований по выбору технологии. Принципиальной задачей этих исследований является выбор наиболее экономичного размера производства в результате рассмотрения альтернативных технологий, инвестиционных и производственных издержек и цен;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/>
              <a:t>• Исследования, посвященные выбору оборудования, необходимы, когда планируются крупные предприятия с множеством подразделений и когда имеется широкий круг поставщиков, предлагающих продукцию по различным ценам.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349264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3599</Words>
  <Application>Microsoft Office PowerPoint</Application>
  <PresentationFormat>Широкоэкранный</PresentationFormat>
  <Paragraphs>256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Тема Office</vt:lpstr>
      <vt:lpstr>ПРЕДЫНВЕСТИЦИОННЫЕ ИССЛЕДОВАНИЯ И ЦИКЛ ИНВЕСТИЦИОННОГО ПРОЕКТА </vt:lpstr>
      <vt:lpstr>ЦИКЛ ИНВЕСТИЦИОННОГО ПРОЕКТА</vt:lpstr>
      <vt:lpstr>1.Предынвестиционная фаза</vt:lpstr>
      <vt:lpstr>Презентация PowerPoint</vt:lpstr>
      <vt:lpstr>Исследования общих возможностей</vt:lpstr>
      <vt:lpstr>Исследования возможностей конкретного проекта</vt:lpstr>
      <vt:lpstr>Предварительное технико-экономическое обоснование (ПТЭО)</vt:lpstr>
      <vt:lpstr>Структура ПТЭО должна быть такой же, что и структура подробного ТЭО</vt:lpstr>
      <vt:lpstr>Исследования обеспечения (функциональные исследования)</vt:lpstr>
      <vt:lpstr>Технико-экономическое обоснование (ТЭО)</vt:lpstr>
      <vt:lpstr>Подготовка оценочного заключения и продвижение   промышленных инвестиционных проектов</vt:lpstr>
      <vt:lpstr>Инвестиционная фаза</vt:lpstr>
      <vt:lpstr>Фаза эксплуатации</vt:lpstr>
      <vt:lpstr>Б. БАЗОВЫЕ АСПЕКТЫ ПРЕДЫНВЕСТИЦИОННЫХ ИССЛЕДОВАНИЙ</vt:lpstr>
      <vt:lpstr>Характеристики стратегической ориентации</vt:lpstr>
      <vt:lpstr>Значение стратегии и ее использование</vt:lpstr>
      <vt:lpstr>Разработка стратегии</vt:lpstr>
      <vt:lpstr>Этапы процедур стратегического планирования (продолжение):</vt:lpstr>
      <vt:lpstr>Рамки проекта</vt:lpstr>
      <vt:lpstr>Данные для предынвестиционных исследований</vt:lpstr>
      <vt:lpstr>Бухгалтерская терминология и вопросы, связанные с ней</vt:lpstr>
      <vt:lpstr>Бухгалтерская терминология и вопросы, связанные с ней (продолжение)</vt:lpstr>
      <vt:lpstr>Бухгалтерская терминология и вопросы, связанные с ней (продолжение)</vt:lpstr>
      <vt:lpstr>Бухгалтерская терминология и вопросы, связанные с ней (продолжение)</vt:lpstr>
      <vt:lpstr>Осуществление исследований</vt:lpstr>
      <vt:lpstr>Стоимость и финансирование исследований</vt:lpstr>
      <vt:lpstr>Б. БАЗОВЫЕ АСПЕКТЫ ПРЕДЫНВЕСТИЦИОННЫХ ИССЛЕДОВАНИЙ</vt:lpstr>
      <vt:lpstr>Презентация PowerPoint</vt:lpstr>
      <vt:lpstr>Структура реабилитационных исследований</vt:lpstr>
      <vt:lpstr>Структура реабилитационных исследований (продолжение)</vt:lpstr>
      <vt:lpstr>Структура реабилитационных исследований (продолжение)</vt:lpstr>
      <vt:lpstr>Исследование возможностей расширения</vt:lpstr>
      <vt:lpstr>Г. РОЛЬ ОРГАНИЗАЦИЙ, КОНСУЛЬТАЦИОННЫХ СЛУЖБ И ИНФОРМАЦИОННЫХ СИСТЕМ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финансирования, формы кредитования и их источники в условиях международной инвестиционной деятельности</dc:title>
  <dc:creator>Климанова Яна Дмитриевна</dc:creator>
  <cp:lastModifiedBy>Толмачев Петр Иванович</cp:lastModifiedBy>
  <cp:revision>22</cp:revision>
  <dcterms:created xsi:type="dcterms:W3CDTF">2020-03-27T19:48:22Z</dcterms:created>
  <dcterms:modified xsi:type="dcterms:W3CDTF">2022-12-14T19:18:34Z</dcterms:modified>
</cp:coreProperties>
</file>