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0" r:id="rId14"/>
    <p:sldId id="262" r:id="rId15"/>
    <p:sldId id="263" r:id="rId16"/>
    <p:sldId id="261" r:id="rId1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8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kinja-img.com/gawker-media/image/upload/s--bCAvJ_xj--/17mppqpfijoaxjpg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richdad.com/rdv2/media/img/apps-games/cashflow-the-web-game-section-3-map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89438" y="630238"/>
            <a:ext cx="46688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80C7D-3CA9-4620-A00C-358FDB5395E9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0485-80E6-41D5-89A3-C81353E68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BCE5-90DD-4675-84FF-3F52DD38EF6C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4A3A-6D14-4232-A1BE-6445703EE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FEEB0-C607-4444-91AB-BA0F8322BC09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4543-ADE0-420C-ABFE-5A792FC95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234C-258F-4204-944F-2609AA7E9FB6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A484-0174-46ED-95C8-CB90B7623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AA58-0644-4686-AA57-D4DB77884BA0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004F-7DAC-4C25-B18F-0F1D94011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9F939-8461-4C63-B42E-87B5DF42AC76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5363-105D-42A3-82BA-A57F71667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6D65B-E87C-4570-A7FC-7BBBC123A03D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C095C-2973-4B64-B301-84E5527EC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5C39-71FE-4177-A676-D222F5A6126A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8852-29C4-4451-AEFF-C24D8962C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E7BA-05BB-43BD-9512-6E5BEB094B0C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8C83-6307-4AA3-A821-CB47A4779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5B4D-69AC-4D77-8632-4214FD2772D5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18D3-49EA-4720-BDD6-3504255BA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9AFC-3D8A-4A64-A3D5-9E495368AD11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1830-1DA5-42FE-BA06-9BC279C1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http://www.richdad.com/rdv2/media/img/apps-games/cashflow-the-web-game-section-3-map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075738" y="185738"/>
            <a:ext cx="311626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://thephoenixnewspaper.com/images/Articles/aug14/investment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6988" y="5473700"/>
            <a:ext cx="22367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1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0EADD-C3BF-4ABE-9495-58568802F259}" type="datetimeFigureOut">
              <a:rPr lang="ru-RU"/>
              <a:pPr>
                <a:defRPr/>
              </a:pPr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B90CD-B4CD-47D5-975C-3A9FEBEAA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ra-m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Инвестиции как денежные потоки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ru-RU" sz="2700" smtClean="0">
                <a:solidFill>
                  <a:srgbClr val="181717"/>
                </a:solidFill>
              </a:rPr>
              <a:t>курс: Бизнес планирование в международном бизнесе, ДА МИД РФ,</a:t>
            </a:r>
          </a:p>
          <a:p>
            <a:pPr algn="r">
              <a:lnSpc>
                <a:spcPct val="80000"/>
              </a:lnSpc>
            </a:pPr>
            <a:r>
              <a:rPr lang="ru-RU" sz="2700" smtClean="0">
                <a:solidFill>
                  <a:srgbClr val="181717"/>
                </a:solidFill>
              </a:rPr>
              <a:t>Факультет: Мировая Экономика, Направление: Международный бизнес</a:t>
            </a:r>
          </a:p>
          <a:p>
            <a:pPr>
              <a:lnSpc>
                <a:spcPct val="80000"/>
              </a:lnSpc>
            </a:pPr>
            <a:endParaRPr lang="ru-RU" sz="27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Денежный поток от инвестиционной деятельности</a:t>
            </a:r>
          </a:p>
        </p:txBody>
      </p:sp>
      <p:sp>
        <p:nvSpPr>
          <p:cNvPr id="23554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2541588"/>
            <a:ext cx="10515600" cy="2919412"/>
          </a:xfrm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800" b="1" u="sng" smtClean="0">
                <a:solidFill>
                  <a:srgbClr val="0000FF"/>
                </a:solidFill>
                <a:latin typeface="Arial" charset="0"/>
              </a:rPr>
              <a:t>Денежный поток от инвестиционной деятельности</a:t>
            </a: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 =</a:t>
            </a:r>
            <a:endParaRPr lang="ru-RU" altLang="ru-RU" sz="1400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Изменение стоимости нематериальных активов +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Изменение стоимости основных средств + 	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Изменение стоимости незавершенного строительства +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Изменение стоимости долгосрочных финансовых вложений +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400" b="1" smtClean="0">
                <a:solidFill>
                  <a:srgbClr val="0000FF"/>
                </a:solidFill>
                <a:latin typeface="Arial" charset="0"/>
              </a:rPr>
              <a:t>Изменение стоимости прочих внеоборотных активов.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endParaRPr lang="ru-RU" altLang="ru-RU" sz="1400" b="1" u="sng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endParaRPr lang="ru-RU" altLang="ru-RU" sz="1400" b="1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endParaRPr lang="ru-RU" altLang="ru-RU" sz="1400" b="1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Денежный поток от финансовой деятельности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b="1" u="sng" smtClean="0">
                <a:solidFill>
                  <a:srgbClr val="0000FF"/>
                </a:solidFill>
              </a:rPr>
              <a:t>Денежный поток от финансовой деятельности</a:t>
            </a:r>
            <a:r>
              <a:rPr lang="ru-RU" altLang="ru-RU" b="1" smtClean="0">
                <a:solidFill>
                  <a:srgbClr val="0000FF"/>
                </a:solidFill>
              </a:rPr>
              <a:t>  =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Увеличение долгосрочных займов и кредитов +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Увеличение краткосрочных займов и кредитов +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Увеличение уставного капитала +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Увеличение добавочного капитала + 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Увеличение целевого финансирования и поступлений –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Выплата процентов по долгосрочным кредитам и займам –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Выплата процентов по краткосрочным кредитам и займам –</a:t>
            </a:r>
          </a:p>
          <a:p>
            <a:pPr>
              <a:buFont typeface="Arial" charset="0"/>
              <a:buNone/>
            </a:pPr>
            <a:r>
              <a:rPr lang="ru-RU" altLang="ru-RU" sz="2000" b="1" smtClean="0">
                <a:solidFill>
                  <a:srgbClr val="0000FF"/>
                </a:solidFill>
              </a:rPr>
              <a:t>Выплаченные дивиденды.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 принятии инвестиционного решения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Оценивается не </a:t>
            </a:r>
            <a:r>
              <a:rPr lang="ru-RU" smtClean="0">
                <a:solidFill>
                  <a:srgbClr val="0070C0"/>
                </a:solidFill>
                <a:latin typeface="Arial" charset="0"/>
              </a:rPr>
              <a:t>стоимость бизнеса</a:t>
            </a:r>
            <a:r>
              <a:rPr lang="ru-RU" smtClean="0">
                <a:latin typeface="Arial" charset="0"/>
              </a:rPr>
              <a:t>, а количественные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параметры </a:t>
            </a:r>
            <a:r>
              <a:rPr lang="ru-RU" smtClean="0">
                <a:solidFill>
                  <a:srgbClr val="0070C0"/>
                </a:solidFill>
                <a:latin typeface="Arial" charset="0"/>
              </a:rPr>
              <a:t>выгод</a:t>
            </a:r>
            <a:r>
              <a:rPr lang="en-US" smtClean="0">
                <a:solidFill>
                  <a:srgbClr val="0070C0"/>
                </a:solidFill>
                <a:latin typeface="Arial" charset="0"/>
              </a:rPr>
              <a:t>/</a:t>
            </a:r>
            <a:r>
              <a:rPr lang="ru-RU" smtClean="0">
                <a:solidFill>
                  <a:srgbClr val="0070C0"/>
                </a:solidFill>
                <a:latin typeface="Arial" charset="0"/>
              </a:rPr>
              <a:t>убытков инвестора</a:t>
            </a:r>
            <a:r>
              <a:rPr lang="ru-RU" smtClean="0">
                <a:latin typeface="Arial" charset="0"/>
              </a:rPr>
              <a:t>.</a:t>
            </a:r>
          </a:p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Играют роль:</a:t>
            </a:r>
          </a:p>
          <a:p>
            <a:pPr>
              <a:buFontTx/>
              <a:buChar char="•"/>
            </a:pPr>
            <a:r>
              <a:rPr lang="ru-RU" smtClean="0">
                <a:latin typeface="Arial" charset="0"/>
              </a:rPr>
              <a:t>фактическая прибыль инвестора,</a:t>
            </a:r>
          </a:p>
          <a:p>
            <a:pPr>
              <a:buFontTx/>
              <a:buChar char="•"/>
            </a:pPr>
            <a:r>
              <a:rPr lang="ru-RU" smtClean="0">
                <a:latin typeface="Arial" charset="0"/>
              </a:rPr>
              <a:t>реинвестирование прибыли,</a:t>
            </a:r>
          </a:p>
          <a:p>
            <a:pPr>
              <a:buFontTx/>
              <a:buChar char="•"/>
            </a:pPr>
            <a:r>
              <a:rPr lang="ru-RU" smtClean="0">
                <a:latin typeface="Arial" charset="0"/>
              </a:rPr>
              <a:t>индивидуальные налоги на прибыль,</a:t>
            </a:r>
          </a:p>
          <a:p>
            <a:pPr>
              <a:buFontTx/>
              <a:buChar char="•"/>
            </a:pPr>
            <a:r>
              <a:rPr lang="ru-RU" smtClean="0">
                <a:latin typeface="Arial" charset="0"/>
              </a:rPr>
              <a:t>денежный поток от инвестора и к инвестору.</a:t>
            </a:r>
          </a:p>
          <a:p>
            <a:pPr>
              <a:buFont typeface="Arial" charset="0"/>
              <a:buNone/>
            </a:pPr>
            <a:endParaRPr lang="ru-RU" sz="1800" smtClean="0">
              <a:solidFill>
                <a:schemeClr val="folHlink"/>
              </a:solidFill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Релевантный денежный поток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/>
              <a:t>Релевантный — представительный — денежный поток</a:t>
            </a:r>
            <a:r>
              <a:rPr lang="ru-RU" dirty="0"/>
              <a:t> проекта определяется как разность между общими денежными потоками предприятия в целом за определенный промежуток времени в случае реализации проекта — </a:t>
            </a:r>
            <a:r>
              <a:rPr lang="ru-RU" dirty="0" err="1"/>
              <a:t>CF</a:t>
            </a:r>
            <a:r>
              <a:rPr lang="ru-RU" baseline="-25000" dirty="0" err="1"/>
              <a:t>t</a:t>
            </a:r>
            <a:r>
              <a:rPr lang="ru-RU" dirty="0"/>
              <a:t>″ — и в случае отказа от него — </a:t>
            </a:r>
            <a:r>
              <a:rPr lang="ru-RU" dirty="0" err="1"/>
              <a:t>CF</a:t>
            </a:r>
            <a:r>
              <a:rPr lang="ru-RU" baseline="-25000" dirty="0" err="1"/>
              <a:t>t</a:t>
            </a:r>
            <a:r>
              <a:rPr lang="ru-RU" dirty="0"/>
              <a:t>′: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i="1" dirty="0" smtClean="0"/>
              <a:t>                        </a:t>
            </a:r>
            <a:r>
              <a:rPr lang="ru-RU" sz="4400" i="1" dirty="0" err="1" smtClean="0"/>
              <a:t>CF</a:t>
            </a:r>
            <a:r>
              <a:rPr lang="ru-RU" sz="4400" i="1" baseline="-25000" dirty="0" err="1" smtClean="0"/>
              <a:t>t</a:t>
            </a:r>
            <a:r>
              <a:rPr lang="ru-RU" sz="4400" i="1" dirty="0"/>
              <a:t> = </a:t>
            </a:r>
            <a:r>
              <a:rPr lang="ru-RU" sz="4400" i="1" dirty="0" err="1"/>
              <a:t>CF</a:t>
            </a:r>
            <a:r>
              <a:rPr lang="ru-RU" sz="4400" i="1" baseline="-25000" dirty="0" err="1"/>
              <a:t>t</a:t>
            </a:r>
            <a:r>
              <a:rPr lang="ru-RU" sz="4400" i="1" dirty="0"/>
              <a:t>′ – </a:t>
            </a:r>
            <a:r>
              <a:rPr lang="ru-RU" sz="4400" i="1" dirty="0" err="1"/>
              <a:t>CF</a:t>
            </a:r>
            <a:r>
              <a:rPr lang="ru-RU" sz="4400" i="1" baseline="-25000" dirty="0" err="1"/>
              <a:t>t</a:t>
            </a:r>
            <a:r>
              <a:rPr lang="ru-RU" sz="4400" i="1" dirty="0" smtClean="0"/>
              <a:t>″</a:t>
            </a:r>
            <a:endParaRPr lang="ru-RU" sz="4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i="1" dirty="0" smtClean="0"/>
              <a:t>Независимый денежный поток </a:t>
            </a:r>
            <a:r>
              <a:rPr lang="ru-RU" dirty="0" smtClean="0"/>
              <a:t> проекта –может считаться изолированно от денежных потоков организации в случае наличия структуры сильного матричного типа с независимым проектным офисом и выделенным проектным бюджетом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Особенности учета инвестиционных денежных потоков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Если некоторые денежные потоки являются объектами налогообложения, </a:t>
            </a:r>
            <a:r>
              <a:rPr lang="ru-RU" dirty="0" smtClean="0"/>
              <a:t>то измеряются денежные </a:t>
            </a:r>
            <a:r>
              <a:rPr lang="ru-RU" dirty="0"/>
              <a:t>потоки после </a:t>
            </a:r>
            <a:r>
              <a:rPr lang="ru-RU" dirty="0" smtClean="0"/>
              <a:t>уплаты налогов</a:t>
            </a:r>
            <a:r>
              <a:rPr lang="ru-RU" dirty="0"/>
              <a:t>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при </a:t>
            </a:r>
            <a:r>
              <a:rPr lang="ru-RU" dirty="0"/>
              <a:t>оценке денежных потоков учитываются износ оборудования и амортизационные отчисления нематериальных активов, так как при начислении износа не возникает никаких денежных расходов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Денежные оттоки, связанные с инвестициями, учитываются в момент вложения капитала, и это заменяет затраты на амортизацию.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Бухгалтерия </a:t>
            </a:r>
            <a:r>
              <a:rPr lang="ru-RU" dirty="0"/>
              <a:t>корпорации ежегодно рассчитывает прибыль и таким образом обязана распределять затраты капиталовложений на весь срок жизненного цикла проекта.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Так как инвестиции могут быть определены через финансовые потоки, то для оценки и бюджетирования инвестиционных проектов можно применять методы с использованием денежных потоков</a:t>
            </a:r>
          </a:p>
          <a:p>
            <a:r>
              <a:rPr lang="ru-RU" smtClean="0"/>
              <a:t>Имеет значение влияние соотношения входящих и исходящих денежных потоков на прибыль инвестора и на конечную «продажную» стоимость компании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П.Толмачев. Составление капитального бюджета. материалы лекции: курс «Корпоративное бюджетирование и отчетность» Электронный ресурс:</a:t>
            </a:r>
            <a:r>
              <a:rPr lang="en-US" smtClean="0"/>
              <a:t>http</a:t>
            </a:r>
            <a:r>
              <a:rPr lang="ru-RU" smtClean="0"/>
              <a:t>://</a:t>
            </a:r>
            <a:r>
              <a:rPr lang="en-US" smtClean="0"/>
              <a:t>petrtolmachev</a:t>
            </a:r>
            <a:r>
              <a:rPr lang="ru-RU" smtClean="0"/>
              <a:t>.</a:t>
            </a:r>
            <a:r>
              <a:rPr lang="en-US" smtClean="0"/>
              <a:t>ru</a:t>
            </a:r>
            <a:r>
              <a:rPr lang="ru-RU" smtClean="0"/>
              <a:t>.. стр. 9</a:t>
            </a:r>
          </a:p>
          <a:p>
            <a:r>
              <a:rPr lang="ru-RU" smtClean="0"/>
              <a:t>Басовский Л.Е. Басовская Е.Н. Анализ денежных потоков инвестиционных проектов Глава из книги «Экономическая оценка инвестиций» . ИзД «</a:t>
            </a:r>
            <a:r>
              <a:rPr lang="ru-RU" smtClean="0">
                <a:hlinkClick r:id="rId2"/>
              </a:rPr>
              <a:t>ИНФРА-М</a:t>
            </a:r>
            <a:r>
              <a:rPr lang="ru-RU" smtClean="0"/>
              <a:t>», 2007 год</a:t>
            </a:r>
          </a:p>
          <a:p>
            <a:r>
              <a:rPr lang="ru-RU" smtClean="0"/>
              <a:t>Уэст Т, Джоннс Д. Пособие по оценке бизнеса Пер с англ Бюро переводов РОЙД-ЬЖЗАО «Квинто-Консалтинг», 2003-746с, стр 323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Цель: рассмотреть инвестиции как денежные потоки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Для достижения цели будут решены следующие задачи: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Определить инвестиции через финансовые потоки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Рассмотреть виды инвестиционных денежных потоков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Обозначить особенности учета инвестиционных денежных потоков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5100638" y="55721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Сколько нужно инвестировать сегодня </a:t>
            </a:r>
          </a:p>
          <a:p>
            <a:r>
              <a:rPr lang="ru-RU">
                <a:latin typeface="Calibri" pitchFamily="34" charset="0"/>
              </a:rPr>
              <a:t>чтобы получить доллар завтра</a:t>
            </a:r>
            <a:r>
              <a:rPr lang="en-US">
                <a:latin typeface="Calibri" pitchFamily="34" charset="0"/>
              </a:rPr>
              <a:t>?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pPr algn="r"/>
            <a:r>
              <a:rPr lang="ru-RU">
                <a:latin typeface="Calibri" pitchFamily="34" charset="0"/>
              </a:rPr>
              <a:t>Ф. Питер Боер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Инвестиции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Инвестиции на протяжении одного и того же или нескольких периодов времени характеризуются как доходами, так и затратами</a:t>
            </a:r>
          </a:p>
          <a:p>
            <a:r>
              <a:rPr lang="ru-RU" smtClean="0"/>
              <a:t>Инвестиции могут учитываться изолированно в проектном бюджете</a:t>
            </a:r>
          </a:p>
          <a:p>
            <a:r>
              <a:rPr lang="ru-RU" smtClean="0"/>
              <a:t>Инвестиции могут учитываться как часть финансовых потоков компании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Денежный поток – термины и определения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Поток  (приток и отток) всех денежных средств, связанных с инвестиционным проектом - </a:t>
            </a:r>
            <a:r>
              <a:rPr lang="ru-RU" i="1" dirty="0" smtClean="0"/>
              <a:t>поток </a:t>
            </a:r>
            <a:r>
              <a:rPr lang="ru-RU" i="1" dirty="0"/>
              <a:t>денежных средств (</a:t>
            </a:r>
            <a:r>
              <a:rPr lang="en-US" i="1" dirty="0"/>
              <a:t>cash flow stream</a:t>
            </a:r>
            <a:r>
              <a:rPr lang="ru-RU" i="1" dirty="0"/>
              <a:t>).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Денежный поток – разница между поступлениями и выплатами в течение времени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Денежный поток состоит в наиболее общем виде из двух элементов: требуемых инвестиций — оттока средств — и поступления денежных средств за вычетом текущих расходов — притока средств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Если в течение некоторого периода доходы превышают затраты, мы можем говорить о</a:t>
            </a:r>
            <a:r>
              <a:rPr lang="ru-RU" i="1" dirty="0"/>
              <a:t> чистых доходах (</a:t>
            </a:r>
            <a:r>
              <a:rPr lang="en-US" i="1" dirty="0"/>
              <a:t>net benefits</a:t>
            </a:r>
            <a:r>
              <a:rPr lang="ru-RU" i="1" dirty="0"/>
              <a:t>)</a:t>
            </a:r>
            <a:r>
              <a:rPr lang="ru-RU" dirty="0"/>
              <a:t> или о</a:t>
            </a:r>
            <a:r>
              <a:rPr lang="ru-RU" i="1" dirty="0"/>
              <a:t> положительных денежных потоках (</a:t>
            </a:r>
            <a:r>
              <a:rPr lang="en-US" i="1" dirty="0"/>
              <a:t>positive cash flows</a:t>
            </a:r>
            <a:r>
              <a:rPr lang="ru-RU" i="1" dirty="0"/>
              <a:t>),</a:t>
            </a:r>
            <a:r>
              <a:rPr lang="ru-RU" dirty="0"/>
              <a:t> если же затраты превышают доходы, то мы можем назвать их</a:t>
            </a:r>
            <a:r>
              <a:rPr lang="ru-RU" i="1" dirty="0"/>
              <a:t> чистыми затратами (</a:t>
            </a:r>
            <a:r>
              <a:rPr lang="en-US" i="1" dirty="0"/>
              <a:t>net expenditure</a:t>
            </a:r>
            <a:r>
              <a:rPr lang="ru-RU" i="1" dirty="0"/>
              <a:t>)</a:t>
            </a:r>
            <a:r>
              <a:rPr lang="ru-RU" dirty="0"/>
              <a:t> или</a:t>
            </a:r>
            <a:r>
              <a:rPr lang="ru-RU" i="1" dirty="0"/>
              <a:t> оттоками денежных средств (</a:t>
            </a:r>
            <a:r>
              <a:rPr lang="en-US" i="1" dirty="0"/>
              <a:t>cash outlay</a:t>
            </a:r>
            <a:r>
              <a:rPr lang="ru-RU" i="1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Свободный денежный поток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1663"/>
            <a:ext cx="10515600" cy="4351337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/>
              <a:t>Под будущими денежными потоками по проекту понимается реальное значение денежных сумм каждого года, </a:t>
            </a:r>
            <a:r>
              <a:rPr lang="ru-RU" altLang="ru-RU" i="1" dirty="0">
                <a:solidFill>
                  <a:srgbClr val="C00000"/>
                </a:solidFill>
              </a:rPr>
              <a:t>остающихся в распоряжении компании</a:t>
            </a:r>
            <a:r>
              <a:rPr lang="ru-RU" altLang="ru-RU" dirty="0">
                <a:solidFill>
                  <a:srgbClr val="0000FF"/>
                </a:solidFill>
              </a:rPr>
              <a:t>.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/>
              <a:t>( т.н. свободный денежный поток- </a:t>
            </a:r>
            <a:r>
              <a:rPr lang="en-US" altLang="ru-RU" dirty="0"/>
              <a:t>FCF</a:t>
            </a:r>
            <a:r>
              <a:rPr lang="ru-RU" altLang="ru-RU" dirty="0"/>
              <a:t>)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/>
              <a:t>    Так как амортизация является </a:t>
            </a:r>
            <a:r>
              <a:rPr lang="ru-RU" altLang="ru-RU" dirty="0" err="1"/>
              <a:t>неденежными</a:t>
            </a:r>
            <a:r>
              <a:rPr lang="ru-RU" altLang="ru-RU" dirty="0"/>
              <a:t> затратами ( реального оттока денег не происходит), то реальное значение денежного потока больше бухгалтерского значения прибыли на величину амортизационных отчислений. </a:t>
            </a:r>
            <a:endParaRPr lang="en-US" altLang="ru-RU" dirty="0"/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ru-RU" b="1" dirty="0">
                <a:solidFill>
                  <a:srgbClr val="CC0000"/>
                </a:solidFill>
              </a:rPr>
              <a:t>FCF = </a:t>
            </a:r>
            <a:r>
              <a:rPr lang="ru-RU" altLang="ru-RU" b="1" dirty="0">
                <a:solidFill>
                  <a:srgbClr val="CC0000"/>
                </a:solidFill>
              </a:rPr>
              <a:t>Операционная прибыль (</a:t>
            </a:r>
            <a:r>
              <a:rPr lang="en-US" altLang="ru-RU" b="1" dirty="0">
                <a:solidFill>
                  <a:srgbClr val="CC0000"/>
                </a:solidFill>
              </a:rPr>
              <a:t>EBIT </a:t>
            </a:r>
            <a:r>
              <a:rPr lang="ru-RU" altLang="ru-RU" b="1" dirty="0">
                <a:solidFill>
                  <a:srgbClr val="CC0000"/>
                </a:solidFill>
              </a:rPr>
              <a:t>) </a:t>
            </a:r>
            <a:r>
              <a:rPr lang="en-US" altLang="ru-RU" b="1" dirty="0">
                <a:solidFill>
                  <a:srgbClr val="CC0000"/>
                </a:solidFill>
              </a:rPr>
              <a:t>– </a:t>
            </a:r>
            <a:r>
              <a:rPr lang="ru-RU" altLang="ru-RU" b="1" dirty="0">
                <a:solidFill>
                  <a:srgbClr val="CC0000"/>
                </a:solidFill>
              </a:rPr>
              <a:t>Налоги + Амортизация</a:t>
            </a:r>
            <a:r>
              <a:rPr lang="en-US" altLang="ru-RU" b="1" dirty="0">
                <a:solidFill>
                  <a:srgbClr val="CC0000"/>
                </a:solidFill>
              </a:rPr>
              <a:t> (- + )</a:t>
            </a:r>
            <a:r>
              <a:rPr lang="ru-RU" altLang="ru-RU" b="1" dirty="0">
                <a:solidFill>
                  <a:srgbClr val="CC0000"/>
                </a:solidFill>
              </a:rPr>
              <a:t> Изменения в оборотном капитале – Инвестиционные затраты</a:t>
            </a:r>
            <a:r>
              <a:rPr lang="en-US" altLang="ru-RU" b="1" dirty="0">
                <a:solidFill>
                  <a:srgbClr val="CC0000"/>
                </a:solidFill>
              </a:rPr>
              <a:t> </a:t>
            </a:r>
            <a:endParaRPr lang="ru-RU" altLang="ru-RU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Денежные потоки в инвестиционном проекте</a:t>
            </a:r>
          </a:p>
        </p:txBody>
      </p:sp>
      <p:sp>
        <p:nvSpPr>
          <p:cNvPr id="10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1040" name="Text Box 4"/>
          <p:cNvSpPr txBox="1">
            <a:spLocks noChangeArrowheads="1"/>
          </p:cNvSpPr>
          <p:nvPr/>
        </p:nvSpPr>
        <p:spPr bwMode="auto">
          <a:xfrm>
            <a:off x="1981200" y="25288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1400">
                <a:latin typeface="Verdana" pitchFamily="34" charset="0"/>
              </a:rPr>
              <a:t>Притоки</a:t>
            </a:r>
          </a:p>
        </p:txBody>
      </p:sp>
      <p:pic>
        <p:nvPicPr>
          <p:cNvPr id="5" name="Picture 5" descr="Рис_22_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690688"/>
            <a:ext cx="56388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Text Box 6"/>
          <p:cNvSpPr txBox="1">
            <a:spLocks noChangeArrowheads="1"/>
          </p:cNvSpPr>
          <p:nvPr/>
        </p:nvSpPr>
        <p:spPr bwMode="auto">
          <a:xfrm>
            <a:off x="2057400" y="3824288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1400">
                <a:latin typeface="Verdana" pitchFamily="34" charset="0"/>
              </a:rPr>
              <a:t>Оттоки</a:t>
            </a:r>
          </a:p>
        </p:txBody>
      </p:sp>
      <p:pic>
        <p:nvPicPr>
          <p:cNvPr id="7" name="Picture 7" descr="Рис_23_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3214688"/>
            <a:ext cx="548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 Box 8"/>
          <p:cNvSpPr txBox="1">
            <a:spLocks noChangeArrowheads="1"/>
          </p:cNvSpPr>
          <p:nvPr/>
        </p:nvSpPr>
        <p:spPr bwMode="auto">
          <a:xfrm>
            <a:off x="2133600" y="5272088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1400" b="1" u="sng">
                <a:latin typeface="Verdana" pitchFamily="34" charset="0"/>
              </a:rPr>
              <a:t>Чистые потоки</a:t>
            </a:r>
          </a:p>
        </p:txBody>
      </p:sp>
      <p:pic>
        <p:nvPicPr>
          <p:cNvPr id="9" name="Picture 9" descr="Рис_24_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967288"/>
            <a:ext cx="594201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5486400" y="6246813"/>
          <a:ext cx="3124200" cy="357187"/>
        </p:xfrm>
        <a:graphic>
          <a:graphicData uri="http://schemas.openxmlformats.org/presentationml/2006/ole">
            <p:oleObj spid="_x0000_s1037" r:id="rId6" imgW="20828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Денежный поток проекта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</a:t>
            </a:r>
          </a:p>
        </p:txBody>
      </p:sp>
      <p:sp>
        <p:nvSpPr>
          <p:cNvPr id="20483" name="Text Box 1028"/>
          <p:cNvSpPr txBox="1">
            <a:spLocks noChangeArrowheads="1"/>
          </p:cNvSpPr>
          <p:nvPr/>
        </p:nvSpPr>
        <p:spPr bwMode="auto">
          <a:xfrm>
            <a:off x="682625" y="1690688"/>
            <a:ext cx="882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altLang="ru-RU" sz="2400"/>
              <a:t>- это зависимость от времени денежных поступлений и платежей при реализации порождающего его проекта, определяемая для всего расчётного периода. </a:t>
            </a:r>
          </a:p>
        </p:txBody>
      </p:sp>
      <p:sp>
        <p:nvSpPr>
          <p:cNvPr id="20484" name="Text Box 1029"/>
          <p:cNvSpPr txBox="1">
            <a:spLocks noChangeArrowheads="1"/>
          </p:cNvSpPr>
          <p:nvPr/>
        </p:nvSpPr>
        <p:spPr bwMode="auto">
          <a:xfrm>
            <a:off x="1039813" y="3432175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20000"/>
              <a:buFont typeface="Wingdings" pitchFamily="2" charset="2"/>
              <a:buChar char="ü"/>
            </a:pPr>
            <a:r>
              <a:rPr kumimoji="1" lang="ru-RU" altLang="ru-RU" sz="2400"/>
              <a:t>денежный поток от </a:t>
            </a:r>
            <a:r>
              <a:rPr kumimoji="1" lang="ru-RU" altLang="ru-RU" sz="2400" b="1"/>
              <a:t>операционной</a:t>
            </a:r>
            <a:r>
              <a:rPr kumimoji="1" lang="ru-RU" altLang="ru-RU" sz="2400" i="1"/>
              <a:t> </a:t>
            </a:r>
            <a:r>
              <a:rPr kumimoji="1" lang="ru-RU" altLang="ru-RU" sz="2400"/>
              <a:t>деятельности, </a:t>
            </a:r>
          </a:p>
          <a:p>
            <a:pPr>
              <a:buClr>
                <a:schemeClr val="folHlink"/>
              </a:buClr>
              <a:buSzPct val="120000"/>
              <a:buFont typeface="Wingdings" pitchFamily="2" charset="2"/>
              <a:buChar char="ü"/>
            </a:pPr>
            <a:r>
              <a:rPr kumimoji="1" lang="ru-RU" altLang="ru-RU" sz="2400"/>
              <a:t>денежный поток от </a:t>
            </a:r>
            <a:r>
              <a:rPr kumimoji="1" lang="ru-RU" altLang="ru-RU" sz="2400" b="1">
                <a:solidFill>
                  <a:srgbClr val="0070C0"/>
                </a:solidFill>
              </a:rPr>
              <a:t>инвестиционной</a:t>
            </a:r>
            <a:r>
              <a:rPr kumimoji="1" lang="ru-RU" altLang="ru-RU" sz="2400">
                <a:solidFill>
                  <a:srgbClr val="0070C0"/>
                </a:solidFill>
              </a:rPr>
              <a:t> </a:t>
            </a:r>
            <a:r>
              <a:rPr kumimoji="1" lang="ru-RU" altLang="ru-RU" sz="2400"/>
              <a:t>деятельности,</a:t>
            </a:r>
          </a:p>
          <a:p>
            <a:pPr>
              <a:buClr>
                <a:schemeClr val="folHlink"/>
              </a:buClr>
              <a:buSzPct val="120000"/>
              <a:buFont typeface="Wingdings" pitchFamily="2" charset="2"/>
              <a:buChar char="ü"/>
            </a:pPr>
            <a:r>
              <a:rPr kumimoji="1" lang="ru-RU" altLang="ru-RU" sz="2400"/>
              <a:t>денежный поток от </a:t>
            </a:r>
            <a:r>
              <a:rPr kumimoji="1" lang="ru-RU" altLang="ru-RU" sz="2400" b="1"/>
              <a:t>финансовой</a:t>
            </a:r>
            <a:r>
              <a:rPr kumimoji="1" lang="ru-RU" altLang="ru-RU" sz="2400"/>
              <a:t> деятельности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денежного потока</a:t>
            </a:r>
          </a:p>
        </p:txBody>
      </p:sp>
      <p:sp>
        <p:nvSpPr>
          <p:cNvPr id="21506" name="Rectangle 7"/>
          <p:cNvSpPr>
            <a:spLocks noGrp="1" noChangeArrowheads="1"/>
          </p:cNvSpPr>
          <p:nvPr>
            <p:ph idx="1"/>
          </p:nvPr>
        </p:nvSpPr>
        <p:spPr>
          <a:xfrm>
            <a:off x="960438" y="1824038"/>
            <a:ext cx="7223125" cy="2800350"/>
          </a:xfrm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Денежный поток =</a:t>
            </a:r>
          </a:p>
          <a:p>
            <a:pPr>
              <a:buFont typeface="Wingdings" pitchFamily="2" charset="2"/>
              <a:buNone/>
            </a:pPr>
            <a:endParaRPr lang="ru-RU" altLang="ru-RU" sz="2000" b="1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Денежный поток от основной деятельности               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-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Денежный поток от инвестиционной деятельности </a:t>
            </a:r>
            <a:endParaRPr lang="en-US" altLang="ru-RU" sz="2000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+</a:t>
            </a:r>
          </a:p>
          <a:p>
            <a:pPr>
              <a:buFont typeface="Wingdings" pitchFamily="2" charset="2"/>
              <a:buNone/>
            </a:pPr>
            <a:r>
              <a:rPr lang="ru-RU" altLang="ru-RU" sz="2000" b="1" smtClean="0">
                <a:solidFill>
                  <a:srgbClr val="0000FF"/>
                </a:solidFill>
                <a:latin typeface="Arial" charset="0"/>
              </a:rPr>
              <a:t>Денежный поток от финансовой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Денежный поток от основной деятельности</a:t>
            </a:r>
          </a:p>
        </p:txBody>
      </p:sp>
      <p:sp>
        <p:nvSpPr>
          <p:cNvPr id="22530" name="Rectangle 7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spAutoFit/>
          </a:bodyPr>
          <a:lstStyle/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800" b="1" u="sng" smtClean="0">
                <a:solidFill>
                  <a:srgbClr val="0000FF"/>
                </a:solidFill>
                <a:latin typeface="Arial" charset="0"/>
              </a:rPr>
              <a:t>Денежный поток от основной деятельности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 =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Чистая прибыль после уплаты налогов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+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Амортизация основных средств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+ 	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Амортизация нематериальных активов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–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краткосрочных финансовых вложений -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endParaRPr lang="ru-RU" altLang="ru-RU" sz="1600" b="1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дебиторской задолженности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–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запасов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–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прочих оборотных активов </a:t>
            </a:r>
            <a:r>
              <a:rPr lang="ru-RU" altLang="ru-RU" sz="160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+ </a:t>
            </a: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кредиторской задолженности +</a:t>
            </a:r>
            <a:endParaRPr lang="ru-RU" altLang="ru-RU" sz="1600" smtClean="0">
              <a:solidFill>
                <a:srgbClr val="0000FF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  <a:tabLst>
                <a:tab pos="3286125" algn="ctr"/>
                <a:tab pos="3590925" algn="l"/>
              </a:tabLst>
            </a:pPr>
            <a:r>
              <a:rPr lang="ru-RU" altLang="ru-RU" sz="1600" b="1" smtClean="0">
                <a:solidFill>
                  <a:srgbClr val="0000FF"/>
                </a:solidFill>
                <a:latin typeface="Arial" charset="0"/>
              </a:rPr>
              <a:t>Изменение стоимости прочих текущих обязательств.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719</Words>
  <Application>Microsoft Office PowerPoint</Application>
  <PresentationFormat>Произвольный</PresentationFormat>
  <Paragraphs>100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Calibri</vt:lpstr>
      <vt:lpstr>Arial</vt:lpstr>
      <vt:lpstr>Calibri Light</vt:lpstr>
      <vt:lpstr>Verdana</vt:lpstr>
      <vt:lpstr>Wingdings</vt:lpstr>
      <vt:lpstr>Тема Office</vt:lpstr>
      <vt:lpstr>Тема Office</vt:lpstr>
      <vt:lpstr>Microsoft Equation 3.0</vt:lpstr>
      <vt:lpstr>Инвестиции как денежные потоки</vt:lpstr>
      <vt:lpstr>Цели и задачи</vt:lpstr>
      <vt:lpstr>Инвестиции</vt:lpstr>
      <vt:lpstr>Денежный поток – термины и определения</vt:lpstr>
      <vt:lpstr>Свободный денежный поток проекта</vt:lpstr>
      <vt:lpstr>Денежные потоки в инвестиционном проекте</vt:lpstr>
      <vt:lpstr>Денежный поток проекта</vt:lpstr>
      <vt:lpstr>Структура денежного потока</vt:lpstr>
      <vt:lpstr>Денежный поток от основной деятельности</vt:lpstr>
      <vt:lpstr>Денежный поток от инвестиционной деятельности</vt:lpstr>
      <vt:lpstr>Денежный поток от финансовой деятельности</vt:lpstr>
      <vt:lpstr>При принятии инвестиционного решения</vt:lpstr>
      <vt:lpstr>Релевантный денежный поток проекта</vt:lpstr>
      <vt:lpstr>Особенности учета инвестиционных денежных потоков</vt:lpstr>
      <vt:lpstr>Выводы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46</cp:revision>
  <dcterms:created xsi:type="dcterms:W3CDTF">2015-11-16T17:59:38Z</dcterms:created>
  <dcterms:modified xsi:type="dcterms:W3CDTF">2018-04-21T12:41:34Z</dcterms:modified>
</cp:coreProperties>
</file>