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0" r:id="rId15"/>
    <p:sldId id="262" r:id="rId16"/>
    <p:sldId id="263" r:id="rId17"/>
    <p:sldId id="26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298" r:id="rId80"/>
    <p:sldId id="299" r:id="rId81"/>
    <p:sldId id="300" r:id="rId82"/>
    <p:sldId id="301" r:id="rId83"/>
    <p:sldId id="302" r:id="rId84"/>
    <p:sldId id="303" r:id="rId85"/>
    <p:sldId id="304" r:id="rId86"/>
    <p:sldId id="305" r:id="rId87"/>
    <p:sldId id="306" r:id="rId88"/>
    <p:sldId id="307" r:id="rId89"/>
    <p:sldId id="308" r:id="rId90"/>
    <p:sldId id="309" r:id="rId91"/>
    <p:sldId id="310" r:id="rId92"/>
    <p:sldId id="311" r:id="rId93"/>
    <p:sldId id="312" r:id="rId94"/>
    <p:sldId id="313" r:id="rId95"/>
    <p:sldId id="314" r:id="rId9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E1141-F525-4AE7-8AF2-E8080220F78B}" type="doc">
      <dgm:prSet loTypeId="urn:microsoft.com/office/officeart/2008/layout/NameandTitleOrganizationalChart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9C788A0-7708-4ECA-A603-4D58D983E75C}">
      <dgm:prSet phldrT="[Текст]"/>
      <dgm:spPr/>
      <dgm:t>
        <a:bodyPr/>
        <a:lstStyle/>
        <a:p>
          <a:r>
            <a:rPr lang="ru-RU" dirty="0" smtClean="0"/>
            <a:t>Главное управление</a:t>
          </a:r>
          <a:endParaRPr lang="ru-RU" dirty="0"/>
        </a:p>
      </dgm:t>
    </dgm:pt>
    <dgm:pt modelId="{7778C4C5-4465-48C0-84C3-7C7C7B8367B6}" type="parTrans" cxnId="{6CD717E8-8EAE-4764-83CB-FEDF4A4E5053}">
      <dgm:prSet/>
      <dgm:spPr/>
      <dgm:t>
        <a:bodyPr/>
        <a:lstStyle/>
        <a:p>
          <a:endParaRPr lang="ru-RU"/>
        </a:p>
      </dgm:t>
    </dgm:pt>
    <dgm:pt modelId="{23F4A08E-6307-42F3-AC9A-B3FA3E51AD28}" type="sibTrans" cxnId="{6CD717E8-8EAE-4764-83CB-FEDF4A4E5053}">
      <dgm:prSet/>
      <dgm:spPr/>
      <dgm:t>
        <a:bodyPr/>
        <a:lstStyle/>
        <a:p>
          <a:r>
            <a:rPr lang="ru-RU" dirty="0" smtClean="0"/>
            <a:t>Корпоративная стратегия</a:t>
          </a:r>
          <a:endParaRPr lang="ru-RU" dirty="0"/>
        </a:p>
      </dgm:t>
    </dgm:pt>
    <dgm:pt modelId="{179EB449-3193-465A-9B25-931EAACB3428}">
      <dgm:prSet phldrT="[Текст]"/>
      <dgm:spPr/>
      <dgm:t>
        <a:bodyPr/>
        <a:lstStyle/>
        <a:p>
          <a:r>
            <a:rPr lang="ru-RU" dirty="0" smtClean="0"/>
            <a:t>Хоз. подразделение</a:t>
          </a:r>
          <a:endParaRPr lang="ru-RU" dirty="0"/>
        </a:p>
      </dgm:t>
    </dgm:pt>
    <dgm:pt modelId="{CA02C5A8-55C6-4427-AC25-C7929C5ECBE7}" type="parTrans" cxnId="{81FDB845-C84E-4A12-B917-6960B269886E}">
      <dgm:prSet/>
      <dgm:spPr/>
      <dgm:t>
        <a:bodyPr/>
        <a:lstStyle/>
        <a:p>
          <a:endParaRPr lang="ru-RU"/>
        </a:p>
      </dgm:t>
    </dgm:pt>
    <dgm:pt modelId="{1FBA9176-46E9-4CCA-A352-9A64294E0742}" type="sibTrans" cxnId="{81FDB845-C84E-4A12-B917-6960B269886E}">
      <dgm:prSet/>
      <dgm:spPr/>
      <dgm:t>
        <a:bodyPr/>
        <a:lstStyle/>
        <a:p>
          <a:r>
            <a:rPr lang="ru-RU" dirty="0" smtClean="0"/>
            <a:t>Деловая стратегия</a:t>
          </a:r>
          <a:endParaRPr lang="ru-RU" dirty="0"/>
        </a:p>
      </dgm:t>
    </dgm:pt>
    <dgm:pt modelId="{6DF841ED-AB06-4D1E-9072-FAD49A34CC54}">
      <dgm:prSet phldrT="[Текст]"/>
      <dgm:spPr/>
      <dgm:t>
        <a:bodyPr/>
        <a:lstStyle/>
        <a:p>
          <a:r>
            <a:rPr lang="ru-RU" dirty="0" smtClean="0"/>
            <a:t>Маркетинг</a:t>
          </a:r>
          <a:endParaRPr lang="ru-RU" dirty="0"/>
        </a:p>
      </dgm:t>
    </dgm:pt>
    <dgm:pt modelId="{D49584A0-A63D-4F29-9B78-17656CD05267}" type="parTrans" cxnId="{46F6E451-5585-41D7-AD38-12FF81F725F5}">
      <dgm:prSet/>
      <dgm:spPr/>
      <dgm:t>
        <a:bodyPr/>
        <a:lstStyle/>
        <a:p>
          <a:endParaRPr lang="ru-RU"/>
        </a:p>
      </dgm:t>
    </dgm:pt>
    <dgm:pt modelId="{E10EF1C2-1BF7-4A5C-ABA1-9AC8BD3B3104}" type="sibTrans" cxnId="{46F6E451-5585-41D7-AD38-12FF81F725F5}">
      <dgm:prSet/>
      <dgm:spPr/>
      <dgm:t>
        <a:bodyPr/>
        <a:lstStyle/>
        <a:p>
          <a:r>
            <a:rPr lang="ru-RU" dirty="0" smtClean="0"/>
            <a:t>Функциональная стратегия</a:t>
          </a:r>
          <a:endParaRPr lang="ru-RU" dirty="0"/>
        </a:p>
      </dgm:t>
    </dgm:pt>
    <dgm:pt modelId="{EBC75EBB-65FB-4F0C-98F6-5F8AB381EEC5}">
      <dgm:prSet phldrT="[Текст]"/>
      <dgm:spPr/>
      <dgm:t>
        <a:bodyPr/>
        <a:lstStyle/>
        <a:p>
          <a:r>
            <a:rPr lang="ru-RU" dirty="0" smtClean="0"/>
            <a:t>Хоз. подразделение</a:t>
          </a:r>
          <a:endParaRPr lang="ru-RU" dirty="0"/>
        </a:p>
      </dgm:t>
    </dgm:pt>
    <dgm:pt modelId="{964F3D61-89C6-4211-9A37-0AA08F342B71}" type="parTrans" cxnId="{0B99C422-8B24-473B-B826-D5DC37D5E5DF}">
      <dgm:prSet/>
      <dgm:spPr/>
      <dgm:t>
        <a:bodyPr/>
        <a:lstStyle/>
        <a:p>
          <a:endParaRPr lang="ru-RU"/>
        </a:p>
      </dgm:t>
    </dgm:pt>
    <dgm:pt modelId="{D2FC1FA2-A9BC-4C27-B719-6B2F6EFD3E7E}" type="sibTrans" cxnId="{0B99C422-8B24-473B-B826-D5DC37D5E5DF}">
      <dgm:prSet/>
      <dgm:spPr/>
      <dgm:t>
        <a:bodyPr/>
        <a:lstStyle/>
        <a:p>
          <a:endParaRPr lang="ru-RU"/>
        </a:p>
      </dgm:t>
    </dgm:pt>
    <dgm:pt modelId="{D383ADB3-102B-42FF-ACC8-EDAA473979E0}">
      <dgm:prSet phldrT="[Текст]"/>
      <dgm:spPr/>
      <dgm:t>
        <a:bodyPr/>
        <a:lstStyle/>
        <a:p>
          <a:r>
            <a:rPr lang="ru-RU" dirty="0" smtClean="0"/>
            <a:t>Производство</a:t>
          </a:r>
          <a:endParaRPr lang="ru-RU" dirty="0"/>
        </a:p>
      </dgm:t>
    </dgm:pt>
    <dgm:pt modelId="{77DA4BF4-51A1-4666-8198-9DA8FE7684BD}" type="parTrans" cxnId="{F6CB4A94-B882-4CCB-8905-F413A6FB70EB}">
      <dgm:prSet/>
      <dgm:spPr/>
      <dgm:t>
        <a:bodyPr/>
        <a:lstStyle/>
        <a:p>
          <a:endParaRPr lang="ru-RU"/>
        </a:p>
      </dgm:t>
    </dgm:pt>
    <dgm:pt modelId="{025FC108-9DBF-4B88-88AB-328CEED472FF}" type="sibTrans" cxnId="{F6CB4A94-B882-4CCB-8905-F413A6FB70EB}">
      <dgm:prSet/>
      <dgm:spPr/>
      <dgm:t>
        <a:bodyPr/>
        <a:lstStyle/>
        <a:p>
          <a:r>
            <a:rPr lang="ru-RU" dirty="0" smtClean="0"/>
            <a:t>Функциональная стратегия</a:t>
          </a:r>
          <a:endParaRPr lang="ru-RU" dirty="0"/>
        </a:p>
      </dgm:t>
    </dgm:pt>
    <dgm:pt modelId="{073DFAFC-3B4C-4499-A8F0-B53A529661CB}">
      <dgm:prSet phldrT="[Текст]"/>
      <dgm:spPr/>
      <dgm:t>
        <a:bodyPr/>
        <a:lstStyle/>
        <a:p>
          <a:r>
            <a:rPr lang="ru-RU" dirty="0" smtClean="0"/>
            <a:t>Финансы</a:t>
          </a:r>
          <a:endParaRPr lang="ru-RU" dirty="0"/>
        </a:p>
      </dgm:t>
    </dgm:pt>
    <dgm:pt modelId="{01ED6743-90F8-42EA-8B2B-54F7C1498263}" type="parTrans" cxnId="{4B42C7D5-4F75-412A-AEE6-C02CCA5DF897}">
      <dgm:prSet/>
      <dgm:spPr/>
      <dgm:t>
        <a:bodyPr/>
        <a:lstStyle/>
        <a:p>
          <a:endParaRPr lang="ru-RU"/>
        </a:p>
      </dgm:t>
    </dgm:pt>
    <dgm:pt modelId="{FEFA2A3D-BED9-4B30-9DBF-681DE9299066}" type="sibTrans" cxnId="{4B42C7D5-4F75-412A-AEE6-C02CCA5DF897}">
      <dgm:prSet/>
      <dgm:spPr/>
      <dgm:t>
        <a:bodyPr/>
        <a:lstStyle/>
        <a:p>
          <a:r>
            <a:rPr lang="ru-RU" dirty="0" smtClean="0"/>
            <a:t>Функциональная стратегия</a:t>
          </a:r>
          <a:endParaRPr lang="ru-RU" dirty="0"/>
        </a:p>
      </dgm:t>
    </dgm:pt>
    <dgm:pt modelId="{3E74177D-8DEF-42F5-B661-D19F41BC3AC5}">
      <dgm:prSet phldrT="[Текст]"/>
      <dgm:spPr/>
      <dgm:t>
        <a:bodyPr/>
        <a:lstStyle/>
        <a:p>
          <a:r>
            <a:rPr lang="ru-RU" dirty="0" smtClean="0"/>
            <a:t>Управление проектами</a:t>
          </a:r>
          <a:endParaRPr lang="ru-RU" dirty="0"/>
        </a:p>
      </dgm:t>
    </dgm:pt>
    <dgm:pt modelId="{78E6DB25-CE92-4E40-9E20-40A39AA1C3F0}" type="parTrans" cxnId="{558D06B0-EF97-427D-9D6A-4025EE0462C7}">
      <dgm:prSet/>
      <dgm:spPr/>
      <dgm:t>
        <a:bodyPr/>
        <a:lstStyle/>
        <a:p>
          <a:endParaRPr lang="ru-RU"/>
        </a:p>
      </dgm:t>
    </dgm:pt>
    <dgm:pt modelId="{84B858B3-8D1C-4C7B-BF27-BD9F26ABC614}" type="sibTrans" cxnId="{558D06B0-EF97-427D-9D6A-4025EE0462C7}">
      <dgm:prSet/>
      <dgm:spPr/>
      <dgm:t>
        <a:bodyPr/>
        <a:lstStyle/>
        <a:p>
          <a:r>
            <a:rPr lang="ru-RU" dirty="0" smtClean="0"/>
            <a:t>Функциональная стратегия</a:t>
          </a:r>
          <a:endParaRPr lang="ru-RU" dirty="0"/>
        </a:p>
      </dgm:t>
    </dgm:pt>
    <dgm:pt modelId="{1C798356-3289-48BD-92E8-DA9533AE5298}">
      <dgm:prSet phldrT="[Текст]"/>
      <dgm:spPr/>
      <dgm:t>
        <a:bodyPr/>
        <a:lstStyle/>
        <a:p>
          <a:r>
            <a:rPr lang="ru-RU" dirty="0" smtClean="0"/>
            <a:t>Персонал</a:t>
          </a:r>
          <a:endParaRPr lang="ru-RU" dirty="0"/>
        </a:p>
      </dgm:t>
    </dgm:pt>
    <dgm:pt modelId="{F817C40F-0E4F-4C36-A50B-8992900F7D6A}" type="parTrans" cxnId="{25742CFF-40AD-4795-BBF1-8EBD37638A2F}">
      <dgm:prSet/>
      <dgm:spPr/>
      <dgm:t>
        <a:bodyPr/>
        <a:lstStyle/>
        <a:p>
          <a:endParaRPr lang="ru-RU"/>
        </a:p>
      </dgm:t>
    </dgm:pt>
    <dgm:pt modelId="{088F7342-DCD8-41E8-A3DB-05DE5E651005}" type="sibTrans" cxnId="{25742CFF-40AD-4795-BBF1-8EBD37638A2F}">
      <dgm:prSet/>
      <dgm:spPr/>
      <dgm:t>
        <a:bodyPr/>
        <a:lstStyle/>
        <a:p>
          <a:r>
            <a:rPr lang="ru-RU" dirty="0" err="1" smtClean="0"/>
            <a:t>Функциональаня</a:t>
          </a:r>
          <a:r>
            <a:rPr lang="ru-RU" dirty="0" smtClean="0"/>
            <a:t> стратегия</a:t>
          </a:r>
          <a:endParaRPr lang="ru-RU" dirty="0"/>
        </a:p>
      </dgm:t>
    </dgm:pt>
    <dgm:pt modelId="{AA366FB0-57DA-4C6C-BDC2-8741176D6A92}">
      <dgm:prSet phldrT="[Текст]"/>
      <dgm:spPr/>
      <dgm:t>
        <a:bodyPr/>
        <a:lstStyle/>
        <a:p>
          <a:r>
            <a:rPr lang="ru-RU" dirty="0" smtClean="0"/>
            <a:t>Хоз. подразделение</a:t>
          </a:r>
          <a:endParaRPr lang="ru-RU" dirty="0"/>
        </a:p>
      </dgm:t>
    </dgm:pt>
    <dgm:pt modelId="{481AE36D-30A4-4992-AF02-694B26091319}" type="parTrans" cxnId="{7BED8C6B-7A2B-4953-886E-2FF0511727FF}">
      <dgm:prSet/>
      <dgm:spPr/>
      <dgm:t>
        <a:bodyPr/>
        <a:lstStyle/>
        <a:p>
          <a:endParaRPr lang="ru-RU"/>
        </a:p>
      </dgm:t>
    </dgm:pt>
    <dgm:pt modelId="{C5C1C48B-858A-4FDE-899B-2EE44BBDC055}" type="sibTrans" cxnId="{7BED8C6B-7A2B-4953-886E-2FF0511727FF}">
      <dgm:prSet/>
      <dgm:spPr/>
      <dgm:t>
        <a:bodyPr/>
        <a:lstStyle/>
        <a:p>
          <a:endParaRPr lang="ru-RU"/>
        </a:p>
      </dgm:t>
    </dgm:pt>
    <dgm:pt modelId="{B3E9AA48-2299-422D-ACC9-A9C28DA24540}" type="pres">
      <dgm:prSet presAssocID="{E1DE1141-F525-4AE7-8AF2-E8080220F7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54DCF4-A90B-480F-9055-9FAEF94D6C78}" type="pres">
      <dgm:prSet presAssocID="{F9C788A0-7708-4ECA-A603-4D58D983E75C}" presName="hierRoot1" presStyleCnt="0">
        <dgm:presLayoutVars>
          <dgm:hierBranch val="init"/>
        </dgm:presLayoutVars>
      </dgm:prSet>
      <dgm:spPr/>
    </dgm:pt>
    <dgm:pt modelId="{F02FCCC3-972E-48B4-B3E4-3D0C499E60F3}" type="pres">
      <dgm:prSet presAssocID="{F9C788A0-7708-4ECA-A603-4D58D983E75C}" presName="rootComposite1" presStyleCnt="0"/>
      <dgm:spPr/>
    </dgm:pt>
    <dgm:pt modelId="{40DC285A-BBEC-4508-98D0-DF03C475FD07}" type="pres">
      <dgm:prSet presAssocID="{F9C788A0-7708-4ECA-A603-4D58D983E75C}" presName="rootText1" presStyleLbl="node0" presStyleIdx="0" presStyleCnt="1" custScaleX="160883" custScaleY="12965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EDC183A-596D-40E8-BA40-CAD1E6818602}" type="pres">
      <dgm:prSet presAssocID="{F9C788A0-7708-4ECA-A603-4D58D983E75C}" presName="titleText1" presStyleLbl="fgAcc0" presStyleIdx="0" presStyleCnt="1" custScaleX="124294" custScaleY="21319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A0D12F8-990F-4915-B2FD-542A85A0D2AF}" type="pres">
      <dgm:prSet presAssocID="{F9C788A0-7708-4ECA-A603-4D58D983E75C}" presName="rootConnector1" presStyleLbl="node1" presStyleIdx="0" presStyleCnt="8"/>
      <dgm:spPr/>
      <dgm:t>
        <a:bodyPr/>
        <a:lstStyle/>
        <a:p>
          <a:endParaRPr lang="ru-RU"/>
        </a:p>
      </dgm:t>
    </dgm:pt>
    <dgm:pt modelId="{F5B30F23-4936-4636-9006-E2536952EE2B}" type="pres">
      <dgm:prSet presAssocID="{F9C788A0-7708-4ECA-A603-4D58D983E75C}" presName="hierChild2" presStyleCnt="0"/>
      <dgm:spPr/>
    </dgm:pt>
    <dgm:pt modelId="{D0F5F292-F4C1-4AA3-9E79-272EA9C65C88}" type="pres">
      <dgm:prSet presAssocID="{481AE36D-30A4-4992-AF02-694B2609131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91E7F62-1E7A-44A9-8E3D-F1B28E34B4B1}" type="pres">
      <dgm:prSet presAssocID="{AA366FB0-57DA-4C6C-BDC2-8741176D6A92}" presName="hierRoot2" presStyleCnt="0">
        <dgm:presLayoutVars>
          <dgm:hierBranch val="init"/>
        </dgm:presLayoutVars>
      </dgm:prSet>
      <dgm:spPr/>
    </dgm:pt>
    <dgm:pt modelId="{2CCABB56-F63B-4260-B332-C73233E67D48}" type="pres">
      <dgm:prSet presAssocID="{AA366FB0-57DA-4C6C-BDC2-8741176D6A92}" presName="rootComposite" presStyleCnt="0"/>
      <dgm:spPr/>
    </dgm:pt>
    <dgm:pt modelId="{F913AD33-2A5B-4EC6-87B7-6E7414963D26}" type="pres">
      <dgm:prSet presAssocID="{AA366FB0-57DA-4C6C-BDC2-8741176D6A92}" presName="rootText" presStyleLbl="node1" presStyleIdx="0" presStyleCnt="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99E5150-D47D-4CC2-AA9E-54607065E94B}" type="pres">
      <dgm:prSet presAssocID="{AA366FB0-57DA-4C6C-BDC2-8741176D6A92}" presName="titleText2" presStyleLbl="fgAcc1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B6A3CEE-8A11-4B08-8F51-B2B91D506560}" type="pres">
      <dgm:prSet presAssocID="{AA366FB0-57DA-4C6C-BDC2-8741176D6A92}" presName="rootConnector" presStyleLbl="node2" presStyleIdx="0" presStyleCnt="0"/>
      <dgm:spPr/>
      <dgm:t>
        <a:bodyPr/>
        <a:lstStyle/>
        <a:p>
          <a:endParaRPr lang="ru-RU"/>
        </a:p>
      </dgm:t>
    </dgm:pt>
    <dgm:pt modelId="{FDD4B495-76A8-42F1-A89F-1E12CE27642B}" type="pres">
      <dgm:prSet presAssocID="{AA366FB0-57DA-4C6C-BDC2-8741176D6A92}" presName="hierChild4" presStyleCnt="0"/>
      <dgm:spPr/>
    </dgm:pt>
    <dgm:pt modelId="{CBF9CCBD-8F35-4B91-A294-ECB9132AC4B7}" type="pres">
      <dgm:prSet presAssocID="{AA366FB0-57DA-4C6C-BDC2-8741176D6A92}" presName="hierChild5" presStyleCnt="0"/>
      <dgm:spPr/>
    </dgm:pt>
    <dgm:pt modelId="{F67A4414-508A-4D2D-88DD-716D9BFA2604}" type="pres">
      <dgm:prSet presAssocID="{CA02C5A8-55C6-4427-AC25-C7929C5ECBE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C524A83-88C9-4DFB-99F9-100E93C932D8}" type="pres">
      <dgm:prSet presAssocID="{179EB449-3193-465A-9B25-931EAACB3428}" presName="hierRoot2" presStyleCnt="0">
        <dgm:presLayoutVars>
          <dgm:hierBranch val="init"/>
        </dgm:presLayoutVars>
      </dgm:prSet>
      <dgm:spPr/>
    </dgm:pt>
    <dgm:pt modelId="{80085D3C-4348-4884-B9E8-94BC776D7E8A}" type="pres">
      <dgm:prSet presAssocID="{179EB449-3193-465A-9B25-931EAACB3428}" presName="rootComposite" presStyleCnt="0"/>
      <dgm:spPr/>
    </dgm:pt>
    <dgm:pt modelId="{01D63B1B-A322-474A-926D-8278995AC038}" type="pres">
      <dgm:prSet presAssocID="{179EB449-3193-465A-9B25-931EAACB3428}" presName="rootText" presStyleLbl="node1" presStyleIdx="1" presStyleCnt="8" custScaleX="133538" custScaleY="13551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C844F71-9EAD-484B-8729-6ACB0F236E11}" type="pres">
      <dgm:prSet presAssocID="{179EB449-3193-465A-9B25-931EAACB3428}" presName="titleText2" presStyleLbl="fgAcc1" presStyleIdx="1" presStyleCnt="8" custScaleX="167302" custScaleY="16316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30190A4-1C7D-45AD-881B-DC68283DADF6}" type="pres">
      <dgm:prSet presAssocID="{179EB449-3193-465A-9B25-931EAACB3428}" presName="rootConnector" presStyleLbl="node2" presStyleIdx="0" presStyleCnt="0"/>
      <dgm:spPr/>
      <dgm:t>
        <a:bodyPr/>
        <a:lstStyle/>
        <a:p>
          <a:endParaRPr lang="ru-RU"/>
        </a:p>
      </dgm:t>
    </dgm:pt>
    <dgm:pt modelId="{B23E17BF-4C8D-42F1-BC27-634B9D1011E5}" type="pres">
      <dgm:prSet presAssocID="{179EB449-3193-465A-9B25-931EAACB3428}" presName="hierChild4" presStyleCnt="0"/>
      <dgm:spPr/>
    </dgm:pt>
    <dgm:pt modelId="{3551FE69-1932-44BA-B75F-4C5E4B7B2B2B}" type="pres">
      <dgm:prSet presAssocID="{77DA4BF4-51A1-4666-8198-9DA8FE7684BD}" presName="Name37" presStyleLbl="parChTrans1D3" presStyleIdx="0" presStyleCnt="5"/>
      <dgm:spPr/>
      <dgm:t>
        <a:bodyPr/>
        <a:lstStyle/>
        <a:p>
          <a:endParaRPr lang="ru-RU"/>
        </a:p>
      </dgm:t>
    </dgm:pt>
    <dgm:pt modelId="{31ABA66B-ACB8-4DCF-A3A6-5E7CF4B7020C}" type="pres">
      <dgm:prSet presAssocID="{D383ADB3-102B-42FF-ACC8-EDAA473979E0}" presName="hierRoot2" presStyleCnt="0">
        <dgm:presLayoutVars>
          <dgm:hierBranch val="init"/>
        </dgm:presLayoutVars>
      </dgm:prSet>
      <dgm:spPr/>
    </dgm:pt>
    <dgm:pt modelId="{90926930-24EF-460B-B047-62BE32737BD7}" type="pres">
      <dgm:prSet presAssocID="{D383ADB3-102B-42FF-ACC8-EDAA473979E0}" presName="rootComposite" presStyleCnt="0"/>
      <dgm:spPr/>
    </dgm:pt>
    <dgm:pt modelId="{C3905A97-3B34-4AC9-BA48-1A9396158003}" type="pres">
      <dgm:prSet presAssocID="{D383ADB3-102B-42FF-ACC8-EDAA473979E0}" presName="rootText" presStyleLbl="node1" presStyleIdx="2" presStyleCnt="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6108207-013A-440B-88B2-7979C38D1693}" type="pres">
      <dgm:prSet presAssocID="{D383ADB3-102B-42FF-ACC8-EDAA473979E0}" presName="titleText2" presStyleLbl="fgAcc1" presStyleIdx="2" presStyleCnt="8" custScaleX="134070" custScaleY="16331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D1F8512-F9D9-42FC-81E2-347A4A349989}" type="pres">
      <dgm:prSet presAssocID="{D383ADB3-102B-42FF-ACC8-EDAA473979E0}" presName="rootConnector" presStyleLbl="node3" presStyleIdx="0" presStyleCnt="0"/>
      <dgm:spPr/>
      <dgm:t>
        <a:bodyPr/>
        <a:lstStyle/>
        <a:p>
          <a:endParaRPr lang="ru-RU"/>
        </a:p>
      </dgm:t>
    </dgm:pt>
    <dgm:pt modelId="{B34511A8-3AFF-41B5-B3D2-B678588D7941}" type="pres">
      <dgm:prSet presAssocID="{D383ADB3-102B-42FF-ACC8-EDAA473979E0}" presName="hierChild4" presStyleCnt="0"/>
      <dgm:spPr/>
    </dgm:pt>
    <dgm:pt modelId="{4EC1368F-3388-4B6D-BA7A-67B761F2A28E}" type="pres">
      <dgm:prSet presAssocID="{D383ADB3-102B-42FF-ACC8-EDAA473979E0}" presName="hierChild5" presStyleCnt="0"/>
      <dgm:spPr/>
    </dgm:pt>
    <dgm:pt modelId="{371B1154-392B-42F8-A310-FEBB10472AFD}" type="pres">
      <dgm:prSet presAssocID="{D49584A0-A63D-4F29-9B78-17656CD05267}" presName="Name37" presStyleLbl="parChTrans1D3" presStyleIdx="1" presStyleCnt="5"/>
      <dgm:spPr/>
      <dgm:t>
        <a:bodyPr/>
        <a:lstStyle/>
        <a:p>
          <a:endParaRPr lang="ru-RU"/>
        </a:p>
      </dgm:t>
    </dgm:pt>
    <dgm:pt modelId="{EE5B9105-6B9C-4081-93B2-C1B788B6B25C}" type="pres">
      <dgm:prSet presAssocID="{6DF841ED-AB06-4D1E-9072-FAD49A34CC54}" presName="hierRoot2" presStyleCnt="0">
        <dgm:presLayoutVars>
          <dgm:hierBranch val="init"/>
        </dgm:presLayoutVars>
      </dgm:prSet>
      <dgm:spPr/>
    </dgm:pt>
    <dgm:pt modelId="{68BBF35A-EB70-4604-99DE-811CBAA4BC71}" type="pres">
      <dgm:prSet presAssocID="{6DF841ED-AB06-4D1E-9072-FAD49A34CC54}" presName="rootComposite" presStyleCnt="0"/>
      <dgm:spPr/>
    </dgm:pt>
    <dgm:pt modelId="{A04BAFBA-793B-4AE8-BA67-8B908A82DB2A}" type="pres">
      <dgm:prSet presAssocID="{6DF841ED-AB06-4D1E-9072-FAD49A34CC54}" presName="rootText" presStyleLbl="node1" presStyleIdx="3" presStyleCnt="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8CD825B-54F8-4774-A3C8-F715E54F7EF2}" type="pres">
      <dgm:prSet presAssocID="{6DF841ED-AB06-4D1E-9072-FAD49A34CC54}" presName="titleText2" presStyleLbl="fgAcc1" presStyleIdx="3" presStyleCnt="8" custScaleX="134982" custScaleY="17172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D7D216A-6B13-4F08-855F-AF1BE905AF8F}" type="pres">
      <dgm:prSet presAssocID="{6DF841ED-AB06-4D1E-9072-FAD49A34CC54}" presName="rootConnector" presStyleLbl="node3" presStyleIdx="0" presStyleCnt="0"/>
      <dgm:spPr/>
      <dgm:t>
        <a:bodyPr/>
        <a:lstStyle/>
        <a:p>
          <a:endParaRPr lang="ru-RU"/>
        </a:p>
      </dgm:t>
    </dgm:pt>
    <dgm:pt modelId="{3C40946C-9AF9-4085-A053-830E3FC4344E}" type="pres">
      <dgm:prSet presAssocID="{6DF841ED-AB06-4D1E-9072-FAD49A34CC54}" presName="hierChild4" presStyleCnt="0"/>
      <dgm:spPr/>
    </dgm:pt>
    <dgm:pt modelId="{3B23F32D-8CE2-47EC-A9FD-439D92E3CF23}" type="pres">
      <dgm:prSet presAssocID="{6DF841ED-AB06-4D1E-9072-FAD49A34CC54}" presName="hierChild5" presStyleCnt="0"/>
      <dgm:spPr/>
    </dgm:pt>
    <dgm:pt modelId="{390499AF-727D-447D-855F-CB14C20BEAA3}" type="pres">
      <dgm:prSet presAssocID="{01ED6743-90F8-42EA-8B2B-54F7C1498263}" presName="Name37" presStyleLbl="parChTrans1D3" presStyleIdx="2" presStyleCnt="5"/>
      <dgm:spPr/>
      <dgm:t>
        <a:bodyPr/>
        <a:lstStyle/>
        <a:p>
          <a:endParaRPr lang="ru-RU"/>
        </a:p>
      </dgm:t>
    </dgm:pt>
    <dgm:pt modelId="{69493A62-6337-4AD0-AA86-4D721F17CE7B}" type="pres">
      <dgm:prSet presAssocID="{073DFAFC-3B4C-4499-A8F0-B53A529661CB}" presName="hierRoot2" presStyleCnt="0">
        <dgm:presLayoutVars>
          <dgm:hierBranch val="init"/>
        </dgm:presLayoutVars>
      </dgm:prSet>
      <dgm:spPr/>
    </dgm:pt>
    <dgm:pt modelId="{9AAE6070-84C5-4AF9-9A4B-3D3729B7DA94}" type="pres">
      <dgm:prSet presAssocID="{073DFAFC-3B4C-4499-A8F0-B53A529661CB}" presName="rootComposite" presStyleCnt="0"/>
      <dgm:spPr/>
    </dgm:pt>
    <dgm:pt modelId="{6EB96709-9A98-409B-ACD4-1289B4DEA124}" type="pres">
      <dgm:prSet presAssocID="{073DFAFC-3B4C-4499-A8F0-B53A529661CB}" presName="rootText" presStyleLbl="node1" presStyleIdx="4" presStyleCnt="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93F003C-41D6-448E-9CAF-1E92A987B5D4}" type="pres">
      <dgm:prSet presAssocID="{073DFAFC-3B4C-4499-A8F0-B53A529661CB}" presName="titleText2" presStyleLbl="fgAcc1" presStyleIdx="4" presStyleCnt="8" custScaleX="109536" custScaleY="18380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BBB4CFA-9D85-4D87-B2AA-5CD8E6D94B60}" type="pres">
      <dgm:prSet presAssocID="{073DFAFC-3B4C-4499-A8F0-B53A529661CB}" presName="rootConnector" presStyleLbl="node3" presStyleIdx="0" presStyleCnt="0"/>
      <dgm:spPr/>
      <dgm:t>
        <a:bodyPr/>
        <a:lstStyle/>
        <a:p>
          <a:endParaRPr lang="ru-RU"/>
        </a:p>
      </dgm:t>
    </dgm:pt>
    <dgm:pt modelId="{DC83F857-94F9-4216-9E21-06BBDBE9F6DA}" type="pres">
      <dgm:prSet presAssocID="{073DFAFC-3B4C-4499-A8F0-B53A529661CB}" presName="hierChild4" presStyleCnt="0"/>
      <dgm:spPr/>
    </dgm:pt>
    <dgm:pt modelId="{14D0336C-35E1-41CF-BF54-5D121296F63D}" type="pres">
      <dgm:prSet presAssocID="{073DFAFC-3B4C-4499-A8F0-B53A529661CB}" presName="hierChild5" presStyleCnt="0"/>
      <dgm:spPr/>
    </dgm:pt>
    <dgm:pt modelId="{0E60142E-916D-42D0-990F-4D52D7694A7F}" type="pres">
      <dgm:prSet presAssocID="{78E6DB25-CE92-4E40-9E20-40A39AA1C3F0}" presName="Name37" presStyleLbl="parChTrans1D3" presStyleIdx="3" presStyleCnt="5"/>
      <dgm:spPr/>
      <dgm:t>
        <a:bodyPr/>
        <a:lstStyle/>
        <a:p>
          <a:endParaRPr lang="ru-RU"/>
        </a:p>
      </dgm:t>
    </dgm:pt>
    <dgm:pt modelId="{F8F34CAE-01C8-4F05-9175-A8D662B33093}" type="pres">
      <dgm:prSet presAssocID="{3E74177D-8DEF-42F5-B661-D19F41BC3AC5}" presName="hierRoot2" presStyleCnt="0">
        <dgm:presLayoutVars>
          <dgm:hierBranch val="init"/>
        </dgm:presLayoutVars>
      </dgm:prSet>
      <dgm:spPr/>
    </dgm:pt>
    <dgm:pt modelId="{8F08DF9A-7EF4-407A-A80B-90D70F986A3F}" type="pres">
      <dgm:prSet presAssocID="{3E74177D-8DEF-42F5-B661-D19F41BC3AC5}" presName="rootComposite" presStyleCnt="0"/>
      <dgm:spPr/>
    </dgm:pt>
    <dgm:pt modelId="{7005619E-4A79-4F5C-AE71-12490CAAE5B5}" type="pres">
      <dgm:prSet presAssocID="{3E74177D-8DEF-42F5-B661-D19F41BC3AC5}" presName="rootText" presStyleLbl="node1" presStyleIdx="5" presStyleCnt="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3D523AD-C890-4710-9280-A98D2AF54115}" type="pres">
      <dgm:prSet presAssocID="{3E74177D-8DEF-42F5-B661-D19F41BC3AC5}" presName="titleText2" presStyleLbl="fgAcc1" presStyleIdx="5" presStyleCnt="8" custScaleX="147803" custScaleY="2015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7195382-A68C-4F48-9735-DE7B484ED57E}" type="pres">
      <dgm:prSet presAssocID="{3E74177D-8DEF-42F5-B661-D19F41BC3AC5}" presName="rootConnector" presStyleLbl="node3" presStyleIdx="0" presStyleCnt="0"/>
      <dgm:spPr/>
      <dgm:t>
        <a:bodyPr/>
        <a:lstStyle/>
        <a:p>
          <a:endParaRPr lang="ru-RU"/>
        </a:p>
      </dgm:t>
    </dgm:pt>
    <dgm:pt modelId="{6F824D22-872B-482D-AD04-62E5D1359CB6}" type="pres">
      <dgm:prSet presAssocID="{3E74177D-8DEF-42F5-B661-D19F41BC3AC5}" presName="hierChild4" presStyleCnt="0"/>
      <dgm:spPr/>
    </dgm:pt>
    <dgm:pt modelId="{59C2B167-30BC-49FC-BF09-C15BC48310E8}" type="pres">
      <dgm:prSet presAssocID="{3E74177D-8DEF-42F5-B661-D19F41BC3AC5}" presName="hierChild5" presStyleCnt="0"/>
      <dgm:spPr/>
    </dgm:pt>
    <dgm:pt modelId="{FF49163F-A839-465C-8A18-22D64A8753C8}" type="pres">
      <dgm:prSet presAssocID="{F817C40F-0E4F-4C36-A50B-8992900F7D6A}" presName="Name37" presStyleLbl="parChTrans1D3" presStyleIdx="4" presStyleCnt="5"/>
      <dgm:spPr/>
      <dgm:t>
        <a:bodyPr/>
        <a:lstStyle/>
        <a:p>
          <a:endParaRPr lang="ru-RU"/>
        </a:p>
      </dgm:t>
    </dgm:pt>
    <dgm:pt modelId="{912F93A9-40D8-4222-82C9-D745951EAB00}" type="pres">
      <dgm:prSet presAssocID="{1C798356-3289-48BD-92E8-DA9533AE5298}" presName="hierRoot2" presStyleCnt="0">
        <dgm:presLayoutVars>
          <dgm:hierBranch val="init"/>
        </dgm:presLayoutVars>
      </dgm:prSet>
      <dgm:spPr/>
    </dgm:pt>
    <dgm:pt modelId="{A78DDB47-4AB4-4F4A-AED1-C089E9175730}" type="pres">
      <dgm:prSet presAssocID="{1C798356-3289-48BD-92E8-DA9533AE5298}" presName="rootComposite" presStyleCnt="0"/>
      <dgm:spPr/>
    </dgm:pt>
    <dgm:pt modelId="{BE9CD4D6-6542-484A-919D-E0FEBFB6DF15}" type="pres">
      <dgm:prSet presAssocID="{1C798356-3289-48BD-92E8-DA9533AE5298}" presName="rootText" presStyleLbl="node1" presStyleIdx="6" presStyleCnt="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C24BEA2-A0CF-4300-8602-38C11FD078E0}" type="pres">
      <dgm:prSet presAssocID="{1C798356-3289-48BD-92E8-DA9533AE5298}" presName="titleText2" presStyleLbl="fgAcc1" presStyleIdx="6" presStyleCnt="8" custScaleX="137915" custScaleY="19047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31DF80B-DB0D-4CBC-91E9-5BE699254051}" type="pres">
      <dgm:prSet presAssocID="{1C798356-3289-48BD-92E8-DA9533AE5298}" presName="rootConnector" presStyleLbl="node3" presStyleIdx="0" presStyleCnt="0"/>
      <dgm:spPr/>
      <dgm:t>
        <a:bodyPr/>
        <a:lstStyle/>
        <a:p>
          <a:endParaRPr lang="ru-RU"/>
        </a:p>
      </dgm:t>
    </dgm:pt>
    <dgm:pt modelId="{B66636A1-4E72-4F0C-8944-4D2AD44B8200}" type="pres">
      <dgm:prSet presAssocID="{1C798356-3289-48BD-92E8-DA9533AE5298}" presName="hierChild4" presStyleCnt="0"/>
      <dgm:spPr/>
    </dgm:pt>
    <dgm:pt modelId="{0208A6FB-8321-4C04-834A-21966FC095D8}" type="pres">
      <dgm:prSet presAssocID="{1C798356-3289-48BD-92E8-DA9533AE5298}" presName="hierChild5" presStyleCnt="0"/>
      <dgm:spPr/>
    </dgm:pt>
    <dgm:pt modelId="{897BE47E-442B-4029-B3C0-75F46CEE7ED1}" type="pres">
      <dgm:prSet presAssocID="{179EB449-3193-465A-9B25-931EAACB3428}" presName="hierChild5" presStyleCnt="0"/>
      <dgm:spPr/>
    </dgm:pt>
    <dgm:pt modelId="{7B0FDFAB-765B-473D-B898-7A295C74F42E}" type="pres">
      <dgm:prSet presAssocID="{964F3D61-89C6-4211-9A37-0AA08F342B7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23B5A40-4E6E-4CB1-ADEC-9C4D40775853}" type="pres">
      <dgm:prSet presAssocID="{EBC75EBB-65FB-4F0C-98F6-5F8AB381EEC5}" presName="hierRoot2" presStyleCnt="0">
        <dgm:presLayoutVars>
          <dgm:hierBranch val="init"/>
        </dgm:presLayoutVars>
      </dgm:prSet>
      <dgm:spPr/>
    </dgm:pt>
    <dgm:pt modelId="{5A8A4829-A1B8-4968-AE24-73108E2D56F8}" type="pres">
      <dgm:prSet presAssocID="{EBC75EBB-65FB-4F0C-98F6-5F8AB381EEC5}" presName="rootComposite" presStyleCnt="0"/>
      <dgm:spPr/>
    </dgm:pt>
    <dgm:pt modelId="{9F78A2DC-08F7-42B4-8DE0-504942DE773A}" type="pres">
      <dgm:prSet presAssocID="{EBC75EBB-65FB-4F0C-98F6-5F8AB381EEC5}" presName="rootText" presStyleLbl="node1" presStyleIdx="7" presStyleCnt="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0B3A2C0-86B2-4AD9-ADE4-CA4EC8601785}" type="pres">
      <dgm:prSet presAssocID="{EBC75EBB-65FB-4F0C-98F6-5F8AB381EEC5}" presName="titleText2" presStyleLbl="fgAcc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E9E3461-A17A-4916-9CB3-11829F8C0738}" type="pres">
      <dgm:prSet presAssocID="{EBC75EBB-65FB-4F0C-98F6-5F8AB381EEC5}" presName="rootConnector" presStyleLbl="node2" presStyleIdx="0" presStyleCnt="0"/>
      <dgm:spPr/>
      <dgm:t>
        <a:bodyPr/>
        <a:lstStyle/>
        <a:p>
          <a:endParaRPr lang="ru-RU"/>
        </a:p>
      </dgm:t>
    </dgm:pt>
    <dgm:pt modelId="{A92D95D1-0A47-4E88-85DF-CD49E11EBEFA}" type="pres">
      <dgm:prSet presAssocID="{EBC75EBB-65FB-4F0C-98F6-5F8AB381EEC5}" presName="hierChild4" presStyleCnt="0"/>
      <dgm:spPr/>
    </dgm:pt>
    <dgm:pt modelId="{DBB2D74A-38D9-4AC0-BBFC-CE41F1912A29}" type="pres">
      <dgm:prSet presAssocID="{EBC75EBB-65FB-4F0C-98F6-5F8AB381EEC5}" presName="hierChild5" presStyleCnt="0"/>
      <dgm:spPr/>
    </dgm:pt>
    <dgm:pt modelId="{C9B3D8D7-83A9-44C5-A4B7-2AB0C14B0560}" type="pres">
      <dgm:prSet presAssocID="{F9C788A0-7708-4ECA-A603-4D58D983E75C}" presName="hierChild3" presStyleCnt="0"/>
      <dgm:spPr/>
    </dgm:pt>
  </dgm:ptLst>
  <dgm:cxnLst>
    <dgm:cxn modelId="{7F211D9A-6C27-4817-8D8A-29754BE7ED65}" type="presOf" srcId="{073DFAFC-3B4C-4499-A8F0-B53A529661CB}" destId="{EBBB4CFA-9D85-4D87-B2AA-5CD8E6D94B60}" srcOrd="1" destOrd="0" presId="urn:microsoft.com/office/officeart/2008/layout/NameandTitleOrganizationalChart"/>
    <dgm:cxn modelId="{9F5B84E9-8922-44A5-B1AB-DBDB03E59C31}" type="presOf" srcId="{78E6DB25-CE92-4E40-9E20-40A39AA1C3F0}" destId="{0E60142E-916D-42D0-990F-4D52D7694A7F}" srcOrd="0" destOrd="0" presId="urn:microsoft.com/office/officeart/2008/layout/NameandTitleOrganizationalChart"/>
    <dgm:cxn modelId="{87AFA2B8-7828-4DC6-8FDC-45C08B8F12F9}" type="presOf" srcId="{481AE36D-30A4-4992-AF02-694B26091319}" destId="{D0F5F292-F4C1-4AA3-9E79-272EA9C65C88}" srcOrd="0" destOrd="0" presId="urn:microsoft.com/office/officeart/2008/layout/NameandTitleOrganizationalChart"/>
    <dgm:cxn modelId="{40A6F87A-1508-4C03-866A-66EA53B31C3E}" type="presOf" srcId="{3E74177D-8DEF-42F5-B661-D19F41BC3AC5}" destId="{7005619E-4A79-4F5C-AE71-12490CAAE5B5}" srcOrd="0" destOrd="0" presId="urn:microsoft.com/office/officeart/2008/layout/NameandTitleOrganizationalChart"/>
    <dgm:cxn modelId="{702C75AE-4E37-4D8E-AA0A-466634D31C46}" type="presOf" srcId="{E10EF1C2-1BF7-4A5C-ABA1-9AC8BD3B3104}" destId="{88CD825B-54F8-4774-A3C8-F715E54F7EF2}" srcOrd="0" destOrd="0" presId="urn:microsoft.com/office/officeart/2008/layout/NameandTitleOrganizationalChart"/>
    <dgm:cxn modelId="{7BED8C6B-7A2B-4953-886E-2FF0511727FF}" srcId="{F9C788A0-7708-4ECA-A603-4D58D983E75C}" destId="{AA366FB0-57DA-4C6C-BDC2-8741176D6A92}" srcOrd="0" destOrd="0" parTransId="{481AE36D-30A4-4992-AF02-694B26091319}" sibTransId="{C5C1C48B-858A-4FDE-899B-2EE44BBDC055}"/>
    <dgm:cxn modelId="{A9BC0487-F453-439A-9AB1-1B64852C934B}" type="presOf" srcId="{D383ADB3-102B-42FF-ACC8-EDAA473979E0}" destId="{0D1F8512-F9D9-42FC-81E2-347A4A349989}" srcOrd="1" destOrd="0" presId="urn:microsoft.com/office/officeart/2008/layout/NameandTitleOrganizationalChart"/>
    <dgm:cxn modelId="{BF9E9A4E-3644-435E-8EDB-1880E88D8B61}" type="presOf" srcId="{F9C788A0-7708-4ECA-A603-4D58D983E75C}" destId="{40DC285A-BBEC-4508-98D0-DF03C475FD07}" srcOrd="0" destOrd="0" presId="urn:microsoft.com/office/officeart/2008/layout/NameandTitleOrganizationalChart"/>
    <dgm:cxn modelId="{B7DD0ABC-3DE1-491A-9EC7-55637B278B64}" type="presOf" srcId="{D49584A0-A63D-4F29-9B78-17656CD05267}" destId="{371B1154-392B-42F8-A310-FEBB10472AFD}" srcOrd="0" destOrd="0" presId="urn:microsoft.com/office/officeart/2008/layout/NameandTitleOrganizationalChart"/>
    <dgm:cxn modelId="{46F6E451-5585-41D7-AD38-12FF81F725F5}" srcId="{179EB449-3193-465A-9B25-931EAACB3428}" destId="{6DF841ED-AB06-4D1E-9072-FAD49A34CC54}" srcOrd="1" destOrd="0" parTransId="{D49584A0-A63D-4F29-9B78-17656CD05267}" sibTransId="{E10EF1C2-1BF7-4A5C-ABA1-9AC8BD3B3104}"/>
    <dgm:cxn modelId="{A74FBA6E-2C3E-43AF-9B25-00D3CB14358A}" type="presOf" srcId="{6DF841ED-AB06-4D1E-9072-FAD49A34CC54}" destId="{8D7D216A-6B13-4F08-855F-AF1BE905AF8F}" srcOrd="1" destOrd="0" presId="urn:microsoft.com/office/officeart/2008/layout/NameandTitleOrganizationalChart"/>
    <dgm:cxn modelId="{77AC1661-433C-4F38-821F-406F5820F490}" type="presOf" srcId="{CA02C5A8-55C6-4427-AC25-C7929C5ECBE7}" destId="{F67A4414-508A-4D2D-88DD-716D9BFA2604}" srcOrd="0" destOrd="0" presId="urn:microsoft.com/office/officeart/2008/layout/NameandTitleOrganizationalChart"/>
    <dgm:cxn modelId="{0B99C422-8B24-473B-B826-D5DC37D5E5DF}" srcId="{F9C788A0-7708-4ECA-A603-4D58D983E75C}" destId="{EBC75EBB-65FB-4F0C-98F6-5F8AB381EEC5}" srcOrd="2" destOrd="0" parTransId="{964F3D61-89C6-4211-9A37-0AA08F342B71}" sibTransId="{D2FC1FA2-A9BC-4C27-B719-6B2F6EFD3E7E}"/>
    <dgm:cxn modelId="{95CD4530-483B-43E1-8562-ABCC83AEC0C2}" type="presOf" srcId="{964F3D61-89C6-4211-9A37-0AA08F342B71}" destId="{7B0FDFAB-765B-473D-B898-7A295C74F42E}" srcOrd="0" destOrd="0" presId="urn:microsoft.com/office/officeart/2008/layout/NameandTitleOrganizationalChart"/>
    <dgm:cxn modelId="{A0A7ED8C-C73E-45F5-8685-C96A892F2AC4}" type="presOf" srcId="{FEFA2A3D-BED9-4B30-9DBF-681DE9299066}" destId="{F93F003C-41D6-448E-9CAF-1E92A987B5D4}" srcOrd="0" destOrd="0" presId="urn:microsoft.com/office/officeart/2008/layout/NameandTitleOrganizationalChart"/>
    <dgm:cxn modelId="{AD0742CE-F2CE-4CF5-BF40-63F213CB9F24}" type="presOf" srcId="{088F7342-DCD8-41E8-A3DB-05DE5E651005}" destId="{EC24BEA2-A0CF-4300-8602-38C11FD078E0}" srcOrd="0" destOrd="0" presId="urn:microsoft.com/office/officeart/2008/layout/NameandTitleOrganizationalChart"/>
    <dgm:cxn modelId="{AA5F8503-582D-49B7-A66E-EE98E0857AEE}" type="presOf" srcId="{01ED6743-90F8-42EA-8B2B-54F7C1498263}" destId="{390499AF-727D-447D-855F-CB14C20BEAA3}" srcOrd="0" destOrd="0" presId="urn:microsoft.com/office/officeart/2008/layout/NameandTitleOrganizationalChart"/>
    <dgm:cxn modelId="{7051C103-78CA-4C00-A8F5-6642888E6010}" type="presOf" srcId="{F817C40F-0E4F-4C36-A50B-8992900F7D6A}" destId="{FF49163F-A839-465C-8A18-22D64A8753C8}" srcOrd="0" destOrd="0" presId="urn:microsoft.com/office/officeart/2008/layout/NameandTitleOrganizationalChart"/>
    <dgm:cxn modelId="{49DBAF92-DE24-4182-BECB-87D2046A1621}" type="presOf" srcId="{D383ADB3-102B-42FF-ACC8-EDAA473979E0}" destId="{C3905A97-3B34-4AC9-BA48-1A9396158003}" srcOrd="0" destOrd="0" presId="urn:microsoft.com/office/officeart/2008/layout/NameandTitleOrganizationalChart"/>
    <dgm:cxn modelId="{4A38031C-21F5-4DAF-8C05-AD30FC881F26}" type="presOf" srcId="{073DFAFC-3B4C-4499-A8F0-B53A529661CB}" destId="{6EB96709-9A98-409B-ACD4-1289B4DEA124}" srcOrd="0" destOrd="0" presId="urn:microsoft.com/office/officeart/2008/layout/NameandTitleOrganizationalChart"/>
    <dgm:cxn modelId="{81FDB845-C84E-4A12-B917-6960B269886E}" srcId="{F9C788A0-7708-4ECA-A603-4D58D983E75C}" destId="{179EB449-3193-465A-9B25-931EAACB3428}" srcOrd="1" destOrd="0" parTransId="{CA02C5A8-55C6-4427-AC25-C7929C5ECBE7}" sibTransId="{1FBA9176-46E9-4CCA-A352-9A64294E0742}"/>
    <dgm:cxn modelId="{5F6F4B31-37A6-43C2-AFC2-FE5D9FCBDF49}" type="presOf" srcId="{23F4A08E-6307-42F3-AC9A-B3FA3E51AD28}" destId="{8EDC183A-596D-40E8-BA40-CAD1E6818602}" srcOrd="0" destOrd="0" presId="urn:microsoft.com/office/officeart/2008/layout/NameandTitleOrganizationalChart"/>
    <dgm:cxn modelId="{F6CB4A94-B882-4CCB-8905-F413A6FB70EB}" srcId="{179EB449-3193-465A-9B25-931EAACB3428}" destId="{D383ADB3-102B-42FF-ACC8-EDAA473979E0}" srcOrd="0" destOrd="0" parTransId="{77DA4BF4-51A1-4666-8198-9DA8FE7684BD}" sibTransId="{025FC108-9DBF-4B88-88AB-328CEED472FF}"/>
    <dgm:cxn modelId="{DE618EE4-1A15-45DA-B547-096EDD1C3D1D}" type="presOf" srcId="{D2FC1FA2-A9BC-4C27-B719-6B2F6EFD3E7E}" destId="{B0B3A2C0-86B2-4AD9-ADE4-CA4EC8601785}" srcOrd="0" destOrd="0" presId="urn:microsoft.com/office/officeart/2008/layout/NameandTitleOrganizationalChart"/>
    <dgm:cxn modelId="{25742CFF-40AD-4795-BBF1-8EBD37638A2F}" srcId="{179EB449-3193-465A-9B25-931EAACB3428}" destId="{1C798356-3289-48BD-92E8-DA9533AE5298}" srcOrd="4" destOrd="0" parTransId="{F817C40F-0E4F-4C36-A50B-8992900F7D6A}" sibTransId="{088F7342-DCD8-41E8-A3DB-05DE5E651005}"/>
    <dgm:cxn modelId="{3949AFF9-09F8-4F7D-B79B-9220D455B565}" type="presOf" srcId="{179EB449-3193-465A-9B25-931EAACB3428}" destId="{130190A4-1C7D-45AD-881B-DC68283DADF6}" srcOrd="1" destOrd="0" presId="urn:microsoft.com/office/officeart/2008/layout/NameandTitleOrganizationalChart"/>
    <dgm:cxn modelId="{E1FFD1E5-60DA-4EA3-AF49-1E2840C4C280}" type="presOf" srcId="{179EB449-3193-465A-9B25-931EAACB3428}" destId="{01D63B1B-A322-474A-926D-8278995AC038}" srcOrd="0" destOrd="0" presId="urn:microsoft.com/office/officeart/2008/layout/NameandTitleOrganizationalChart"/>
    <dgm:cxn modelId="{C6558BDC-7AEC-4097-8C88-E4CB3F5C9955}" type="presOf" srcId="{84B858B3-8D1C-4C7B-BF27-BD9F26ABC614}" destId="{53D523AD-C890-4710-9280-A98D2AF54115}" srcOrd="0" destOrd="0" presId="urn:microsoft.com/office/officeart/2008/layout/NameandTitleOrganizationalChart"/>
    <dgm:cxn modelId="{6FDA68B6-E5D9-427F-B296-180435192665}" type="presOf" srcId="{EBC75EBB-65FB-4F0C-98F6-5F8AB381EEC5}" destId="{9F78A2DC-08F7-42B4-8DE0-504942DE773A}" srcOrd="0" destOrd="0" presId="urn:microsoft.com/office/officeart/2008/layout/NameandTitleOrganizationalChart"/>
    <dgm:cxn modelId="{094E3729-D3B1-4EF5-A62C-C84CE6C901A2}" type="presOf" srcId="{AA366FB0-57DA-4C6C-BDC2-8741176D6A92}" destId="{DB6A3CEE-8A11-4B08-8F51-B2B91D506560}" srcOrd="1" destOrd="0" presId="urn:microsoft.com/office/officeart/2008/layout/NameandTitleOrganizationalChart"/>
    <dgm:cxn modelId="{5BC50B28-EA70-4B55-BED9-E00ECEE2FE5A}" type="presOf" srcId="{1C798356-3289-48BD-92E8-DA9533AE5298}" destId="{BE9CD4D6-6542-484A-919D-E0FEBFB6DF15}" srcOrd="0" destOrd="0" presId="urn:microsoft.com/office/officeart/2008/layout/NameandTitleOrganizationalChart"/>
    <dgm:cxn modelId="{D6AC6FB0-8CAE-4A83-97A9-7FAE196F9FD5}" type="presOf" srcId="{1C798356-3289-48BD-92E8-DA9533AE5298}" destId="{331DF80B-DB0D-4CBC-91E9-5BE699254051}" srcOrd="1" destOrd="0" presId="urn:microsoft.com/office/officeart/2008/layout/NameandTitleOrganizationalChart"/>
    <dgm:cxn modelId="{097ABBDD-14A2-4637-AE10-C9821C78F506}" type="presOf" srcId="{025FC108-9DBF-4B88-88AB-328CEED472FF}" destId="{D6108207-013A-440B-88B2-7979C38D1693}" srcOrd="0" destOrd="0" presId="urn:microsoft.com/office/officeart/2008/layout/NameandTitleOrganizationalChart"/>
    <dgm:cxn modelId="{4B42C7D5-4F75-412A-AEE6-C02CCA5DF897}" srcId="{179EB449-3193-465A-9B25-931EAACB3428}" destId="{073DFAFC-3B4C-4499-A8F0-B53A529661CB}" srcOrd="2" destOrd="0" parTransId="{01ED6743-90F8-42EA-8B2B-54F7C1498263}" sibTransId="{FEFA2A3D-BED9-4B30-9DBF-681DE9299066}"/>
    <dgm:cxn modelId="{4D48E4B0-0677-4DAA-967D-BC3AA878C385}" type="presOf" srcId="{EBC75EBB-65FB-4F0C-98F6-5F8AB381EEC5}" destId="{3E9E3461-A17A-4916-9CB3-11829F8C0738}" srcOrd="1" destOrd="0" presId="urn:microsoft.com/office/officeart/2008/layout/NameandTitleOrganizationalChart"/>
    <dgm:cxn modelId="{8FDE0E57-3E79-4CC6-9E40-716D0C0DA557}" type="presOf" srcId="{6DF841ED-AB06-4D1E-9072-FAD49A34CC54}" destId="{A04BAFBA-793B-4AE8-BA67-8B908A82DB2A}" srcOrd="0" destOrd="0" presId="urn:microsoft.com/office/officeart/2008/layout/NameandTitleOrganizationalChart"/>
    <dgm:cxn modelId="{DBE16930-7DBC-4A20-BA98-9304095668DB}" type="presOf" srcId="{AA366FB0-57DA-4C6C-BDC2-8741176D6A92}" destId="{F913AD33-2A5B-4EC6-87B7-6E7414963D26}" srcOrd="0" destOrd="0" presId="urn:microsoft.com/office/officeart/2008/layout/NameandTitleOrganizationalChart"/>
    <dgm:cxn modelId="{9EE6E2C0-14EF-42E7-98F9-C6AF93013820}" type="presOf" srcId="{F9C788A0-7708-4ECA-A603-4D58D983E75C}" destId="{5A0D12F8-990F-4915-B2FD-542A85A0D2AF}" srcOrd="1" destOrd="0" presId="urn:microsoft.com/office/officeart/2008/layout/NameandTitleOrganizationalChart"/>
    <dgm:cxn modelId="{60EC2756-E3F0-4082-9748-538A5B688561}" type="presOf" srcId="{C5C1C48B-858A-4FDE-899B-2EE44BBDC055}" destId="{899E5150-D47D-4CC2-AA9E-54607065E94B}" srcOrd="0" destOrd="0" presId="urn:microsoft.com/office/officeart/2008/layout/NameandTitleOrganizationalChart"/>
    <dgm:cxn modelId="{BB35DBF2-7F4E-4378-97EB-DAF041BCE89A}" type="presOf" srcId="{E1DE1141-F525-4AE7-8AF2-E8080220F78B}" destId="{B3E9AA48-2299-422D-ACC9-A9C28DA24540}" srcOrd="0" destOrd="0" presId="urn:microsoft.com/office/officeart/2008/layout/NameandTitleOrganizationalChart"/>
    <dgm:cxn modelId="{6CD717E8-8EAE-4764-83CB-FEDF4A4E5053}" srcId="{E1DE1141-F525-4AE7-8AF2-E8080220F78B}" destId="{F9C788A0-7708-4ECA-A603-4D58D983E75C}" srcOrd="0" destOrd="0" parTransId="{7778C4C5-4465-48C0-84C3-7C7C7B8367B6}" sibTransId="{23F4A08E-6307-42F3-AC9A-B3FA3E51AD28}"/>
    <dgm:cxn modelId="{558D06B0-EF97-427D-9D6A-4025EE0462C7}" srcId="{179EB449-3193-465A-9B25-931EAACB3428}" destId="{3E74177D-8DEF-42F5-B661-D19F41BC3AC5}" srcOrd="3" destOrd="0" parTransId="{78E6DB25-CE92-4E40-9E20-40A39AA1C3F0}" sibTransId="{84B858B3-8D1C-4C7B-BF27-BD9F26ABC614}"/>
    <dgm:cxn modelId="{45F0A9CC-B061-4869-9403-7FAD04584215}" type="presOf" srcId="{77DA4BF4-51A1-4666-8198-9DA8FE7684BD}" destId="{3551FE69-1932-44BA-B75F-4C5E4B7B2B2B}" srcOrd="0" destOrd="0" presId="urn:microsoft.com/office/officeart/2008/layout/NameandTitleOrganizationalChart"/>
    <dgm:cxn modelId="{F5033FAB-BC24-4D11-B0B9-D53A88998D8F}" type="presOf" srcId="{1FBA9176-46E9-4CCA-A352-9A64294E0742}" destId="{4C844F71-9EAD-484B-8729-6ACB0F236E11}" srcOrd="0" destOrd="0" presId="urn:microsoft.com/office/officeart/2008/layout/NameandTitleOrganizationalChart"/>
    <dgm:cxn modelId="{F459D864-09B3-4A8A-BEDE-A555F2C45C44}" type="presOf" srcId="{3E74177D-8DEF-42F5-B661-D19F41BC3AC5}" destId="{97195382-A68C-4F48-9735-DE7B484ED57E}" srcOrd="1" destOrd="0" presId="urn:microsoft.com/office/officeart/2008/layout/NameandTitleOrganizationalChart"/>
    <dgm:cxn modelId="{62E97A43-0221-4F38-9FF3-7334CBECA922}" type="presParOf" srcId="{B3E9AA48-2299-422D-ACC9-A9C28DA24540}" destId="{D454DCF4-A90B-480F-9055-9FAEF94D6C78}" srcOrd="0" destOrd="0" presId="urn:microsoft.com/office/officeart/2008/layout/NameandTitleOrganizationalChart"/>
    <dgm:cxn modelId="{58AE2FBA-CEA0-4695-B9FA-9A01835BECA4}" type="presParOf" srcId="{D454DCF4-A90B-480F-9055-9FAEF94D6C78}" destId="{F02FCCC3-972E-48B4-B3E4-3D0C499E60F3}" srcOrd="0" destOrd="0" presId="urn:microsoft.com/office/officeart/2008/layout/NameandTitleOrganizationalChart"/>
    <dgm:cxn modelId="{41C1E93B-4329-4CDB-BCF4-763AAA8200DD}" type="presParOf" srcId="{F02FCCC3-972E-48B4-B3E4-3D0C499E60F3}" destId="{40DC285A-BBEC-4508-98D0-DF03C475FD07}" srcOrd="0" destOrd="0" presId="urn:microsoft.com/office/officeart/2008/layout/NameandTitleOrganizationalChart"/>
    <dgm:cxn modelId="{5B49C9B4-A82B-4680-85C6-0AB58926B160}" type="presParOf" srcId="{F02FCCC3-972E-48B4-B3E4-3D0C499E60F3}" destId="{8EDC183A-596D-40E8-BA40-CAD1E6818602}" srcOrd="1" destOrd="0" presId="urn:microsoft.com/office/officeart/2008/layout/NameandTitleOrganizationalChart"/>
    <dgm:cxn modelId="{4FB05A30-6252-4385-A03C-659753DAF5AB}" type="presParOf" srcId="{F02FCCC3-972E-48B4-B3E4-3D0C499E60F3}" destId="{5A0D12F8-990F-4915-B2FD-542A85A0D2AF}" srcOrd="2" destOrd="0" presId="urn:microsoft.com/office/officeart/2008/layout/NameandTitleOrganizationalChart"/>
    <dgm:cxn modelId="{B6165EAB-BFDC-4BAD-8CE4-E84508F14D85}" type="presParOf" srcId="{D454DCF4-A90B-480F-9055-9FAEF94D6C78}" destId="{F5B30F23-4936-4636-9006-E2536952EE2B}" srcOrd="1" destOrd="0" presId="urn:microsoft.com/office/officeart/2008/layout/NameandTitleOrganizationalChart"/>
    <dgm:cxn modelId="{427C5BF6-6E55-4BC9-8A2B-282AA3933617}" type="presParOf" srcId="{F5B30F23-4936-4636-9006-E2536952EE2B}" destId="{D0F5F292-F4C1-4AA3-9E79-272EA9C65C88}" srcOrd="0" destOrd="0" presId="urn:microsoft.com/office/officeart/2008/layout/NameandTitleOrganizationalChart"/>
    <dgm:cxn modelId="{64D922DC-78FC-45E3-8F2A-14EBC51940F7}" type="presParOf" srcId="{F5B30F23-4936-4636-9006-E2536952EE2B}" destId="{C91E7F62-1E7A-44A9-8E3D-F1B28E34B4B1}" srcOrd="1" destOrd="0" presId="urn:microsoft.com/office/officeart/2008/layout/NameandTitleOrganizationalChart"/>
    <dgm:cxn modelId="{E3ACDC2D-A40D-4BF8-B50F-F9ED516A4B66}" type="presParOf" srcId="{C91E7F62-1E7A-44A9-8E3D-F1B28E34B4B1}" destId="{2CCABB56-F63B-4260-B332-C73233E67D48}" srcOrd="0" destOrd="0" presId="urn:microsoft.com/office/officeart/2008/layout/NameandTitleOrganizationalChart"/>
    <dgm:cxn modelId="{3642D5F6-3836-4F80-9EF2-E9BC242FD901}" type="presParOf" srcId="{2CCABB56-F63B-4260-B332-C73233E67D48}" destId="{F913AD33-2A5B-4EC6-87B7-6E7414963D26}" srcOrd="0" destOrd="0" presId="urn:microsoft.com/office/officeart/2008/layout/NameandTitleOrganizationalChart"/>
    <dgm:cxn modelId="{AB70EAFB-DDBC-4DDC-8176-10115AA4C3E1}" type="presParOf" srcId="{2CCABB56-F63B-4260-B332-C73233E67D48}" destId="{899E5150-D47D-4CC2-AA9E-54607065E94B}" srcOrd="1" destOrd="0" presId="urn:microsoft.com/office/officeart/2008/layout/NameandTitleOrganizationalChart"/>
    <dgm:cxn modelId="{039E2F68-B83D-46EA-8CDE-FCACC1D8E667}" type="presParOf" srcId="{2CCABB56-F63B-4260-B332-C73233E67D48}" destId="{DB6A3CEE-8A11-4B08-8F51-B2B91D506560}" srcOrd="2" destOrd="0" presId="urn:microsoft.com/office/officeart/2008/layout/NameandTitleOrganizationalChart"/>
    <dgm:cxn modelId="{7531AC3A-F795-4B98-92F0-1CB0A6D0D24C}" type="presParOf" srcId="{C91E7F62-1E7A-44A9-8E3D-F1B28E34B4B1}" destId="{FDD4B495-76A8-42F1-A89F-1E12CE27642B}" srcOrd="1" destOrd="0" presId="urn:microsoft.com/office/officeart/2008/layout/NameandTitleOrganizationalChart"/>
    <dgm:cxn modelId="{470A792C-2DBB-405A-ABEB-B82FC2BF2C3A}" type="presParOf" srcId="{C91E7F62-1E7A-44A9-8E3D-F1B28E34B4B1}" destId="{CBF9CCBD-8F35-4B91-A294-ECB9132AC4B7}" srcOrd="2" destOrd="0" presId="urn:microsoft.com/office/officeart/2008/layout/NameandTitleOrganizationalChart"/>
    <dgm:cxn modelId="{F321C4A4-189B-480E-BEDC-C7476E44123A}" type="presParOf" srcId="{F5B30F23-4936-4636-9006-E2536952EE2B}" destId="{F67A4414-508A-4D2D-88DD-716D9BFA2604}" srcOrd="2" destOrd="0" presId="urn:microsoft.com/office/officeart/2008/layout/NameandTitleOrganizationalChart"/>
    <dgm:cxn modelId="{25379FC9-DBC4-4D29-9F7B-74BCB8B60490}" type="presParOf" srcId="{F5B30F23-4936-4636-9006-E2536952EE2B}" destId="{1C524A83-88C9-4DFB-99F9-100E93C932D8}" srcOrd="3" destOrd="0" presId="urn:microsoft.com/office/officeart/2008/layout/NameandTitleOrganizationalChart"/>
    <dgm:cxn modelId="{F931C35D-E51B-41DE-971D-D718FD74B9E1}" type="presParOf" srcId="{1C524A83-88C9-4DFB-99F9-100E93C932D8}" destId="{80085D3C-4348-4884-B9E8-94BC776D7E8A}" srcOrd="0" destOrd="0" presId="urn:microsoft.com/office/officeart/2008/layout/NameandTitleOrganizationalChart"/>
    <dgm:cxn modelId="{EAF33535-48A1-4FA7-92FA-01217BEB06AA}" type="presParOf" srcId="{80085D3C-4348-4884-B9E8-94BC776D7E8A}" destId="{01D63B1B-A322-474A-926D-8278995AC038}" srcOrd="0" destOrd="0" presId="urn:microsoft.com/office/officeart/2008/layout/NameandTitleOrganizationalChart"/>
    <dgm:cxn modelId="{659F7AF3-061A-40B0-85B2-021C288E9B88}" type="presParOf" srcId="{80085D3C-4348-4884-B9E8-94BC776D7E8A}" destId="{4C844F71-9EAD-484B-8729-6ACB0F236E11}" srcOrd="1" destOrd="0" presId="urn:microsoft.com/office/officeart/2008/layout/NameandTitleOrganizationalChart"/>
    <dgm:cxn modelId="{A918B0B2-F009-4444-8181-C26CA69C32E9}" type="presParOf" srcId="{80085D3C-4348-4884-B9E8-94BC776D7E8A}" destId="{130190A4-1C7D-45AD-881B-DC68283DADF6}" srcOrd="2" destOrd="0" presId="urn:microsoft.com/office/officeart/2008/layout/NameandTitleOrganizationalChart"/>
    <dgm:cxn modelId="{CEBD92CE-9696-4F33-AD9B-0845A61CBA51}" type="presParOf" srcId="{1C524A83-88C9-4DFB-99F9-100E93C932D8}" destId="{B23E17BF-4C8D-42F1-BC27-634B9D1011E5}" srcOrd="1" destOrd="0" presId="urn:microsoft.com/office/officeart/2008/layout/NameandTitleOrganizationalChart"/>
    <dgm:cxn modelId="{F6C785F1-C0AD-4BF4-BEFE-74302C47A1C2}" type="presParOf" srcId="{B23E17BF-4C8D-42F1-BC27-634B9D1011E5}" destId="{3551FE69-1932-44BA-B75F-4C5E4B7B2B2B}" srcOrd="0" destOrd="0" presId="urn:microsoft.com/office/officeart/2008/layout/NameandTitleOrganizationalChart"/>
    <dgm:cxn modelId="{0E4718BE-E7B0-469E-9B3A-29F5CC821F37}" type="presParOf" srcId="{B23E17BF-4C8D-42F1-BC27-634B9D1011E5}" destId="{31ABA66B-ACB8-4DCF-A3A6-5E7CF4B7020C}" srcOrd="1" destOrd="0" presId="urn:microsoft.com/office/officeart/2008/layout/NameandTitleOrganizationalChart"/>
    <dgm:cxn modelId="{90873A6B-2DFE-42E8-8001-CC2E545099CF}" type="presParOf" srcId="{31ABA66B-ACB8-4DCF-A3A6-5E7CF4B7020C}" destId="{90926930-24EF-460B-B047-62BE32737BD7}" srcOrd="0" destOrd="0" presId="urn:microsoft.com/office/officeart/2008/layout/NameandTitleOrganizationalChart"/>
    <dgm:cxn modelId="{23C511CC-9AA6-4D03-8240-C6C71052F2FD}" type="presParOf" srcId="{90926930-24EF-460B-B047-62BE32737BD7}" destId="{C3905A97-3B34-4AC9-BA48-1A9396158003}" srcOrd="0" destOrd="0" presId="urn:microsoft.com/office/officeart/2008/layout/NameandTitleOrganizationalChart"/>
    <dgm:cxn modelId="{37811B2D-DE52-4772-A13B-39A5DD5255AF}" type="presParOf" srcId="{90926930-24EF-460B-B047-62BE32737BD7}" destId="{D6108207-013A-440B-88B2-7979C38D1693}" srcOrd="1" destOrd="0" presId="urn:microsoft.com/office/officeart/2008/layout/NameandTitleOrganizationalChart"/>
    <dgm:cxn modelId="{60960990-1C9C-421E-956E-F2FE8ECDC7C0}" type="presParOf" srcId="{90926930-24EF-460B-B047-62BE32737BD7}" destId="{0D1F8512-F9D9-42FC-81E2-347A4A349989}" srcOrd="2" destOrd="0" presId="urn:microsoft.com/office/officeart/2008/layout/NameandTitleOrganizationalChart"/>
    <dgm:cxn modelId="{51B732FC-8DCC-45BF-BA7D-4EDD420845D7}" type="presParOf" srcId="{31ABA66B-ACB8-4DCF-A3A6-5E7CF4B7020C}" destId="{B34511A8-3AFF-41B5-B3D2-B678588D7941}" srcOrd="1" destOrd="0" presId="urn:microsoft.com/office/officeart/2008/layout/NameandTitleOrganizationalChart"/>
    <dgm:cxn modelId="{4FE30E23-DF33-4ADB-A3AE-1EAE2885DB66}" type="presParOf" srcId="{31ABA66B-ACB8-4DCF-A3A6-5E7CF4B7020C}" destId="{4EC1368F-3388-4B6D-BA7A-67B761F2A28E}" srcOrd="2" destOrd="0" presId="urn:microsoft.com/office/officeart/2008/layout/NameandTitleOrganizationalChart"/>
    <dgm:cxn modelId="{5B929270-FF99-42A6-9278-034C5AF67688}" type="presParOf" srcId="{B23E17BF-4C8D-42F1-BC27-634B9D1011E5}" destId="{371B1154-392B-42F8-A310-FEBB10472AFD}" srcOrd="2" destOrd="0" presId="urn:microsoft.com/office/officeart/2008/layout/NameandTitleOrganizationalChart"/>
    <dgm:cxn modelId="{ADCF2491-20C7-4AD4-8308-26FCB62F3019}" type="presParOf" srcId="{B23E17BF-4C8D-42F1-BC27-634B9D1011E5}" destId="{EE5B9105-6B9C-4081-93B2-C1B788B6B25C}" srcOrd="3" destOrd="0" presId="urn:microsoft.com/office/officeart/2008/layout/NameandTitleOrganizationalChart"/>
    <dgm:cxn modelId="{89E5819B-7FD8-45CA-BD13-593C2C8FB494}" type="presParOf" srcId="{EE5B9105-6B9C-4081-93B2-C1B788B6B25C}" destId="{68BBF35A-EB70-4604-99DE-811CBAA4BC71}" srcOrd="0" destOrd="0" presId="urn:microsoft.com/office/officeart/2008/layout/NameandTitleOrganizationalChart"/>
    <dgm:cxn modelId="{F0ED1E2F-D94F-4890-9BFD-2A350B07CD58}" type="presParOf" srcId="{68BBF35A-EB70-4604-99DE-811CBAA4BC71}" destId="{A04BAFBA-793B-4AE8-BA67-8B908A82DB2A}" srcOrd="0" destOrd="0" presId="urn:microsoft.com/office/officeart/2008/layout/NameandTitleOrganizationalChart"/>
    <dgm:cxn modelId="{72BDEFE9-424E-4D2F-A345-41C5AB0B347D}" type="presParOf" srcId="{68BBF35A-EB70-4604-99DE-811CBAA4BC71}" destId="{88CD825B-54F8-4774-A3C8-F715E54F7EF2}" srcOrd="1" destOrd="0" presId="urn:microsoft.com/office/officeart/2008/layout/NameandTitleOrganizationalChart"/>
    <dgm:cxn modelId="{71345CCA-489D-4853-882F-024F50686384}" type="presParOf" srcId="{68BBF35A-EB70-4604-99DE-811CBAA4BC71}" destId="{8D7D216A-6B13-4F08-855F-AF1BE905AF8F}" srcOrd="2" destOrd="0" presId="urn:microsoft.com/office/officeart/2008/layout/NameandTitleOrganizationalChart"/>
    <dgm:cxn modelId="{D23B7AC6-5ECE-495D-A7AF-2FC2BDC5271E}" type="presParOf" srcId="{EE5B9105-6B9C-4081-93B2-C1B788B6B25C}" destId="{3C40946C-9AF9-4085-A053-830E3FC4344E}" srcOrd="1" destOrd="0" presId="urn:microsoft.com/office/officeart/2008/layout/NameandTitleOrganizationalChart"/>
    <dgm:cxn modelId="{14A0981B-8F7D-481E-82F9-037021FC7879}" type="presParOf" srcId="{EE5B9105-6B9C-4081-93B2-C1B788B6B25C}" destId="{3B23F32D-8CE2-47EC-A9FD-439D92E3CF23}" srcOrd="2" destOrd="0" presId="urn:microsoft.com/office/officeart/2008/layout/NameandTitleOrganizationalChart"/>
    <dgm:cxn modelId="{AB3F24C1-55BA-4AAA-B2B1-69CD9C18D2D1}" type="presParOf" srcId="{B23E17BF-4C8D-42F1-BC27-634B9D1011E5}" destId="{390499AF-727D-447D-855F-CB14C20BEAA3}" srcOrd="4" destOrd="0" presId="urn:microsoft.com/office/officeart/2008/layout/NameandTitleOrganizationalChart"/>
    <dgm:cxn modelId="{98C62AB7-074B-44F6-89A1-C5209FACFB24}" type="presParOf" srcId="{B23E17BF-4C8D-42F1-BC27-634B9D1011E5}" destId="{69493A62-6337-4AD0-AA86-4D721F17CE7B}" srcOrd="5" destOrd="0" presId="urn:microsoft.com/office/officeart/2008/layout/NameandTitleOrganizationalChart"/>
    <dgm:cxn modelId="{A22882A4-0A12-4C8A-B55E-070A655B7597}" type="presParOf" srcId="{69493A62-6337-4AD0-AA86-4D721F17CE7B}" destId="{9AAE6070-84C5-4AF9-9A4B-3D3729B7DA94}" srcOrd="0" destOrd="0" presId="urn:microsoft.com/office/officeart/2008/layout/NameandTitleOrganizationalChart"/>
    <dgm:cxn modelId="{CB0B299D-7316-4D16-A93B-75731D873137}" type="presParOf" srcId="{9AAE6070-84C5-4AF9-9A4B-3D3729B7DA94}" destId="{6EB96709-9A98-409B-ACD4-1289B4DEA124}" srcOrd="0" destOrd="0" presId="urn:microsoft.com/office/officeart/2008/layout/NameandTitleOrganizationalChart"/>
    <dgm:cxn modelId="{7138DC36-A39F-4B12-A7BC-B64C5E4EC865}" type="presParOf" srcId="{9AAE6070-84C5-4AF9-9A4B-3D3729B7DA94}" destId="{F93F003C-41D6-448E-9CAF-1E92A987B5D4}" srcOrd="1" destOrd="0" presId="urn:microsoft.com/office/officeart/2008/layout/NameandTitleOrganizationalChart"/>
    <dgm:cxn modelId="{B1FA2528-43EA-415C-8DED-618815648529}" type="presParOf" srcId="{9AAE6070-84C5-4AF9-9A4B-3D3729B7DA94}" destId="{EBBB4CFA-9D85-4D87-B2AA-5CD8E6D94B60}" srcOrd="2" destOrd="0" presId="urn:microsoft.com/office/officeart/2008/layout/NameandTitleOrganizationalChart"/>
    <dgm:cxn modelId="{C42060CE-FED2-4C07-9065-F6C41087B451}" type="presParOf" srcId="{69493A62-6337-4AD0-AA86-4D721F17CE7B}" destId="{DC83F857-94F9-4216-9E21-06BBDBE9F6DA}" srcOrd="1" destOrd="0" presId="urn:microsoft.com/office/officeart/2008/layout/NameandTitleOrganizationalChart"/>
    <dgm:cxn modelId="{D76EA20D-F7E4-41AA-970D-0E207A250777}" type="presParOf" srcId="{69493A62-6337-4AD0-AA86-4D721F17CE7B}" destId="{14D0336C-35E1-41CF-BF54-5D121296F63D}" srcOrd="2" destOrd="0" presId="urn:microsoft.com/office/officeart/2008/layout/NameandTitleOrganizationalChart"/>
    <dgm:cxn modelId="{9585E964-8F8C-463D-9FB5-C07A3E5AABCA}" type="presParOf" srcId="{B23E17BF-4C8D-42F1-BC27-634B9D1011E5}" destId="{0E60142E-916D-42D0-990F-4D52D7694A7F}" srcOrd="6" destOrd="0" presId="urn:microsoft.com/office/officeart/2008/layout/NameandTitleOrganizationalChart"/>
    <dgm:cxn modelId="{EA4874D2-2A1D-4939-AB68-12BFEECE9298}" type="presParOf" srcId="{B23E17BF-4C8D-42F1-BC27-634B9D1011E5}" destId="{F8F34CAE-01C8-4F05-9175-A8D662B33093}" srcOrd="7" destOrd="0" presId="urn:microsoft.com/office/officeart/2008/layout/NameandTitleOrganizationalChart"/>
    <dgm:cxn modelId="{E9ED76E2-4408-4CF5-A75A-5222A146B827}" type="presParOf" srcId="{F8F34CAE-01C8-4F05-9175-A8D662B33093}" destId="{8F08DF9A-7EF4-407A-A80B-90D70F986A3F}" srcOrd="0" destOrd="0" presId="urn:microsoft.com/office/officeart/2008/layout/NameandTitleOrganizationalChart"/>
    <dgm:cxn modelId="{41160F73-E50E-48C3-9406-A3B49942372C}" type="presParOf" srcId="{8F08DF9A-7EF4-407A-A80B-90D70F986A3F}" destId="{7005619E-4A79-4F5C-AE71-12490CAAE5B5}" srcOrd="0" destOrd="0" presId="urn:microsoft.com/office/officeart/2008/layout/NameandTitleOrganizationalChart"/>
    <dgm:cxn modelId="{E1DFB925-7EA8-4A37-8102-FEE8B8828473}" type="presParOf" srcId="{8F08DF9A-7EF4-407A-A80B-90D70F986A3F}" destId="{53D523AD-C890-4710-9280-A98D2AF54115}" srcOrd="1" destOrd="0" presId="urn:microsoft.com/office/officeart/2008/layout/NameandTitleOrganizationalChart"/>
    <dgm:cxn modelId="{B2366C6C-B47F-4808-9C4F-8B8187DA9FB1}" type="presParOf" srcId="{8F08DF9A-7EF4-407A-A80B-90D70F986A3F}" destId="{97195382-A68C-4F48-9735-DE7B484ED57E}" srcOrd="2" destOrd="0" presId="urn:microsoft.com/office/officeart/2008/layout/NameandTitleOrganizationalChart"/>
    <dgm:cxn modelId="{44479E14-E8F7-4927-ADB2-B519543C69C2}" type="presParOf" srcId="{F8F34CAE-01C8-4F05-9175-A8D662B33093}" destId="{6F824D22-872B-482D-AD04-62E5D1359CB6}" srcOrd="1" destOrd="0" presId="urn:microsoft.com/office/officeart/2008/layout/NameandTitleOrganizationalChart"/>
    <dgm:cxn modelId="{933D7BBC-DBBE-4ED4-8FB4-2892953595B7}" type="presParOf" srcId="{F8F34CAE-01C8-4F05-9175-A8D662B33093}" destId="{59C2B167-30BC-49FC-BF09-C15BC48310E8}" srcOrd="2" destOrd="0" presId="urn:microsoft.com/office/officeart/2008/layout/NameandTitleOrganizationalChart"/>
    <dgm:cxn modelId="{70884228-C94A-46B4-8CFA-83014C6C7DA0}" type="presParOf" srcId="{B23E17BF-4C8D-42F1-BC27-634B9D1011E5}" destId="{FF49163F-A839-465C-8A18-22D64A8753C8}" srcOrd="8" destOrd="0" presId="urn:microsoft.com/office/officeart/2008/layout/NameandTitleOrganizationalChart"/>
    <dgm:cxn modelId="{FB6537CE-E56A-4CEF-BBD9-C22B7FA06AA0}" type="presParOf" srcId="{B23E17BF-4C8D-42F1-BC27-634B9D1011E5}" destId="{912F93A9-40D8-4222-82C9-D745951EAB00}" srcOrd="9" destOrd="0" presId="urn:microsoft.com/office/officeart/2008/layout/NameandTitleOrganizationalChart"/>
    <dgm:cxn modelId="{89A235EE-3ACE-427F-B56B-A745BE824EDD}" type="presParOf" srcId="{912F93A9-40D8-4222-82C9-D745951EAB00}" destId="{A78DDB47-4AB4-4F4A-AED1-C089E9175730}" srcOrd="0" destOrd="0" presId="urn:microsoft.com/office/officeart/2008/layout/NameandTitleOrganizationalChart"/>
    <dgm:cxn modelId="{6976C2E5-67B9-4ED1-83F0-40C8A83DD075}" type="presParOf" srcId="{A78DDB47-4AB4-4F4A-AED1-C089E9175730}" destId="{BE9CD4D6-6542-484A-919D-E0FEBFB6DF15}" srcOrd="0" destOrd="0" presId="urn:microsoft.com/office/officeart/2008/layout/NameandTitleOrganizationalChart"/>
    <dgm:cxn modelId="{81E7546A-3938-4237-9C14-F31CAD784116}" type="presParOf" srcId="{A78DDB47-4AB4-4F4A-AED1-C089E9175730}" destId="{EC24BEA2-A0CF-4300-8602-38C11FD078E0}" srcOrd="1" destOrd="0" presId="urn:microsoft.com/office/officeart/2008/layout/NameandTitleOrganizationalChart"/>
    <dgm:cxn modelId="{C9498EB8-7737-420B-A91C-D7DFFD8738C3}" type="presParOf" srcId="{A78DDB47-4AB4-4F4A-AED1-C089E9175730}" destId="{331DF80B-DB0D-4CBC-91E9-5BE699254051}" srcOrd="2" destOrd="0" presId="urn:microsoft.com/office/officeart/2008/layout/NameandTitleOrganizationalChart"/>
    <dgm:cxn modelId="{63543079-62B0-4773-A659-3B21DACFC155}" type="presParOf" srcId="{912F93A9-40D8-4222-82C9-D745951EAB00}" destId="{B66636A1-4E72-4F0C-8944-4D2AD44B8200}" srcOrd="1" destOrd="0" presId="urn:microsoft.com/office/officeart/2008/layout/NameandTitleOrganizationalChart"/>
    <dgm:cxn modelId="{98FFA450-9D33-4F2C-B859-E30AB892141E}" type="presParOf" srcId="{912F93A9-40D8-4222-82C9-D745951EAB00}" destId="{0208A6FB-8321-4C04-834A-21966FC095D8}" srcOrd="2" destOrd="0" presId="urn:microsoft.com/office/officeart/2008/layout/NameandTitleOrganizationalChart"/>
    <dgm:cxn modelId="{DDC06C50-5BA0-4E59-9BC9-3786F0BD4BB2}" type="presParOf" srcId="{1C524A83-88C9-4DFB-99F9-100E93C932D8}" destId="{897BE47E-442B-4029-B3C0-75F46CEE7ED1}" srcOrd="2" destOrd="0" presId="urn:microsoft.com/office/officeart/2008/layout/NameandTitleOrganizationalChart"/>
    <dgm:cxn modelId="{166C50FF-DF3F-40E7-AEB1-0FCED58113DC}" type="presParOf" srcId="{F5B30F23-4936-4636-9006-E2536952EE2B}" destId="{7B0FDFAB-765B-473D-B898-7A295C74F42E}" srcOrd="4" destOrd="0" presId="urn:microsoft.com/office/officeart/2008/layout/NameandTitleOrganizationalChart"/>
    <dgm:cxn modelId="{0BFED67B-3F9E-4AAB-8265-CF77AF3474E0}" type="presParOf" srcId="{F5B30F23-4936-4636-9006-E2536952EE2B}" destId="{423B5A40-4E6E-4CB1-ADEC-9C4D40775853}" srcOrd="5" destOrd="0" presId="urn:microsoft.com/office/officeart/2008/layout/NameandTitleOrganizationalChart"/>
    <dgm:cxn modelId="{BD4CF3C3-73D1-49DA-82C1-39A435959AB5}" type="presParOf" srcId="{423B5A40-4E6E-4CB1-ADEC-9C4D40775853}" destId="{5A8A4829-A1B8-4968-AE24-73108E2D56F8}" srcOrd="0" destOrd="0" presId="urn:microsoft.com/office/officeart/2008/layout/NameandTitleOrganizationalChart"/>
    <dgm:cxn modelId="{BD36DEEA-06BB-4902-BD90-D55CBDA0601C}" type="presParOf" srcId="{5A8A4829-A1B8-4968-AE24-73108E2D56F8}" destId="{9F78A2DC-08F7-42B4-8DE0-504942DE773A}" srcOrd="0" destOrd="0" presId="urn:microsoft.com/office/officeart/2008/layout/NameandTitleOrganizationalChart"/>
    <dgm:cxn modelId="{09452825-06C2-47B8-8D81-E88D8B1ED1B1}" type="presParOf" srcId="{5A8A4829-A1B8-4968-AE24-73108E2D56F8}" destId="{B0B3A2C0-86B2-4AD9-ADE4-CA4EC8601785}" srcOrd="1" destOrd="0" presId="urn:microsoft.com/office/officeart/2008/layout/NameandTitleOrganizationalChart"/>
    <dgm:cxn modelId="{F7EADC65-5A89-4600-AFE7-80BC6DCB9C1B}" type="presParOf" srcId="{5A8A4829-A1B8-4968-AE24-73108E2D56F8}" destId="{3E9E3461-A17A-4916-9CB3-11829F8C0738}" srcOrd="2" destOrd="0" presId="urn:microsoft.com/office/officeart/2008/layout/NameandTitleOrganizationalChart"/>
    <dgm:cxn modelId="{BEA37083-EE55-4C51-A1C1-4D198F1C0924}" type="presParOf" srcId="{423B5A40-4E6E-4CB1-ADEC-9C4D40775853}" destId="{A92D95D1-0A47-4E88-85DF-CD49E11EBEFA}" srcOrd="1" destOrd="0" presId="urn:microsoft.com/office/officeart/2008/layout/NameandTitleOrganizationalChart"/>
    <dgm:cxn modelId="{FF84F6E1-7521-4906-85E1-7FC846D2B626}" type="presParOf" srcId="{423B5A40-4E6E-4CB1-ADEC-9C4D40775853}" destId="{DBB2D74A-38D9-4AC0-BBFC-CE41F1912A29}" srcOrd="2" destOrd="0" presId="urn:microsoft.com/office/officeart/2008/layout/NameandTitleOrganizationalChart"/>
    <dgm:cxn modelId="{91429388-70D7-4F79-8296-1DC00F861F25}" type="presParOf" srcId="{D454DCF4-A90B-480F-9055-9FAEF94D6C78}" destId="{C9B3D8D7-83A9-44C5-A4B7-2AB0C14B056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F576E6-1A8A-4E84-BA09-CEF1E26D69CF}" type="doc">
      <dgm:prSet loTypeId="urn:microsoft.com/office/officeart/2008/layout/HorizontalMultiLevelHierarchy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065E63A-9D62-4793-B8DA-AD6EF1448DE1}">
      <dgm:prSet phldrT="[Текст]"/>
      <dgm:spPr/>
      <dgm:t>
        <a:bodyPr/>
        <a:lstStyle/>
        <a:p>
          <a:r>
            <a:rPr lang="ru-RU" dirty="0" smtClean="0"/>
            <a:t>Инвестиционная стратегия</a:t>
          </a:r>
          <a:endParaRPr lang="ru-RU" dirty="0"/>
        </a:p>
      </dgm:t>
    </dgm:pt>
    <dgm:pt modelId="{4538C1B5-12FB-4EF7-88F5-E5C2514DE68D}" type="parTrans" cxnId="{C16110AA-ACE9-4C00-83E7-62559FD80177}">
      <dgm:prSet/>
      <dgm:spPr/>
      <dgm:t>
        <a:bodyPr/>
        <a:lstStyle/>
        <a:p>
          <a:endParaRPr lang="ru-RU"/>
        </a:p>
      </dgm:t>
    </dgm:pt>
    <dgm:pt modelId="{2E25516B-605F-4F1B-8864-ABD89F79E366}" type="sibTrans" cxnId="{C16110AA-ACE9-4C00-83E7-62559FD80177}">
      <dgm:prSet/>
      <dgm:spPr/>
      <dgm:t>
        <a:bodyPr/>
        <a:lstStyle/>
        <a:p>
          <a:endParaRPr lang="ru-RU"/>
        </a:p>
      </dgm:t>
    </dgm:pt>
    <dgm:pt modelId="{163F3831-6F40-42A9-971F-58131CA75636}">
      <dgm:prSet phldrT="[Текст]"/>
      <dgm:spPr/>
      <dgm:t>
        <a:bodyPr/>
        <a:lstStyle/>
        <a:p>
          <a:r>
            <a:rPr lang="ru-RU" dirty="0" smtClean="0"/>
            <a:t>Портфель1</a:t>
          </a:r>
          <a:endParaRPr lang="ru-RU" dirty="0"/>
        </a:p>
      </dgm:t>
    </dgm:pt>
    <dgm:pt modelId="{A0AA6B95-43B1-4982-99E2-D6F7C0F09635}" type="parTrans" cxnId="{B789E135-E9F6-40DC-BFD4-F8BA7D7F2AC4}">
      <dgm:prSet/>
      <dgm:spPr/>
      <dgm:t>
        <a:bodyPr/>
        <a:lstStyle/>
        <a:p>
          <a:endParaRPr lang="ru-RU"/>
        </a:p>
      </dgm:t>
    </dgm:pt>
    <dgm:pt modelId="{A0986E6F-CE18-4807-8256-5CE6E3CE45D1}" type="sibTrans" cxnId="{B789E135-E9F6-40DC-BFD4-F8BA7D7F2AC4}">
      <dgm:prSet/>
      <dgm:spPr/>
      <dgm:t>
        <a:bodyPr/>
        <a:lstStyle/>
        <a:p>
          <a:endParaRPr lang="ru-RU"/>
        </a:p>
      </dgm:t>
    </dgm:pt>
    <dgm:pt modelId="{F701E705-9505-48D5-B925-8EFF339A0C02}">
      <dgm:prSet phldrT="[Текст]"/>
      <dgm:spPr/>
      <dgm:t>
        <a:bodyPr/>
        <a:lstStyle/>
        <a:p>
          <a:r>
            <a:rPr lang="ru-RU" dirty="0" smtClean="0"/>
            <a:t>Проект 1</a:t>
          </a:r>
          <a:endParaRPr lang="ru-RU" dirty="0"/>
        </a:p>
      </dgm:t>
    </dgm:pt>
    <dgm:pt modelId="{544A8B15-6661-4299-A6FC-10C7A3722241}" type="parTrans" cxnId="{5A39259C-9723-475D-80A0-C710E1E30DC3}">
      <dgm:prSet/>
      <dgm:spPr/>
      <dgm:t>
        <a:bodyPr/>
        <a:lstStyle/>
        <a:p>
          <a:endParaRPr lang="ru-RU"/>
        </a:p>
      </dgm:t>
    </dgm:pt>
    <dgm:pt modelId="{F90250F5-E994-4753-98F6-C33736727452}" type="sibTrans" cxnId="{5A39259C-9723-475D-80A0-C710E1E30DC3}">
      <dgm:prSet/>
      <dgm:spPr/>
      <dgm:t>
        <a:bodyPr/>
        <a:lstStyle/>
        <a:p>
          <a:endParaRPr lang="ru-RU"/>
        </a:p>
      </dgm:t>
    </dgm:pt>
    <dgm:pt modelId="{AC6B4083-70A8-4D71-82A9-16B784173882}">
      <dgm:prSet phldrT="[Текст]"/>
      <dgm:spPr/>
      <dgm:t>
        <a:bodyPr/>
        <a:lstStyle/>
        <a:p>
          <a:r>
            <a:rPr lang="ru-RU" dirty="0" smtClean="0"/>
            <a:t>Проект 2</a:t>
          </a:r>
          <a:endParaRPr lang="ru-RU" dirty="0"/>
        </a:p>
      </dgm:t>
    </dgm:pt>
    <dgm:pt modelId="{C710FA6B-E538-447B-958C-3904F3C268A6}" type="parTrans" cxnId="{085E7400-7ECD-40D1-BAD1-45D6772A83AC}">
      <dgm:prSet/>
      <dgm:spPr/>
      <dgm:t>
        <a:bodyPr/>
        <a:lstStyle/>
        <a:p>
          <a:endParaRPr lang="ru-RU"/>
        </a:p>
      </dgm:t>
    </dgm:pt>
    <dgm:pt modelId="{4F006331-8E0E-4E99-85CB-833AA4224906}" type="sibTrans" cxnId="{085E7400-7ECD-40D1-BAD1-45D6772A83AC}">
      <dgm:prSet/>
      <dgm:spPr/>
      <dgm:t>
        <a:bodyPr/>
        <a:lstStyle/>
        <a:p>
          <a:endParaRPr lang="ru-RU"/>
        </a:p>
      </dgm:t>
    </dgm:pt>
    <dgm:pt modelId="{E7CBC8E9-A4C3-4B42-85EA-994B9338FE11}">
      <dgm:prSet phldrT="[Текст]"/>
      <dgm:spPr/>
      <dgm:t>
        <a:bodyPr/>
        <a:lstStyle/>
        <a:p>
          <a:r>
            <a:rPr lang="ru-RU" dirty="0" smtClean="0"/>
            <a:t>Портфель 2</a:t>
          </a:r>
          <a:endParaRPr lang="ru-RU" dirty="0"/>
        </a:p>
      </dgm:t>
    </dgm:pt>
    <dgm:pt modelId="{4C0DA19C-EF5F-4153-8122-E17422F58CF6}" type="parTrans" cxnId="{E7611A69-554A-41B3-B38E-31CC38322971}">
      <dgm:prSet/>
      <dgm:spPr/>
      <dgm:t>
        <a:bodyPr/>
        <a:lstStyle/>
        <a:p>
          <a:endParaRPr lang="ru-RU"/>
        </a:p>
      </dgm:t>
    </dgm:pt>
    <dgm:pt modelId="{53E66D8B-BBD4-4986-A2A8-462D3B2BCCD7}" type="sibTrans" cxnId="{E7611A69-554A-41B3-B38E-31CC38322971}">
      <dgm:prSet/>
      <dgm:spPr/>
      <dgm:t>
        <a:bodyPr/>
        <a:lstStyle/>
        <a:p>
          <a:endParaRPr lang="ru-RU"/>
        </a:p>
      </dgm:t>
    </dgm:pt>
    <dgm:pt modelId="{5D9BCA6F-956C-4FD4-A0A4-BD22CFD9E376}">
      <dgm:prSet phldrT="[Текст]"/>
      <dgm:spPr/>
      <dgm:t>
        <a:bodyPr/>
        <a:lstStyle/>
        <a:p>
          <a:r>
            <a:rPr lang="ru-RU" dirty="0" smtClean="0"/>
            <a:t>Проект 3</a:t>
          </a:r>
          <a:endParaRPr lang="ru-RU" dirty="0"/>
        </a:p>
      </dgm:t>
    </dgm:pt>
    <dgm:pt modelId="{31665E94-A69E-4102-AB36-74909DDA6BF6}" type="parTrans" cxnId="{34515FC1-BE4F-410B-84E2-736D375D4F77}">
      <dgm:prSet/>
      <dgm:spPr/>
      <dgm:t>
        <a:bodyPr/>
        <a:lstStyle/>
        <a:p>
          <a:endParaRPr lang="ru-RU"/>
        </a:p>
      </dgm:t>
    </dgm:pt>
    <dgm:pt modelId="{B9F0C63C-4814-4DEA-B6A1-13E6774592AA}" type="sibTrans" cxnId="{34515FC1-BE4F-410B-84E2-736D375D4F77}">
      <dgm:prSet/>
      <dgm:spPr/>
      <dgm:t>
        <a:bodyPr/>
        <a:lstStyle/>
        <a:p>
          <a:endParaRPr lang="ru-RU"/>
        </a:p>
      </dgm:t>
    </dgm:pt>
    <dgm:pt modelId="{AA031C3C-FD72-439F-9E26-326673313044}">
      <dgm:prSet phldrT="[Текст]"/>
      <dgm:spPr/>
      <dgm:t>
        <a:bodyPr/>
        <a:lstStyle/>
        <a:p>
          <a:r>
            <a:rPr lang="ru-RU" dirty="0" smtClean="0"/>
            <a:t>Проект 4</a:t>
          </a:r>
          <a:endParaRPr lang="ru-RU" dirty="0"/>
        </a:p>
      </dgm:t>
    </dgm:pt>
    <dgm:pt modelId="{1EC34280-772D-45C2-961F-21EC8AC9F286}" type="parTrans" cxnId="{63368FEA-2D86-450D-9DAB-87997478A5B3}">
      <dgm:prSet/>
      <dgm:spPr/>
      <dgm:t>
        <a:bodyPr/>
        <a:lstStyle/>
        <a:p>
          <a:endParaRPr lang="ru-RU"/>
        </a:p>
      </dgm:t>
    </dgm:pt>
    <dgm:pt modelId="{C36581C6-03CA-4209-B9BD-E2AFD3416908}" type="sibTrans" cxnId="{63368FEA-2D86-450D-9DAB-87997478A5B3}">
      <dgm:prSet/>
      <dgm:spPr/>
      <dgm:t>
        <a:bodyPr/>
        <a:lstStyle/>
        <a:p>
          <a:endParaRPr lang="ru-RU"/>
        </a:p>
      </dgm:t>
    </dgm:pt>
    <dgm:pt modelId="{6CE50012-0578-41D9-AFEA-559AF1B688E5}">
      <dgm:prSet phldrT="[Текст]"/>
      <dgm:spPr/>
      <dgm:t>
        <a:bodyPr/>
        <a:lstStyle/>
        <a:p>
          <a:r>
            <a:rPr lang="ru-RU" dirty="0" smtClean="0"/>
            <a:t>Портфель3</a:t>
          </a:r>
          <a:endParaRPr lang="ru-RU" dirty="0"/>
        </a:p>
      </dgm:t>
    </dgm:pt>
    <dgm:pt modelId="{4C8C05B3-5EC5-4928-892B-3DADAB4B5D24}" type="parTrans" cxnId="{C060B176-2F8F-4E11-BCCB-B4FE73C655AE}">
      <dgm:prSet/>
      <dgm:spPr/>
      <dgm:t>
        <a:bodyPr/>
        <a:lstStyle/>
        <a:p>
          <a:endParaRPr lang="ru-RU"/>
        </a:p>
      </dgm:t>
    </dgm:pt>
    <dgm:pt modelId="{90D056A4-D519-45C1-8504-B3AA80201829}" type="sibTrans" cxnId="{C060B176-2F8F-4E11-BCCB-B4FE73C655AE}">
      <dgm:prSet/>
      <dgm:spPr/>
      <dgm:t>
        <a:bodyPr/>
        <a:lstStyle/>
        <a:p>
          <a:endParaRPr lang="ru-RU"/>
        </a:p>
      </dgm:t>
    </dgm:pt>
    <dgm:pt modelId="{E486148F-8A32-4AFB-9453-9E971B2AE304}">
      <dgm:prSet phldrT="[Текст]"/>
      <dgm:spPr/>
      <dgm:t>
        <a:bodyPr/>
        <a:lstStyle/>
        <a:p>
          <a:r>
            <a:rPr lang="ru-RU" dirty="0" smtClean="0"/>
            <a:t>Проект 5</a:t>
          </a:r>
          <a:endParaRPr lang="ru-RU" dirty="0"/>
        </a:p>
      </dgm:t>
    </dgm:pt>
    <dgm:pt modelId="{3B175ED2-257E-4245-B5A9-5E509C7DA20C}" type="parTrans" cxnId="{85730010-20BB-4DCF-8D88-55F626991F9B}">
      <dgm:prSet/>
      <dgm:spPr/>
      <dgm:t>
        <a:bodyPr/>
        <a:lstStyle/>
        <a:p>
          <a:endParaRPr lang="ru-RU"/>
        </a:p>
      </dgm:t>
    </dgm:pt>
    <dgm:pt modelId="{1F994035-7BC0-4695-8945-EA2B5B4B47CC}" type="sibTrans" cxnId="{85730010-20BB-4DCF-8D88-55F626991F9B}">
      <dgm:prSet/>
      <dgm:spPr/>
      <dgm:t>
        <a:bodyPr/>
        <a:lstStyle/>
        <a:p>
          <a:endParaRPr lang="ru-RU"/>
        </a:p>
      </dgm:t>
    </dgm:pt>
    <dgm:pt modelId="{209D460B-7EF3-43E2-9531-3D39EBA969A6}" type="pres">
      <dgm:prSet presAssocID="{1FF576E6-1A8A-4E84-BA09-CEF1E26D69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24C93-0A65-4543-AF3E-50E2D90ADCDC}" type="pres">
      <dgm:prSet presAssocID="{0065E63A-9D62-4793-B8DA-AD6EF1448DE1}" presName="root1" presStyleCnt="0"/>
      <dgm:spPr/>
    </dgm:pt>
    <dgm:pt modelId="{4E989FA0-EC93-408F-A44F-AFE1E0B6CB88}" type="pres">
      <dgm:prSet presAssocID="{0065E63A-9D62-4793-B8DA-AD6EF1448DE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C76F27-4B73-4839-B720-71AC0BA6B184}" type="pres">
      <dgm:prSet presAssocID="{0065E63A-9D62-4793-B8DA-AD6EF1448DE1}" presName="level2hierChild" presStyleCnt="0"/>
      <dgm:spPr/>
    </dgm:pt>
    <dgm:pt modelId="{7610E437-B301-4EE6-BFC2-C2A7F8A29EC6}" type="pres">
      <dgm:prSet presAssocID="{A0AA6B95-43B1-4982-99E2-D6F7C0F0963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BD709FE-D093-468C-8D64-43CE30413929}" type="pres">
      <dgm:prSet presAssocID="{A0AA6B95-43B1-4982-99E2-D6F7C0F0963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E2F6E25-F96C-4388-BB32-70D67A6411CD}" type="pres">
      <dgm:prSet presAssocID="{163F3831-6F40-42A9-971F-58131CA75636}" presName="root2" presStyleCnt="0"/>
      <dgm:spPr/>
    </dgm:pt>
    <dgm:pt modelId="{E62C5EB4-4D3A-4C8E-BFEF-5BB361C50607}" type="pres">
      <dgm:prSet presAssocID="{163F3831-6F40-42A9-971F-58131CA756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1F137-7393-4062-BB90-C2165A6044CC}" type="pres">
      <dgm:prSet presAssocID="{163F3831-6F40-42A9-971F-58131CA75636}" presName="level3hierChild" presStyleCnt="0"/>
      <dgm:spPr/>
    </dgm:pt>
    <dgm:pt modelId="{D1AA5F46-C95B-4A80-B98F-61BCDC4FA602}" type="pres">
      <dgm:prSet presAssocID="{544A8B15-6661-4299-A6FC-10C7A3722241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BB4CC22B-4513-46DC-9B96-099998909AB3}" type="pres">
      <dgm:prSet presAssocID="{544A8B15-6661-4299-A6FC-10C7A3722241}" presName="connTx" presStyleLbl="parChTrans1D3" presStyleIdx="0" presStyleCnt="5"/>
      <dgm:spPr/>
      <dgm:t>
        <a:bodyPr/>
        <a:lstStyle/>
        <a:p>
          <a:endParaRPr lang="ru-RU"/>
        </a:p>
      </dgm:t>
    </dgm:pt>
    <dgm:pt modelId="{C336036A-8510-45E0-9725-60C4551218CF}" type="pres">
      <dgm:prSet presAssocID="{F701E705-9505-48D5-B925-8EFF339A0C02}" presName="root2" presStyleCnt="0"/>
      <dgm:spPr/>
    </dgm:pt>
    <dgm:pt modelId="{A8B0324E-0CFA-4EAA-A43F-456E6254E0A3}" type="pres">
      <dgm:prSet presAssocID="{F701E705-9505-48D5-B925-8EFF339A0C02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E9394A-0828-4789-A532-0A09DA4B379A}" type="pres">
      <dgm:prSet presAssocID="{F701E705-9505-48D5-B925-8EFF339A0C02}" presName="level3hierChild" presStyleCnt="0"/>
      <dgm:spPr/>
    </dgm:pt>
    <dgm:pt modelId="{0C39F857-DD52-4FD5-9059-407DD4E96109}" type="pres">
      <dgm:prSet presAssocID="{C710FA6B-E538-447B-958C-3904F3C268A6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DBA09BC5-88E3-497A-8693-00C69C193B43}" type="pres">
      <dgm:prSet presAssocID="{C710FA6B-E538-447B-958C-3904F3C268A6}" presName="connTx" presStyleLbl="parChTrans1D3" presStyleIdx="1" presStyleCnt="5"/>
      <dgm:spPr/>
      <dgm:t>
        <a:bodyPr/>
        <a:lstStyle/>
        <a:p>
          <a:endParaRPr lang="ru-RU"/>
        </a:p>
      </dgm:t>
    </dgm:pt>
    <dgm:pt modelId="{360DEF2E-6753-4CCB-969B-FD7007639CA3}" type="pres">
      <dgm:prSet presAssocID="{AC6B4083-70A8-4D71-82A9-16B784173882}" presName="root2" presStyleCnt="0"/>
      <dgm:spPr/>
    </dgm:pt>
    <dgm:pt modelId="{6D301998-ACC7-490F-B113-7991DD9DAD0F}" type="pres">
      <dgm:prSet presAssocID="{AC6B4083-70A8-4D71-82A9-16B784173882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CD644B-6D4A-4C93-8FDF-C6FBF238EFB5}" type="pres">
      <dgm:prSet presAssocID="{AC6B4083-70A8-4D71-82A9-16B784173882}" presName="level3hierChild" presStyleCnt="0"/>
      <dgm:spPr/>
    </dgm:pt>
    <dgm:pt modelId="{D28856AB-37C8-4866-9B39-E38142CB0C29}" type="pres">
      <dgm:prSet presAssocID="{4C0DA19C-EF5F-4153-8122-E17422F58CF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72C5FA1-E9A5-4363-B0EB-B1BDE4F56949}" type="pres">
      <dgm:prSet presAssocID="{4C0DA19C-EF5F-4153-8122-E17422F58CF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A2119A1-13DB-410E-9135-21407387BF92}" type="pres">
      <dgm:prSet presAssocID="{E7CBC8E9-A4C3-4B42-85EA-994B9338FE11}" presName="root2" presStyleCnt="0"/>
      <dgm:spPr/>
    </dgm:pt>
    <dgm:pt modelId="{3440C2C7-46D7-4520-B2C0-6D7168EFC8D5}" type="pres">
      <dgm:prSet presAssocID="{E7CBC8E9-A4C3-4B42-85EA-994B9338FE1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0A0A4D-07B4-41C9-9C03-87EAF0F9FCDD}" type="pres">
      <dgm:prSet presAssocID="{E7CBC8E9-A4C3-4B42-85EA-994B9338FE11}" presName="level3hierChild" presStyleCnt="0"/>
      <dgm:spPr/>
    </dgm:pt>
    <dgm:pt modelId="{2031E207-B4C8-420F-B1AB-8CD42CC4681B}" type="pres">
      <dgm:prSet presAssocID="{31665E94-A69E-4102-AB36-74909DDA6BF6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690058B6-4531-4DD4-8C64-EE347FC3DBBB}" type="pres">
      <dgm:prSet presAssocID="{31665E94-A69E-4102-AB36-74909DDA6BF6}" presName="connTx" presStyleLbl="parChTrans1D3" presStyleIdx="2" presStyleCnt="5"/>
      <dgm:spPr/>
      <dgm:t>
        <a:bodyPr/>
        <a:lstStyle/>
        <a:p>
          <a:endParaRPr lang="ru-RU"/>
        </a:p>
      </dgm:t>
    </dgm:pt>
    <dgm:pt modelId="{DF09A343-95EA-44CD-9EF2-F84FC7525600}" type="pres">
      <dgm:prSet presAssocID="{5D9BCA6F-956C-4FD4-A0A4-BD22CFD9E376}" presName="root2" presStyleCnt="0"/>
      <dgm:spPr/>
    </dgm:pt>
    <dgm:pt modelId="{521A8337-5BDF-4CF6-BB28-5B9DE9155AEC}" type="pres">
      <dgm:prSet presAssocID="{5D9BCA6F-956C-4FD4-A0A4-BD22CFD9E376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15363E-91FF-483F-9362-ECB7388E7E31}" type="pres">
      <dgm:prSet presAssocID="{5D9BCA6F-956C-4FD4-A0A4-BD22CFD9E376}" presName="level3hierChild" presStyleCnt="0"/>
      <dgm:spPr/>
    </dgm:pt>
    <dgm:pt modelId="{C6BA32C4-9A49-44A7-888B-8AF04C7E3FA4}" type="pres">
      <dgm:prSet presAssocID="{1EC34280-772D-45C2-961F-21EC8AC9F286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4EAB9351-854A-4CAD-8834-168ADBCC08E3}" type="pres">
      <dgm:prSet presAssocID="{1EC34280-772D-45C2-961F-21EC8AC9F286}" presName="connTx" presStyleLbl="parChTrans1D3" presStyleIdx="3" presStyleCnt="5"/>
      <dgm:spPr/>
      <dgm:t>
        <a:bodyPr/>
        <a:lstStyle/>
        <a:p>
          <a:endParaRPr lang="ru-RU"/>
        </a:p>
      </dgm:t>
    </dgm:pt>
    <dgm:pt modelId="{8B6A6474-F3C1-4467-8BC3-EE2A44EF6FA6}" type="pres">
      <dgm:prSet presAssocID="{AA031C3C-FD72-439F-9E26-326673313044}" presName="root2" presStyleCnt="0"/>
      <dgm:spPr/>
    </dgm:pt>
    <dgm:pt modelId="{FA2FB7D9-0930-413B-869C-768A3F4584E9}" type="pres">
      <dgm:prSet presAssocID="{AA031C3C-FD72-439F-9E26-326673313044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5D407-C1B8-40A6-ABE8-DC0348FBBDA4}" type="pres">
      <dgm:prSet presAssocID="{AA031C3C-FD72-439F-9E26-326673313044}" presName="level3hierChild" presStyleCnt="0"/>
      <dgm:spPr/>
    </dgm:pt>
    <dgm:pt modelId="{710DB8E9-FCB3-4FF2-89E3-B04D40A6F0FD}" type="pres">
      <dgm:prSet presAssocID="{4C8C05B3-5EC5-4928-892B-3DADAB4B5D2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696B6D7-6706-4920-9EEB-00D8C2EC450A}" type="pres">
      <dgm:prSet presAssocID="{4C8C05B3-5EC5-4928-892B-3DADAB4B5D2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01019B4-3D33-4138-8164-2B82D61DABE4}" type="pres">
      <dgm:prSet presAssocID="{6CE50012-0578-41D9-AFEA-559AF1B688E5}" presName="root2" presStyleCnt="0"/>
      <dgm:spPr/>
    </dgm:pt>
    <dgm:pt modelId="{AAA7D6DA-A0D4-4CCA-B76A-5E26FB9E3373}" type="pres">
      <dgm:prSet presAssocID="{6CE50012-0578-41D9-AFEA-559AF1B688E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705-8809-4852-9F3F-3D2A54580850}" type="pres">
      <dgm:prSet presAssocID="{6CE50012-0578-41D9-AFEA-559AF1B688E5}" presName="level3hierChild" presStyleCnt="0"/>
      <dgm:spPr/>
    </dgm:pt>
    <dgm:pt modelId="{9D2F96A3-06A5-4D2B-9B9F-1DFCBA1248C2}" type="pres">
      <dgm:prSet presAssocID="{3B175ED2-257E-4245-B5A9-5E509C7DA20C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F7E7B3DE-F3BE-45FD-BE28-2EA136461FF1}" type="pres">
      <dgm:prSet presAssocID="{3B175ED2-257E-4245-B5A9-5E509C7DA20C}" presName="connTx" presStyleLbl="parChTrans1D3" presStyleIdx="4" presStyleCnt="5"/>
      <dgm:spPr/>
      <dgm:t>
        <a:bodyPr/>
        <a:lstStyle/>
        <a:p>
          <a:endParaRPr lang="ru-RU"/>
        </a:p>
      </dgm:t>
    </dgm:pt>
    <dgm:pt modelId="{5B0CD7E4-0741-411E-8E22-4B3596176BD7}" type="pres">
      <dgm:prSet presAssocID="{E486148F-8A32-4AFB-9453-9E971B2AE304}" presName="root2" presStyleCnt="0"/>
      <dgm:spPr/>
    </dgm:pt>
    <dgm:pt modelId="{9C293F96-72EE-4011-8612-1446E8FC006D}" type="pres">
      <dgm:prSet presAssocID="{E486148F-8A32-4AFB-9453-9E971B2AE304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92CAB-D077-4FDF-96A1-FC8BB3578E50}" type="pres">
      <dgm:prSet presAssocID="{E486148F-8A32-4AFB-9453-9E971B2AE304}" presName="level3hierChild" presStyleCnt="0"/>
      <dgm:spPr/>
    </dgm:pt>
  </dgm:ptLst>
  <dgm:cxnLst>
    <dgm:cxn modelId="{085E7400-7ECD-40D1-BAD1-45D6772A83AC}" srcId="{163F3831-6F40-42A9-971F-58131CA75636}" destId="{AC6B4083-70A8-4D71-82A9-16B784173882}" srcOrd="1" destOrd="0" parTransId="{C710FA6B-E538-447B-958C-3904F3C268A6}" sibTransId="{4F006331-8E0E-4E99-85CB-833AA4224906}"/>
    <dgm:cxn modelId="{393AA483-10AF-4939-A0DE-01EC4140146A}" type="presOf" srcId="{1FF576E6-1A8A-4E84-BA09-CEF1E26D69CF}" destId="{209D460B-7EF3-43E2-9531-3D39EBA969A6}" srcOrd="0" destOrd="0" presId="urn:microsoft.com/office/officeart/2008/layout/HorizontalMultiLevelHierarchy"/>
    <dgm:cxn modelId="{826EAE7C-78BC-42F4-824A-8185354C1B11}" type="presOf" srcId="{E7CBC8E9-A4C3-4B42-85EA-994B9338FE11}" destId="{3440C2C7-46D7-4520-B2C0-6D7168EFC8D5}" srcOrd="0" destOrd="0" presId="urn:microsoft.com/office/officeart/2008/layout/HorizontalMultiLevelHierarchy"/>
    <dgm:cxn modelId="{C16110AA-ACE9-4C00-83E7-62559FD80177}" srcId="{1FF576E6-1A8A-4E84-BA09-CEF1E26D69CF}" destId="{0065E63A-9D62-4793-B8DA-AD6EF1448DE1}" srcOrd="0" destOrd="0" parTransId="{4538C1B5-12FB-4EF7-88F5-E5C2514DE68D}" sibTransId="{2E25516B-605F-4F1B-8864-ABD89F79E366}"/>
    <dgm:cxn modelId="{2EDC7BBB-4E05-4B01-B9D8-3C90A563EC9A}" type="presOf" srcId="{5D9BCA6F-956C-4FD4-A0A4-BD22CFD9E376}" destId="{521A8337-5BDF-4CF6-BB28-5B9DE9155AEC}" srcOrd="0" destOrd="0" presId="urn:microsoft.com/office/officeart/2008/layout/HorizontalMultiLevelHierarchy"/>
    <dgm:cxn modelId="{4CFF3443-2F03-4B24-8B3B-4A8BAF6D74A7}" type="presOf" srcId="{3B175ED2-257E-4245-B5A9-5E509C7DA20C}" destId="{F7E7B3DE-F3BE-45FD-BE28-2EA136461FF1}" srcOrd="1" destOrd="0" presId="urn:microsoft.com/office/officeart/2008/layout/HorizontalMultiLevelHierarchy"/>
    <dgm:cxn modelId="{85730010-20BB-4DCF-8D88-55F626991F9B}" srcId="{6CE50012-0578-41D9-AFEA-559AF1B688E5}" destId="{E486148F-8A32-4AFB-9453-9E971B2AE304}" srcOrd="0" destOrd="0" parTransId="{3B175ED2-257E-4245-B5A9-5E509C7DA20C}" sibTransId="{1F994035-7BC0-4695-8945-EA2B5B4B47CC}"/>
    <dgm:cxn modelId="{23303564-8295-46F7-936D-E11DCC3C8B43}" type="presOf" srcId="{A0AA6B95-43B1-4982-99E2-D6F7C0F09635}" destId="{7610E437-B301-4EE6-BFC2-C2A7F8A29EC6}" srcOrd="0" destOrd="0" presId="urn:microsoft.com/office/officeart/2008/layout/HorizontalMultiLevelHierarchy"/>
    <dgm:cxn modelId="{34515FC1-BE4F-410B-84E2-736D375D4F77}" srcId="{E7CBC8E9-A4C3-4B42-85EA-994B9338FE11}" destId="{5D9BCA6F-956C-4FD4-A0A4-BD22CFD9E376}" srcOrd="0" destOrd="0" parTransId="{31665E94-A69E-4102-AB36-74909DDA6BF6}" sibTransId="{B9F0C63C-4814-4DEA-B6A1-13E6774592AA}"/>
    <dgm:cxn modelId="{3A25F6B3-859A-4400-981B-5A672577E7C7}" type="presOf" srcId="{AA031C3C-FD72-439F-9E26-326673313044}" destId="{FA2FB7D9-0930-413B-869C-768A3F4584E9}" srcOrd="0" destOrd="0" presId="urn:microsoft.com/office/officeart/2008/layout/HorizontalMultiLevelHierarchy"/>
    <dgm:cxn modelId="{6F13BA6F-A422-4B12-AA84-1448B8233C99}" type="presOf" srcId="{3B175ED2-257E-4245-B5A9-5E509C7DA20C}" destId="{9D2F96A3-06A5-4D2B-9B9F-1DFCBA1248C2}" srcOrd="0" destOrd="0" presId="urn:microsoft.com/office/officeart/2008/layout/HorizontalMultiLevelHierarchy"/>
    <dgm:cxn modelId="{C1E3063C-4124-4652-AE8C-56E1D82C0346}" type="presOf" srcId="{4C8C05B3-5EC5-4928-892B-3DADAB4B5D24}" destId="{710DB8E9-FCB3-4FF2-89E3-B04D40A6F0FD}" srcOrd="0" destOrd="0" presId="urn:microsoft.com/office/officeart/2008/layout/HorizontalMultiLevelHierarchy"/>
    <dgm:cxn modelId="{E3F78192-188B-48A7-B947-FE8E96920DCF}" type="presOf" srcId="{544A8B15-6661-4299-A6FC-10C7A3722241}" destId="{D1AA5F46-C95B-4A80-B98F-61BCDC4FA602}" srcOrd="0" destOrd="0" presId="urn:microsoft.com/office/officeart/2008/layout/HorizontalMultiLevelHierarchy"/>
    <dgm:cxn modelId="{7DBB1811-CA67-48A6-9AFD-B15919B6FE8F}" type="presOf" srcId="{544A8B15-6661-4299-A6FC-10C7A3722241}" destId="{BB4CC22B-4513-46DC-9B96-099998909AB3}" srcOrd="1" destOrd="0" presId="urn:microsoft.com/office/officeart/2008/layout/HorizontalMultiLevelHierarchy"/>
    <dgm:cxn modelId="{5A39259C-9723-475D-80A0-C710E1E30DC3}" srcId="{163F3831-6F40-42A9-971F-58131CA75636}" destId="{F701E705-9505-48D5-B925-8EFF339A0C02}" srcOrd="0" destOrd="0" parTransId="{544A8B15-6661-4299-A6FC-10C7A3722241}" sibTransId="{F90250F5-E994-4753-98F6-C33736727452}"/>
    <dgm:cxn modelId="{21DAAA5D-116F-4969-B524-1AD352CC9448}" type="presOf" srcId="{163F3831-6F40-42A9-971F-58131CA75636}" destId="{E62C5EB4-4D3A-4C8E-BFEF-5BB361C50607}" srcOrd="0" destOrd="0" presId="urn:microsoft.com/office/officeart/2008/layout/HorizontalMultiLevelHierarchy"/>
    <dgm:cxn modelId="{B789E135-E9F6-40DC-BFD4-F8BA7D7F2AC4}" srcId="{0065E63A-9D62-4793-B8DA-AD6EF1448DE1}" destId="{163F3831-6F40-42A9-971F-58131CA75636}" srcOrd="0" destOrd="0" parTransId="{A0AA6B95-43B1-4982-99E2-D6F7C0F09635}" sibTransId="{A0986E6F-CE18-4807-8256-5CE6E3CE45D1}"/>
    <dgm:cxn modelId="{91D1E14D-1506-4598-8DA1-5E7B4A9DAF84}" type="presOf" srcId="{1EC34280-772D-45C2-961F-21EC8AC9F286}" destId="{4EAB9351-854A-4CAD-8834-168ADBCC08E3}" srcOrd="1" destOrd="0" presId="urn:microsoft.com/office/officeart/2008/layout/HorizontalMultiLevelHierarchy"/>
    <dgm:cxn modelId="{F3C92CC3-D451-443E-8779-21B18D150F87}" type="presOf" srcId="{E486148F-8A32-4AFB-9453-9E971B2AE304}" destId="{9C293F96-72EE-4011-8612-1446E8FC006D}" srcOrd="0" destOrd="0" presId="urn:microsoft.com/office/officeart/2008/layout/HorizontalMultiLevelHierarchy"/>
    <dgm:cxn modelId="{C4E282FE-F07F-496D-9539-A55EB52A1EC7}" type="presOf" srcId="{4C0DA19C-EF5F-4153-8122-E17422F58CF6}" destId="{072C5FA1-E9A5-4363-B0EB-B1BDE4F56949}" srcOrd="1" destOrd="0" presId="urn:microsoft.com/office/officeart/2008/layout/HorizontalMultiLevelHierarchy"/>
    <dgm:cxn modelId="{3819BF67-90CA-4BC9-8ADF-A5F2AE00A7F4}" type="presOf" srcId="{A0AA6B95-43B1-4982-99E2-D6F7C0F09635}" destId="{ABD709FE-D093-468C-8D64-43CE30413929}" srcOrd="1" destOrd="0" presId="urn:microsoft.com/office/officeart/2008/layout/HorizontalMultiLevelHierarchy"/>
    <dgm:cxn modelId="{63368FEA-2D86-450D-9DAB-87997478A5B3}" srcId="{E7CBC8E9-A4C3-4B42-85EA-994B9338FE11}" destId="{AA031C3C-FD72-439F-9E26-326673313044}" srcOrd="1" destOrd="0" parTransId="{1EC34280-772D-45C2-961F-21EC8AC9F286}" sibTransId="{C36581C6-03CA-4209-B9BD-E2AFD3416908}"/>
    <dgm:cxn modelId="{CEB80F84-E0DA-4ADA-B0C4-57193A8BA7F1}" type="presOf" srcId="{C710FA6B-E538-447B-958C-3904F3C268A6}" destId="{DBA09BC5-88E3-497A-8693-00C69C193B43}" srcOrd="1" destOrd="0" presId="urn:microsoft.com/office/officeart/2008/layout/HorizontalMultiLevelHierarchy"/>
    <dgm:cxn modelId="{446AF42F-4429-4F50-AAAF-312B534AD483}" type="presOf" srcId="{1EC34280-772D-45C2-961F-21EC8AC9F286}" destId="{C6BA32C4-9A49-44A7-888B-8AF04C7E3FA4}" srcOrd="0" destOrd="0" presId="urn:microsoft.com/office/officeart/2008/layout/HorizontalMultiLevelHierarchy"/>
    <dgm:cxn modelId="{CD0CBD84-EB37-4DEB-91EF-7641A8B98467}" type="presOf" srcId="{6CE50012-0578-41D9-AFEA-559AF1B688E5}" destId="{AAA7D6DA-A0D4-4CCA-B76A-5E26FB9E3373}" srcOrd="0" destOrd="0" presId="urn:microsoft.com/office/officeart/2008/layout/HorizontalMultiLevelHierarchy"/>
    <dgm:cxn modelId="{D301C820-338F-4178-AAAD-EE2D95BE0A83}" type="presOf" srcId="{0065E63A-9D62-4793-B8DA-AD6EF1448DE1}" destId="{4E989FA0-EC93-408F-A44F-AFE1E0B6CB88}" srcOrd="0" destOrd="0" presId="urn:microsoft.com/office/officeart/2008/layout/HorizontalMultiLevelHierarchy"/>
    <dgm:cxn modelId="{C060B176-2F8F-4E11-BCCB-B4FE73C655AE}" srcId="{0065E63A-9D62-4793-B8DA-AD6EF1448DE1}" destId="{6CE50012-0578-41D9-AFEA-559AF1B688E5}" srcOrd="2" destOrd="0" parTransId="{4C8C05B3-5EC5-4928-892B-3DADAB4B5D24}" sibTransId="{90D056A4-D519-45C1-8504-B3AA80201829}"/>
    <dgm:cxn modelId="{3AFCDD72-00B9-4617-8EB3-941E4D334690}" type="presOf" srcId="{4C0DA19C-EF5F-4153-8122-E17422F58CF6}" destId="{D28856AB-37C8-4866-9B39-E38142CB0C29}" srcOrd="0" destOrd="0" presId="urn:microsoft.com/office/officeart/2008/layout/HorizontalMultiLevelHierarchy"/>
    <dgm:cxn modelId="{5D18752B-D6E6-4D90-A7EE-F1C1188E7A40}" type="presOf" srcId="{AC6B4083-70A8-4D71-82A9-16B784173882}" destId="{6D301998-ACC7-490F-B113-7991DD9DAD0F}" srcOrd="0" destOrd="0" presId="urn:microsoft.com/office/officeart/2008/layout/HorizontalMultiLevelHierarchy"/>
    <dgm:cxn modelId="{37FA0011-CE42-42EA-8B06-98EEAD405F7F}" type="presOf" srcId="{C710FA6B-E538-447B-958C-3904F3C268A6}" destId="{0C39F857-DD52-4FD5-9059-407DD4E96109}" srcOrd="0" destOrd="0" presId="urn:microsoft.com/office/officeart/2008/layout/HorizontalMultiLevelHierarchy"/>
    <dgm:cxn modelId="{FC4795B3-8506-453F-9C7B-BB1286633E12}" type="presOf" srcId="{F701E705-9505-48D5-B925-8EFF339A0C02}" destId="{A8B0324E-0CFA-4EAA-A43F-456E6254E0A3}" srcOrd="0" destOrd="0" presId="urn:microsoft.com/office/officeart/2008/layout/HorizontalMultiLevelHierarchy"/>
    <dgm:cxn modelId="{E7611A69-554A-41B3-B38E-31CC38322971}" srcId="{0065E63A-9D62-4793-B8DA-AD6EF1448DE1}" destId="{E7CBC8E9-A4C3-4B42-85EA-994B9338FE11}" srcOrd="1" destOrd="0" parTransId="{4C0DA19C-EF5F-4153-8122-E17422F58CF6}" sibTransId="{53E66D8B-BBD4-4986-A2A8-462D3B2BCCD7}"/>
    <dgm:cxn modelId="{EF949F8B-DC19-43F2-9F85-94408EDE8D6D}" type="presOf" srcId="{31665E94-A69E-4102-AB36-74909DDA6BF6}" destId="{2031E207-B4C8-420F-B1AB-8CD42CC4681B}" srcOrd="0" destOrd="0" presId="urn:microsoft.com/office/officeart/2008/layout/HorizontalMultiLevelHierarchy"/>
    <dgm:cxn modelId="{6FB3BBD5-4400-45D3-BBE1-2AD6DC0BA301}" type="presOf" srcId="{31665E94-A69E-4102-AB36-74909DDA6BF6}" destId="{690058B6-4531-4DD4-8C64-EE347FC3DBBB}" srcOrd="1" destOrd="0" presId="urn:microsoft.com/office/officeart/2008/layout/HorizontalMultiLevelHierarchy"/>
    <dgm:cxn modelId="{78EEB46C-6CC4-49A2-A5B1-92DDDC6C7E88}" type="presOf" srcId="{4C8C05B3-5EC5-4928-892B-3DADAB4B5D24}" destId="{F696B6D7-6706-4920-9EEB-00D8C2EC450A}" srcOrd="1" destOrd="0" presId="urn:microsoft.com/office/officeart/2008/layout/HorizontalMultiLevelHierarchy"/>
    <dgm:cxn modelId="{12CA04BC-2299-4D5C-B3F7-BA4D4B55852C}" type="presParOf" srcId="{209D460B-7EF3-43E2-9531-3D39EBA969A6}" destId="{A2724C93-0A65-4543-AF3E-50E2D90ADCDC}" srcOrd="0" destOrd="0" presId="urn:microsoft.com/office/officeart/2008/layout/HorizontalMultiLevelHierarchy"/>
    <dgm:cxn modelId="{EEE1E8B7-A1BA-4D2A-AF84-9364895BD265}" type="presParOf" srcId="{A2724C93-0A65-4543-AF3E-50E2D90ADCDC}" destId="{4E989FA0-EC93-408F-A44F-AFE1E0B6CB88}" srcOrd="0" destOrd="0" presId="urn:microsoft.com/office/officeart/2008/layout/HorizontalMultiLevelHierarchy"/>
    <dgm:cxn modelId="{AF975726-FD40-4807-B059-A1B0598F1DAB}" type="presParOf" srcId="{A2724C93-0A65-4543-AF3E-50E2D90ADCDC}" destId="{6BC76F27-4B73-4839-B720-71AC0BA6B184}" srcOrd="1" destOrd="0" presId="urn:microsoft.com/office/officeart/2008/layout/HorizontalMultiLevelHierarchy"/>
    <dgm:cxn modelId="{7EECFBC4-1155-4E4F-B67A-3DE960C179B2}" type="presParOf" srcId="{6BC76F27-4B73-4839-B720-71AC0BA6B184}" destId="{7610E437-B301-4EE6-BFC2-C2A7F8A29EC6}" srcOrd="0" destOrd="0" presId="urn:microsoft.com/office/officeart/2008/layout/HorizontalMultiLevelHierarchy"/>
    <dgm:cxn modelId="{E269D655-BE09-490F-AFE7-FD38F77B6022}" type="presParOf" srcId="{7610E437-B301-4EE6-BFC2-C2A7F8A29EC6}" destId="{ABD709FE-D093-468C-8D64-43CE30413929}" srcOrd="0" destOrd="0" presId="urn:microsoft.com/office/officeart/2008/layout/HorizontalMultiLevelHierarchy"/>
    <dgm:cxn modelId="{89A471C1-89E9-4541-B472-49FE5EE5BB57}" type="presParOf" srcId="{6BC76F27-4B73-4839-B720-71AC0BA6B184}" destId="{3E2F6E25-F96C-4388-BB32-70D67A6411CD}" srcOrd="1" destOrd="0" presId="urn:microsoft.com/office/officeart/2008/layout/HorizontalMultiLevelHierarchy"/>
    <dgm:cxn modelId="{64D20BE9-F808-4284-BC06-931FBD1EACB0}" type="presParOf" srcId="{3E2F6E25-F96C-4388-BB32-70D67A6411CD}" destId="{E62C5EB4-4D3A-4C8E-BFEF-5BB361C50607}" srcOrd="0" destOrd="0" presId="urn:microsoft.com/office/officeart/2008/layout/HorizontalMultiLevelHierarchy"/>
    <dgm:cxn modelId="{80F114D6-4835-4F4E-9035-6173E43C9E6C}" type="presParOf" srcId="{3E2F6E25-F96C-4388-BB32-70D67A6411CD}" destId="{1231F137-7393-4062-BB90-C2165A6044CC}" srcOrd="1" destOrd="0" presId="urn:microsoft.com/office/officeart/2008/layout/HorizontalMultiLevelHierarchy"/>
    <dgm:cxn modelId="{AA98EC7D-93AA-4D74-A37A-F70185C781F9}" type="presParOf" srcId="{1231F137-7393-4062-BB90-C2165A6044CC}" destId="{D1AA5F46-C95B-4A80-B98F-61BCDC4FA602}" srcOrd="0" destOrd="0" presId="urn:microsoft.com/office/officeart/2008/layout/HorizontalMultiLevelHierarchy"/>
    <dgm:cxn modelId="{F365CD51-31DF-4772-9476-B47B17A6CF8C}" type="presParOf" srcId="{D1AA5F46-C95B-4A80-B98F-61BCDC4FA602}" destId="{BB4CC22B-4513-46DC-9B96-099998909AB3}" srcOrd="0" destOrd="0" presId="urn:microsoft.com/office/officeart/2008/layout/HorizontalMultiLevelHierarchy"/>
    <dgm:cxn modelId="{79355FCB-14F7-4C11-B8F9-330234169328}" type="presParOf" srcId="{1231F137-7393-4062-BB90-C2165A6044CC}" destId="{C336036A-8510-45E0-9725-60C4551218CF}" srcOrd="1" destOrd="0" presId="urn:microsoft.com/office/officeart/2008/layout/HorizontalMultiLevelHierarchy"/>
    <dgm:cxn modelId="{D8A8FBCC-5A04-472C-936F-04FCC3C29C47}" type="presParOf" srcId="{C336036A-8510-45E0-9725-60C4551218CF}" destId="{A8B0324E-0CFA-4EAA-A43F-456E6254E0A3}" srcOrd="0" destOrd="0" presId="urn:microsoft.com/office/officeart/2008/layout/HorizontalMultiLevelHierarchy"/>
    <dgm:cxn modelId="{B4A35929-E212-41C4-A41B-2533977C9D1F}" type="presParOf" srcId="{C336036A-8510-45E0-9725-60C4551218CF}" destId="{DCE9394A-0828-4789-A532-0A09DA4B379A}" srcOrd="1" destOrd="0" presId="urn:microsoft.com/office/officeart/2008/layout/HorizontalMultiLevelHierarchy"/>
    <dgm:cxn modelId="{864978E9-BAE2-4633-B7CE-4E931DA05CDC}" type="presParOf" srcId="{1231F137-7393-4062-BB90-C2165A6044CC}" destId="{0C39F857-DD52-4FD5-9059-407DD4E96109}" srcOrd="2" destOrd="0" presId="urn:microsoft.com/office/officeart/2008/layout/HorizontalMultiLevelHierarchy"/>
    <dgm:cxn modelId="{2CDE7496-8CC5-4581-9ECB-58084BBA1D10}" type="presParOf" srcId="{0C39F857-DD52-4FD5-9059-407DD4E96109}" destId="{DBA09BC5-88E3-497A-8693-00C69C193B43}" srcOrd="0" destOrd="0" presId="urn:microsoft.com/office/officeart/2008/layout/HorizontalMultiLevelHierarchy"/>
    <dgm:cxn modelId="{68FF2136-A1E4-4CB3-975B-769BCB153289}" type="presParOf" srcId="{1231F137-7393-4062-BB90-C2165A6044CC}" destId="{360DEF2E-6753-4CCB-969B-FD7007639CA3}" srcOrd="3" destOrd="0" presId="urn:microsoft.com/office/officeart/2008/layout/HorizontalMultiLevelHierarchy"/>
    <dgm:cxn modelId="{6FC50414-672A-4530-BCEB-62D365F0BE3F}" type="presParOf" srcId="{360DEF2E-6753-4CCB-969B-FD7007639CA3}" destId="{6D301998-ACC7-490F-B113-7991DD9DAD0F}" srcOrd="0" destOrd="0" presId="urn:microsoft.com/office/officeart/2008/layout/HorizontalMultiLevelHierarchy"/>
    <dgm:cxn modelId="{53293693-C867-4CD1-A660-5009DD0699CB}" type="presParOf" srcId="{360DEF2E-6753-4CCB-969B-FD7007639CA3}" destId="{1FCD644B-6D4A-4C93-8FDF-C6FBF238EFB5}" srcOrd="1" destOrd="0" presId="urn:microsoft.com/office/officeart/2008/layout/HorizontalMultiLevelHierarchy"/>
    <dgm:cxn modelId="{B8822C37-B8C7-4DF9-846E-B1AB0ED2012D}" type="presParOf" srcId="{6BC76F27-4B73-4839-B720-71AC0BA6B184}" destId="{D28856AB-37C8-4866-9B39-E38142CB0C29}" srcOrd="2" destOrd="0" presId="urn:microsoft.com/office/officeart/2008/layout/HorizontalMultiLevelHierarchy"/>
    <dgm:cxn modelId="{AD9825E2-CCDF-44F6-9F27-7FA2CB861433}" type="presParOf" srcId="{D28856AB-37C8-4866-9B39-E38142CB0C29}" destId="{072C5FA1-E9A5-4363-B0EB-B1BDE4F56949}" srcOrd="0" destOrd="0" presId="urn:microsoft.com/office/officeart/2008/layout/HorizontalMultiLevelHierarchy"/>
    <dgm:cxn modelId="{3347C646-749B-4412-A2E3-D1A71BA657CC}" type="presParOf" srcId="{6BC76F27-4B73-4839-B720-71AC0BA6B184}" destId="{EA2119A1-13DB-410E-9135-21407387BF92}" srcOrd="3" destOrd="0" presId="urn:microsoft.com/office/officeart/2008/layout/HorizontalMultiLevelHierarchy"/>
    <dgm:cxn modelId="{F48E2F3A-BBE1-4868-9D56-CA7089E9E1FB}" type="presParOf" srcId="{EA2119A1-13DB-410E-9135-21407387BF92}" destId="{3440C2C7-46D7-4520-B2C0-6D7168EFC8D5}" srcOrd="0" destOrd="0" presId="urn:microsoft.com/office/officeart/2008/layout/HorizontalMultiLevelHierarchy"/>
    <dgm:cxn modelId="{B421B3DE-9A8F-43C5-ADAC-D15FCC0AEF1B}" type="presParOf" srcId="{EA2119A1-13DB-410E-9135-21407387BF92}" destId="{D10A0A4D-07B4-41C9-9C03-87EAF0F9FCDD}" srcOrd="1" destOrd="0" presId="urn:microsoft.com/office/officeart/2008/layout/HorizontalMultiLevelHierarchy"/>
    <dgm:cxn modelId="{0DB191FF-5EDA-4615-8B13-3DE4D0E0E1B2}" type="presParOf" srcId="{D10A0A4D-07B4-41C9-9C03-87EAF0F9FCDD}" destId="{2031E207-B4C8-420F-B1AB-8CD42CC4681B}" srcOrd="0" destOrd="0" presId="urn:microsoft.com/office/officeart/2008/layout/HorizontalMultiLevelHierarchy"/>
    <dgm:cxn modelId="{EFC9F43C-5FAE-42DA-BF19-C2BCF762F1E9}" type="presParOf" srcId="{2031E207-B4C8-420F-B1AB-8CD42CC4681B}" destId="{690058B6-4531-4DD4-8C64-EE347FC3DBBB}" srcOrd="0" destOrd="0" presId="urn:microsoft.com/office/officeart/2008/layout/HorizontalMultiLevelHierarchy"/>
    <dgm:cxn modelId="{B01DC7C7-83D4-4BC4-ACB6-07B9E152C54B}" type="presParOf" srcId="{D10A0A4D-07B4-41C9-9C03-87EAF0F9FCDD}" destId="{DF09A343-95EA-44CD-9EF2-F84FC7525600}" srcOrd="1" destOrd="0" presId="urn:microsoft.com/office/officeart/2008/layout/HorizontalMultiLevelHierarchy"/>
    <dgm:cxn modelId="{E1A7DFEE-454D-4AC3-87EB-FF523078458B}" type="presParOf" srcId="{DF09A343-95EA-44CD-9EF2-F84FC7525600}" destId="{521A8337-5BDF-4CF6-BB28-5B9DE9155AEC}" srcOrd="0" destOrd="0" presId="urn:microsoft.com/office/officeart/2008/layout/HorizontalMultiLevelHierarchy"/>
    <dgm:cxn modelId="{B49EB468-DFF9-4F8A-AE21-9A0899311968}" type="presParOf" srcId="{DF09A343-95EA-44CD-9EF2-F84FC7525600}" destId="{D815363E-91FF-483F-9362-ECB7388E7E31}" srcOrd="1" destOrd="0" presId="urn:microsoft.com/office/officeart/2008/layout/HorizontalMultiLevelHierarchy"/>
    <dgm:cxn modelId="{B89E6C9D-9B06-4F15-AEDE-8243A2CCCC86}" type="presParOf" srcId="{D10A0A4D-07B4-41C9-9C03-87EAF0F9FCDD}" destId="{C6BA32C4-9A49-44A7-888B-8AF04C7E3FA4}" srcOrd="2" destOrd="0" presId="urn:microsoft.com/office/officeart/2008/layout/HorizontalMultiLevelHierarchy"/>
    <dgm:cxn modelId="{49001363-04F3-43CB-B669-58F140840277}" type="presParOf" srcId="{C6BA32C4-9A49-44A7-888B-8AF04C7E3FA4}" destId="{4EAB9351-854A-4CAD-8834-168ADBCC08E3}" srcOrd="0" destOrd="0" presId="urn:microsoft.com/office/officeart/2008/layout/HorizontalMultiLevelHierarchy"/>
    <dgm:cxn modelId="{F668CF01-0881-4731-A164-3338FF3A3A39}" type="presParOf" srcId="{D10A0A4D-07B4-41C9-9C03-87EAF0F9FCDD}" destId="{8B6A6474-F3C1-4467-8BC3-EE2A44EF6FA6}" srcOrd="3" destOrd="0" presId="urn:microsoft.com/office/officeart/2008/layout/HorizontalMultiLevelHierarchy"/>
    <dgm:cxn modelId="{8E6D5A7A-B949-411D-B573-350F26C91D9F}" type="presParOf" srcId="{8B6A6474-F3C1-4467-8BC3-EE2A44EF6FA6}" destId="{FA2FB7D9-0930-413B-869C-768A3F4584E9}" srcOrd="0" destOrd="0" presId="urn:microsoft.com/office/officeart/2008/layout/HorizontalMultiLevelHierarchy"/>
    <dgm:cxn modelId="{C3597B92-0A33-43C1-91C2-3896DECBB431}" type="presParOf" srcId="{8B6A6474-F3C1-4467-8BC3-EE2A44EF6FA6}" destId="{9F55D407-C1B8-40A6-ABE8-DC0348FBBDA4}" srcOrd="1" destOrd="0" presId="urn:microsoft.com/office/officeart/2008/layout/HorizontalMultiLevelHierarchy"/>
    <dgm:cxn modelId="{4ACC0085-8C22-4BF3-A1D5-F3C04F4E464D}" type="presParOf" srcId="{6BC76F27-4B73-4839-B720-71AC0BA6B184}" destId="{710DB8E9-FCB3-4FF2-89E3-B04D40A6F0FD}" srcOrd="4" destOrd="0" presId="urn:microsoft.com/office/officeart/2008/layout/HorizontalMultiLevelHierarchy"/>
    <dgm:cxn modelId="{4C8C14B1-7671-4008-8985-B8E7A3192C51}" type="presParOf" srcId="{710DB8E9-FCB3-4FF2-89E3-B04D40A6F0FD}" destId="{F696B6D7-6706-4920-9EEB-00D8C2EC450A}" srcOrd="0" destOrd="0" presId="urn:microsoft.com/office/officeart/2008/layout/HorizontalMultiLevelHierarchy"/>
    <dgm:cxn modelId="{700C6CB9-15C9-45B6-AFE2-10446C44E20D}" type="presParOf" srcId="{6BC76F27-4B73-4839-B720-71AC0BA6B184}" destId="{701019B4-3D33-4138-8164-2B82D61DABE4}" srcOrd="5" destOrd="0" presId="urn:microsoft.com/office/officeart/2008/layout/HorizontalMultiLevelHierarchy"/>
    <dgm:cxn modelId="{99B7E32F-D58A-441B-B2A7-2C4697DBE6DF}" type="presParOf" srcId="{701019B4-3D33-4138-8164-2B82D61DABE4}" destId="{AAA7D6DA-A0D4-4CCA-B76A-5E26FB9E3373}" srcOrd="0" destOrd="0" presId="urn:microsoft.com/office/officeart/2008/layout/HorizontalMultiLevelHierarchy"/>
    <dgm:cxn modelId="{0459A432-951D-436A-9414-B6FC06EC2FBA}" type="presParOf" srcId="{701019B4-3D33-4138-8164-2B82D61DABE4}" destId="{B47B2705-8809-4852-9F3F-3D2A54580850}" srcOrd="1" destOrd="0" presId="urn:microsoft.com/office/officeart/2008/layout/HorizontalMultiLevelHierarchy"/>
    <dgm:cxn modelId="{4C30686E-6BDC-4DB9-B3A4-AA963F3BEC34}" type="presParOf" srcId="{B47B2705-8809-4852-9F3F-3D2A54580850}" destId="{9D2F96A3-06A5-4D2B-9B9F-1DFCBA1248C2}" srcOrd="0" destOrd="0" presId="urn:microsoft.com/office/officeart/2008/layout/HorizontalMultiLevelHierarchy"/>
    <dgm:cxn modelId="{4FE78FC8-7351-4DEE-9B6B-16F4AC14A064}" type="presParOf" srcId="{9D2F96A3-06A5-4D2B-9B9F-1DFCBA1248C2}" destId="{F7E7B3DE-F3BE-45FD-BE28-2EA136461FF1}" srcOrd="0" destOrd="0" presId="urn:microsoft.com/office/officeart/2008/layout/HorizontalMultiLevelHierarchy"/>
    <dgm:cxn modelId="{0C273BD4-4E15-41DC-B9FC-69AB109A1B83}" type="presParOf" srcId="{B47B2705-8809-4852-9F3F-3D2A54580850}" destId="{5B0CD7E4-0741-411E-8E22-4B3596176BD7}" srcOrd="1" destOrd="0" presId="urn:microsoft.com/office/officeart/2008/layout/HorizontalMultiLevelHierarchy"/>
    <dgm:cxn modelId="{5D5AA1F6-F3A6-40D7-A645-63260ECD486A}" type="presParOf" srcId="{5B0CD7E4-0741-411E-8E22-4B3596176BD7}" destId="{9C293F96-72EE-4011-8612-1446E8FC006D}" srcOrd="0" destOrd="0" presId="urn:microsoft.com/office/officeart/2008/layout/HorizontalMultiLevelHierarchy"/>
    <dgm:cxn modelId="{8ECB4271-706E-4EB9-A8E1-DBE24A3B1ED6}" type="presParOf" srcId="{5B0CD7E4-0741-411E-8E22-4B3596176BD7}" destId="{26592CAB-D077-4FDF-96A1-FC8BB3578E5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304D5A-2085-4F3F-9651-DB4057FBCDF5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2F268CF9-30D9-45B7-AC14-42D55DBCB8E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    1.Резюме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endParaRPr lang="ru-RU" sz="1800" dirty="0">
            <a:solidFill>
              <a:schemeClr val="tx1"/>
            </a:solidFill>
          </a:endParaRPr>
        </a:p>
      </dgm:t>
    </dgm:pt>
    <dgm:pt modelId="{591C018D-DD96-48AD-8404-9C89B8CCAFA0}" type="parTrans" cxnId="{ED94BA76-EBE8-4DC6-A283-DA31D7A3A58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FBC2917-63CC-4EA9-B560-5C1B7F829D13}" type="sibTrans" cxnId="{ED94BA76-EBE8-4DC6-A283-DA31D7A3A58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FD2743F-DD52-44AD-B965-27E72D8ADB1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2.Предпосылки и история проекта</a:t>
          </a:r>
          <a:endParaRPr lang="ru-RU" sz="1800" dirty="0">
            <a:solidFill>
              <a:schemeClr val="tx1"/>
            </a:solidFill>
          </a:endParaRPr>
        </a:p>
      </dgm:t>
    </dgm:pt>
    <dgm:pt modelId="{269FEB3C-186B-4D96-8964-F9CFC5B7836E}" type="parTrans" cxnId="{60065477-B9E0-4B3A-9F9E-ABA5F7205AE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CC3112E-FC80-4A49-8927-88BC6A501C26}" type="sibTrans" cxnId="{60065477-B9E0-4B3A-9F9E-ABA5F7205AE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8D91E1B-A623-4A70-92BE-7FB784EDADB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    3.Анализ рынка и концепция маркетинга:</a:t>
          </a:r>
          <a:endParaRPr lang="ru-RU" sz="1800" dirty="0">
            <a:solidFill>
              <a:schemeClr val="tx1"/>
            </a:solidFill>
          </a:endParaRPr>
        </a:p>
      </dgm:t>
    </dgm:pt>
    <dgm:pt modelId="{9407DB2A-4A7F-434D-B199-542F2BF6676F}" type="parTrans" cxnId="{301AFC34-3699-46B7-A2A0-7F7DC07A3D7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AA84601-0504-4B4E-AB3D-405B109ADF56}" type="sibTrans" cxnId="{301AFC34-3699-46B7-A2A0-7F7DC07A3D7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B37AE30-E126-40F0-93DB-A75566EA08F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4.Материальные ресурсы </a:t>
          </a:r>
          <a:endParaRPr lang="ru-RU" sz="1800" dirty="0">
            <a:solidFill>
              <a:schemeClr val="tx1"/>
            </a:solidFill>
          </a:endParaRPr>
        </a:p>
      </dgm:t>
    </dgm:pt>
    <dgm:pt modelId="{21EC8094-DF18-4B8D-8233-DFCE20655B56}" type="parTrans" cxnId="{7B4E987C-9959-4332-A567-34FFC48B459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6ED5E45-030E-4725-BF6F-EACCF3DBAE85}" type="sibTrans" cxnId="{7B4E987C-9959-4332-A567-34FFC48B459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DE33E87-AD92-457B-ADD8-D8D3364A32C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    5.Местоположение, участок и окружающая среда</a:t>
          </a:r>
          <a:endParaRPr lang="ru-RU" sz="1800" dirty="0">
            <a:solidFill>
              <a:schemeClr val="tx1"/>
            </a:solidFill>
          </a:endParaRPr>
        </a:p>
      </dgm:t>
    </dgm:pt>
    <dgm:pt modelId="{1D78369E-4F9E-4240-B3BB-A9FB9DCCF79C}" type="parTrans" cxnId="{E171EC8F-E10C-421F-A3A5-C436E2C8CEB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0831DD0-52D2-4884-9D9C-1177EE1E043A}" type="sibTrans" cxnId="{E171EC8F-E10C-421F-A3A5-C436E2C8CEB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2744FF9-77F8-44D6-AC21-07B8BC18070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6.Проектно-конструкторские работы</a:t>
          </a:r>
          <a:endParaRPr lang="ru-RU" sz="1800" dirty="0">
            <a:solidFill>
              <a:schemeClr val="tx1"/>
            </a:solidFill>
          </a:endParaRPr>
        </a:p>
      </dgm:t>
    </dgm:pt>
    <dgm:pt modelId="{C17C5B17-99E3-4E14-B2B8-E6331E290077}" type="parTrans" cxnId="{B7CD09A0-9DE9-4C96-9DC3-F336656E24A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A2A737-6E0D-45E0-AC64-38712565971C}" type="sibTrans" cxnId="{B7CD09A0-9DE9-4C96-9DC3-F336656E24A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7454393-C47C-40E4-AB99-0502794A91F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    7.Организация и накладные расходы</a:t>
          </a:r>
          <a:endParaRPr lang="ru-RU" sz="1800" dirty="0">
            <a:solidFill>
              <a:schemeClr val="tx1"/>
            </a:solidFill>
          </a:endParaRPr>
        </a:p>
      </dgm:t>
    </dgm:pt>
    <dgm:pt modelId="{FFBB2727-A0ED-4F78-9CC3-8F7DE58A12E7}" type="parTrans" cxnId="{2C2EBC4F-E924-4CE2-ADC8-1E429E83E26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49D59E4-92EA-4202-B8C8-2D6384D803FE}" type="sibTrans" cxnId="{2C2EBC4F-E924-4CE2-ADC8-1E429E83E26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A7B2410-28C0-4CEF-ABA8-08ADCC0B161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8.Трудовые ресурсы</a:t>
          </a:r>
          <a:endParaRPr lang="ru-RU" sz="1800" dirty="0">
            <a:solidFill>
              <a:schemeClr val="tx1"/>
            </a:solidFill>
          </a:endParaRPr>
        </a:p>
      </dgm:t>
    </dgm:pt>
    <dgm:pt modelId="{457340E6-8B14-440C-B352-E4DA92663383}" type="parTrans" cxnId="{E1E01FE6-2773-4FD5-B132-28CB4DEE3DD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3946475-BD5C-4442-AFE2-F6F43F391F64}" type="sibTrans" cxnId="{E1E01FE6-2773-4FD5-B132-28CB4DEE3DD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4C20EE0-46E3-4537-BEC1-17D5F9C7294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     9.Календарное осуществление проекта</a:t>
          </a:r>
          <a:endParaRPr lang="ru-RU" sz="1800" dirty="0">
            <a:solidFill>
              <a:schemeClr val="tx1"/>
            </a:solidFill>
          </a:endParaRPr>
        </a:p>
      </dgm:t>
    </dgm:pt>
    <dgm:pt modelId="{5C8994AF-4183-4907-82C5-EF5475601B8B}" type="parTrans" cxnId="{1755EBE5-6040-4E69-9846-E2182C5E83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8507B2B-1634-41A8-89D9-9396EF2A3CB4}" type="sibTrans" cxnId="{1755EBE5-6040-4E69-9846-E2182C5E83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4962FF6-7FA1-4B24-8D7A-1E394050FA4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10.Финансовый анализ и инвестиции</a:t>
          </a:r>
          <a:endParaRPr lang="ru-RU" sz="1800" dirty="0">
            <a:solidFill>
              <a:schemeClr val="tx1"/>
            </a:solidFill>
          </a:endParaRPr>
        </a:p>
      </dgm:t>
    </dgm:pt>
    <dgm:pt modelId="{C684FB56-C24A-4AAE-A8D4-F94FC0F5D1A1}" type="parTrans" cxnId="{2D4EAF22-C072-4547-AB6A-39394F9FB51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41A2A5A-B196-4195-9F33-AD6AA8E9506D}" type="sibTrans" cxnId="{2D4EAF22-C072-4547-AB6A-39394F9FB51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453DC13-B048-4353-91C9-33622E0C1E0F}" type="pres">
      <dgm:prSet presAssocID="{30304D5A-2085-4F3F-9651-DB4057FBCD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DB63B3-DE0B-45C3-BF83-3BB3B0217B21}" type="pres">
      <dgm:prSet presAssocID="{2F268CF9-30D9-45B7-AC14-42D55DBCB8E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C6C51-12E7-46F3-A3B7-F8FD7AF235A1}" type="pres">
      <dgm:prSet presAssocID="{2F268CF9-30D9-45B7-AC14-42D55DBCB8E8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61656-7F4A-45C2-B66F-3A108E5046C1}" type="pres">
      <dgm:prSet presAssocID="{58D91E1B-A623-4A70-92BE-7FB784EDADB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D6FB3-A8AF-4205-9B8E-15700FB5D90A}" type="pres">
      <dgm:prSet presAssocID="{58D91E1B-A623-4A70-92BE-7FB784EDADB8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0A104-8899-419D-85B3-973A74416108}" type="pres">
      <dgm:prSet presAssocID="{1DE33E87-AD92-457B-ADD8-D8D3364A32C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5656F-8ADC-4434-B849-53DBAEEB5674}" type="pres">
      <dgm:prSet presAssocID="{1DE33E87-AD92-457B-ADD8-D8D3364A32CB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19B43-DAA2-4ACC-B9B1-AD6196741824}" type="pres">
      <dgm:prSet presAssocID="{07454393-C47C-40E4-AB99-0502794A91F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89C0F-9041-455D-AE4A-015A88A2B429}" type="pres">
      <dgm:prSet presAssocID="{07454393-C47C-40E4-AB99-0502794A91F9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7F067-A8B9-4356-BC2A-F8989DFBBD05}" type="pres">
      <dgm:prSet presAssocID="{B4C20EE0-46E3-4537-BEC1-17D5F9C7294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43BEF-DFE7-4FFC-834A-DA5E62DF7FBD}" type="pres">
      <dgm:prSet presAssocID="{B4C20EE0-46E3-4537-BEC1-17D5F9C72943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F0B5DD-010F-4455-9C6F-2489167AEA84}" type="presOf" srcId="{0B37AE30-E126-40F0-93DB-A75566EA08FC}" destId="{E06D6FB3-A8AF-4205-9B8E-15700FB5D90A}" srcOrd="0" destOrd="0" presId="urn:microsoft.com/office/officeart/2005/8/layout/vList2"/>
    <dgm:cxn modelId="{40CB62CE-51D2-46DA-8DD3-334D02D8FD07}" type="presOf" srcId="{07454393-C47C-40E4-AB99-0502794A91F9}" destId="{52419B43-DAA2-4ACC-B9B1-AD6196741824}" srcOrd="0" destOrd="0" presId="urn:microsoft.com/office/officeart/2005/8/layout/vList2"/>
    <dgm:cxn modelId="{5D43F355-0605-4C12-8849-F46D8E23B4B9}" type="presOf" srcId="{30304D5A-2085-4F3F-9651-DB4057FBCDF5}" destId="{0453DC13-B048-4353-91C9-33622E0C1E0F}" srcOrd="0" destOrd="0" presId="urn:microsoft.com/office/officeart/2005/8/layout/vList2"/>
    <dgm:cxn modelId="{2C2EBC4F-E924-4CE2-ADC8-1E429E83E26D}" srcId="{30304D5A-2085-4F3F-9651-DB4057FBCDF5}" destId="{07454393-C47C-40E4-AB99-0502794A91F9}" srcOrd="3" destOrd="0" parTransId="{FFBB2727-A0ED-4F78-9CC3-8F7DE58A12E7}" sibTransId="{D49D59E4-92EA-4202-B8C8-2D6384D803FE}"/>
    <dgm:cxn modelId="{1755EBE5-6040-4E69-9846-E2182C5E8312}" srcId="{30304D5A-2085-4F3F-9651-DB4057FBCDF5}" destId="{B4C20EE0-46E3-4537-BEC1-17D5F9C72943}" srcOrd="4" destOrd="0" parTransId="{5C8994AF-4183-4907-82C5-EF5475601B8B}" sibTransId="{E8507B2B-1634-41A8-89D9-9396EF2A3CB4}"/>
    <dgm:cxn modelId="{648DDD64-E589-4F7D-AC2B-6A8C1A82F1B3}" type="presOf" srcId="{E2744FF9-77F8-44D6-AC21-07B8BC180707}" destId="{B3F5656F-8ADC-4434-B849-53DBAEEB5674}" srcOrd="0" destOrd="0" presId="urn:microsoft.com/office/officeart/2005/8/layout/vList2"/>
    <dgm:cxn modelId="{2D4EAF22-C072-4547-AB6A-39394F9FB519}" srcId="{B4C20EE0-46E3-4537-BEC1-17D5F9C72943}" destId="{F4962FF6-7FA1-4B24-8D7A-1E394050FA44}" srcOrd="0" destOrd="0" parTransId="{C684FB56-C24A-4AAE-A8D4-F94FC0F5D1A1}" sibTransId="{941A2A5A-B196-4195-9F33-AD6AA8E9506D}"/>
    <dgm:cxn modelId="{E1E01FE6-2773-4FD5-B132-28CB4DEE3DDF}" srcId="{07454393-C47C-40E4-AB99-0502794A91F9}" destId="{AA7B2410-28C0-4CEF-ABA8-08ADCC0B161F}" srcOrd="0" destOrd="0" parTransId="{457340E6-8B14-440C-B352-E4DA92663383}" sibTransId="{93946475-BD5C-4442-AFE2-F6F43F391F64}"/>
    <dgm:cxn modelId="{7B4E987C-9959-4332-A567-34FFC48B4597}" srcId="{58D91E1B-A623-4A70-92BE-7FB784EDADB8}" destId="{0B37AE30-E126-40F0-93DB-A75566EA08FC}" srcOrd="0" destOrd="0" parTransId="{21EC8094-DF18-4B8D-8233-DFCE20655B56}" sibTransId="{66ED5E45-030E-4725-BF6F-EACCF3DBAE85}"/>
    <dgm:cxn modelId="{7DB51900-56C6-4ABF-AF2B-9D24739C2EC0}" type="presOf" srcId="{58D91E1B-A623-4A70-92BE-7FB784EDADB8}" destId="{99A61656-7F4A-45C2-B66F-3A108E5046C1}" srcOrd="0" destOrd="0" presId="urn:microsoft.com/office/officeart/2005/8/layout/vList2"/>
    <dgm:cxn modelId="{E171EC8F-E10C-421F-A3A5-C436E2C8CEBC}" srcId="{30304D5A-2085-4F3F-9651-DB4057FBCDF5}" destId="{1DE33E87-AD92-457B-ADD8-D8D3364A32CB}" srcOrd="2" destOrd="0" parTransId="{1D78369E-4F9E-4240-B3BB-A9FB9DCCF79C}" sibTransId="{A0831DD0-52D2-4884-9D9C-1177EE1E043A}"/>
    <dgm:cxn modelId="{C759F57A-839D-4ED1-8454-147E2CBA2863}" type="presOf" srcId="{CFD2743F-DD52-44AD-B965-27E72D8ADB11}" destId="{626C6C51-12E7-46F3-A3B7-F8FD7AF235A1}" srcOrd="0" destOrd="0" presId="urn:microsoft.com/office/officeart/2005/8/layout/vList2"/>
    <dgm:cxn modelId="{60065477-B9E0-4B3A-9F9E-ABA5F7205AE3}" srcId="{2F268CF9-30D9-45B7-AC14-42D55DBCB8E8}" destId="{CFD2743F-DD52-44AD-B965-27E72D8ADB11}" srcOrd="0" destOrd="0" parTransId="{269FEB3C-186B-4D96-8964-F9CFC5B7836E}" sibTransId="{CCC3112E-FC80-4A49-8927-88BC6A501C26}"/>
    <dgm:cxn modelId="{B7CD09A0-9DE9-4C96-9DC3-F336656E24A1}" srcId="{1DE33E87-AD92-457B-ADD8-D8D3364A32CB}" destId="{E2744FF9-77F8-44D6-AC21-07B8BC180707}" srcOrd="0" destOrd="0" parTransId="{C17C5B17-99E3-4E14-B2B8-E6331E290077}" sibTransId="{40A2A737-6E0D-45E0-AC64-38712565971C}"/>
    <dgm:cxn modelId="{33AB6E20-A0BA-4377-8D4F-74A12F43D150}" type="presOf" srcId="{F4962FF6-7FA1-4B24-8D7A-1E394050FA44}" destId="{B6443BEF-DFE7-4FFC-834A-DA5E62DF7FBD}" srcOrd="0" destOrd="0" presId="urn:microsoft.com/office/officeart/2005/8/layout/vList2"/>
    <dgm:cxn modelId="{69F62875-284F-4010-9A26-1759745B7A7C}" type="presOf" srcId="{1DE33E87-AD92-457B-ADD8-D8D3364A32CB}" destId="{ED90A104-8899-419D-85B3-973A74416108}" srcOrd="0" destOrd="0" presId="urn:microsoft.com/office/officeart/2005/8/layout/vList2"/>
    <dgm:cxn modelId="{114F90D8-8BEC-4AF8-BE7C-646A053724C5}" type="presOf" srcId="{AA7B2410-28C0-4CEF-ABA8-08ADCC0B161F}" destId="{17C89C0F-9041-455D-AE4A-015A88A2B429}" srcOrd="0" destOrd="0" presId="urn:microsoft.com/office/officeart/2005/8/layout/vList2"/>
    <dgm:cxn modelId="{ED94BA76-EBE8-4DC6-A283-DA31D7A3A58C}" srcId="{30304D5A-2085-4F3F-9651-DB4057FBCDF5}" destId="{2F268CF9-30D9-45B7-AC14-42D55DBCB8E8}" srcOrd="0" destOrd="0" parTransId="{591C018D-DD96-48AD-8404-9C89B8CCAFA0}" sibTransId="{0FBC2917-63CC-4EA9-B560-5C1B7F829D13}"/>
    <dgm:cxn modelId="{86DF074C-6F90-4F70-83BF-78E75DF2FFBE}" type="presOf" srcId="{2F268CF9-30D9-45B7-AC14-42D55DBCB8E8}" destId="{5BDB63B3-DE0B-45C3-BF83-3BB3B0217B21}" srcOrd="0" destOrd="0" presId="urn:microsoft.com/office/officeart/2005/8/layout/vList2"/>
    <dgm:cxn modelId="{E3ED7194-AA3E-4B5F-AEAF-0F86A5B6E4CC}" type="presOf" srcId="{B4C20EE0-46E3-4537-BEC1-17D5F9C72943}" destId="{8FB7F067-A8B9-4356-BC2A-F8989DFBBD05}" srcOrd="0" destOrd="0" presId="urn:microsoft.com/office/officeart/2005/8/layout/vList2"/>
    <dgm:cxn modelId="{301AFC34-3699-46B7-A2A0-7F7DC07A3D73}" srcId="{30304D5A-2085-4F3F-9651-DB4057FBCDF5}" destId="{58D91E1B-A623-4A70-92BE-7FB784EDADB8}" srcOrd="1" destOrd="0" parTransId="{9407DB2A-4A7F-434D-B199-542F2BF6676F}" sibTransId="{6AA84601-0504-4B4E-AB3D-405B109ADF56}"/>
    <dgm:cxn modelId="{5EB156A9-53AC-41A6-A709-114D0E16CF15}" type="presParOf" srcId="{0453DC13-B048-4353-91C9-33622E0C1E0F}" destId="{5BDB63B3-DE0B-45C3-BF83-3BB3B0217B21}" srcOrd="0" destOrd="0" presId="urn:microsoft.com/office/officeart/2005/8/layout/vList2"/>
    <dgm:cxn modelId="{370BF5E1-3853-41A7-A934-ECD3810DC919}" type="presParOf" srcId="{0453DC13-B048-4353-91C9-33622E0C1E0F}" destId="{626C6C51-12E7-46F3-A3B7-F8FD7AF235A1}" srcOrd="1" destOrd="0" presId="urn:microsoft.com/office/officeart/2005/8/layout/vList2"/>
    <dgm:cxn modelId="{216FDE14-45A7-40CF-99D6-CA88E8C64526}" type="presParOf" srcId="{0453DC13-B048-4353-91C9-33622E0C1E0F}" destId="{99A61656-7F4A-45C2-B66F-3A108E5046C1}" srcOrd="2" destOrd="0" presId="urn:microsoft.com/office/officeart/2005/8/layout/vList2"/>
    <dgm:cxn modelId="{AD50C9EF-A33B-4A6E-9854-394D10C00DA9}" type="presParOf" srcId="{0453DC13-B048-4353-91C9-33622E0C1E0F}" destId="{E06D6FB3-A8AF-4205-9B8E-15700FB5D90A}" srcOrd="3" destOrd="0" presId="urn:microsoft.com/office/officeart/2005/8/layout/vList2"/>
    <dgm:cxn modelId="{65AEB11B-D421-4AF3-81A6-648F143FD332}" type="presParOf" srcId="{0453DC13-B048-4353-91C9-33622E0C1E0F}" destId="{ED90A104-8899-419D-85B3-973A74416108}" srcOrd="4" destOrd="0" presId="urn:microsoft.com/office/officeart/2005/8/layout/vList2"/>
    <dgm:cxn modelId="{DB0C2935-D267-4D0F-B61C-6AA063D71677}" type="presParOf" srcId="{0453DC13-B048-4353-91C9-33622E0C1E0F}" destId="{B3F5656F-8ADC-4434-B849-53DBAEEB5674}" srcOrd="5" destOrd="0" presId="urn:microsoft.com/office/officeart/2005/8/layout/vList2"/>
    <dgm:cxn modelId="{F5EE52FA-62CD-46F4-B160-A54786F1A3BA}" type="presParOf" srcId="{0453DC13-B048-4353-91C9-33622E0C1E0F}" destId="{52419B43-DAA2-4ACC-B9B1-AD6196741824}" srcOrd="6" destOrd="0" presId="urn:microsoft.com/office/officeart/2005/8/layout/vList2"/>
    <dgm:cxn modelId="{E09554E6-ECC2-489D-A2B3-785F627FF0C2}" type="presParOf" srcId="{0453DC13-B048-4353-91C9-33622E0C1E0F}" destId="{17C89C0F-9041-455D-AE4A-015A88A2B429}" srcOrd="7" destOrd="0" presId="urn:microsoft.com/office/officeart/2005/8/layout/vList2"/>
    <dgm:cxn modelId="{AB35BE59-DCF7-412E-A2E3-B2EEA83D3B65}" type="presParOf" srcId="{0453DC13-B048-4353-91C9-33622E0C1E0F}" destId="{8FB7F067-A8B9-4356-BC2A-F8989DFBBD05}" srcOrd="8" destOrd="0" presId="urn:microsoft.com/office/officeart/2005/8/layout/vList2"/>
    <dgm:cxn modelId="{79E0BE92-653B-4F8F-98C2-641F298C2C7B}" type="presParOf" srcId="{0453DC13-B048-4353-91C9-33622E0C1E0F}" destId="{B6443BEF-DFE7-4FFC-834A-DA5E62DF7FB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ADB778-B2CE-430A-AD9C-BED51EDA64D1}" type="doc">
      <dgm:prSet loTypeId="urn:microsoft.com/office/officeart/2005/8/layout/default#1" loCatId="list" qsTypeId="urn:microsoft.com/office/officeart/2005/8/quickstyle/simple1#14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DF27DB60-725A-42E0-9524-4CE999024F1A}">
      <dgm:prSet/>
      <dgm:spPr/>
      <dgm:t>
        <a:bodyPr/>
        <a:lstStyle/>
        <a:p>
          <a:pPr rtl="0"/>
          <a:r>
            <a:rPr lang="ru-RU" u="none" dirty="0" smtClean="0">
              <a:solidFill>
                <a:srgbClr val="FFFF00"/>
              </a:solidFill>
            </a:rPr>
            <a:t>Газопровод «Сила Сибири» пройдет через :</a:t>
          </a:r>
          <a:endParaRPr lang="ru-RU" u="none" dirty="0">
            <a:solidFill>
              <a:srgbClr val="FFFF00"/>
            </a:solidFill>
          </a:endParaRPr>
        </a:p>
      </dgm:t>
    </dgm:pt>
    <dgm:pt modelId="{DF8A66FF-E0F2-4E7F-8A09-9EBE18CB4FCA}" type="parTrans" cxnId="{7EA41DF6-8DF7-4ADC-B159-5F8F365F1B39}">
      <dgm:prSet/>
      <dgm:spPr/>
      <dgm:t>
        <a:bodyPr/>
        <a:lstStyle/>
        <a:p>
          <a:endParaRPr lang="ru-RU"/>
        </a:p>
      </dgm:t>
    </dgm:pt>
    <dgm:pt modelId="{498D72AF-3A46-42BD-BA24-4BE5781DDA0A}" type="sibTrans" cxnId="{7EA41DF6-8DF7-4ADC-B159-5F8F365F1B39}">
      <dgm:prSet/>
      <dgm:spPr/>
      <dgm:t>
        <a:bodyPr/>
        <a:lstStyle/>
        <a:p>
          <a:endParaRPr lang="ru-RU"/>
        </a:p>
      </dgm:t>
    </dgm:pt>
    <dgm:pt modelId="{A733C708-9FF3-4C9C-AFB7-069813871C25}">
      <dgm:prSet/>
      <dgm:spPr/>
      <dgm:t>
        <a:bodyPr/>
        <a:lstStyle/>
        <a:p>
          <a:pPr rtl="0"/>
          <a:r>
            <a:rPr lang="ru-RU" dirty="0" smtClean="0"/>
            <a:t>Город </a:t>
          </a:r>
          <a:r>
            <a:rPr lang="ru-RU" dirty="0" err="1" smtClean="0"/>
            <a:t>Хейхэ</a:t>
          </a:r>
          <a:r>
            <a:rPr lang="ru-RU" dirty="0" smtClean="0"/>
            <a:t> округа </a:t>
          </a:r>
          <a:r>
            <a:rPr lang="ru-RU" dirty="0" err="1" smtClean="0"/>
            <a:t>Хэйлунцзян</a:t>
          </a:r>
          <a:r>
            <a:rPr lang="ru-RU" dirty="0" smtClean="0"/>
            <a:t> </a:t>
          </a:r>
          <a:endParaRPr lang="ru-RU" dirty="0"/>
        </a:p>
      </dgm:t>
    </dgm:pt>
    <dgm:pt modelId="{920B9E90-8E1A-41F0-A571-833019E31EA7}" type="parTrans" cxnId="{5D42CCC7-BD1A-41B3-8201-200228569CD8}">
      <dgm:prSet/>
      <dgm:spPr/>
      <dgm:t>
        <a:bodyPr/>
        <a:lstStyle/>
        <a:p>
          <a:endParaRPr lang="ru-RU"/>
        </a:p>
      </dgm:t>
    </dgm:pt>
    <dgm:pt modelId="{1EE320B7-E1EF-4F6D-BE52-202FA29FB525}" type="sibTrans" cxnId="{5D42CCC7-BD1A-41B3-8201-200228569CD8}">
      <dgm:prSet/>
      <dgm:spPr/>
      <dgm:t>
        <a:bodyPr/>
        <a:lstStyle/>
        <a:p>
          <a:endParaRPr lang="ru-RU"/>
        </a:p>
      </dgm:t>
    </dgm:pt>
    <dgm:pt modelId="{718620D7-546D-4857-8B0D-153D18447CFF}">
      <dgm:prSet/>
      <dgm:spPr/>
      <dgm:t>
        <a:bodyPr/>
        <a:lstStyle/>
        <a:p>
          <a:pPr rtl="0"/>
          <a:r>
            <a:rPr lang="ru-RU" dirty="0" smtClean="0"/>
            <a:t>Город Дацин округа </a:t>
          </a:r>
          <a:r>
            <a:rPr lang="ru-RU" dirty="0" err="1" smtClean="0"/>
            <a:t>Хэйлунцзян</a:t>
          </a:r>
          <a:endParaRPr lang="ru-RU" dirty="0"/>
        </a:p>
      </dgm:t>
    </dgm:pt>
    <dgm:pt modelId="{F0AB9EF7-D49E-4D10-9668-821880EC2783}" type="parTrans" cxnId="{459EE63F-1A22-4514-8FEE-918AF27CE28D}">
      <dgm:prSet/>
      <dgm:spPr/>
      <dgm:t>
        <a:bodyPr/>
        <a:lstStyle/>
        <a:p>
          <a:endParaRPr lang="ru-RU"/>
        </a:p>
      </dgm:t>
    </dgm:pt>
    <dgm:pt modelId="{1090FAB4-4127-4F4C-B973-8B8CC32088E2}" type="sibTrans" cxnId="{459EE63F-1A22-4514-8FEE-918AF27CE28D}">
      <dgm:prSet/>
      <dgm:spPr/>
      <dgm:t>
        <a:bodyPr/>
        <a:lstStyle/>
        <a:p>
          <a:endParaRPr lang="ru-RU"/>
        </a:p>
      </dgm:t>
    </dgm:pt>
    <dgm:pt modelId="{5B813E9F-DDA0-4081-9AF8-C2751A319345}">
      <dgm:prSet/>
      <dgm:spPr/>
      <dgm:t>
        <a:bodyPr/>
        <a:lstStyle/>
        <a:p>
          <a:pPr rtl="0"/>
          <a:r>
            <a:rPr lang="ru-RU" smtClean="0"/>
            <a:t>Город Пекин </a:t>
          </a:r>
          <a:endParaRPr lang="ru-RU"/>
        </a:p>
      </dgm:t>
    </dgm:pt>
    <dgm:pt modelId="{A4945135-C265-40F8-A23B-7918D5C4CB96}" type="parTrans" cxnId="{2A89191A-4759-4C87-9802-B748D524B8A8}">
      <dgm:prSet/>
      <dgm:spPr/>
      <dgm:t>
        <a:bodyPr/>
        <a:lstStyle/>
        <a:p>
          <a:endParaRPr lang="ru-RU"/>
        </a:p>
      </dgm:t>
    </dgm:pt>
    <dgm:pt modelId="{94731D30-5E7D-4D97-BF9E-DB140E635C6B}" type="sibTrans" cxnId="{2A89191A-4759-4C87-9802-B748D524B8A8}">
      <dgm:prSet/>
      <dgm:spPr/>
      <dgm:t>
        <a:bodyPr/>
        <a:lstStyle/>
        <a:p>
          <a:endParaRPr lang="ru-RU"/>
        </a:p>
      </dgm:t>
    </dgm:pt>
    <dgm:pt modelId="{72EA64DB-D57C-4FCC-9A89-D3BA760AD8E3}">
      <dgm:prSet/>
      <dgm:spPr/>
      <dgm:t>
        <a:bodyPr/>
        <a:lstStyle/>
        <a:p>
          <a:pPr rtl="0"/>
          <a:r>
            <a:rPr lang="ru-RU" smtClean="0"/>
            <a:t>Город Шанхай</a:t>
          </a:r>
          <a:endParaRPr lang="ru-RU"/>
        </a:p>
      </dgm:t>
    </dgm:pt>
    <dgm:pt modelId="{353978E8-BDB7-41C9-9038-D999BA50C565}" type="parTrans" cxnId="{66175575-C250-4041-BB39-0AF9DDCE2E14}">
      <dgm:prSet/>
      <dgm:spPr/>
      <dgm:t>
        <a:bodyPr/>
        <a:lstStyle/>
        <a:p>
          <a:endParaRPr lang="ru-RU"/>
        </a:p>
      </dgm:t>
    </dgm:pt>
    <dgm:pt modelId="{47AECF8B-F457-4373-AA56-EF72E4A6DEF7}" type="sibTrans" cxnId="{66175575-C250-4041-BB39-0AF9DDCE2E14}">
      <dgm:prSet/>
      <dgm:spPr/>
      <dgm:t>
        <a:bodyPr/>
        <a:lstStyle/>
        <a:p>
          <a:endParaRPr lang="ru-RU"/>
        </a:p>
      </dgm:t>
    </dgm:pt>
    <dgm:pt modelId="{FDF03FB2-2EF2-4877-BB33-B5B6B189FBE8}" type="pres">
      <dgm:prSet presAssocID="{9DADB778-B2CE-430A-AD9C-BED51EDA64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356D0B-0F1A-41A5-826B-C994F181AFB7}" type="pres">
      <dgm:prSet presAssocID="{DF27DB60-725A-42E0-9524-4CE999024F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62D7A-F299-4E55-AD2A-F0C8208AB468}" type="pres">
      <dgm:prSet presAssocID="{498D72AF-3A46-42BD-BA24-4BE5781DDA0A}" presName="sibTrans" presStyleCnt="0"/>
      <dgm:spPr/>
    </dgm:pt>
    <dgm:pt modelId="{5BE40DC2-2B42-42AF-BB8E-75401D800668}" type="pres">
      <dgm:prSet presAssocID="{A733C708-9FF3-4C9C-AFB7-069813871C25}" presName="node" presStyleLbl="node1" presStyleIdx="1" presStyleCnt="5" custLinFactNeighborX="-799" custLinFactNeighborY="2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2A27A-47FB-4B45-B659-6D73EE72575C}" type="pres">
      <dgm:prSet presAssocID="{1EE320B7-E1EF-4F6D-BE52-202FA29FB525}" presName="sibTrans" presStyleCnt="0"/>
      <dgm:spPr/>
    </dgm:pt>
    <dgm:pt modelId="{E2A35D1F-7EEE-4B51-B065-000091525226}" type="pres">
      <dgm:prSet presAssocID="{718620D7-546D-4857-8B0D-153D18447CFF}" presName="node" presStyleLbl="node1" presStyleIdx="2" presStyleCnt="5" custLinFactNeighborX="8377" custLinFactNeighborY="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F794E-A582-4857-813D-F82A524EFB00}" type="pres">
      <dgm:prSet presAssocID="{1090FAB4-4127-4F4C-B973-8B8CC32088E2}" presName="sibTrans" presStyleCnt="0"/>
      <dgm:spPr/>
    </dgm:pt>
    <dgm:pt modelId="{5419D5F9-3201-4A6A-800E-D40AB9DA1EA8}" type="pres">
      <dgm:prSet presAssocID="{5B813E9F-DDA0-4081-9AF8-C2751A319345}" presName="node" presStyleLbl="node1" presStyleIdx="3" presStyleCnt="5" custLinFactNeighborX="-799" custLinFactNeighborY="35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24EEB-B8E1-4BC1-8C75-C007B5459DC3}" type="pres">
      <dgm:prSet presAssocID="{94731D30-5E7D-4D97-BF9E-DB140E635C6B}" presName="sibTrans" presStyleCnt="0"/>
      <dgm:spPr/>
    </dgm:pt>
    <dgm:pt modelId="{AACC33FF-CF95-4424-9740-C8FB8EC6557F}" type="pres">
      <dgm:prSet presAssocID="{72EA64DB-D57C-4FCC-9A89-D3BA760AD8E3}" presName="node" presStyleLbl="node1" presStyleIdx="4" presStyleCnt="5" custLinFactNeighborX="-46623" custLinFactNeighborY="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24220-FDD4-49D5-854C-9BEDA38AFE93}" type="presOf" srcId="{72EA64DB-D57C-4FCC-9A89-D3BA760AD8E3}" destId="{AACC33FF-CF95-4424-9740-C8FB8EC6557F}" srcOrd="0" destOrd="0" presId="urn:microsoft.com/office/officeart/2005/8/layout/default#1"/>
    <dgm:cxn modelId="{75CBF0B8-6BD2-4868-B516-BB4FFD14B44A}" type="presOf" srcId="{DF27DB60-725A-42E0-9524-4CE999024F1A}" destId="{C6356D0B-0F1A-41A5-826B-C994F181AFB7}" srcOrd="0" destOrd="0" presId="urn:microsoft.com/office/officeart/2005/8/layout/default#1"/>
    <dgm:cxn modelId="{5D42CCC7-BD1A-41B3-8201-200228569CD8}" srcId="{9DADB778-B2CE-430A-AD9C-BED51EDA64D1}" destId="{A733C708-9FF3-4C9C-AFB7-069813871C25}" srcOrd="1" destOrd="0" parTransId="{920B9E90-8E1A-41F0-A571-833019E31EA7}" sibTransId="{1EE320B7-E1EF-4F6D-BE52-202FA29FB525}"/>
    <dgm:cxn modelId="{2A89191A-4759-4C87-9802-B748D524B8A8}" srcId="{9DADB778-B2CE-430A-AD9C-BED51EDA64D1}" destId="{5B813E9F-DDA0-4081-9AF8-C2751A319345}" srcOrd="3" destOrd="0" parTransId="{A4945135-C265-40F8-A23B-7918D5C4CB96}" sibTransId="{94731D30-5E7D-4D97-BF9E-DB140E635C6B}"/>
    <dgm:cxn modelId="{8B597519-1D2A-46B8-A3D4-F921DB5D3FCA}" type="presOf" srcId="{718620D7-546D-4857-8B0D-153D18447CFF}" destId="{E2A35D1F-7EEE-4B51-B065-000091525226}" srcOrd="0" destOrd="0" presId="urn:microsoft.com/office/officeart/2005/8/layout/default#1"/>
    <dgm:cxn modelId="{459EE63F-1A22-4514-8FEE-918AF27CE28D}" srcId="{9DADB778-B2CE-430A-AD9C-BED51EDA64D1}" destId="{718620D7-546D-4857-8B0D-153D18447CFF}" srcOrd="2" destOrd="0" parTransId="{F0AB9EF7-D49E-4D10-9668-821880EC2783}" sibTransId="{1090FAB4-4127-4F4C-B973-8B8CC32088E2}"/>
    <dgm:cxn modelId="{D5536839-ACDB-4C52-A033-2B97ABB1122C}" type="presOf" srcId="{A733C708-9FF3-4C9C-AFB7-069813871C25}" destId="{5BE40DC2-2B42-42AF-BB8E-75401D800668}" srcOrd="0" destOrd="0" presId="urn:microsoft.com/office/officeart/2005/8/layout/default#1"/>
    <dgm:cxn modelId="{7EA41DF6-8DF7-4ADC-B159-5F8F365F1B39}" srcId="{9DADB778-B2CE-430A-AD9C-BED51EDA64D1}" destId="{DF27DB60-725A-42E0-9524-4CE999024F1A}" srcOrd="0" destOrd="0" parTransId="{DF8A66FF-E0F2-4E7F-8A09-9EBE18CB4FCA}" sibTransId="{498D72AF-3A46-42BD-BA24-4BE5781DDA0A}"/>
    <dgm:cxn modelId="{3155C044-1808-47EE-AC8E-702FE3E2FEF0}" type="presOf" srcId="{9DADB778-B2CE-430A-AD9C-BED51EDA64D1}" destId="{FDF03FB2-2EF2-4877-BB33-B5B6B189FBE8}" srcOrd="0" destOrd="0" presId="urn:microsoft.com/office/officeart/2005/8/layout/default#1"/>
    <dgm:cxn modelId="{66175575-C250-4041-BB39-0AF9DDCE2E14}" srcId="{9DADB778-B2CE-430A-AD9C-BED51EDA64D1}" destId="{72EA64DB-D57C-4FCC-9A89-D3BA760AD8E3}" srcOrd="4" destOrd="0" parTransId="{353978E8-BDB7-41C9-9038-D999BA50C565}" sibTransId="{47AECF8B-F457-4373-AA56-EF72E4A6DEF7}"/>
    <dgm:cxn modelId="{1AD422FE-159B-40FA-A0F4-EBA41C9E983F}" type="presOf" srcId="{5B813E9F-DDA0-4081-9AF8-C2751A319345}" destId="{5419D5F9-3201-4A6A-800E-D40AB9DA1EA8}" srcOrd="0" destOrd="0" presId="urn:microsoft.com/office/officeart/2005/8/layout/default#1"/>
    <dgm:cxn modelId="{03D3D9B6-9DF5-4133-A1F5-701F06A93838}" type="presParOf" srcId="{FDF03FB2-2EF2-4877-BB33-B5B6B189FBE8}" destId="{C6356D0B-0F1A-41A5-826B-C994F181AFB7}" srcOrd="0" destOrd="0" presId="urn:microsoft.com/office/officeart/2005/8/layout/default#1"/>
    <dgm:cxn modelId="{E110A911-3FD3-43C9-9E8A-519BC49E79CB}" type="presParOf" srcId="{FDF03FB2-2EF2-4877-BB33-B5B6B189FBE8}" destId="{AF462D7A-F299-4E55-AD2A-F0C8208AB468}" srcOrd="1" destOrd="0" presId="urn:microsoft.com/office/officeart/2005/8/layout/default#1"/>
    <dgm:cxn modelId="{26EE4E1F-707F-4450-B95D-40CAA709CCEB}" type="presParOf" srcId="{FDF03FB2-2EF2-4877-BB33-B5B6B189FBE8}" destId="{5BE40DC2-2B42-42AF-BB8E-75401D800668}" srcOrd="2" destOrd="0" presId="urn:microsoft.com/office/officeart/2005/8/layout/default#1"/>
    <dgm:cxn modelId="{F67BB5C2-7AB0-432E-9524-6DFCE8516375}" type="presParOf" srcId="{FDF03FB2-2EF2-4877-BB33-B5B6B189FBE8}" destId="{7332A27A-47FB-4B45-B659-6D73EE72575C}" srcOrd="3" destOrd="0" presId="urn:microsoft.com/office/officeart/2005/8/layout/default#1"/>
    <dgm:cxn modelId="{3D5B625F-AEB9-4D7C-81CC-64459C2A42EF}" type="presParOf" srcId="{FDF03FB2-2EF2-4877-BB33-B5B6B189FBE8}" destId="{E2A35D1F-7EEE-4B51-B065-000091525226}" srcOrd="4" destOrd="0" presId="urn:microsoft.com/office/officeart/2005/8/layout/default#1"/>
    <dgm:cxn modelId="{B8F2ED38-89F1-4995-A887-2C24226C6840}" type="presParOf" srcId="{FDF03FB2-2EF2-4877-BB33-B5B6B189FBE8}" destId="{721F794E-A582-4857-813D-F82A524EFB00}" srcOrd="5" destOrd="0" presId="urn:microsoft.com/office/officeart/2005/8/layout/default#1"/>
    <dgm:cxn modelId="{8F206D00-BBE4-4BB5-A22F-A1AE613551C5}" type="presParOf" srcId="{FDF03FB2-2EF2-4877-BB33-B5B6B189FBE8}" destId="{5419D5F9-3201-4A6A-800E-D40AB9DA1EA8}" srcOrd="6" destOrd="0" presId="urn:microsoft.com/office/officeart/2005/8/layout/default#1"/>
    <dgm:cxn modelId="{AAA2D20E-235A-4DC4-8E94-412E937D7222}" type="presParOf" srcId="{FDF03FB2-2EF2-4877-BB33-B5B6B189FBE8}" destId="{5D224EEB-B8E1-4BC1-8C75-C007B5459DC3}" srcOrd="7" destOrd="0" presId="urn:microsoft.com/office/officeart/2005/8/layout/default#1"/>
    <dgm:cxn modelId="{C8777F03-7B27-49E5-BDC2-CFAF7A9B8815}" type="presParOf" srcId="{FDF03FB2-2EF2-4877-BB33-B5B6B189FBE8}" destId="{AACC33FF-CF95-4424-9740-C8FB8EC6557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5F6C2E-20D9-45DA-9495-80DEB1FFFE6E}" type="doc">
      <dgm:prSet loTypeId="urn:microsoft.com/office/officeart/2008/layout/VerticalAccentList" loCatId="list" qsTypeId="urn:microsoft.com/office/officeart/2005/8/quickstyle/simple1#15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B0DD091-D3B2-44AD-A342-1A5069F95DBA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70C0"/>
              </a:solidFill>
            </a:rPr>
            <a:t>Расширение партнерства в приграничных регионах</a:t>
          </a:r>
          <a:endParaRPr lang="ru-RU" sz="1400" dirty="0">
            <a:solidFill>
              <a:srgbClr val="0070C0"/>
            </a:solidFill>
          </a:endParaRPr>
        </a:p>
      </dgm:t>
    </dgm:pt>
    <dgm:pt modelId="{B61DB42F-B32E-42F8-A72E-23995C931034}" type="parTrans" cxnId="{92930B52-8DD6-412C-A403-2F395CE92E51}">
      <dgm:prSet/>
      <dgm:spPr/>
      <dgm:t>
        <a:bodyPr/>
        <a:lstStyle/>
        <a:p>
          <a:endParaRPr lang="ru-RU"/>
        </a:p>
      </dgm:t>
    </dgm:pt>
    <dgm:pt modelId="{8DE7035B-DC0F-409A-9A36-3B19750920A0}" type="sibTrans" cxnId="{92930B52-8DD6-412C-A403-2F395CE92E51}">
      <dgm:prSet/>
      <dgm:spPr/>
      <dgm:t>
        <a:bodyPr/>
        <a:lstStyle/>
        <a:p>
          <a:endParaRPr lang="ru-RU"/>
        </a:p>
      </dgm:t>
    </dgm:pt>
    <dgm:pt modelId="{5D5DEB4D-2021-416C-9D36-FA362737F367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70C0"/>
              </a:solidFill>
            </a:rPr>
            <a:t>Освоение новых природных месторождений Сибири и Дальнего Востока</a:t>
          </a:r>
          <a:endParaRPr lang="ru-RU" sz="1400" dirty="0">
            <a:solidFill>
              <a:srgbClr val="0070C0"/>
            </a:solidFill>
          </a:endParaRPr>
        </a:p>
      </dgm:t>
    </dgm:pt>
    <dgm:pt modelId="{0173A397-4A45-4DC9-8BEE-0FE0B2844E80}" type="parTrans" cxnId="{BB64F217-CF88-4775-A63E-E70B179C6969}">
      <dgm:prSet/>
      <dgm:spPr/>
      <dgm:t>
        <a:bodyPr/>
        <a:lstStyle/>
        <a:p>
          <a:endParaRPr lang="ru-RU"/>
        </a:p>
      </dgm:t>
    </dgm:pt>
    <dgm:pt modelId="{7FD4C328-E21B-47EC-B422-8136B28E0599}" type="sibTrans" cxnId="{BB64F217-CF88-4775-A63E-E70B179C6969}">
      <dgm:prSet/>
      <dgm:spPr/>
      <dgm:t>
        <a:bodyPr/>
        <a:lstStyle/>
        <a:p>
          <a:endParaRPr lang="ru-RU"/>
        </a:p>
      </dgm:t>
    </dgm:pt>
    <dgm:pt modelId="{B391954D-5602-499A-9F06-ADA6D61C1C18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70C0"/>
              </a:solidFill>
            </a:rPr>
            <a:t>Дальнейшее укрепление союзнических отношений между государствами</a:t>
          </a:r>
          <a:endParaRPr lang="ru-RU" sz="1400" dirty="0">
            <a:solidFill>
              <a:srgbClr val="0070C0"/>
            </a:solidFill>
          </a:endParaRPr>
        </a:p>
      </dgm:t>
    </dgm:pt>
    <dgm:pt modelId="{4597248A-71BE-44B0-ADD5-2F628D1CE4A8}" type="parTrans" cxnId="{118AD820-79D7-482F-AFAE-03A7D014FF59}">
      <dgm:prSet/>
      <dgm:spPr/>
      <dgm:t>
        <a:bodyPr/>
        <a:lstStyle/>
        <a:p>
          <a:endParaRPr lang="ru-RU"/>
        </a:p>
      </dgm:t>
    </dgm:pt>
    <dgm:pt modelId="{FCC00C63-1737-400D-A88A-909C6C70AD72}" type="sibTrans" cxnId="{118AD820-79D7-482F-AFAE-03A7D014FF59}">
      <dgm:prSet/>
      <dgm:spPr/>
      <dgm:t>
        <a:bodyPr/>
        <a:lstStyle/>
        <a:p>
          <a:endParaRPr lang="ru-RU"/>
        </a:p>
      </dgm:t>
    </dgm:pt>
    <dgm:pt modelId="{4A96F314-5DA9-4E49-93A8-CEB8B70711E2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70C0"/>
              </a:solidFill>
            </a:rPr>
            <a:t>Стимулирование хозяйственного развития регионов РФ</a:t>
          </a:r>
          <a:endParaRPr lang="ru-RU" sz="1400" dirty="0">
            <a:solidFill>
              <a:srgbClr val="0070C0"/>
            </a:solidFill>
          </a:endParaRPr>
        </a:p>
      </dgm:t>
    </dgm:pt>
    <dgm:pt modelId="{26896CB5-8361-4A7D-93AD-9F3E203B2313}" type="parTrans" cxnId="{21877EA6-1FF5-4621-AA49-4F6110B6EF4A}">
      <dgm:prSet/>
      <dgm:spPr/>
      <dgm:t>
        <a:bodyPr/>
        <a:lstStyle/>
        <a:p>
          <a:endParaRPr lang="ru-RU"/>
        </a:p>
      </dgm:t>
    </dgm:pt>
    <dgm:pt modelId="{AFFED47F-903A-474E-8CF3-E46DE4B81CB3}" type="sibTrans" cxnId="{21877EA6-1FF5-4621-AA49-4F6110B6EF4A}">
      <dgm:prSet/>
      <dgm:spPr/>
      <dgm:t>
        <a:bodyPr/>
        <a:lstStyle/>
        <a:p>
          <a:endParaRPr lang="ru-RU"/>
        </a:p>
      </dgm:t>
    </dgm:pt>
    <dgm:pt modelId="{68A66EEA-A796-475E-8B24-43B8ECD79C24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070C0"/>
              </a:solidFill>
            </a:rPr>
            <a:t>Развитие Сибирского и Дальневосточного региона-трудоустройство, бизнес, обучение</a:t>
          </a:r>
          <a:endParaRPr lang="ru-RU" sz="1400" dirty="0">
            <a:solidFill>
              <a:srgbClr val="0070C0"/>
            </a:solidFill>
          </a:endParaRPr>
        </a:p>
      </dgm:t>
    </dgm:pt>
    <dgm:pt modelId="{472F4793-D2DB-4667-B231-F776F687C045}" type="parTrans" cxnId="{D1E43106-5E6B-44C8-8AF3-31184A47F719}">
      <dgm:prSet/>
      <dgm:spPr/>
      <dgm:t>
        <a:bodyPr/>
        <a:lstStyle/>
        <a:p>
          <a:endParaRPr lang="ru-RU"/>
        </a:p>
      </dgm:t>
    </dgm:pt>
    <dgm:pt modelId="{2594B53D-8148-4D77-9185-C3E1CE7767C4}" type="sibTrans" cxnId="{D1E43106-5E6B-44C8-8AF3-31184A47F719}">
      <dgm:prSet/>
      <dgm:spPr/>
      <dgm:t>
        <a:bodyPr/>
        <a:lstStyle/>
        <a:p>
          <a:endParaRPr lang="ru-RU"/>
        </a:p>
      </dgm:t>
    </dgm:pt>
    <dgm:pt modelId="{5E4879E8-3C25-4D69-B40C-3BEC9A7F9AF5}" type="pres">
      <dgm:prSet presAssocID="{F65F6C2E-20D9-45DA-9495-80DEB1FFFE6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8BDF6F5-290B-494F-A399-A31B10A45972}" type="pres">
      <dgm:prSet presAssocID="{BB0DD091-D3B2-44AD-A342-1A5069F95DBA}" presName="parenttextcomposite" presStyleCnt="0"/>
      <dgm:spPr/>
    </dgm:pt>
    <dgm:pt modelId="{2F0C6A07-C1C9-4118-94CD-DE804D1123C1}" type="pres">
      <dgm:prSet presAssocID="{BB0DD091-D3B2-44AD-A342-1A5069F95DBA}" presName="parenttext" presStyleLbl="revTx" presStyleIdx="0" presStyleCnt="5" custScaleX="98129" custScaleY="20313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CA51D-6063-4870-BF96-0E9BAB793088}" type="pres">
      <dgm:prSet presAssocID="{BB0DD091-D3B2-44AD-A342-1A5069F95DBA}" presName="parallelogramComposite" presStyleCnt="0"/>
      <dgm:spPr/>
    </dgm:pt>
    <dgm:pt modelId="{2DA96F4F-156D-4E00-8812-E3157338A38D}" type="pres">
      <dgm:prSet presAssocID="{BB0DD091-D3B2-44AD-A342-1A5069F95DBA}" presName="parallelogram1" presStyleLbl="alignNode1" presStyleIdx="0" presStyleCnt="35"/>
      <dgm:spPr/>
    </dgm:pt>
    <dgm:pt modelId="{4D4EC0BE-1AF0-4F3D-A8D9-EAFED0388E2D}" type="pres">
      <dgm:prSet presAssocID="{BB0DD091-D3B2-44AD-A342-1A5069F95DBA}" presName="parallelogram2" presStyleLbl="alignNode1" presStyleIdx="1" presStyleCnt="35"/>
      <dgm:spPr/>
    </dgm:pt>
    <dgm:pt modelId="{9632122D-7331-43B7-8097-FDD9562BA04E}" type="pres">
      <dgm:prSet presAssocID="{BB0DD091-D3B2-44AD-A342-1A5069F95DBA}" presName="parallelogram3" presStyleLbl="alignNode1" presStyleIdx="2" presStyleCnt="35"/>
      <dgm:spPr/>
    </dgm:pt>
    <dgm:pt modelId="{1C4AFF5E-BCC0-4C42-96A0-D446C741D651}" type="pres">
      <dgm:prSet presAssocID="{BB0DD091-D3B2-44AD-A342-1A5069F95DBA}" presName="parallelogram4" presStyleLbl="alignNode1" presStyleIdx="3" presStyleCnt="35"/>
      <dgm:spPr/>
    </dgm:pt>
    <dgm:pt modelId="{6C11A291-2B9D-4D3A-9748-800B3C9DD001}" type="pres">
      <dgm:prSet presAssocID="{BB0DD091-D3B2-44AD-A342-1A5069F95DBA}" presName="parallelogram5" presStyleLbl="alignNode1" presStyleIdx="4" presStyleCnt="35"/>
      <dgm:spPr/>
    </dgm:pt>
    <dgm:pt modelId="{CB37FAFC-40C7-4AC7-ABFC-04FF98D4D461}" type="pres">
      <dgm:prSet presAssocID="{BB0DD091-D3B2-44AD-A342-1A5069F95DBA}" presName="parallelogram6" presStyleLbl="alignNode1" presStyleIdx="5" presStyleCnt="35"/>
      <dgm:spPr/>
    </dgm:pt>
    <dgm:pt modelId="{36E4126F-CD87-4B68-BBF6-138CC3507FF2}" type="pres">
      <dgm:prSet presAssocID="{BB0DD091-D3B2-44AD-A342-1A5069F95DBA}" presName="parallelogram7" presStyleLbl="alignNode1" presStyleIdx="6" presStyleCnt="35"/>
      <dgm:spPr/>
    </dgm:pt>
    <dgm:pt modelId="{97CEC0CC-3DDB-4E3C-8A35-9B2C2327BF69}" type="pres">
      <dgm:prSet presAssocID="{8DE7035B-DC0F-409A-9A36-3B19750920A0}" presName="sibTrans" presStyleCnt="0"/>
      <dgm:spPr/>
    </dgm:pt>
    <dgm:pt modelId="{025692DA-BBFF-4E10-B198-8AE3CFC7B85F}" type="pres">
      <dgm:prSet presAssocID="{5D5DEB4D-2021-416C-9D36-FA362737F367}" presName="parenttextcomposite" presStyleCnt="0"/>
      <dgm:spPr/>
    </dgm:pt>
    <dgm:pt modelId="{15D96A3C-F558-41DF-A020-899D32C27EE0}" type="pres">
      <dgm:prSet presAssocID="{5D5DEB4D-2021-416C-9D36-FA362737F367}" presName="parenttext" presStyleLbl="revTx" presStyleIdx="1" presStyleCnt="5" custScaleX="103831" custScaleY="16995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3E76B-3448-403E-B6A8-D6816DEF26AB}" type="pres">
      <dgm:prSet presAssocID="{5D5DEB4D-2021-416C-9D36-FA362737F367}" presName="parallelogramComposite" presStyleCnt="0"/>
      <dgm:spPr/>
    </dgm:pt>
    <dgm:pt modelId="{7FD4F920-0153-437E-ADDD-84956C5C3F9C}" type="pres">
      <dgm:prSet presAssocID="{5D5DEB4D-2021-416C-9D36-FA362737F367}" presName="parallelogram1" presStyleLbl="alignNode1" presStyleIdx="7" presStyleCnt="35"/>
      <dgm:spPr/>
    </dgm:pt>
    <dgm:pt modelId="{2CCC93B0-681D-4707-8D31-334CDA65ADC3}" type="pres">
      <dgm:prSet presAssocID="{5D5DEB4D-2021-416C-9D36-FA362737F367}" presName="parallelogram2" presStyleLbl="alignNode1" presStyleIdx="8" presStyleCnt="35"/>
      <dgm:spPr/>
    </dgm:pt>
    <dgm:pt modelId="{8BB224D2-3E8D-42D9-BBF3-135DB9A2BE33}" type="pres">
      <dgm:prSet presAssocID="{5D5DEB4D-2021-416C-9D36-FA362737F367}" presName="parallelogram3" presStyleLbl="alignNode1" presStyleIdx="9" presStyleCnt="35"/>
      <dgm:spPr/>
    </dgm:pt>
    <dgm:pt modelId="{9570014A-6D78-4F6C-BB98-3EB247DDB4A8}" type="pres">
      <dgm:prSet presAssocID="{5D5DEB4D-2021-416C-9D36-FA362737F367}" presName="parallelogram4" presStyleLbl="alignNode1" presStyleIdx="10" presStyleCnt="35"/>
      <dgm:spPr/>
    </dgm:pt>
    <dgm:pt modelId="{5AC56108-15F9-49ED-807D-BDDE054E95E2}" type="pres">
      <dgm:prSet presAssocID="{5D5DEB4D-2021-416C-9D36-FA362737F367}" presName="parallelogram5" presStyleLbl="alignNode1" presStyleIdx="11" presStyleCnt="35"/>
      <dgm:spPr/>
    </dgm:pt>
    <dgm:pt modelId="{513D00F2-46F3-4EC3-89AF-FE79CCF4ADA9}" type="pres">
      <dgm:prSet presAssocID="{5D5DEB4D-2021-416C-9D36-FA362737F367}" presName="parallelogram6" presStyleLbl="alignNode1" presStyleIdx="12" presStyleCnt="35"/>
      <dgm:spPr/>
    </dgm:pt>
    <dgm:pt modelId="{0FD0D6B2-224B-457A-B81F-A5D125C1D108}" type="pres">
      <dgm:prSet presAssocID="{5D5DEB4D-2021-416C-9D36-FA362737F367}" presName="parallelogram7" presStyleLbl="alignNode1" presStyleIdx="13" presStyleCnt="35"/>
      <dgm:spPr/>
    </dgm:pt>
    <dgm:pt modelId="{1B0B3A92-759C-4D45-86FD-D50E4E98C31D}" type="pres">
      <dgm:prSet presAssocID="{7FD4C328-E21B-47EC-B422-8136B28E0599}" presName="sibTrans" presStyleCnt="0"/>
      <dgm:spPr/>
    </dgm:pt>
    <dgm:pt modelId="{5AB758EB-F385-4F12-B299-40B0935CB620}" type="pres">
      <dgm:prSet presAssocID="{B391954D-5602-499A-9F06-ADA6D61C1C18}" presName="parenttextcomposite" presStyleCnt="0"/>
      <dgm:spPr/>
    </dgm:pt>
    <dgm:pt modelId="{60899EA8-17C7-42AA-8465-BC68E07001A0}" type="pres">
      <dgm:prSet presAssocID="{B391954D-5602-499A-9F06-ADA6D61C1C18}" presName="parenttext" presStyleLbl="revTx" presStyleIdx="2" presStyleCnt="5" custScaleX="107662" custScaleY="18186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D23CD-BCB0-4F04-88DC-7DE10156D1A2}" type="pres">
      <dgm:prSet presAssocID="{B391954D-5602-499A-9F06-ADA6D61C1C18}" presName="parallelogramComposite" presStyleCnt="0"/>
      <dgm:spPr/>
    </dgm:pt>
    <dgm:pt modelId="{D2808FB4-D53D-4684-9AD1-A6835DE9E851}" type="pres">
      <dgm:prSet presAssocID="{B391954D-5602-499A-9F06-ADA6D61C1C18}" presName="parallelogram1" presStyleLbl="alignNode1" presStyleIdx="14" presStyleCnt="35"/>
      <dgm:spPr/>
    </dgm:pt>
    <dgm:pt modelId="{D25E2D82-AAA6-468A-978E-77CFF276E61D}" type="pres">
      <dgm:prSet presAssocID="{B391954D-5602-499A-9F06-ADA6D61C1C18}" presName="parallelogram2" presStyleLbl="alignNode1" presStyleIdx="15" presStyleCnt="35"/>
      <dgm:spPr/>
    </dgm:pt>
    <dgm:pt modelId="{5243BC76-649A-4257-87E7-AC930765E3D8}" type="pres">
      <dgm:prSet presAssocID="{B391954D-5602-499A-9F06-ADA6D61C1C18}" presName="parallelogram3" presStyleLbl="alignNode1" presStyleIdx="16" presStyleCnt="35"/>
      <dgm:spPr/>
    </dgm:pt>
    <dgm:pt modelId="{A90CDD69-3396-420B-8FD5-AB202B73BB40}" type="pres">
      <dgm:prSet presAssocID="{B391954D-5602-499A-9F06-ADA6D61C1C18}" presName="parallelogram4" presStyleLbl="alignNode1" presStyleIdx="17" presStyleCnt="35"/>
      <dgm:spPr/>
    </dgm:pt>
    <dgm:pt modelId="{49F58BB5-DAE8-4AA8-BA6D-75FDAAF70B42}" type="pres">
      <dgm:prSet presAssocID="{B391954D-5602-499A-9F06-ADA6D61C1C18}" presName="parallelogram5" presStyleLbl="alignNode1" presStyleIdx="18" presStyleCnt="35"/>
      <dgm:spPr/>
    </dgm:pt>
    <dgm:pt modelId="{FBC735C9-6658-467E-A254-F299EF5A6289}" type="pres">
      <dgm:prSet presAssocID="{B391954D-5602-499A-9F06-ADA6D61C1C18}" presName="parallelogram6" presStyleLbl="alignNode1" presStyleIdx="19" presStyleCnt="35"/>
      <dgm:spPr/>
    </dgm:pt>
    <dgm:pt modelId="{2A6837E8-15BE-4984-A44A-9235F6F928B9}" type="pres">
      <dgm:prSet presAssocID="{B391954D-5602-499A-9F06-ADA6D61C1C18}" presName="parallelogram7" presStyleLbl="alignNode1" presStyleIdx="20" presStyleCnt="35"/>
      <dgm:spPr/>
    </dgm:pt>
    <dgm:pt modelId="{5E35B711-261A-41AC-9AB7-641CD01D0AA2}" type="pres">
      <dgm:prSet presAssocID="{FCC00C63-1737-400D-A88A-909C6C70AD72}" presName="sibTrans" presStyleCnt="0"/>
      <dgm:spPr/>
    </dgm:pt>
    <dgm:pt modelId="{6124F12C-C05D-40CD-A88F-B66582EBD7A0}" type="pres">
      <dgm:prSet presAssocID="{4A96F314-5DA9-4E49-93A8-CEB8B70711E2}" presName="parenttextcomposite" presStyleCnt="0"/>
      <dgm:spPr/>
    </dgm:pt>
    <dgm:pt modelId="{513AFB3E-90F0-4274-A21B-638A5490326C}" type="pres">
      <dgm:prSet presAssocID="{4A96F314-5DA9-4E49-93A8-CEB8B70711E2}" presName="parenttext" presStyleLbl="revTx" presStyleIdx="3" presStyleCnt="5" custScaleX="108052" custScaleY="20566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6764E-7B3D-49B0-88C6-558A0D23B8A0}" type="pres">
      <dgm:prSet presAssocID="{4A96F314-5DA9-4E49-93A8-CEB8B70711E2}" presName="parallelogramComposite" presStyleCnt="0"/>
      <dgm:spPr/>
    </dgm:pt>
    <dgm:pt modelId="{5EF0DBF4-5085-4100-A3E3-C49B430927F7}" type="pres">
      <dgm:prSet presAssocID="{4A96F314-5DA9-4E49-93A8-CEB8B70711E2}" presName="parallelogram1" presStyleLbl="alignNode1" presStyleIdx="21" presStyleCnt="35"/>
      <dgm:spPr/>
    </dgm:pt>
    <dgm:pt modelId="{8EA61AB5-823F-49D9-9AF4-915BAA58BD58}" type="pres">
      <dgm:prSet presAssocID="{4A96F314-5DA9-4E49-93A8-CEB8B70711E2}" presName="parallelogram2" presStyleLbl="alignNode1" presStyleIdx="22" presStyleCnt="35"/>
      <dgm:spPr/>
    </dgm:pt>
    <dgm:pt modelId="{E7D78CA0-2AF5-40AA-A7FF-1D75B1FCDBAF}" type="pres">
      <dgm:prSet presAssocID="{4A96F314-5DA9-4E49-93A8-CEB8B70711E2}" presName="parallelogram3" presStyleLbl="alignNode1" presStyleIdx="23" presStyleCnt="35"/>
      <dgm:spPr/>
    </dgm:pt>
    <dgm:pt modelId="{D5A88A0A-383A-47D8-9826-003F0562D47C}" type="pres">
      <dgm:prSet presAssocID="{4A96F314-5DA9-4E49-93A8-CEB8B70711E2}" presName="parallelogram4" presStyleLbl="alignNode1" presStyleIdx="24" presStyleCnt="35"/>
      <dgm:spPr/>
    </dgm:pt>
    <dgm:pt modelId="{0085D7B2-A2C5-4DA4-9C7E-1A04F2688B30}" type="pres">
      <dgm:prSet presAssocID="{4A96F314-5DA9-4E49-93A8-CEB8B70711E2}" presName="parallelogram5" presStyleLbl="alignNode1" presStyleIdx="25" presStyleCnt="35"/>
      <dgm:spPr/>
    </dgm:pt>
    <dgm:pt modelId="{496F3FA3-7B8A-4172-ADD5-9D62B2EB3AF5}" type="pres">
      <dgm:prSet presAssocID="{4A96F314-5DA9-4E49-93A8-CEB8B70711E2}" presName="parallelogram6" presStyleLbl="alignNode1" presStyleIdx="26" presStyleCnt="35"/>
      <dgm:spPr/>
    </dgm:pt>
    <dgm:pt modelId="{D6928FB0-E355-414C-86A8-E7B4998C4EA1}" type="pres">
      <dgm:prSet presAssocID="{4A96F314-5DA9-4E49-93A8-CEB8B70711E2}" presName="parallelogram7" presStyleLbl="alignNode1" presStyleIdx="27" presStyleCnt="35"/>
      <dgm:spPr/>
    </dgm:pt>
    <dgm:pt modelId="{DCF0A4E2-2189-4B22-83AA-E5893BB86CA5}" type="pres">
      <dgm:prSet presAssocID="{AFFED47F-903A-474E-8CF3-E46DE4B81CB3}" presName="sibTrans" presStyleCnt="0"/>
      <dgm:spPr/>
    </dgm:pt>
    <dgm:pt modelId="{7E010FFA-23C2-41E8-9D8E-8A28545014EF}" type="pres">
      <dgm:prSet presAssocID="{68A66EEA-A796-475E-8B24-43B8ECD79C24}" presName="parenttextcomposite" presStyleCnt="0"/>
      <dgm:spPr/>
    </dgm:pt>
    <dgm:pt modelId="{06C420D4-3C69-4268-8CDE-CEB917FD929C}" type="pres">
      <dgm:prSet presAssocID="{68A66EEA-A796-475E-8B24-43B8ECD79C24}" presName="parenttext" presStyleLbl="revTx" presStyleIdx="4" presStyleCnt="5" custScaleX="106181" custScaleY="16471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D69EF-7CE0-4CBE-BE02-D4114CB9DB69}" type="pres">
      <dgm:prSet presAssocID="{68A66EEA-A796-475E-8B24-43B8ECD79C24}" presName="parallelogramComposite" presStyleCnt="0"/>
      <dgm:spPr/>
    </dgm:pt>
    <dgm:pt modelId="{7AEEA391-E2BF-48AA-87F1-6DD413DE6827}" type="pres">
      <dgm:prSet presAssocID="{68A66EEA-A796-475E-8B24-43B8ECD79C24}" presName="parallelogram1" presStyleLbl="alignNode1" presStyleIdx="28" presStyleCnt="35"/>
      <dgm:spPr/>
    </dgm:pt>
    <dgm:pt modelId="{1DD8161B-3C10-48DB-824F-8468371BB427}" type="pres">
      <dgm:prSet presAssocID="{68A66EEA-A796-475E-8B24-43B8ECD79C24}" presName="parallelogram2" presStyleLbl="alignNode1" presStyleIdx="29" presStyleCnt="35"/>
      <dgm:spPr/>
    </dgm:pt>
    <dgm:pt modelId="{3BFB7430-08C2-4B5F-9432-CF7A3F9FD043}" type="pres">
      <dgm:prSet presAssocID="{68A66EEA-A796-475E-8B24-43B8ECD79C24}" presName="parallelogram3" presStyleLbl="alignNode1" presStyleIdx="30" presStyleCnt="35"/>
      <dgm:spPr/>
    </dgm:pt>
    <dgm:pt modelId="{8B357DB9-CFAD-4DC4-A022-4F4D773A4104}" type="pres">
      <dgm:prSet presAssocID="{68A66EEA-A796-475E-8B24-43B8ECD79C24}" presName="parallelogram4" presStyleLbl="alignNode1" presStyleIdx="31" presStyleCnt="35"/>
      <dgm:spPr/>
    </dgm:pt>
    <dgm:pt modelId="{E632BC63-D7BB-4A5B-8A63-1E3B845072D9}" type="pres">
      <dgm:prSet presAssocID="{68A66EEA-A796-475E-8B24-43B8ECD79C24}" presName="parallelogram5" presStyleLbl="alignNode1" presStyleIdx="32" presStyleCnt="35"/>
      <dgm:spPr/>
    </dgm:pt>
    <dgm:pt modelId="{00E3F9E5-5A75-4506-A726-F029D7F3E1A7}" type="pres">
      <dgm:prSet presAssocID="{68A66EEA-A796-475E-8B24-43B8ECD79C24}" presName="parallelogram6" presStyleLbl="alignNode1" presStyleIdx="33" presStyleCnt="35"/>
      <dgm:spPr/>
    </dgm:pt>
    <dgm:pt modelId="{485A6DFF-ED96-4BAA-BBA7-652B88FAAB04}" type="pres">
      <dgm:prSet presAssocID="{68A66EEA-A796-475E-8B24-43B8ECD79C24}" presName="parallelogram7" presStyleLbl="alignNode1" presStyleIdx="34" presStyleCnt="35"/>
      <dgm:spPr/>
    </dgm:pt>
  </dgm:ptLst>
  <dgm:cxnLst>
    <dgm:cxn modelId="{F30D2284-FBA4-46FE-A6C8-FA72F05A0976}" type="presOf" srcId="{BB0DD091-D3B2-44AD-A342-1A5069F95DBA}" destId="{2F0C6A07-C1C9-4118-94CD-DE804D1123C1}" srcOrd="0" destOrd="0" presId="urn:microsoft.com/office/officeart/2008/layout/VerticalAccentList"/>
    <dgm:cxn modelId="{001E1562-42EF-4668-A61D-844D517C032E}" type="presOf" srcId="{5D5DEB4D-2021-416C-9D36-FA362737F367}" destId="{15D96A3C-F558-41DF-A020-899D32C27EE0}" srcOrd="0" destOrd="0" presId="urn:microsoft.com/office/officeart/2008/layout/VerticalAccentList"/>
    <dgm:cxn modelId="{B3172AA8-8156-49F9-AEC0-340149A3C26D}" type="presOf" srcId="{B391954D-5602-499A-9F06-ADA6D61C1C18}" destId="{60899EA8-17C7-42AA-8465-BC68E07001A0}" srcOrd="0" destOrd="0" presId="urn:microsoft.com/office/officeart/2008/layout/VerticalAccentList"/>
    <dgm:cxn modelId="{BB64F217-CF88-4775-A63E-E70B179C6969}" srcId="{F65F6C2E-20D9-45DA-9495-80DEB1FFFE6E}" destId="{5D5DEB4D-2021-416C-9D36-FA362737F367}" srcOrd="1" destOrd="0" parTransId="{0173A397-4A45-4DC9-8BEE-0FE0B2844E80}" sibTransId="{7FD4C328-E21B-47EC-B422-8136B28E0599}"/>
    <dgm:cxn modelId="{92930B52-8DD6-412C-A403-2F395CE92E51}" srcId="{F65F6C2E-20D9-45DA-9495-80DEB1FFFE6E}" destId="{BB0DD091-D3B2-44AD-A342-1A5069F95DBA}" srcOrd="0" destOrd="0" parTransId="{B61DB42F-B32E-42F8-A72E-23995C931034}" sibTransId="{8DE7035B-DC0F-409A-9A36-3B19750920A0}"/>
    <dgm:cxn modelId="{21877EA6-1FF5-4621-AA49-4F6110B6EF4A}" srcId="{F65F6C2E-20D9-45DA-9495-80DEB1FFFE6E}" destId="{4A96F314-5DA9-4E49-93A8-CEB8B70711E2}" srcOrd="3" destOrd="0" parTransId="{26896CB5-8361-4A7D-93AD-9F3E203B2313}" sibTransId="{AFFED47F-903A-474E-8CF3-E46DE4B81CB3}"/>
    <dgm:cxn modelId="{7B91F811-A845-4CF4-AE63-F56F73B07BA3}" type="presOf" srcId="{68A66EEA-A796-475E-8B24-43B8ECD79C24}" destId="{06C420D4-3C69-4268-8CDE-CEB917FD929C}" srcOrd="0" destOrd="0" presId="urn:microsoft.com/office/officeart/2008/layout/VerticalAccentList"/>
    <dgm:cxn modelId="{118AD820-79D7-482F-AFAE-03A7D014FF59}" srcId="{F65F6C2E-20D9-45DA-9495-80DEB1FFFE6E}" destId="{B391954D-5602-499A-9F06-ADA6D61C1C18}" srcOrd="2" destOrd="0" parTransId="{4597248A-71BE-44B0-ADD5-2F628D1CE4A8}" sibTransId="{FCC00C63-1737-400D-A88A-909C6C70AD72}"/>
    <dgm:cxn modelId="{D1E43106-5E6B-44C8-8AF3-31184A47F719}" srcId="{F65F6C2E-20D9-45DA-9495-80DEB1FFFE6E}" destId="{68A66EEA-A796-475E-8B24-43B8ECD79C24}" srcOrd="4" destOrd="0" parTransId="{472F4793-D2DB-4667-B231-F776F687C045}" sibTransId="{2594B53D-8148-4D77-9185-C3E1CE7767C4}"/>
    <dgm:cxn modelId="{E6149B71-A331-4072-92CC-4DE549125BD6}" type="presOf" srcId="{F65F6C2E-20D9-45DA-9495-80DEB1FFFE6E}" destId="{5E4879E8-3C25-4D69-B40C-3BEC9A7F9AF5}" srcOrd="0" destOrd="0" presId="urn:microsoft.com/office/officeart/2008/layout/VerticalAccentList"/>
    <dgm:cxn modelId="{2A99201B-202E-4CA2-83F5-3F9E214562D1}" type="presOf" srcId="{4A96F314-5DA9-4E49-93A8-CEB8B70711E2}" destId="{513AFB3E-90F0-4274-A21B-638A5490326C}" srcOrd="0" destOrd="0" presId="urn:microsoft.com/office/officeart/2008/layout/VerticalAccentList"/>
    <dgm:cxn modelId="{2E692BCC-1694-44B2-97A7-9191EF9F03C6}" type="presParOf" srcId="{5E4879E8-3C25-4D69-B40C-3BEC9A7F9AF5}" destId="{E8BDF6F5-290B-494F-A399-A31B10A45972}" srcOrd="0" destOrd="0" presId="urn:microsoft.com/office/officeart/2008/layout/VerticalAccentList"/>
    <dgm:cxn modelId="{0B98612B-5E9A-4A5E-BEFF-98DC65B589DA}" type="presParOf" srcId="{E8BDF6F5-290B-494F-A399-A31B10A45972}" destId="{2F0C6A07-C1C9-4118-94CD-DE804D1123C1}" srcOrd="0" destOrd="0" presId="urn:microsoft.com/office/officeart/2008/layout/VerticalAccentList"/>
    <dgm:cxn modelId="{F6C9F222-F213-4FFE-9ACF-293E9EE8B0F7}" type="presParOf" srcId="{5E4879E8-3C25-4D69-B40C-3BEC9A7F9AF5}" destId="{1ACCA51D-6063-4870-BF96-0E9BAB793088}" srcOrd="1" destOrd="0" presId="urn:microsoft.com/office/officeart/2008/layout/VerticalAccentList"/>
    <dgm:cxn modelId="{936696D2-8D7F-47A8-B1D8-0DE9863E8951}" type="presParOf" srcId="{1ACCA51D-6063-4870-BF96-0E9BAB793088}" destId="{2DA96F4F-156D-4E00-8812-E3157338A38D}" srcOrd="0" destOrd="0" presId="urn:microsoft.com/office/officeart/2008/layout/VerticalAccentList"/>
    <dgm:cxn modelId="{A2DC4B90-FEDC-40BE-A15E-D289F2887DAD}" type="presParOf" srcId="{1ACCA51D-6063-4870-BF96-0E9BAB793088}" destId="{4D4EC0BE-1AF0-4F3D-A8D9-EAFED0388E2D}" srcOrd="1" destOrd="0" presId="urn:microsoft.com/office/officeart/2008/layout/VerticalAccentList"/>
    <dgm:cxn modelId="{3057EB6F-AFA5-45B1-ADA5-A271A5AB7E75}" type="presParOf" srcId="{1ACCA51D-6063-4870-BF96-0E9BAB793088}" destId="{9632122D-7331-43B7-8097-FDD9562BA04E}" srcOrd="2" destOrd="0" presId="urn:microsoft.com/office/officeart/2008/layout/VerticalAccentList"/>
    <dgm:cxn modelId="{8130586F-C0C5-4153-B0C9-B6B58F1709FB}" type="presParOf" srcId="{1ACCA51D-6063-4870-BF96-0E9BAB793088}" destId="{1C4AFF5E-BCC0-4C42-96A0-D446C741D651}" srcOrd="3" destOrd="0" presId="urn:microsoft.com/office/officeart/2008/layout/VerticalAccentList"/>
    <dgm:cxn modelId="{6A075D99-A577-462D-A2E2-B4A7199DFEBF}" type="presParOf" srcId="{1ACCA51D-6063-4870-BF96-0E9BAB793088}" destId="{6C11A291-2B9D-4D3A-9748-800B3C9DD001}" srcOrd="4" destOrd="0" presId="urn:microsoft.com/office/officeart/2008/layout/VerticalAccentList"/>
    <dgm:cxn modelId="{913D238B-1CD6-43AB-964C-B44DE86CB062}" type="presParOf" srcId="{1ACCA51D-6063-4870-BF96-0E9BAB793088}" destId="{CB37FAFC-40C7-4AC7-ABFC-04FF98D4D461}" srcOrd="5" destOrd="0" presId="urn:microsoft.com/office/officeart/2008/layout/VerticalAccentList"/>
    <dgm:cxn modelId="{2659BF40-42EF-4909-996B-ECF984480F3E}" type="presParOf" srcId="{1ACCA51D-6063-4870-BF96-0E9BAB793088}" destId="{36E4126F-CD87-4B68-BBF6-138CC3507FF2}" srcOrd="6" destOrd="0" presId="urn:microsoft.com/office/officeart/2008/layout/VerticalAccentList"/>
    <dgm:cxn modelId="{70090BDF-178D-496B-B7A9-4C6B4CC5556C}" type="presParOf" srcId="{5E4879E8-3C25-4D69-B40C-3BEC9A7F9AF5}" destId="{97CEC0CC-3DDB-4E3C-8A35-9B2C2327BF69}" srcOrd="2" destOrd="0" presId="urn:microsoft.com/office/officeart/2008/layout/VerticalAccentList"/>
    <dgm:cxn modelId="{8B3C5B69-6AB6-4867-97B0-2EE989566BBC}" type="presParOf" srcId="{5E4879E8-3C25-4D69-B40C-3BEC9A7F9AF5}" destId="{025692DA-BBFF-4E10-B198-8AE3CFC7B85F}" srcOrd="3" destOrd="0" presId="urn:microsoft.com/office/officeart/2008/layout/VerticalAccentList"/>
    <dgm:cxn modelId="{761CF7B6-092D-4C60-95BE-0AD7AAFB9A50}" type="presParOf" srcId="{025692DA-BBFF-4E10-B198-8AE3CFC7B85F}" destId="{15D96A3C-F558-41DF-A020-899D32C27EE0}" srcOrd="0" destOrd="0" presId="urn:microsoft.com/office/officeart/2008/layout/VerticalAccentList"/>
    <dgm:cxn modelId="{8BC301FC-B271-4E94-8CD1-F839C395EB8B}" type="presParOf" srcId="{5E4879E8-3C25-4D69-B40C-3BEC9A7F9AF5}" destId="{5003E76B-3448-403E-B6A8-D6816DEF26AB}" srcOrd="4" destOrd="0" presId="urn:microsoft.com/office/officeart/2008/layout/VerticalAccentList"/>
    <dgm:cxn modelId="{3DE12B06-FD4B-405F-AC7E-68B3E38CE686}" type="presParOf" srcId="{5003E76B-3448-403E-B6A8-D6816DEF26AB}" destId="{7FD4F920-0153-437E-ADDD-84956C5C3F9C}" srcOrd="0" destOrd="0" presId="urn:microsoft.com/office/officeart/2008/layout/VerticalAccentList"/>
    <dgm:cxn modelId="{E8DC8DD5-F139-4A5D-A152-AD74A4F8EDC2}" type="presParOf" srcId="{5003E76B-3448-403E-B6A8-D6816DEF26AB}" destId="{2CCC93B0-681D-4707-8D31-334CDA65ADC3}" srcOrd="1" destOrd="0" presId="urn:microsoft.com/office/officeart/2008/layout/VerticalAccentList"/>
    <dgm:cxn modelId="{A966F513-3B1A-4F36-9708-D65B1313D031}" type="presParOf" srcId="{5003E76B-3448-403E-B6A8-D6816DEF26AB}" destId="{8BB224D2-3E8D-42D9-BBF3-135DB9A2BE33}" srcOrd="2" destOrd="0" presId="urn:microsoft.com/office/officeart/2008/layout/VerticalAccentList"/>
    <dgm:cxn modelId="{82105575-7AEB-4707-9A44-FF9279EA1F42}" type="presParOf" srcId="{5003E76B-3448-403E-B6A8-D6816DEF26AB}" destId="{9570014A-6D78-4F6C-BB98-3EB247DDB4A8}" srcOrd="3" destOrd="0" presId="urn:microsoft.com/office/officeart/2008/layout/VerticalAccentList"/>
    <dgm:cxn modelId="{F8F7DA3F-066A-45C9-834D-AC7817B0D081}" type="presParOf" srcId="{5003E76B-3448-403E-B6A8-D6816DEF26AB}" destId="{5AC56108-15F9-49ED-807D-BDDE054E95E2}" srcOrd="4" destOrd="0" presId="urn:microsoft.com/office/officeart/2008/layout/VerticalAccentList"/>
    <dgm:cxn modelId="{06165339-BDD8-4EEF-8CDF-3426451061D7}" type="presParOf" srcId="{5003E76B-3448-403E-B6A8-D6816DEF26AB}" destId="{513D00F2-46F3-4EC3-89AF-FE79CCF4ADA9}" srcOrd="5" destOrd="0" presId="urn:microsoft.com/office/officeart/2008/layout/VerticalAccentList"/>
    <dgm:cxn modelId="{057E8951-9749-4C44-918E-6797655DFF61}" type="presParOf" srcId="{5003E76B-3448-403E-B6A8-D6816DEF26AB}" destId="{0FD0D6B2-224B-457A-B81F-A5D125C1D108}" srcOrd="6" destOrd="0" presId="urn:microsoft.com/office/officeart/2008/layout/VerticalAccentList"/>
    <dgm:cxn modelId="{53C551E0-2214-497D-A263-69D64A6754C1}" type="presParOf" srcId="{5E4879E8-3C25-4D69-B40C-3BEC9A7F9AF5}" destId="{1B0B3A92-759C-4D45-86FD-D50E4E98C31D}" srcOrd="5" destOrd="0" presId="urn:microsoft.com/office/officeart/2008/layout/VerticalAccentList"/>
    <dgm:cxn modelId="{7FACDCEA-D348-4D5B-8150-8B8F66D0427D}" type="presParOf" srcId="{5E4879E8-3C25-4D69-B40C-3BEC9A7F9AF5}" destId="{5AB758EB-F385-4F12-B299-40B0935CB620}" srcOrd="6" destOrd="0" presId="urn:microsoft.com/office/officeart/2008/layout/VerticalAccentList"/>
    <dgm:cxn modelId="{0E33386D-359C-410B-AC1D-CF1E12E32152}" type="presParOf" srcId="{5AB758EB-F385-4F12-B299-40B0935CB620}" destId="{60899EA8-17C7-42AA-8465-BC68E07001A0}" srcOrd="0" destOrd="0" presId="urn:microsoft.com/office/officeart/2008/layout/VerticalAccentList"/>
    <dgm:cxn modelId="{4A3BD270-2651-4359-8ADF-69CDD5BD2413}" type="presParOf" srcId="{5E4879E8-3C25-4D69-B40C-3BEC9A7F9AF5}" destId="{060D23CD-BCB0-4F04-88DC-7DE10156D1A2}" srcOrd="7" destOrd="0" presId="urn:microsoft.com/office/officeart/2008/layout/VerticalAccentList"/>
    <dgm:cxn modelId="{7DAE31FA-8A58-40F5-9B3B-C4F75F412BF7}" type="presParOf" srcId="{060D23CD-BCB0-4F04-88DC-7DE10156D1A2}" destId="{D2808FB4-D53D-4684-9AD1-A6835DE9E851}" srcOrd="0" destOrd="0" presId="urn:microsoft.com/office/officeart/2008/layout/VerticalAccentList"/>
    <dgm:cxn modelId="{DDBC60AE-A546-419F-91A8-F1E6C33E9D5D}" type="presParOf" srcId="{060D23CD-BCB0-4F04-88DC-7DE10156D1A2}" destId="{D25E2D82-AAA6-468A-978E-77CFF276E61D}" srcOrd="1" destOrd="0" presId="urn:microsoft.com/office/officeart/2008/layout/VerticalAccentList"/>
    <dgm:cxn modelId="{23E04460-647D-42D3-9097-9428B068A6E6}" type="presParOf" srcId="{060D23CD-BCB0-4F04-88DC-7DE10156D1A2}" destId="{5243BC76-649A-4257-87E7-AC930765E3D8}" srcOrd="2" destOrd="0" presId="urn:microsoft.com/office/officeart/2008/layout/VerticalAccentList"/>
    <dgm:cxn modelId="{8DB40236-7FB1-45D0-B585-4C66E658298A}" type="presParOf" srcId="{060D23CD-BCB0-4F04-88DC-7DE10156D1A2}" destId="{A90CDD69-3396-420B-8FD5-AB202B73BB40}" srcOrd="3" destOrd="0" presId="urn:microsoft.com/office/officeart/2008/layout/VerticalAccentList"/>
    <dgm:cxn modelId="{D5280168-1478-41F8-BD7A-5A41FA2079F6}" type="presParOf" srcId="{060D23CD-BCB0-4F04-88DC-7DE10156D1A2}" destId="{49F58BB5-DAE8-4AA8-BA6D-75FDAAF70B42}" srcOrd="4" destOrd="0" presId="urn:microsoft.com/office/officeart/2008/layout/VerticalAccentList"/>
    <dgm:cxn modelId="{BAE3AB9C-18B6-4DFB-ACDD-86FCD68E26FD}" type="presParOf" srcId="{060D23CD-BCB0-4F04-88DC-7DE10156D1A2}" destId="{FBC735C9-6658-467E-A254-F299EF5A6289}" srcOrd="5" destOrd="0" presId="urn:microsoft.com/office/officeart/2008/layout/VerticalAccentList"/>
    <dgm:cxn modelId="{5FE7379D-3E9C-4E77-B00B-A5F7CD859B22}" type="presParOf" srcId="{060D23CD-BCB0-4F04-88DC-7DE10156D1A2}" destId="{2A6837E8-15BE-4984-A44A-9235F6F928B9}" srcOrd="6" destOrd="0" presId="urn:microsoft.com/office/officeart/2008/layout/VerticalAccentList"/>
    <dgm:cxn modelId="{CEAC4A82-7860-40BC-B542-6FFBCDE671F1}" type="presParOf" srcId="{5E4879E8-3C25-4D69-B40C-3BEC9A7F9AF5}" destId="{5E35B711-261A-41AC-9AB7-641CD01D0AA2}" srcOrd="8" destOrd="0" presId="urn:microsoft.com/office/officeart/2008/layout/VerticalAccentList"/>
    <dgm:cxn modelId="{8BD9213D-35C8-4869-B3C2-248F60A4857C}" type="presParOf" srcId="{5E4879E8-3C25-4D69-B40C-3BEC9A7F9AF5}" destId="{6124F12C-C05D-40CD-A88F-B66582EBD7A0}" srcOrd="9" destOrd="0" presId="urn:microsoft.com/office/officeart/2008/layout/VerticalAccentList"/>
    <dgm:cxn modelId="{41A7646B-FE39-47D2-BA6E-C54890892FE9}" type="presParOf" srcId="{6124F12C-C05D-40CD-A88F-B66582EBD7A0}" destId="{513AFB3E-90F0-4274-A21B-638A5490326C}" srcOrd="0" destOrd="0" presId="urn:microsoft.com/office/officeart/2008/layout/VerticalAccentList"/>
    <dgm:cxn modelId="{B3486E2C-B4A7-4FC3-8FD3-3FF967DE51D1}" type="presParOf" srcId="{5E4879E8-3C25-4D69-B40C-3BEC9A7F9AF5}" destId="{2CB6764E-7B3D-49B0-88C6-558A0D23B8A0}" srcOrd="10" destOrd="0" presId="urn:microsoft.com/office/officeart/2008/layout/VerticalAccentList"/>
    <dgm:cxn modelId="{F1E02B3B-7EA0-49F2-9951-8F9E92EF1297}" type="presParOf" srcId="{2CB6764E-7B3D-49B0-88C6-558A0D23B8A0}" destId="{5EF0DBF4-5085-4100-A3E3-C49B430927F7}" srcOrd="0" destOrd="0" presId="urn:microsoft.com/office/officeart/2008/layout/VerticalAccentList"/>
    <dgm:cxn modelId="{C82CE96B-0BA2-4CDA-BA65-1DB24A802F8D}" type="presParOf" srcId="{2CB6764E-7B3D-49B0-88C6-558A0D23B8A0}" destId="{8EA61AB5-823F-49D9-9AF4-915BAA58BD58}" srcOrd="1" destOrd="0" presId="urn:microsoft.com/office/officeart/2008/layout/VerticalAccentList"/>
    <dgm:cxn modelId="{F9B50A3F-1243-469C-92E9-1DE38B9303DF}" type="presParOf" srcId="{2CB6764E-7B3D-49B0-88C6-558A0D23B8A0}" destId="{E7D78CA0-2AF5-40AA-A7FF-1D75B1FCDBAF}" srcOrd="2" destOrd="0" presId="urn:microsoft.com/office/officeart/2008/layout/VerticalAccentList"/>
    <dgm:cxn modelId="{161C6814-C1E1-4D25-9CF9-841BE53F0C64}" type="presParOf" srcId="{2CB6764E-7B3D-49B0-88C6-558A0D23B8A0}" destId="{D5A88A0A-383A-47D8-9826-003F0562D47C}" srcOrd="3" destOrd="0" presId="urn:microsoft.com/office/officeart/2008/layout/VerticalAccentList"/>
    <dgm:cxn modelId="{B414256B-FE4C-4370-9B76-13D5C7F50D87}" type="presParOf" srcId="{2CB6764E-7B3D-49B0-88C6-558A0D23B8A0}" destId="{0085D7B2-A2C5-4DA4-9C7E-1A04F2688B30}" srcOrd="4" destOrd="0" presId="urn:microsoft.com/office/officeart/2008/layout/VerticalAccentList"/>
    <dgm:cxn modelId="{DD938D6A-F524-4C77-A4AE-C5977B7CCFC3}" type="presParOf" srcId="{2CB6764E-7B3D-49B0-88C6-558A0D23B8A0}" destId="{496F3FA3-7B8A-4172-ADD5-9D62B2EB3AF5}" srcOrd="5" destOrd="0" presId="urn:microsoft.com/office/officeart/2008/layout/VerticalAccentList"/>
    <dgm:cxn modelId="{807CC172-F39B-49D8-BF84-1B1F1E7FF09A}" type="presParOf" srcId="{2CB6764E-7B3D-49B0-88C6-558A0D23B8A0}" destId="{D6928FB0-E355-414C-86A8-E7B4998C4EA1}" srcOrd="6" destOrd="0" presId="urn:microsoft.com/office/officeart/2008/layout/VerticalAccentList"/>
    <dgm:cxn modelId="{A5F452CB-8B63-4D99-A8B7-09B0C56CAFF5}" type="presParOf" srcId="{5E4879E8-3C25-4D69-B40C-3BEC9A7F9AF5}" destId="{DCF0A4E2-2189-4B22-83AA-E5893BB86CA5}" srcOrd="11" destOrd="0" presId="urn:microsoft.com/office/officeart/2008/layout/VerticalAccentList"/>
    <dgm:cxn modelId="{42688CA3-2524-45F8-8337-243BBCA4FBB4}" type="presParOf" srcId="{5E4879E8-3C25-4D69-B40C-3BEC9A7F9AF5}" destId="{7E010FFA-23C2-41E8-9D8E-8A28545014EF}" srcOrd="12" destOrd="0" presId="urn:microsoft.com/office/officeart/2008/layout/VerticalAccentList"/>
    <dgm:cxn modelId="{64CD32C7-3EAC-4858-9E09-075A3639B3E7}" type="presParOf" srcId="{7E010FFA-23C2-41E8-9D8E-8A28545014EF}" destId="{06C420D4-3C69-4268-8CDE-CEB917FD929C}" srcOrd="0" destOrd="0" presId="urn:microsoft.com/office/officeart/2008/layout/VerticalAccentList"/>
    <dgm:cxn modelId="{E08E3AC2-0628-4B82-9221-E37AD205F10C}" type="presParOf" srcId="{5E4879E8-3C25-4D69-B40C-3BEC9A7F9AF5}" destId="{D88D69EF-7CE0-4CBE-BE02-D4114CB9DB69}" srcOrd="13" destOrd="0" presId="urn:microsoft.com/office/officeart/2008/layout/VerticalAccentList"/>
    <dgm:cxn modelId="{7201D293-3564-4BF7-AFFA-48D55424B06F}" type="presParOf" srcId="{D88D69EF-7CE0-4CBE-BE02-D4114CB9DB69}" destId="{7AEEA391-E2BF-48AA-87F1-6DD413DE6827}" srcOrd="0" destOrd="0" presId="urn:microsoft.com/office/officeart/2008/layout/VerticalAccentList"/>
    <dgm:cxn modelId="{046AB6F2-0AD4-4672-8BA2-1E7DDE3D6EA6}" type="presParOf" srcId="{D88D69EF-7CE0-4CBE-BE02-D4114CB9DB69}" destId="{1DD8161B-3C10-48DB-824F-8468371BB427}" srcOrd="1" destOrd="0" presId="urn:microsoft.com/office/officeart/2008/layout/VerticalAccentList"/>
    <dgm:cxn modelId="{F7C82BC6-A70A-4692-9EEF-735B385AE796}" type="presParOf" srcId="{D88D69EF-7CE0-4CBE-BE02-D4114CB9DB69}" destId="{3BFB7430-08C2-4B5F-9432-CF7A3F9FD043}" srcOrd="2" destOrd="0" presId="urn:microsoft.com/office/officeart/2008/layout/VerticalAccentList"/>
    <dgm:cxn modelId="{4967925A-1352-4192-BEDB-DE1BD272065A}" type="presParOf" srcId="{D88D69EF-7CE0-4CBE-BE02-D4114CB9DB69}" destId="{8B357DB9-CFAD-4DC4-A022-4F4D773A4104}" srcOrd="3" destOrd="0" presId="urn:microsoft.com/office/officeart/2008/layout/VerticalAccentList"/>
    <dgm:cxn modelId="{058CD560-BF4B-4E41-900A-A8DACB5669E4}" type="presParOf" srcId="{D88D69EF-7CE0-4CBE-BE02-D4114CB9DB69}" destId="{E632BC63-D7BB-4A5B-8A63-1E3B845072D9}" srcOrd="4" destOrd="0" presId="urn:microsoft.com/office/officeart/2008/layout/VerticalAccentList"/>
    <dgm:cxn modelId="{1129E820-CCD9-42C4-93CD-3EA479F831C4}" type="presParOf" srcId="{D88D69EF-7CE0-4CBE-BE02-D4114CB9DB69}" destId="{00E3F9E5-5A75-4506-A726-F029D7F3E1A7}" srcOrd="5" destOrd="0" presId="urn:microsoft.com/office/officeart/2008/layout/VerticalAccentList"/>
    <dgm:cxn modelId="{627635E7-A9A3-4C45-8A5C-69B54E5DB5B4}" type="presParOf" srcId="{D88D69EF-7CE0-4CBE-BE02-D4114CB9DB69}" destId="{485A6DFF-ED96-4BAA-BBA7-652B88FAAB0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9EC0DA-4E46-4611-BC90-8B785BB3D534}" type="doc">
      <dgm:prSet loTypeId="urn:microsoft.com/office/officeart/2008/layout/VerticalAccentList" loCatId="list" qsTypeId="urn:microsoft.com/office/officeart/2005/8/quickstyle/simple1#16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AC94C86E-86F6-415E-BBA3-8EB85E53A1B3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Санкции – издержки при постройке газопровода (дорогая техника и сварочные комплексы)</a:t>
          </a:r>
          <a:endParaRPr lang="ru-RU" dirty="0">
            <a:solidFill>
              <a:srgbClr val="0070C0"/>
            </a:solidFill>
          </a:endParaRPr>
        </a:p>
      </dgm:t>
    </dgm:pt>
    <dgm:pt modelId="{42576844-D29E-440E-A13F-D00044C1E881}" type="parTrans" cxnId="{C4BAAFD1-5202-4076-8814-652B738043B5}">
      <dgm:prSet/>
      <dgm:spPr/>
      <dgm:t>
        <a:bodyPr/>
        <a:lstStyle/>
        <a:p>
          <a:endParaRPr lang="ru-RU"/>
        </a:p>
      </dgm:t>
    </dgm:pt>
    <dgm:pt modelId="{E44341B1-F82E-49E2-B107-5D3C0EE44586}" type="sibTrans" cxnId="{C4BAAFD1-5202-4076-8814-652B738043B5}">
      <dgm:prSet/>
      <dgm:spPr/>
      <dgm:t>
        <a:bodyPr/>
        <a:lstStyle/>
        <a:p>
          <a:endParaRPr lang="ru-RU"/>
        </a:p>
      </dgm:t>
    </dgm:pt>
    <dgm:pt modelId="{1651262A-B651-4D9D-AD8F-7B6950868F25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70C0"/>
              </a:solidFill>
            </a:rPr>
            <a:t>Сложности с банковскими гарантиями</a:t>
          </a:r>
          <a:endParaRPr lang="ru-RU" sz="1600" dirty="0">
            <a:solidFill>
              <a:srgbClr val="0070C0"/>
            </a:solidFill>
          </a:endParaRPr>
        </a:p>
      </dgm:t>
    </dgm:pt>
    <dgm:pt modelId="{C73530B4-80D4-4EA9-8A44-5DA4E44B248B}" type="parTrans" cxnId="{64B642E0-76FC-4208-B696-AE3A031DF8BA}">
      <dgm:prSet/>
      <dgm:spPr/>
      <dgm:t>
        <a:bodyPr/>
        <a:lstStyle/>
        <a:p>
          <a:endParaRPr lang="ru-RU"/>
        </a:p>
      </dgm:t>
    </dgm:pt>
    <dgm:pt modelId="{E9F89450-2AB8-4F7E-8C9F-82C8321FD161}" type="sibTrans" cxnId="{64B642E0-76FC-4208-B696-AE3A031DF8BA}">
      <dgm:prSet/>
      <dgm:spPr/>
      <dgm:t>
        <a:bodyPr/>
        <a:lstStyle/>
        <a:p>
          <a:endParaRPr lang="ru-RU"/>
        </a:p>
      </dgm:t>
    </dgm:pt>
    <dgm:pt modelId="{A678DBE3-4C4A-4C4F-AA92-B2A15DEA7984}" type="pres">
      <dgm:prSet presAssocID="{F89EC0DA-4E46-4611-BC90-8B785BB3D53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9B8847D-C190-4961-8D5A-3AAF051A7097}" type="pres">
      <dgm:prSet presAssocID="{AC94C86E-86F6-415E-BBA3-8EB85E53A1B3}" presName="parenttextcomposite" presStyleCnt="0"/>
      <dgm:spPr/>
    </dgm:pt>
    <dgm:pt modelId="{BD27C6E8-EA08-4818-B886-F59702D7543F}" type="pres">
      <dgm:prSet presAssocID="{AC94C86E-86F6-415E-BBA3-8EB85E53A1B3}" presName="parenttext" presStyleLbl="revTx" presStyleIdx="0" presStyleCnt="2" custScaleX="104554" custScaleY="31339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BB925-74FF-4726-9AA4-9739CC9E3BEB}" type="pres">
      <dgm:prSet presAssocID="{AC94C86E-86F6-415E-BBA3-8EB85E53A1B3}" presName="parallelogramComposite" presStyleCnt="0"/>
      <dgm:spPr/>
    </dgm:pt>
    <dgm:pt modelId="{721DD968-BA7C-4F1F-8C5D-ABB878B61D96}" type="pres">
      <dgm:prSet presAssocID="{AC94C86E-86F6-415E-BBA3-8EB85E53A1B3}" presName="parallelogram1" presStyleLbl="alignNode1" presStyleIdx="0" presStyleCnt="14"/>
      <dgm:spPr/>
    </dgm:pt>
    <dgm:pt modelId="{5169C27E-837E-4484-A60A-88DFBB07D66B}" type="pres">
      <dgm:prSet presAssocID="{AC94C86E-86F6-415E-BBA3-8EB85E53A1B3}" presName="parallelogram2" presStyleLbl="alignNode1" presStyleIdx="1" presStyleCnt="14"/>
      <dgm:spPr/>
    </dgm:pt>
    <dgm:pt modelId="{19A2A491-D514-4FCF-951C-62329C5A3D39}" type="pres">
      <dgm:prSet presAssocID="{AC94C86E-86F6-415E-BBA3-8EB85E53A1B3}" presName="parallelogram3" presStyleLbl="alignNode1" presStyleIdx="2" presStyleCnt="14"/>
      <dgm:spPr/>
    </dgm:pt>
    <dgm:pt modelId="{B208F78F-FB2B-4643-B81D-5FCC88884C97}" type="pres">
      <dgm:prSet presAssocID="{AC94C86E-86F6-415E-BBA3-8EB85E53A1B3}" presName="parallelogram4" presStyleLbl="alignNode1" presStyleIdx="3" presStyleCnt="14"/>
      <dgm:spPr/>
    </dgm:pt>
    <dgm:pt modelId="{1465E6C3-FC23-4D9C-95D7-1481BC745E8A}" type="pres">
      <dgm:prSet presAssocID="{AC94C86E-86F6-415E-BBA3-8EB85E53A1B3}" presName="parallelogram5" presStyleLbl="alignNode1" presStyleIdx="4" presStyleCnt="14"/>
      <dgm:spPr/>
    </dgm:pt>
    <dgm:pt modelId="{A46367D7-8442-441D-8C73-4D2791A62F01}" type="pres">
      <dgm:prSet presAssocID="{AC94C86E-86F6-415E-BBA3-8EB85E53A1B3}" presName="parallelogram6" presStyleLbl="alignNode1" presStyleIdx="5" presStyleCnt="14"/>
      <dgm:spPr/>
    </dgm:pt>
    <dgm:pt modelId="{3D212335-7554-43DC-9DD2-DE50E946DB2B}" type="pres">
      <dgm:prSet presAssocID="{AC94C86E-86F6-415E-BBA3-8EB85E53A1B3}" presName="parallelogram7" presStyleLbl="alignNode1" presStyleIdx="6" presStyleCnt="14"/>
      <dgm:spPr/>
    </dgm:pt>
    <dgm:pt modelId="{CB012AF6-F526-4F62-A1A5-B446A0E502AE}" type="pres">
      <dgm:prSet presAssocID="{E44341B1-F82E-49E2-B107-5D3C0EE44586}" presName="sibTrans" presStyleCnt="0"/>
      <dgm:spPr/>
    </dgm:pt>
    <dgm:pt modelId="{881219AA-44D0-4EFB-927F-35F178CC4553}" type="pres">
      <dgm:prSet presAssocID="{1651262A-B651-4D9D-AD8F-7B6950868F25}" presName="parenttextcomposite" presStyleCnt="0"/>
      <dgm:spPr/>
    </dgm:pt>
    <dgm:pt modelId="{03C7648B-2485-4471-AA21-89ABBEF0FCA7}" type="pres">
      <dgm:prSet presAssocID="{1651262A-B651-4D9D-AD8F-7B6950868F25}" presName="parenttext" presStyleLbl="revTx" presStyleIdx="1" presStyleCnt="2" custScaleX="109108" custScaleY="34184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B99F4-20F5-4D80-89FA-499452A7F4F0}" type="pres">
      <dgm:prSet presAssocID="{1651262A-B651-4D9D-AD8F-7B6950868F25}" presName="parallelogramComposite" presStyleCnt="0"/>
      <dgm:spPr/>
    </dgm:pt>
    <dgm:pt modelId="{32F5D087-AAA2-4F06-9842-FBD6E9399815}" type="pres">
      <dgm:prSet presAssocID="{1651262A-B651-4D9D-AD8F-7B6950868F25}" presName="parallelogram1" presStyleLbl="alignNode1" presStyleIdx="7" presStyleCnt="14"/>
      <dgm:spPr/>
    </dgm:pt>
    <dgm:pt modelId="{053C677D-CED9-4350-AA24-DA2A6EF21243}" type="pres">
      <dgm:prSet presAssocID="{1651262A-B651-4D9D-AD8F-7B6950868F25}" presName="parallelogram2" presStyleLbl="alignNode1" presStyleIdx="8" presStyleCnt="14"/>
      <dgm:spPr/>
    </dgm:pt>
    <dgm:pt modelId="{B989ED75-36B9-4C7B-8364-E48644FAFF4A}" type="pres">
      <dgm:prSet presAssocID="{1651262A-B651-4D9D-AD8F-7B6950868F25}" presName="parallelogram3" presStyleLbl="alignNode1" presStyleIdx="9" presStyleCnt="14"/>
      <dgm:spPr/>
    </dgm:pt>
    <dgm:pt modelId="{F89FF294-74E3-4F15-8CD2-503470DF93AD}" type="pres">
      <dgm:prSet presAssocID="{1651262A-B651-4D9D-AD8F-7B6950868F25}" presName="parallelogram4" presStyleLbl="alignNode1" presStyleIdx="10" presStyleCnt="14"/>
      <dgm:spPr/>
    </dgm:pt>
    <dgm:pt modelId="{BAF2D32A-5B34-4FBB-82DC-89A0D7E83D2A}" type="pres">
      <dgm:prSet presAssocID="{1651262A-B651-4D9D-AD8F-7B6950868F25}" presName="parallelogram5" presStyleLbl="alignNode1" presStyleIdx="11" presStyleCnt="14"/>
      <dgm:spPr/>
    </dgm:pt>
    <dgm:pt modelId="{D9792709-3A53-46E2-BF89-8EBADBAB44B7}" type="pres">
      <dgm:prSet presAssocID="{1651262A-B651-4D9D-AD8F-7B6950868F25}" presName="parallelogram6" presStyleLbl="alignNode1" presStyleIdx="12" presStyleCnt="14"/>
      <dgm:spPr/>
    </dgm:pt>
    <dgm:pt modelId="{CD8ABDC6-B456-4ACA-B5EA-A73B0A1699A4}" type="pres">
      <dgm:prSet presAssocID="{1651262A-B651-4D9D-AD8F-7B6950868F25}" presName="parallelogram7" presStyleLbl="alignNode1" presStyleIdx="13" presStyleCnt="14"/>
      <dgm:spPr/>
    </dgm:pt>
  </dgm:ptLst>
  <dgm:cxnLst>
    <dgm:cxn modelId="{B4A46E11-5EDC-47F0-8BCC-9AD5A9651CA4}" type="presOf" srcId="{F89EC0DA-4E46-4611-BC90-8B785BB3D534}" destId="{A678DBE3-4C4A-4C4F-AA92-B2A15DEA7984}" srcOrd="0" destOrd="0" presId="urn:microsoft.com/office/officeart/2008/layout/VerticalAccentList"/>
    <dgm:cxn modelId="{13019119-774B-4C3B-870C-8386490CA192}" type="presOf" srcId="{1651262A-B651-4D9D-AD8F-7B6950868F25}" destId="{03C7648B-2485-4471-AA21-89ABBEF0FCA7}" srcOrd="0" destOrd="0" presId="urn:microsoft.com/office/officeart/2008/layout/VerticalAccentList"/>
    <dgm:cxn modelId="{91954C4C-06C4-41CC-96B0-7C38AB150892}" type="presOf" srcId="{AC94C86E-86F6-415E-BBA3-8EB85E53A1B3}" destId="{BD27C6E8-EA08-4818-B886-F59702D7543F}" srcOrd="0" destOrd="0" presId="urn:microsoft.com/office/officeart/2008/layout/VerticalAccentList"/>
    <dgm:cxn modelId="{C4BAAFD1-5202-4076-8814-652B738043B5}" srcId="{F89EC0DA-4E46-4611-BC90-8B785BB3D534}" destId="{AC94C86E-86F6-415E-BBA3-8EB85E53A1B3}" srcOrd="0" destOrd="0" parTransId="{42576844-D29E-440E-A13F-D00044C1E881}" sibTransId="{E44341B1-F82E-49E2-B107-5D3C0EE44586}"/>
    <dgm:cxn modelId="{64B642E0-76FC-4208-B696-AE3A031DF8BA}" srcId="{F89EC0DA-4E46-4611-BC90-8B785BB3D534}" destId="{1651262A-B651-4D9D-AD8F-7B6950868F25}" srcOrd="1" destOrd="0" parTransId="{C73530B4-80D4-4EA9-8A44-5DA4E44B248B}" sibTransId="{E9F89450-2AB8-4F7E-8C9F-82C8321FD161}"/>
    <dgm:cxn modelId="{BC22BDC8-AB5B-498C-A6EF-428497655CE2}" type="presParOf" srcId="{A678DBE3-4C4A-4C4F-AA92-B2A15DEA7984}" destId="{D9B8847D-C190-4961-8D5A-3AAF051A7097}" srcOrd="0" destOrd="0" presId="urn:microsoft.com/office/officeart/2008/layout/VerticalAccentList"/>
    <dgm:cxn modelId="{C8758FB9-8B5C-4652-BF6E-4226B4204EA9}" type="presParOf" srcId="{D9B8847D-C190-4961-8D5A-3AAF051A7097}" destId="{BD27C6E8-EA08-4818-B886-F59702D7543F}" srcOrd="0" destOrd="0" presId="urn:microsoft.com/office/officeart/2008/layout/VerticalAccentList"/>
    <dgm:cxn modelId="{B4FC317D-1A02-4389-8CC2-E26F91F64144}" type="presParOf" srcId="{A678DBE3-4C4A-4C4F-AA92-B2A15DEA7984}" destId="{B89BB925-74FF-4726-9AA4-9739CC9E3BEB}" srcOrd="1" destOrd="0" presId="urn:microsoft.com/office/officeart/2008/layout/VerticalAccentList"/>
    <dgm:cxn modelId="{9CB31483-E03B-4BDE-B642-5716DBE83B20}" type="presParOf" srcId="{B89BB925-74FF-4726-9AA4-9739CC9E3BEB}" destId="{721DD968-BA7C-4F1F-8C5D-ABB878B61D96}" srcOrd="0" destOrd="0" presId="urn:microsoft.com/office/officeart/2008/layout/VerticalAccentList"/>
    <dgm:cxn modelId="{B3C63228-A761-44E3-8A52-8019696817E1}" type="presParOf" srcId="{B89BB925-74FF-4726-9AA4-9739CC9E3BEB}" destId="{5169C27E-837E-4484-A60A-88DFBB07D66B}" srcOrd="1" destOrd="0" presId="urn:microsoft.com/office/officeart/2008/layout/VerticalAccentList"/>
    <dgm:cxn modelId="{5FDAAF0B-B02F-4851-A2AD-52E5D222D38B}" type="presParOf" srcId="{B89BB925-74FF-4726-9AA4-9739CC9E3BEB}" destId="{19A2A491-D514-4FCF-951C-62329C5A3D39}" srcOrd="2" destOrd="0" presId="urn:microsoft.com/office/officeart/2008/layout/VerticalAccentList"/>
    <dgm:cxn modelId="{7702A4EB-7E02-4D88-9CF8-97F696A8CB8B}" type="presParOf" srcId="{B89BB925-74FF-4726-9AA4-9739CC9E3BEB}" destId="{B208F78F-FB2B-4643-B81D-5FCC88884C97}" srcOrd="3" destOrd="0" presId="urn:microsoft.com/office/officeart/2008/layout/VerticalAccentList"/>
    <dgm:cxn modelId="{547B3D0A-8DD7-46E4-99B1-E1BB843F6FE8}" type="presParOf" srcId="{B89BB925-74FF-4726-9AA4-9739CC9E3BEB}" destId="{1465E6C3-FC23-4D9C-95D7-1481BC745E8A}" srcOrd="4" destOrd="0" presId="urn:microsoft.com/office/officeart/2008/layout/VerticalAccentList"/>
    <dgm:cxn modelId="{00EDA7A2-DD87-44DA-A54E-9E5150BD9170}" type="presParOf" srcId="{B89BB925-74FF-4726-9AA4-9739CC9E3BEB}" destId="{A46367D7-8442-441D-8C73-4D2791A62F01}" srcOrd="5" destOrd="0" presId="urn:microsoft.com/office/officeart/2008/layout/VerticalAccentList"/>
    <dgm:cxn modelId="{3A2AC84B-EAB6-4D83-9722-1139AF4D3329}" type="presParOf" srcId="{B89BB925-74FF-4726-9AA4-9739CC9E3BEB}" destId="{3D212335-7554-43DC-9DD2-DE50E946DB2B}" srcOrd="6" destOrd="0" presId="urn:microsoft.com/office/officeart/2008/layout/VerticalAccentList"/>
    <dgm:cxn modelId="{A1A1FD54-7542-4164-9AA5-F43E4161CC10}" type="presParOf" srcId="{A678DBE3-4C4A-4C4F-AA92-B2A15DEA7984}" destId="{CB012AF6-F526-4F62-A1A5-B446A0E502AE}" srcOrd="2" destOrd="0" presId="urn:microsoft.com/office/officeart/2008/layout/VerticalAccentList"/>
    <dgm:cxn modelId="{95E5C12E-0D40-412F-84FE-825CAE784129}" type="presParOf" srcId="{A678DBE3-4C4A-4C4F-AA92-B2A15DEA7984}" destId="{881219AA-44D0-4EFB-927F-35F178CC4553}" srcOrd="3" destOrd="0" presId="urn:microsoft.com/office/officeart/2008/layout/VerticalAccentList"/>
    <dgm:cxn modelId="{5B751E08-51D3-4410-A509-72DD86B9D8A0}" type="presParOf" srcId="{881219AA-44D0-4EFB-927F-35F178CC4553}" destId="{03C7648B-2485-4471-AA21-89ABBEF0FCA7}" srcOrd="0" destOrd="0" presId="urn:microsoft.com/office/officeart/2008/layout/VerticalAccentList"/>
    <dgm:cxn modelId="{5B77E9BD-E887-460A-A9CF-5956007D4E09}" type="presParOf" srcId="{A678DBE3-4C4A-4C4F-AA92-B2A15DEA7984}" destId="{DD0B99F4-20F5-4D80-89FA-499452A7F4F0}" srcOrd="4" destOrd="0" presId="urn:microsoft.com/office/officeart/2008/layout/VerticalAccentList"/>
    <dgm:cxn modelId="{5B5CB762-FEE9-40B1-8C40-CA71362D09BF}" type="presParOf" srcId="{DD0B99F4-20F5-4D80-89FA-499452A7F4F0}" destId="{32F5D087-AAA2-4F06-9842-FBD6E9399815}" srcOrd="0" destOrd="0" presId="urn:microsoft.com/office/officeart/2008/layout/VerticalAccentList"/>
    <dgm:cxn modelId="{80941761-5677-4EFE-A29B-63FFAD899723}" type="presParOf" srcId="{DD0B99F4-20F5-4D80-89FA-499452A7F4F0}" destId="{053C677D-CED9-4350-AA24-DA2A6EF21243}" srcOrd="1" destOrd="0" presId="urn:microsoft.com/office/officeart/2008/layout/VerticalAccentList"/>
    <dgm:cxn modelId="{03628C77-43E3-43B1-8A40-E3DDC4FA4AC2}" type="presParOf" srcId="{DD0B99F4-20F5-4D80-89FA-499452A7F4F0}" destId="{B989ED75-36B9-4C7B-8364-E48644FAFF4A}" srcOrd="2" destOrd="0" presId="urn:microsoft.com/office/officeart/2008/layout/VerticalAccentList"/>
    <dgm:cxn modelId="{29DE94E0-ABA7-41F9-BE22-E2EB0980729C}" type="presParOf" srcId="{DD0B99F4-20F5-4D80-89FA-499452A7F4F0}" destId="{F89FF294-74E3-4F15-8CD2-503470DF93AD}" srcOrd="3" destOrd="0" presId="urn:microsoft.com/office/officeart/2008/layout/VerticalAccentList"/>
    <dgm:cxn modelId="{A0B99C7F-5310-494B-A5D5-5205910EEB55}" type="presParOf" srcId="{DD0B99F4-20F5-4D80-89FA-499452A7F4F0}" destId="{BAF2D32A-5B34-4FBB-82DC-89A0D7E83D2A}" srcOrd="4" destOrd="0" presId="urn:microsoft.com/office/officeart/2008/layout/VerticalAccentList"/>
    <dgm:cxn modelId="{AE5BE42D-7450-43A8-ACA8-7341F1264BB6}" type="presParOf" srcId="{DD0B99F4-20F5-4D80-89FA-499452A7F4F0}" destId="{D9792709-3A53-46E2-BF89-8EBADBAB44B7}" srcOrd="5" destOrd="0" presId="urn:microsoft.com/office/officeart/2008/layout/VerticalAccentList"/>
    <dgm:cxn modelId="{5561140C-41BB-4CB0-BE6A-6A5C04007EE9}" type="presParOf" srcId="{DD0B99F4-20F5-4D80-89FA-499452A7F4F0}" destId="{CD8ABDC6-B456-4ACA-B5EA-A73B0A1699A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kinja-img.com/gawker-media/image/upload/s--bCAvJ_xj--/17mppqpfijoaxjp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richdad.com/rdv2/media/img/apps-games/cashflow-the-web-game-section-3-map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89438" y="630238"/>
            <a:ext cx="46688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8896-F40E-444A-ABBA-020F0945D835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AE1E-1629-4912-AD5B-2310CEE59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138B-5A99-4DE6-8C4C-8875DD3E2D9A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BA5B-1F08-46F5-9EF7-411780E87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5482-77DE-4FA8-B311-229841258C3A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6CE5-D700-480A-94AB-D46114D4F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AF75-BABC-48D2-9E88-9693D3DE1B7F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7586-280E-4890-8B66-F39DBE815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3AA5-C20B-4031-BFB4-CDEEB3349610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50E0-82AE-4B5F-8655-3F6AC6E32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A1B6-E947-46B6-A047-61184E84C3A8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CC0E-A0F2-4184-B2A3-5CD8382E3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B63F-BACB-4284-BD22-7553D8687C7F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11EB-0018-4B79-A339-02ED05E86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A179-617E-41C1-8A3C-D327D4685A04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6280-C157-45FC-9A75-39A901F6A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C869-871B-44EB-8173-95901AE6AF2F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7B7B-DD3D-4051-8948-8131D367B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3A32-3FE3-4A61-99F9-1E5C49DFA170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A269-8A94-40F2-9E0D-72F8CA7D2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3D59-A940-4E11-BA5E-A4B3161F2F4F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C61B-FB93-4868-BF38-2AD6FBFD0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richdad.com/rdv2/media/img/apps-games/cashflow-the-web-game-section-3-map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075738" y="185738"/>
            <a:ext cx="3116262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thephoenixnewspaper.com/images/Articles/aug14/investment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6988" y="5473700"/>
            <a:ext cx="22367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D685C0-5472-4A12-8EA6-801CE647D7D8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1B75AE-BCEA-4FEC-BE07-6EA3F9D51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ra-m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koet.syktsu.ru/vestnik/2005/2005-3/14.htm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ld.creativeconomy.ru/articles/25824/" TargetMode="External"/><Relationship Id="rId2" Type="http://schemas.openxmlformats.org/officeDocument/2006/relationships/hyperlink" Target="http://petrtolmachev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ppnou.ru/print/001290/" TargetMode="External"/><Relationship Id="rId4" Type="http://schemas.openxmlformats.org/officeDocument/2006/relationships/hyperlink" Target="http://koet.syktsu.ru/vestnik/2005/2005-3/14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ctrTitle" idx="4294967295"/>
          </p:nvPr>
        </p:nvSpPr>
        <p:spPr>
          <a:xfrm>
            <a:off x="914400" y="2130425"/>
            <a:ext cx="7092950" cy="1470025"/>
          </a:xfrm>
        </p:spPr>
        <p:txBody>
          <a:bodyPr/>
          <a:lstStyle/>
          <a:p>
            <a:pPr algn="r"/>
            <a:r>
              <a:rPr lang="ru-RU" sz="3200" smtClean="0"/>
              <a:t>Международный инвестиционный бизнес</a:t>
            </a:r>
            <a:r>
              <a:rPr lang="en-US" sz="3200" smtClean="0"/>
              <a:t> </a:t>
            </a:r>
            <a:r>
              <a:rPr lang="ru-RU" sz="3200" smtClean="0"/>
              <a:t>в контексте современных рисков , вызовов и угроз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subTitle" idx="4294967295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sz="3100" smtClean="0">
                <a:solidFill>
                  <a:srgbClr val="181717"/>
                </a:solidFill>
              </a:rPr>
              <a:t>д.э.н. проф. </a:t>
            </a:r>
            <a:r>
              <a:rPr lang="ru-RU" sz="3100" smtClean="0"/>
              <a:t>Толмачев П.И.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Денежный поток от основной деятельности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800" b="1" u="sng" smtClean="0">
                <a:solidFill>
                  <a:srgbClr val="0000FF"/>
                </a:solidFill>
                <a:latin typeface="Arial" charset="0"/>
              </a:rPr>
              <a:t>Денежный поток от основной деятельности</a:t>
            </a: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 =</a:t>
            </a:r>
            <a:r>
              <a:rPr lang="ru-RU" altLang="ru-RU" sz="1600" smtClean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Чистая прибыль после уплаты налогов</a:t>
            </a:r>
            <a:r>
              <a:rPr lang="ru-RU" altLang="ru-RU" sz="16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+ </a:t>
            </a:r>
            <a:r>
              <a:rPr lang="ru-RU" altLang="ru-RU" sz="1600" smtClean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Амортизация основных средств </a:t>
            </a:r>
            <a:r>
              <a:rPr lang="ru-RU" altLang="ru-RU" sz="16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+ 	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Амортизация нематериальных активов</a:t>
            </a:r>
            <a:r>
              <a:rPr lang="ru-RU" altLang="ru-RU" sz="16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– 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Изменение стоимости краткосрочных финансовых вложений - </a:t>
            </a:r>
            <a:r>
              <a:rPr lang="ru-RU" altLang="ru-RU" sz="1600" smtClean="0">
                <a:solidFill>
                  <a:srgbClr val="0000FF"/>
                </a:solidFill>
                <a:latin typeface="Arial" charset="0"/>
              </a:rPr>
              <a:t> </a:t>
            </a:r>
            <a:endParaRPr lang="ru-RU" altLang="ru-RU" sz="1600" b="1" smtClean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Изменение стоимости дебиторской задолженности </a:t>
            </a:r>
            <a:r>
              <a:rPr lang="ru-RU" altLang="ru-RU" sz="16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– </a:t>
            </a:r>
            <a:r>
              <a:rPr lang="ru-RU" altLang="ru-RU" sz="1600" smtClean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Изменение стоимости запасов</a:t>
            </a:r>
            <a:r>
              <a:rPr lang="ru-RU" altLang="ru-RU" sz="16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– 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Изменение стоимости прочих оборотных активов </a:t>
            </a:r>
            <a:r>
              <a:rPr lang="ru-RU" altLang="ru-RU" sz="16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+ 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Изменение стоимости кредиторской задолженности +</a:t>
            </a:r>
            <a:endParaRPr lang="ru-RU" altLang="ru-RU" sz="1600" smtClean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600" b="1" smtClean="0">
                <a:solidFill>
                  <a:srgbClr val="0000FF"/>
                </a:solidFill>
                <a:latin typeface="Arial" charset="0"/>
              </a:rPr>
              <a:t>Изменение стоимости прочих текущих обязательств.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Денежный поток от инвестиционной деятельности</a:t>
            </a:r>
          </a:p>
        </p:txBody>
      </p:sp>
      <p:sp>
        <p:nvSpPr>
          <p:cNvPr id="24578" name="Rectangle 7"/>
          <p:cNvSpPr>
            <a:spLocks noGrp="1" noChangeArrowheads="1"/>
          </p:cNvSpPr>
          <p:nvPr>
            <p:ph idx="1"/>
          </p:nvPr>
        </p:nvSpPr>
        <p:spPr>
          <a:xfrm>
            <a:off x="838200" y="2541588"/>
            <a:ext cx="10515600" cy="2919412"/>
          </a:xfrm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800" b="1" u="sng" smtClean="0">
                <a:solidFill>
                  <a:srgbClr val="0000FF"/>
                </a:solidFill>
                <a:latin typeface="Arial" charset="0"/>
              </a:rPr>
              <a:t>Денежный поток от инвестиционной деятельности</a:t>
            </a:r>
            <a:r>
              <a:rPr lang="ru-RU" altLang="ru-RU" sz="1400" b="1" smtClean="0">
                <a:solidFill>
                  <a:srgbClr val="0000FF"/>
                </a:solidFill>
                <a:latin typeface="Arial" charset="0"/>
              </a:rPr>
              <a:t> =</a:t>
            </a:r>
            <a:endParaRPr lang="ru-RU" altLang="ru-RU" sz="1400" smtClean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400" b="1" smtClean="0">
                <a:solidFill>
                  <a:srgbClr val="0000FF"/>
                </a:solidFill>
                <a:latin typeface="Arial" charset="0"/>
              </a:rPr>
              <a:t>Изменение стоимости нематериальных активов + 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400" b="1" smtClean="0">
                <a:solidFill>
                  <a:srgbClr val="0000FF"/>
                </a:solidFill>
                <a:latin typeface="Arial" charset="0"/>
              </a:rPr>
              <a:t>Изменение стоимости основных средств + 	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400" b="1" smtClean="0">
                <a:solidFill>
                  <a:srgbClr val="0000FF"/>
                </a:solidFill>
                <a:latin typeface="Arial" charset="0"/>
              </a:rPr>
              <a:t>Изменение стоимости незавершенного строительства +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400" b="1" smtClean="0">
                <a:solidFill>
                  <a:srgbClr val="0000FF"/>
                </a:solidFill>
                <a:latin typeface="Arial" charset="0"/>
              </a:rPr>
              <a:t>Изменение стоимости долгосрочных финансовых вложений +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r>
              <a:rPr lang="ru-RU" altLang="ru-RU" sz="1400" b="1" smtClean="0">
                <a:solidFill>
                  <a:srgbClr val="0000FF"/>
                </a:solidFill>
                <a:latin typeface="Arial" charset="0"/>
              </a:rPr>
              <a:t>Изменение стоимости прочих внеоборотных активов.</a:t>
            </a: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endParaRPr lang="ru-RU" altLang="ru-RU" sz="1400" b="1" u="sng" smtClean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endParaRPr lang="ru-RU" altLang="ru-RU" sz="1400" b="1" smtClean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3286125" algn="ctr"/>
                <a:tab pos="3590925" algn="l"/>
              </a:tabLst>
            </a:pPr>
            <a:endParaRPr lang="ru-RU" altLang="ru-RU" sz="1400" b="1" smtClean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Денежный поток от финансовой деятельности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u="sng" smtClean="0">
                <a:solidFill>
                  <a:srgbClr val="0000FF"/>
                </a:solidFill>
              </a:rPr>
              <a:t>Денежный поток от финансовой деятельности</a:t>
            </a:r>
            <a:r>
              <a:rPr lang="ru-RU" altLang="ru-RU" b="1" smtClean="0">
                <a:solidFill>
                  <a:srgbClr val="0000FF"/>
                </a:solidFill>
              </a:rPr>
              <a:t>  =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smtClean="0">
                <a:solidFill>
                  <a:srgbClr val="0000FF"/>
                </a:solidFill>
              </a:rPr>
              <a:t>Увеличение долгосрочных займов и кредитов +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smtClean="0">
                <a:solidFill>
                  <a:srgbClr val="0000FF"/>
                </a:solidFill>
              </a:rPr>
              <a:t>Увеличение краткосрочных займов и кредитов +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smtClean="0">
                <a:solidFill>
                  <a:srgbClr val="0000FF"/>
                </a:solidFill>
              </a:rPr>
              <a:t>Увеличение уставного капитала +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smtClean="0">
                <a:solidFill>
                  <a:srgbClr val="0000FF"/>
                </a:solidFill>
              </a:rPr>
              <a:t>Увеличение добавочного капитала +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smtClean="0">
                <a:solidFill>
                  <a:srgbClr val="0000FF"/>
                </a:solidFill>
              </a:rPr>
              <a:t>Увеличение целевого финансирования и поступлений –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smtClean="0">
                <a:solidFill>
                  <a:srgbClr val="0000FF"/>
                </a:solidFill>
              </a:rPr>
              <a:t>Выплата процентов по долгосрочным кредитам и займам –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smtClean="0">
                <a:solidFill>
                  <a:srgbClr val="0000FF"/>
                </a:solidFill>
              </a:rPr>
              <a:t>Выплата процентов по краткосрочным кредитам и займам –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smtClean="0">
                <a:solidFill>
                  <a:srgbClr val="0000FF"/>
                </a:solidFill>
              </a:rPr>
              <a:t>Выплаченные дивиденды.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 принятии инвестиционного решения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Оценивается не </a:t>
            </a:r>
            <a:r>
              <a:rPr lang="ru-RU" smtClean="0">
                <a:solidFill>
                  <a:srgbClr val="0070C0"/>
                </a:solidFill>
                <a:latin typeface="Arial" charset="0"/>
              </a:rPr>
              <a:t>стоимость бизнеса</a:t>
            </a:r>
            <a:r>
              <a:rPr lang="ru-RU" smtClean="0">
                <a:latin typeface="Arial" charset="0"/>
              </a:rPr>
              <a:t>, а количественные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параметры </a:t>
            </a:r>
            <a:r>
              <a:rPr lang="ru-RU" smtClean="0">
                <a:solidFill>
                  <a:srgbClr val="0070C0"/>
                </a:solidFill>
                <a:latin typeface="Arial" charset="0"/>
              </a:rPr>
              <a:t>выгод</a:t>
            </a:r>
            <a:r>
              <a:rPr lang="en-US" smtClean="0">
                <a:solidFill>
                  <a:srgbClr val="0070C0"/>
                </a:solidFill>
                <a:latin typeface="Arial" charset="0"/>
              </a:rPr>
              <a:t>/</a:t>
            </a:r>
            <a:r>
              <a:rPr lang="ru-RU" smtClean="0">
                <a:solidFill>
                  <a:srgbClr val="0070C0"/>
                </a:solidFill>
                <a:latin typeface="Arial" charset="0"/>
              </a:rPr>
              <a:t>убытков инвестора</a:t>
            </a:r>
            <a:r>
              <a:rPr lang="ru-RU" smtClean="0">
                <a:latin typeface="Arial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Играют роль:</a:t>
            </a:r>
          </a:p>
          <a:p>
            <a:pPr eaLnBrk="1" hangingPunct="1">
              <a:buFontTx/>
              <a:buChar char="•"/>
            </a:pPr>
            <a:r>
              <a:rPr lang="ru-RU" smtClean="0">
                <a:latin typeface="Arial" charset="0"/>
              </a:rPr>
              <a:t>фактическая прибыль инвестора,</a:t>
            </a:r>
          </a:p>
          <a:p>
            <a:pPr eaLnBrk="1" hangingPunct="1">
              <a:buFontTx/>
              <a:buChar char="•"/>
            </a:pPr>
            <a:r>
              <a:rPr lang="ru-RU" smtClean="0">
                <a:latin typeface="Arial" charset="0"/>
              </a:rPr>
              <a:t>реинвестирование прибыли,</a:t>
            </a:r>
          </a:p>
          <a:p>
            <a:pPr eaLnBrk="1" hangingPunct="1">
              <a:buFontTx/>
              <a:buChar char="•"/>
            </a:pPr>
            <a:r>
              <a:rPr lang="ru-RU" smtClean="0">
                <a:latin typeface="Arial" charset="0"/>
              </a:rPr>
              <a:t>индивидуальные налоги на прибыль,</a:t>
            </a:r>
          </a:p>
          <a:p>
            <a:pPr eaLnBrk="1" hangingPunct="1">
              <a:buFontTx/>
              <a:buChar char="•"/>
            </a:pPr>
            <a:r>
              <a:rPr lang="ru-RU" smtClean="0">
                <a:latin typeface="Arial" charset="0"/>
              </a:rPr>
              <a:t>денежный поток от инвестора и к инвестору.</a:t>
            </a:r>
          </a:p>
          <a:p>
            <a:pPr eaLnBrk="1" hangingPunct="1">
              <a:buFont typeface="Arial" charset="0"/>
              <a:buNone/>
            </a:pPr>
            <a:endParaRPr lang="ru-RU" sz="18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Релевантный денежный поток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/>
              <a:t>Релевантный — представительный — денежный поток</a:t>
            </a:r>
            <a:r>
              <a:rPr lang="ru-RU" dirty="0"/>
              <a:t> проекта определяется как разность между общими денежными потоками предприятия в целом за определенный промежуток времени в случае реализации проекта — </a:t>
            </a:r>
            <a:r>
              <a:rPr lang="ru-RU" dirty="0" err="1"/>
              <a:t>CF</a:t>
            </a:r>
            <a:r>
              <a:rPr lang="ru-RU" baseline="-25000" dirty="0" err="1"/>
              <a:t>t</a:t>
            </a:r>
            <a:r>
              <a:rPr lang="ru-RU" dirty="0"/>
              <a:t>″ — и в случае отказа от него — </a:t>
            </a:r>
            <a:r>
              <a:rPr lang="ru-RU" dirty="0" err="1"/>
              <a:t>CF</a:t>
            </a:r>
            <a:r>
              <a:rPr lang="ru-RU" baseline="-25000" dirty="0" err="1"/>
              <a:t>t</a:t>
            </a:r>
            <a:r>
              <a:rPr lang="ru-RU" dirty="0"/>
              <a:t>′: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i="1" dirty="0" smtClean="0"/>
              <a:t>                        </a:t>
            </a:r>
            <a:r>
              <a:rPr lang="ru-RU" sz="4400" i="1" dirty="0" err="1" smtClean="0"/>
              <a:t>CF</a:t>
            </a:r>
            <a:r>
              <a:rPr lang="ru-RU" sz="4400" i="1" baseline="-25000" dirty="0" err="1" smtClean="0"/>
              <a:t>t</a:t>
            </a:r>
            <a:r>
              <a:rPr lang="ru-RU" sz="4400" i="1" dirty="0"/>
              <a:t> = </a:t>
            </a:r>
            <a:r>
              <a:rPr lang="ru-RU" sz="4400" i="1" dirty="0" err="1"/>
              <a:t>CF</a:t>
            </a:r>
            <a:r>
              <a:rPr lang="ru-RU" sz="4400" i="1" baseline="-25000" dirty="0" err="1"/>
              <a:t>t</a:t>
            </a:r>
            <a:r>
              <a:rPr lang="ru-RU" sz="4400" i="1" dirty="0"/>
              <a:t>′ – </a:t>
            </a:r>
            <a:r>
              <a:rPr lang="ru-RU" sz="4400" i="1" dirty="0" err="1"/>
              <a:t>CF</a:t>
            </a:r>
            <a:r>
              <a:rPr lang="ru-RU" sz="4400" i="1" baseline="-25000" dirty="0" err="1"/>
              <a:t>t</a:t>
            </a:r>
            <a:r>
              <a:rPr lang="ru-RU" sz="4400" i="1" dirty="0" smtClean="0"/>
              <a:t>″</a:t>
            </a:r>
            <a:endParaRPr lang="ru-RU" sz="4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smtClean="0"/>
              <a:t>Независимый денежный поток </a:t>
            </a:r>
            <a:r>
              <a:rPr lang="ru-RU" dirty="0" smtClean="0"/>
              <a:t> проекта –может считаться изолированно от денежных потоков организации в случае наличия структуры сильного матричного типа с независимым проектным офисом и выделенным проектным бюджетом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Особенности учета инвестиционных денежных потоков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Если некоторые денежные потоки являются объектами налогообложения, </a:t>
            </a:r>
            <a:r>
              <a:rPr lang="ru-RU" dirty="0" smtClean="0"/>
              <a:t>то измеряются денежные </a:t>
            </a:r>
            <a:r>
              <a:rPr lang="ru-RU" dirty="0"/>
              <a:t>потоки после </a:t>
            </a:r>
            <a:r>
              <a:rPr lang="ru-RU" dirty="0" smtClean="0"/>
              <a:t>уплаты налогов</a:t>
            </a:r>
            <a:r>
              <a:rPr lang="ru-RU" dirty="0"/>
              <a:t>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при </a:t>
            </a:r>
            <a:r>
              <a:rPr lang="ru-RU" dirty="0"/>
              <a:t>оценке денежных потоков учитываются износ оборудования и амортизационные отчисления нематериальных активов, так как при начислении износа не возникает никаких денежных расходов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Денежные оттоки, связанные с инвестициями, учитываются в момент вложения капитала, и это заменяет затраты на амортизацию.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Бухгалтерия </a:t>
            </a:r>
            <a:r>
              <a:rPr lang="ru-RU" dirty="0"/>
              <a:t>корпорации ежегодно рассчитывает прибыль и таким образом обязана распределять затраты капиталовложений на весь срок жизненного цикла проекта.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Выводы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Так как инвестиции могут быть определены через финансовые потоки, то для оценки и бюджетирования инвестиционных проектов можно применять методы с использованием денежных потоков</a:t>
            </a:r>
          </a:p>
          <a:p>
            <a:pPr eaLnBrk="1" hangingPunct="1"/>
            <a:r>
              <a:rPr lang="ru-RU" smtClean="0"/>
              <a:t>Имеет значение влияние соотношения входящих и исходящих денежных потоков на прибыль инвестора и на конечную «продажную» стоимость компании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П.Толмачев. Составление капитального бюджета. материалы лекции: курс «Корпоративное бюджетирование и отчетность» Электронный ресурс:</a:t>
            </a:r>
            <a:r>
              <a:rPr lang="en-US" smtClean="0"/>
              <a:t>http</a:t>
            </a:r>
            <a:r>
              <a:rPr lang="ru-RU" smtClean="0"/>
              <a:t>://</a:t>
            </a:r>
            <a:r>
              <a:rPr lang="en-US" smtClean="0"/>
              <a:t>petrtolmachev</a:t>
            </a:r>
            <a:r>
              <a:rPr lang="ru-RU" smtClean="0"/>
              <a:t>.</a:t>
            </a:r>
            <a:r>
              <a:rPr lang="en-US" smtClean="0"/>
              <a:t>ru</a:t>
            </a:r>
            <a:r>
              <a:rPr lang="ru-RU" smtClean="0"/>
              <a:t>.. стр. 9</a:t>
            </a:r>
          </a:p>
          <a:p>
            <a:pPr eaLnBrk="1" hangingPunct="1"/>
            <a:r>
              <a:rPr lang="ru-RU" smtClean="0"/>
              <a:t>Басовский Л.Е. Басовская Е.Н. Анализ денежных потоков инвестиционных проектов Глава из книги «Экономическая оценка инвестиций» . ИзД «</a:t>
            </a:r>
            <a:r>
              <a:rPr lang="ru-RU" smtClean="0">
                <a:hlinkClick r:id="rId2"/>
              </a:rPr>
              <a:t>ИНФРА-М</a:t>
            </a:r>
            <a:r>
              <a:rPr lang="ru-RU" smtClean="0"/>
              <a:t>», 2007 год</a:t>
            </a:r>
          </a:p>
          <a:p>
            <a:pPr eaLnBrk="1" hangingPunct="1"/>
            <a:r>
              <a:rPr lang="ru-RU" smtClean="0"/>
              <a:t>Уэст Т, Джоннс Д. Пособие по оценке бизнеса Пер с англ Бюро переводов РОЙД-ЬЖЗАО «Квинто-Консалтинг», 2003-746с, стр 323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algn="ctr" eaLnBrk="1" hangingPunct="1"/>
            <a:r>
              <a:rPr lang="ru-RU" sz="5400" smtClean="0"/>
              <a:t>Роль стратегии в принятии инвестиционных решений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335588"/>
            <a:ext cx="12184063" cy="11874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ctrTitle" idx="4294967295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algn="r"/>
            <a:r>
              <a:rPr lang="ru-RU" sz="5400" smtClean="0"/>
              <a:t>Инвестиции как денежные потоки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subTitle" idx="4294967295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sz="3100" smtClean="0">
                <a:solidFill>
                  <a:srgbClr val="181717"/>
                </a:solidFill>
              </a:rPr>
              <a:t>д.э.н. проф. </a:t>
            </a:r>
            <a:r>
              <a:rPr lang="ru-RU" sz="3100" smtClean="0"/>
              <a:t>Толмачев П.И.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и задачи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Цель презентации: выявить роль стратегии в принятии инвестиционных решений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Для достижения цели в презентации будут решены следующие задачи: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Дать определение стратегии и инвестиционной стратегии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Выявить цели и задачи инвестиционной стратегии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Обозначить этапы создания и реализации инвестиционной стратегии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Привести примеры использования стратегии в принятии инвестиционных решений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8213725" y="365125"/>
            <a:ext cx="37957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ru-RU">
                <a:latin typeface="Calibri" pitchFamily="34" charset="0"/>
              </a:rPr>
              <a:t/>
            </a:r>
            <a:br>
              <a:rPr lang="en-US" altLang="ru-RU">
                <a:latin typeface="Calibri" pitchFamily="34" charset="0"/>
              </a:rPr>
            </a:br>
            <a:r>
              <a:rPr lang="en-US" altLang="ru-RU">
                <a:latin typeface="Calibri" pitchFamily="34" charset="0"/>
              </a:rPr>
              <a:t>“Rule No.1: Never lose money. </a:t>
            </a:r>
            <a:endParaRPr lang="ru-RU" altLang="ru-RU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>
                <a:latin typeface="Calibri" pitchFamily="34" charset="0"/>
              </a:rPr>
              <a:t>  </a:t>
            </a:r>
            <a:r>
              <a:rPr lang="en-US" altLang="ru-RU">
                <a:latin typeface="Calibri" pitchFamily="34" charset="0"/>
              </a:rPr>
              <a:t>Rule No.2: never forget No.1”</a:t>
            </a:r>
          </a:p>
          <a:p>
            <a:pPr>
              <a:lnSpc>
                <a:spcPct val="90000"/>
              </a:lnSpc>
            </a:pPr>
            <a:r>
              <a:rPr lang="en-US" altLang="ru-RU">
                <a:latin typeface="Calibri" pitchFamily="34" charset="0"/>
              </a:rPr>
              <a:t>	</a:t>
            </a:r>
            <a:r>
              <a:rPr lang="en-US" altLang="ru-RU" sz="1200">
                <a:latin typeface="Calibri" pitchFamily="34" charset="0"/>
              </a:rPr>
              <a:t>							- Warren Buffet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Разница между тактикой и стратегией</a:t>
            </a:r>
          </a:p>
        </p:txBody>
      </p:sp>
      <p:sp>
        <p:nvSpPr>
          <p:cNvPr id="34818" name="Объект 3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098925"/>
          </a:xfrm>
        </p:spPr>
        <p:txBody>
          <a:bodyPr>
            <a:spAutoFit/>
          </a:bodyPr>
          <a:lstStyle/>
          <a:p>
            <a:pPr eaLnBrk="1" hangingPunct="1"/>
            <a:r>
              <a:rPr lang="ru-RU" i="1" smtClean="0"/>
              <a:t>«Тактические инвестиционные решения</a:t>
            </a:r>
            <a:r>
              <a:rPr lang="ru-RU" smtClean="0"/>
              <a:t> обычно оперируют относительно небольшими суммами средств и не означают решительного отказа компании от той деятельности, которой она занималась в прошлом. </a:t>
            </a:r>
            <a:endParaRPr lang="ru-RU" i="1" smtClean="0"/>
          </a:p>
          <a:p>
            <a:pPr eaLnBrk="1" hangingPunct="1"/>
            <a:r>
              <a:rPr lang="ru-RU" i="1" smtClean="0"/>
              <a:t>Стратегические инвестиционные решения</a:t>
            </a:r>
            <a:r>
              <a:rPr lang="ru-RU" smtClean="0"/>
              <a:t> оперируют крупными суммами и могут привести к решительному отказу от той деятельности, которой компания занималась до сих пор. Одобрение крупного стратегического инвестиционного проекта влечет за собой существенное изменение ожидаемых прибылей и соответствующих рисков компании.»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5837238" y="5818188"/>
            <a:ext cx="6948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П.Толмачев. Составление капитального бюджета. материалы лекции: курс «Корпоративное бюджетирование и отчетность» Электронный ресурс:</a:t>
            </a:r>
            <a:r>
              <a:rPr lang="en-US">
                <a:latin typeface="Calibri" pitchFamily="34" charset="0"/>
              </a:rPr>
              <a:t>http</a:t>
            </a:r>
            <a:r>
              <a:rPr lang="ru-RU">
                <a:latin typeface="Calibri" pitchFamily="34" charset="0"/>
              </a:rPr>
              <a:t>://</a:t>
            </a:r>
            <a:r>
              <a:rPr lang="en-US">
                <a:latin typeface="Calibri" pitchFamily="34" charset="0"/>
              </a:rPr>
              <a:t>petrtolmachev</a:t>
            </a:r>
            <a:r>
              <a:rPr lang="ru-RU">
                <a:latin typeface="Calibri" pitchFamily="34" charset="0"/>
              </a:rPr>
              <a:t>.</a:t>
            </a:r>
            <a:r>
              <a:rPr lang="en-US">
                <a:latin typeface="Calibri" pitchFamily="34" charset="0"/>
              </a:rPr>
              <a:t>ru</a:t>
            </a:r>
            <a:r>
              <a:rPr lang="ru-RU">
                <a:latin typeface="Calibri" pitchFamily="34" charset="0"/>
              </a:rPr>
              <a:t>.. стр. 2-3 из 38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Уровни стратегии предприятия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655638" y="6569075"/>
            <a:ext cx="1085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Рисунок адаптирован автором по материалам </a:t>
            </a:r>
            <a:r>
              <a:rPr lang="en-US">
                <a:latin typeface="Calibri" pitchFamily="34" charset="0"/>
                <a:hlinkClick r:id="rId7"/>
              </a:rPr>
              <a:t>http://koet.syktsu.ru/vestnik/2005/2005-3/14.htm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Инвестиционная стратегия -определения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/>
              <a:t>Инвестиционная стратегия </a:t>
            </a:r>
            <a:r>
              <a:rPr lang="ru-RU" i="1" dirty="0" smtClean="0"/>
              <a:t>- </a:t>
            </a:r>
            <a:r>
              <a:rPr lang="ru-RU" dirty="0" smtClean="0"/>
              <a:t>представляет </a:t>
            </a:r>
            <a:r>
              <a:rPr lang="ru-RU" dirty="0"/>
              <a:t>собой систему долгосрочных целей </a:t>
            </a:r>
            <a:r>
              <a:rPr lang="ru-RU" i="1" dirty="0" smtClean="0"/>
              <a:t>инвестиционной деятельности</a:t>
            </a:r>
            <a:r>
              <a:rPr lang="ru-RU" i="1" dirty="0"/>
              <a:t> организации </a:t>
            </a:r>
            <a:r>
              <a:rPr lang="ru-RU" dirty="0"/>
              <a:t>, определяемых общими задачами ее развития и </a:t>
            </a:r>
            <a:r>
              <a:rPr lang="ru-RU" i="1" dirty="0" smtClean="0"/>
              <a:t>инвестиционной </a:t>
            </a:r>
            <a:r>
              <a:rPr lang="ru-RU" dirty="0" smtClean="0"/>
              <a:t>идеологией</a:t>
            </a:r>
            <a:r>
              <a:rPr lang="ru-RU" dirty="0"/>
              <a:t>, а также выбор наиболее эффективных путей их достижения.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 smtClean="0"/>
              <a:t>Инвестиционная </a:t>
            </a:r>
            <a:r>
              <a:rPr lang="ru-RU" sz="3800" dirty="0"/>
              <a:t>стратегия фирмы провозглашает формальные критерии, по которым компания оценивает инвестиционные возможности. </a:t>
            </a:r>
            <a:endParaRPr lang="ru-RU" sz="3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/>
              <a:t>Инвестиционную стратегию </a:t>
            </a:r>
            <a:r>
              <a:rPr lang="ru-RU" dirty="0"/>
              <a:t>можно представить как генеральное направление (программу, план)</a:t>
            </a:r>
            <a:r>
              <a:rPr lang="ru-RU" i="1" dirty="0"/>
              <a:t>инвестиционной деятельности организации </a:t>
            </a:r>
            <a:r>
              <a:rPr lang="ru-RU" dirty="0"/>
              <a:t>, следование которому в долгосрочной перспективе должно привести к достижению </a:t>
            </a:r>
            <a:r>
              <a:rPr lang="ru-RU" i="1" dirty="0"/>
              <a:t>инвестиционных </a:t>
            </a:r>
            <a:r>
              <a:rPr lang="ru-RU" dirty="0"/>
              <a:t>целей и получению ожидаемого </a:t>
            </a:r>
            <a:r>
              <a:rPr lang="ru-RU" i="1" dirty="0" err="1"/>
              <a:t>инвестиционного</a:t>
            </a:r>
            <a:r>
              <a:rPr lang="ru-RU" dirty="0" err="1"/>
              <a:t>эффекта</a:t>
            </a:r>
            <a:r>
              <a:rPr lang="ru-RU" dirty="0"/>
              <a:t>. 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i="1" dirty="0" smtClean="0"/>
              <a:t>Инвестиционная</a:t>
            </a:r>
            <a:r>
              <a:rPr lang="ru-RU" sz="3800" i="1" dirty="0"/>
              <a:t> стратегия </a:t>
            </a:r>
            <a:r>
              <a:rPr lang="ru-RU" sz="3800" dirty="0"/>
              <a:t>определяет приоритеты направлений и форм </a:t>
            </a:r>
            <a:r>
              <a:rPr lang="ru-RU" sz="3800" i="1" dirty="0" smtClean="0"/>
              <a:t>инвестиционной деятельности</a:t>
            </a:r>
            <a:r>
              <a:rPr lang="ru-RU" sz="3800" i="1" dirty="0"/>
              <a:t> организации </a:t>
            </a:r>
            <a:r>
              <a:rPr lang="ru-RU" sz="3800" dirty="0"/>
              <a:t>, характер формирования </a:t>
            </a:r>
            <a:r>
              <a:rPr lang="ru-RU" sz="3800" i="1" dirty="0"/>
              <a:t>инвестиционных </a:t>
            </a:r>
            <a:r>
              <a:rPr lang="ru-RU" sz="3800" dirty="0"/>
              <a:t>ресурсов и последовательность этапов реализаций долгосрочных </a:t>
            </a:r>
            <a:r>
              <a:rPr lang="ru-RU" sz="3800" i="1" dirty="0"/>
              <a:t>инвестиционных </a:t>
            </a:r>
            <a:r>
              <a:rPr lang="ru-RU" sz="3800" dirty="0"/>
              <a:t>целей, обеспечивающих предусмотренное общее развитие организации.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Характеристики инвестиционной стратегии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Инвестиционная стратегия представляет собой одну из </a:t>
            </a:r>
            <a:r>
              <a:rPr lang="ru-RU" b="1" u="sng" dirty="0"/>
              <a:t>функциональных стратегий </a:t>
            </a:r>
            <a:r>
              <a:rPr lang="ru-RU" dirty="0"/>
              <a:t>предприятия и с точки зрения стратегического управления имеет следующие характеристики: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охватывает все основные направления развития инвестиционной деятельности и инвестиционных отношений предприятия;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способствует формированию специфических инвестиционных целей долгосрочного развития предприятия;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учитывает изменяющиеся условия внешней среды в процессе инвестиционного развития предприятия и адекватно реагирует на эти изменения;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определяет направления формирования и использования инвестици­он­ных ресурсов предприятия.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ww.ippnou.ru/images/article/scheme/1_sh2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303213"/>
            <a:ext cx="5335588" cy="5911850"/>
          </a:xfrm>
        </p:spPr>
      </p:pic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8801100" y="5568950"/>
            <a:ext cx="35242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Бясов К.Т. Основные аспекты разработки инвестиционной стратегии организации.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 инвестиционной стратегии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З</a:t>
            </a:r>
            <a:r>
              <a:rPr lang="ru-RU" dirty="0" smtClean="0"/>
              <a:t>адачами инвестиционной стратегии является нахождение ответов на 3 вопроса: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1. Какие направления хозяйственной деятельности нужно развивать.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2. Каковы потребности в капиталовложениях и наличных ресурсах.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3. Какова возможная отдача по выбранным направлениям.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6475" y="4906963"/>
            <a:ext cx="10118725" cy="1509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Инвестиционная стратегия содержит принципы выбора инвестиционных портфелей и критерии отбора проектов в инвестиционные портфели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Компоненты инвестиционной стратегии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6842125" cy="43513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 стратегия реального инвестирования предприятия (формирование общих направлений инвестирования предприятия в стратегической </a:t>
            </a:r>
            <a:r>
              <a:rPr lang="ru-RU" dirty="0" smtClean="0"/>
              <a:t>перспективе </a:t>
            </a:r>
            <a:r>
              <a:rPr lang="en-US" dirty="0" smtClean="0"/>
              <a:t>long term</a:t>
            </a:r>
            <a:r>
              <a:rPr lang="ru-RU" dirty="0" smtClean="0"/>
              <a:t>),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стратегия </a:t>
            </a:r>
            <a:r>
              <a:rPr lang="ru-RU" dirty="0"/>
              <a:t>финансового инвестирования предприятия (выбор типа портфеля финансовых </a:t>
            </a:r>
            <a:r>
              <a:rPr lang="ru-RU" dirty="0" smtClean="0"/>
              <a:t>инвестиций, отбор проектов в портфель </a:t>
            </a:r>
            <a:r>
              <a:rPr lang="ru-RU" dirty="0"/>
              <a:t>),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стратегия </a:t>
            </a:r>
            <a:r>
              <a:rPr lang="ru-RU" dirty="0"/>
              <a:t>формирования инвестиционных ресурсов предприятия (финансовое обеспечение инвестиционной деятельности предприятия в предстоящем </a:t>
            </a:r>
            <a:r>
              <a:rPr lang="ru-RU" dirty="0" smtClean="0"/>
              <a:t>периоде</a:t>
            </a:r>
            <a:r>
              <a:rPr lang="en-US" dirty="0" smtClean="0"/>
              <a:t> short term</a:t>
            </a:r>
            <a:r>
              <a:rPr lang="ru-RU" dirty="0" smtClean="0"/>
              <a:t>),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стратегия </a:t>
            </a:r>
            <a:r>
              <a:rPr lang="ru-RU" dirty="0"/>
              <a:t>повышения качества управления инвестиционной деятельностью.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94838" y="1825625"/>
            <a:ext cx="2041525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Зачем вкладываем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94838" y="2890838"/>
            <a:ext cx="20415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Куда и как вкладываем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94838" y="4002088"/>
            <a:ext cx="20415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 каких средств вкладываем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94838" y="5111750"/>
            <a:ext cx="20415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Как контролируем и реагируем на риски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Роль инвестиционной стратегии в обеспечении эффективного развития предприятия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формирование </a:t>
            </a:r>
            <a:r>
              <a:rPr lang="ru-RU" dirty="0"/>
              <a:t>механизма реализации долгосрочных общих и инвестиционных целей </a:t>
            </a:r>
            <a:r>
              <a:rPr lang="ru-RU" dirty="0" smtClean="0"/>
              <a:t>развития </a:t>
            </a:r>
            <a:r>
              <a:rPr lang="ru-RU" dirty="0"/>
              <a:t>предприятия в целом и отдельных его структурных единиц;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оценка </a:t>
            </a:r>
            <a:r>
              <a:rPr lang="ru-RU" dirty="0"/>
              <a:t>инвестиционных возможностей предприятия, обеспечение максимального использования его инвестиционного потенциала;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маневрирование финансовыми ресурсами;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обеспечение </a:t>
            </a:r>
            <a:r>
              <a:rPr lang="ru-RU" dirty="0"/>
              <a:t>быстрой реализации новых перспективных инвестиционных возможностей, возникающих в процессе динамических изменений факторов внешней среды;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выявление </a:t>
            </a:r>
            <a:r>
              <a:rPr lang="ru-RU" dirty="0"/>
              <a:t>преимущества предприятия в инвестиционной деятельности в сопоставлении с его конкурентами;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обеспечение четкой взаимосвязи перспективного, текущего и оперативного управления инвестиционной деятельностью предприятия;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формирование основных </a:t>
            </a:r>
            <a:r>
              <a:rPr lang="ru-RU" dirty="0" err="1"/>
              <a:t>критериальных</a:t>
            </a:r>
            <a:r>
              <a:rPr lang="ru-RU" dirty="0"/>
              <a:t> оценок выбора инвестиционных управленческих решений.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построения инвестиционной стратегии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1. Определение общего периода формирования инвестиционной стратегии. 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2. Исследование факторов внешней инвестиционной среды и конъюнктуры инвестиционного рынка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3. Оценка сильных и слабых сторон предприятия, определяющих особенности его инвестиционной деятельности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4. Формирование стратегических целей инвестиционной деятельности предприятия. 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5. Анализ стратегических альтернатив и выбор стратегических направлений и форм инвестиционной деятельности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6. Определение стратегических направлений формирования инвестиционных ресурсов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7. Формирование инвестиционной политики по основным аспектам инвестиционной деятельности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8. Разработка системы организационно-экономических мероприятий по обеспечению реализации инвестиционной стратегии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9. Оценка результативности разработанной инвестиционной стратегии.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Цель: рассмотреть инвестиции как денежные потоки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Для достижения цели будут решены следующие задачи: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Определить инвестиции через финансовые потоки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Рассмотреть виды инвестиционных денежных потоков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Обозначить особенности учета инвестиционных денежных потоков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100638" y="5572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Сколько нужно инвестировать сегодня </a:t>
            </a:r>
          </a:p>
          <a:p>
            <a:r>
              <a:rPr lang="ru-RU">
                <a:latin typeface="Calibri" pitchFamily="34" charset="0"/>
              </a:rPr>
              <a:t>чтобы получить доллар завтра</a:t>
            </a:r>
            <a:r>
              <a:rPr lang="en-US">
                <a:latin typeface="Calibri" pitchFamily="34" charset="0"/>
              </a:rPr>
              <a:t>?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pPr algn="r"/>
            <a:r>
              <a:rPr lang="ru-RU">
                <a:latin typeface="Calibri" pitchFamily="34" charset="0"/>
              </a:rPr>
              <a:t>Ф. Питер Боер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Реализация стратегии – 2 этапа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1. Процесс стратегического </a:t>
            </a:r>
            <a:r>
              <a:rPr lang="ru-RU" dirty="0" smtClean="0"/>
              <a:t>планирования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 </a:t>
            </a:r>
            <a:r>
              <a:rPr lang="ru-RU" sz="2400" i="1" dirty="0" smtClean="0"/>
              <a:t>Выработка </a:t>
            </a:r>
            <a:r>
              <a:rPr lang="ru-RU" sz="2400" i="1" dirty="0"/>
              <a:t>набора стратегий, начиная с базовой стратегии предприятия и заканчивая функциональными стратегиями и отдельными проектами. </a:t>
            </a:r>
            <a:endParaRPr lang="ru-RU" sz="2400" i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i="1" dirty="0" smtClean="0"/>
              <a:t>Общий </a:t>
            </a:r>
            <a:r>
              <a:rPr lang="ru-RU" sz="2400" i="1" dirty="0"/>
              <a:t>стратегический план следует рассматривать как систему мероприятий, направляющую деятельность предприятия в течение продолжительного периода времени, с учетом постоянных корректировок в связи с постоянно меняющейся деловой и социальной обстановками.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2. Процесс стратегического </a:t>
            </a:r>
            <a:r>
              <a:rPr lang="ru-RU" dirty="0" smtClean="0"/>
              <a:t>управления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i="1" dirty="0" smtClean="0"/>
              <a:t>реализация </a:t>
            </a:r>
            <a:r>
              <a:rPr lang="ru-RU" sz="2400" i="1" dirty="0"/>
              <a:t>определенной стратегии во времени, </a:t>
            </a:r>
            <a:r>
              <a:rPr lang="ru-RU" sz="2400" i="1" dirty="0" err="1"/>
              <a:t>переформулирование</a:t>
            </a:r>
            <a:r>
              <a:rPr lang="ru-RU" sz="2400" i="1" dirty="0"/>
              <a:t> стратегии в свете новых обстоятельств.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Классификация основных стратегий предприятия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Консервативная (</a:t>
            </a:r>
            <a:r>
              <a:rPr lang="ru-RU" dirty="0"/>
              <a:t>Поддержание </a:t>
            </a:r>
            <a:r>
              <a:rPr lang="ru-RU" dirty="0" smtClean="0"/>
              <a:t>мощностей)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Экстенсивная (Расширение </a:t>
            </a:r>
            <a:r>
              <a:rPr lang="ru-RU" dirty="0"/>
              <a:t>существующего </a:t>
            </a:r>
            <a:r>
              <a:rPr lang="ru-RU" dirty="0" smtClean="0"/>
              <a:t>производства)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Интенсивная (</a:t>
            </a:r>
            <a:r>
              <a:rPr lang="ru-RU" dirty="0"/>
              <a:t>Интенсификация и </a:t>
            </a:r>
            <a:r>
              <a:rPr lang="ru-RU" dirty="0" smtClean="0"/>
              <a:t>модернизация производства)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Консервативно-интенсивная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Экстенсивно-интенсивная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Прогрессивная (</a:t>
            </a:r>
            <a:r>
              <a:rPr lang="ru-RU" dirty="0"/>
              <a:t>Выпуск новой </a:t>
            </a:r>
            <a:r>
              <a:rPr lang="ru-RU" dirty="0" smtClean="0"/>
              <a:t>продукции)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Консервативно-прогрессивная</a:t>
            </a:r>
            <a:endParaRPr lang="ru-RU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Экстенсивно-прогрессивная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Заемная (</a:t>
            </a:r>
            <a:r>
              <a:rPr lang="ru-RU" dirty="0"/>
              <a:t>Привлечение заемных </a:t>
            </a:r>
            <a:r>
              <a:rPr lang="ru-RU" dirty="0" smtClean="0"/>
              <a:t>средств)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Ссудная (</a:t>
            </a:r>
            <a:r>
              <a:rPr lang="ru-RU" dirty="0"/>
              <a:t>Получение доходов от финансовых </a:t>
            </a:r>
            <a:r>
              <a:rPr lang="ru-RU" dirty="0" smtClean="0"/>
              <a:t>инвестиций)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Группы инвестирования предприятия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/>
              <a:t>Инвестиции, направленные на повышение эффективности производства</a:t>
            </a:r>
            <a:r>
              <a:rPr lang="ru-RU" i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/>
              <a:t>Инвестиции в расширение </a:t>
            </a:r>
            <a:r>
              <a:rPr lang="ru-RU" i="1" dirty="0" smtClean="0"/>
              <a:t>производства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/>
              <a:t>Инвестиции в основной капитал или капитальные вложения в основные </a:t>
            </a:r>
            <a:r>
              <a:rPr lang="ru-RU" i="1" dirty="0" smtClean="0"/>
              <a:t>средства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/>
              <a:t>Инвестиции в создание новой или принципиально новой продукции</a:t>
            </a:r>
            <a:r>
              <a:rPr lang="ru-RU" i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/>
              <a:t>Инвестиции в создание дополнительных рабочих </a:t>
            </a:r>
            <a:r>
              <a:rPr lang="ru-RU" i="1" dirty="0" smtClean="0"/>
              <a:t>мест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/>
              <a:t>Инвестиции, направленные на достижение стабильности в обеспечении сырьём и полуфабрикатами производства;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/>
              <a:t>Инвестиции, направленные на охрану окружающей среды и обеспечение безопасности выпускаемой </a:t>
            </a:r>
            <a:r>
              <a:rPr lang="ru-RU" i="1" dirty="0" smtClean="0"/>
              <a:t>продукции итд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инвестиционной стратегии</a:t>
            </a:r>
          </a:p>
        </p:txBody>
      </p:sp>
      <p:sp>
        <p:nvSpPr>
          <p:cNvPr id="4710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2834640" y="1825625"/>
          <a:ext cx="7325360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03638" y="1447800"/>
            <a:ext cx="2392362" cy="990600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Критерии формирования портфеля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4088" y="5919788"/>
            <a:ext cx="2392362" cy="990600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Принципы управления портфелем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97638" y="1330325"/>
            <a:ext cx="2392362" cy="990600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Критерии отбора проектов в портфель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86550" y="5919788"/>
            <a:ext cx="2392363" cy="990600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Идеология управления проектами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01725" y="3486150"/>
            <a:ext cx="2392363" cy="990600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Синхронизация с корпоративной стратегией по целям и этапам</a:t>
            </a:r>
          </a:p>
        </p:txBody>
      </p:sp>
      <p:sp>
        <p:nvSpPr>
          <p:cNvPr id="47113" name="TextBox 4"/>
          <p:cNvSpPr txBox="1">
            <a:spLocks noChangeArrowheads="1"/>
          </p:cNvSpPr>
          <p:nvPr/>
        </p:nvSpPr>
        <p:spPr bwMode="auto">
          <a:xfrm>
            <a:off x="10518775" y="5849938"/>
            <a:ext cx="1670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Рисунок составлен автором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Инвестиционный портфель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8200" y="1470025"/>
            <a:ext cx="10515600" cy="43513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Содержит проекты, представляющие конгломерат инвестиционных ценностей.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Инвестиционные ценности характеризуются: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степени материализации: материальные, нематериальные;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отдаленности возврата вложенных средств: краткосрочные, среднесрочные и долгосрочные;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степени риска: высокого риска, среднего риска, низкого риска;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объему требуемых инвестиционных ресурсов: дорогостоящие, средней стоимости, дешевые;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целевому использованию: спекулятивные, прямого участия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Оптимальная величина портфеля: 8-20 элементов, диверсификация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5125" y="5821363"/>
            <a:ext cx="11247438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Принципы формирования портфеля:  безопасность и доходность вложений, их стабильный рост, высокая ликвидность.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Инвестиционный портфель с точки зрения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Для целей управления инвестиционный портфель – это совокупность как связанных, так и не связанных между собой элементов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У</a:t>
            </a:r>
            <a:r>
              <a:rPr lang="ru-RU" dirty="0" smtClean="0"/>
              <a:t>правление </a:t>
            </a:r>
            <a:r>
              <a:rPr lang="ru-RU" dirty="0"/>
              <a:t>портфелем – определение, установление, регулирование и развитие соотношений между элементами портфеля, обеспечивающих достижение поставленных перед портфелем </a:t>
            </a:r>
            <a:r>
              <a:rPr lang="ru-RU" dirty="0" smtClean="0"/>
              <a:t>целей.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Некоторые типы портфелей предприятия</a:t>
            </a: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Портфель, ориентированный на преимущественное получение дохода за счет высокого уровня прибыли от инвестиционных проектов, а также процентов и дивидендов по ценным бумагам;</a:t>
            </a:r>
          </a:p>
          <a:p>
            <a:pPr eaLnBrk="1" hangingPunct="1"/>
            <a:r>
              <a:rPr lang="ru-RU" smtClean="0"/>
              <a:t>Портфель, направленный на увеличение объемов производства по видам продукции, </a:t>
            </a:r>
          </a:p>
          <a:p>
            <a:pPr eaLnBrk="1" hangingPunct="1"/>
            <a:r>
              <a:rPr lang="ru-RU" smtClean="0"/>
              <a:t>Портфель, направленный на модернизацию производства</a:t>
            </a:r>
          </a:p>
          <a:p>
            <a:pPr eaLnBrk="1" hangingPunct="1"/>
            <a:r>
              <a:rPr lang="ru-RU" smtClean="0"/>
              <a:t>Портфель, направленный на увеличение стоимости нематериальных активов (экономика знаний)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Инвестиционное решение</a:t>
            </a:r>
          </a:p>
        </p:txBody>
      </p:sp>
      <p:sp>
        <p:nvSpPr>
          <p:cNvPr id="5120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Инвестиционное решение- </a:t>
            </a:r>
            <a:r>
              <a:rPr lang="ru-RU" smtClean="0"/>
              <a:t>выбор из нескольких альтернатив</a:t>
            </a:r>
          </a:p>
          <a:p>
            <a:pPr eaLnBrk="1" hangingPunct="1"/>
            <a:r>
              <a:rPr lang="ru-RU" smtClean="0"/>
              <a:t>Принимается в отношении или отдельного проекта или портфеля проектов</a:t>
            </a:r>
          </a:p>
          <a:p>
            <a:pPr eaLnBrk="1" hangingPunct="1"/>
            <a:r>
              <a:rPr lang="ru-RU" smtClean="0"/>
              <a:t>Критерии выбора проектов определяются в инвестиционной стратегии</a:t>
            </a:r>
          </a:p>
          <a:p>
            <a:pPr eaLnBrk="1" hangingPunct="1"/>
            <a:r>
              <a:rPr lang="ru-RU" smtClean="0"/>
              <a:t>Инвестиции в проект представляют из себя финансовый поток как совокупность планируемых поступлений и выплат денежных средств, которые имеют непосредственное отношение к данному проекту. Отрицательные платежи в этом потоке соответствуют вложениям инвестора, положительные - его доходам.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Инвестиционная стратегия является одним </a:t>
            </a:r>
            <a:r>
              <a:rPr lang="ru-RU" dirty="0"/>
              <a:t>из определяющих факторов успешного и эффективного развития предприятия.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Инвестиционная стратегия определяет </a:t>
            </a:r>
            <a:r>
              <a:rPr lang="ru-RU" dirty="0"/>
              <a:t>долгосрочные цели развития, строит конкретные задачи по их достижению, оценивает реальные возможности и перспективы фирмы, позволяет использовать ее потенциал более эффективно, учитывает влияние различных </a:t>
            </a:r>
            <a:r>
              <a:rPr lang="ru-RU" dirty="0" err="1"/>
              <a:t>различных</a:t>
            </a:r>
            <a:r>
              <a:rPr lang="ru-RU" dirty="0"/>
              <a:t> внешних факторов на инвестиционную среду, в том числе и конкурентов.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Наличие </a:t>
            </a:r>
            <a:r>
              <a:rPr lang="ru-RU" dirty="0"/>
              <a:t>инвестиционной стратегии значительно облегчает деятельность фирмы и привлечения внимания возможных инвесторов к ней.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П.Толмачев</a:t>
            </a:r>
            <a:r>
              <a:rPr lang="ru-RU" dirty="0"/>
              <a:t>. Составление капитального бюджета. материалы лекции: курс «Корпоративное бюджетирование и отчетность» Электронный ресурс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petrtolmachev</a:t>
            </a:r>
            <a:r>
              <a:rPr lang="ru-RU" dirty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ru</a:t>
            </a:r>
            <a:r>
              <a:rPr lang="ru-RU" dirty="0" smtClean="0"/>
              <a:t>   Стр.-38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Жихор</a:t>
            </a:r>
            <a:r>
              <a:rPr lang="ru-RU" dirty="0" smtClean="0"/>
              <a:t> И.И. Основы </a:t>
            </a:r>
            <a:r>
              <a:rPr lang="ru-RU" dirty="0"/>
              <a:t>формирования инвестиционной стратегии, необходимые для эффективной работы </a:t>
            </a:r>
            <a:r>
              <a:rPr lang="ru-RU" dirty="0" smtClean="0"/>
              <a:t>предприятия. II </a:t>
            </a:r>
            <a:r>
              <a:rPr lang="ru-RU" dirty="0"/>
              <a:t>Международная научно-практическая конференция "Актуальные проблемы науки, экономики и образования XXI века" (часть 1</a:t>
            </a:r>
            <a:r>
              <a:rPr lang="ru-RU" dirty="0" smtClean="0"/>
              <a:t>) доступ по ссылке: </a:t>
            </a:r>
            <a:r>
              <a:rPr lang="en-US" dirty="0" smtClean="0">
                <a:hlinkClick r:id="rId3"/>
              </a:rPr>
              <a:t>http://old.creativeconomy.ru/articles/25824/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Фаузер</a:t>
            </a:r>
            <a:r>
              <a:rPr lang="ru-RU" dirty="0" smtClean="0"/>
              <a:t> В.В Корпоративные стратегии. Доступ по ссылке: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koet.syktsu.ru/vestnik/2005/2005-3/14.htm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Бясов</a:t>
            </a:r>
            <a:r>
              <a:rPr lang="ru-RU" dirty="0"/>
              <a:t> К.Т</a:t>
            </a:r>
            <a:r>
              <a:rPr lang="ru-RU" dirty="0" smtClean="0"/>
              <a:t>. </a:t>
            </a:r>
            <a:r>
              <a:rPr lang="ru-RU" dirty="0"/>
              <a:t>Основные аспекты разработки инвестиционной стратегии </a:t>
            </a:r>
            <a:r>
              <a:rPr lang="ru-RU" dirty="0" smtClean="0"/>
              <a:t>организации. Доступ по ссылке </a:t>
            </a:r>
            <a:r>
              <a:rPr lang="en-US" dirty="0">
                <a:hlinkClick r:id="rId5"/>
              </a:rPr>
              <a:t>http://www.ippnou.ru/print/001290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16200000">
            <a:off x="-1912937" y="3314700"/>
            <a:ext cx="4876800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Инвестиции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Инвестиции на протяжении одного и того же или нескольких периодов времени характеризуются как доходами, так и затратами</a:t>
            </a:r>
          </a:p>
          <a:p>
            <a:pPr eaLnBrk="1" hangingPunct="1"/>
            <a:r>
              <a:rPr lang="ru-RU" smtClean="0"/>
              <a:t>Инвестиции могут учитываться изолированно в проектном бюджете</a:t>
            </a:r>
          </a:p>
          <a:p>
            <a:pPr eaLnBrk="1" hangingPunct="1"/>
            <a:r>
              <a:rPr lang="ru-RU" smtClean="0"/>
              <a:t>Инвестиции могут учитываться как часть финансовых потоков компании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1"/>
          <p:cNvSpPr>
            <a:spLocks noChangeArrowheads="1"/>
          </p:cNvSpPr>
          <p:nvPr/>
        </p:nvSpPr>
        <p:spPr bwMode="auto">
          <a:xfrm>
            <a:off x="3048000" y="2551113"/>
            <a:ext cx="609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>
                <a:solidFill>
                  <a:srgbClr val="181717"/>
                </a:solidFill>
                <a:latin typeface="Calibri" pitchFamily="34" charset="0"/>
              </a:rPr>
              <a:t>Подготовил:Преподаватель: д.э.н. проф. </a:t>
            </a:r>
            <a:r>
              <a:rPr lang="ru-RU" sz="1000">
                <a:latin typeface="Calibri" pitchFamily="34" charset="0"/>
              </a:rPr>
              <a:t>Толмачев П.И.</a:t>
            </a:r>
            <a:r>
              <a:rPr lang="en-US" sz="1000">
                <a:latin typeface="Calibri" pitchFamily="34" charset="0"/>
              </a:rPr>
              <a:t> </a:t>
            </a:r>
            <a:endParaRPr lang="ru-RU" sz="1000">
              <a:latin typeface="Calibri" pitchFamily="34" charset="0"/>
            </a:endParaRPr>
          </a:p>
          <a:p>
            <a:pPr algn="r"/>
            <a:r>
              <a:rPr lang="ru-RU" sz="1000">
                <a:solidFill>
                  <a:srgbClr val="181717"/>
                </a:solidFill>
                <a:latin typeface="Calibri" pitchFamily="34" charset="0"/>
              </a:rPr>
              <a:t>ДА МИД РФ,</a:t>
            </a:r>
          </a:p>
          <a:p>
            <a:pPr algn="r"/>
            <a:r>
              <a:rPr lang="ru-RU" sz="1000">
                <a:solidFill>
                  <a:srgbClr val="181717"/>
                </a:solidFill>
                <a:latin typeface="Calibri" pitchFamily="34" charset="0"/>
              </a:rPr>
              <a:t>Факультет: Мировая Экономика, Направление: Международный бизнес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14400" y="2254250"/>
            <a:ext cx="10575925" cy="1830388"/>
          </a:xfrm>
        </p:spPr>
        <p:txBody>
          <a:bodyPr bIns="0" anchor="b"/>
          <a:lstStyle/>
          <a:p>
            <a:pPr algn="r" eaLnBrk="1" hangingPunct="1"/>
            <a:r>
              <a:rPr lang="ru-RU" sz="3600" smtClean="0"/>
              <a:t>Основные принципы бюджетирования международных компаний</a:t>
            </a:r>
          </a:p>
        </p:txBody>
      </p:sp>
      <p:sp>
        <p:nvSpPr>
          <p:cNvPr id="5632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14400" y="4586288"/>
            <a:ext cx="9437688" cy="1327150"/>
          </a:xfrm>
        </p:spPr>
        <p:txBody>
          <a:bodyPr tIns="91440" bIns="91440"/>
          <a:lstStyle/>
          <a:p>
            <a:pPr marL="0" indent="0"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1908175" y="127000"/>
            <a:ext cx="8375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latin typeface="Century Gothic" pitchFamily="34" charset="0"/>
              </a:rPr>
              <a:t>Финансовый университет при Правительстве Российской Федерации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5557838" y="6122988"/>
            <a:ext cx="1638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latin typeface="Century Gothic" pitchFamily="34" charset="0"/>
              </a:rPr>
              <a:t>Москва 2020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Бюджетирование</a:t>
            </a:r>
          </a:p>
        </p:txBody>
      </p:sp>
      <p:sp>
        <p:nvSpPr>
          <p:cNvPr id="57346" name="Объект 2"/>
          <p:cNvSpPr>
            <a:spLocks noGrp="1"/>
          </p:cNvSpPr>
          <p:nvPr>
            <p:ph idx="4294967295"/>
          </p:nvPr>
        </p:nvSpPr>
        <p:spPr>
          <a:xfrm>
            <a:off x="1130300" y="1781175"/>
            <a:ext cx="9931400" cy="4267200"/>
          </a:xfrm>
        </p:spPr>
        <p:txBody>
          <a:bodyPr/>
          <a:lstStyle/>
          <a:p>
            <a:pPr eaLnBrk="1" hangingPunct="1"/>
            <a:r>
              <a:rPr lang="ru-RU" sz="3200" smtClean="0"/>
              <a:t>Каждая фирма занимается бюджетированием. Этот процесс неотделим от процесса управления. Любой директор, руководитель финансовой службы фирмы как небольшого, так и крупного предприятия, соизмеряет доходы с расходами, подсчитывает планируемые остатки денежных средств, оценивает, может ли фирма позволить себе определенные затраты и принимает решение об эффективности расходов. Все это – элементы бюджетирования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algn="r" eaLnBrk="1" hangingPunct="1"/>
            <a:r>
              <a:rPr lang="ru-RU" sz="3600" b="1" smtClean="0"/>
              <a:t>Что такое бюджетирование</a:t>
            </a:r>
            <a:r>
              <a:rPr lang="ru-RU" sz="6600" b="1" smtClean="0"/>
              <a:t>?</a:t>
            </a:r>
          </a:p>
        </p:txBody>
      </p:sp>
      <p:sp>
        <p:nvSpPr>
          <p:cNvPr id="58370" name="Объект 2"/>
          <p:cNvSpPr>
            <a:spLocks noGrp="1"/>
          </p:cNvSpPr>
          <p:nvPr>
            <p:ph idx="4294967295"/>
          </p:nvPr>
        </p:nvSpPr>
        <p:spPr>
          <a:xfrm>
            <a:off x="1103313" y="1993900"/>
            <a:ext cx="9404350" cy="4195763"/>
          </a:xfrm>
        </p:spPr>
        <p:txBody>
          <a:bodyPr/>
          <a:lstStyle/>
          <a:p>
            <a:pPr eaLnBrk="1" hangingPunct="1"/>
            <a:r>
              <a:rPr lang="ru-RU" sz="3500" smtClean="0"/>
              <a:t>Бюджетирование (англ. budgeting) — планирование и разработка бюджетов, деятельность в рамках этапа планирования бюджетного процесса, процедура составления и принятия бюджетов, одна из составляющих системы финансового управления, предназначенная для оптимального распределения ресурсов хозяйствующего субъекта во времени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30300" y="944563"/>
            <a:ext cx="9602788" cy="1049337"/>
          </a:xfrm>
        </p:spPr>
        <p:txBody>
          <a:bodyPr anchor="t"/>
          <a:lstStyle/>
          <a:p>
            <a:pPr eaLnBrk="1" hangingPunct="1"/>
            <a:r>
              <a:rPr lang="ru-RU" sz="4800" b="1" smtClean="0"/>
              <a:t>Роль бюджетирования</a:t>
            </a:r>
          </a:p>
        </p:txBody>
      </p:sp>
      <p:sp>
        <p:nvSpPr>
          <p:cNvPr id="59394" name="Объект 2"/>
          <p:cNvSpPr>
            <a:spLocks noGrp="1"/>
          </p:cNvSpPr>
          <p:nvPr>
            <p:ph idx="4294967295"/>
          </p:nvPr>
        </p:nvSpPr>
        <p:spPr>
          <a:xfrm>
            <a:off x="152400" y="1604963"/>
            <a:ext cx="8512175" cy="4594225"/>
          </a:xfrm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ru-RU" smtClean="0"/>
              <a:t>Бюджетирование играет важнейшую роль в развитие предприятия и в получении наиболее высокой прибыли. Экономическая эффективность любого предприятия возможна только в том случае, если имеются четко заданные и реальные для выполнения параметры затрат и результатов. С помощью бюджета и определяются данные параметры. Бюджет же и является инструментом процесса бюджетирования</a:t>
            </a:r>
          </a:p>
        </p:txBody>
      </p:sp>
      <p:pic>
        <p:nvPicPr>
          <p:cNvPr id="5939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9838" y="1490663"/>
            <a:ext cx="333216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6000" b="1" smtClean="0"/>
              <a:t>Роль бюджетирования</a:t>
            </a:r>
          </a:p>
        </p:txBody>
      </p:sp>
      <p:sp>
        <p:nvSpPr>
          <p:cNvPr id="60418" name="Объект 2"/>
          <p:cNvSpPr>
            <a:spLocks noGrp="1"/>
          </p:cNvSpPr>
          <p:nvPr>
            <p:ph idx="4294967295"/>
          </p:nvPr>
        </p:nvSpPr>
        <p:spPr>
          <a:xfrm>
            <a:off x="1130300" y="1812925"/>
            <a:ext cx="9602788" cy="4090988"/>
          </a:xfrm>
        </p:spPr>
        <p:txBody>
          <a:bodyPr/>
          <a:lstStyle/>
          <a:p>
            <a:pPr eaLnBrk="1" hangingPunct="1"/>
            <a:r>
              <a:rPr lang="ru-RU" sz="3600" smtClean="0"/>
              <a:t>Бюджетирование позволяет руководству организации с очень сильной вероятностью оценить эффективность принимаемых решений, оптимальным образом распределить ресурсы предприятия, намечать пути развития персонала и предприятия, а также избегать кризисных ситуаций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6000" b="1" smtClean="0"/>
              <a:t>Роль бюджетирования</a:t>
            </a:r>
          </a:p>
        </p:txBody>
      </p:sp>
      <p:sp>
        <p:nvSpPr>
          <p:cNvPr id="61442" name="Объект 2"/>
          <p:cNvSpPr>
            <a:spLocks noGrp="1"/>
          </p:cNvSpPr>
          <p:nvPr>
            <p:ph idx="4294967295"/>
          </p:nvPr>
        </p:nvSpPr>
        <p:spPr>
          <a:xfrm>
            <a:off x="1130300" y="1731963"/>
            <a:ext cx="9602788" cy="417195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ru-RU" smtClean="0"/>
              <a:t>Управление предприятием невозможно без финансового планирования работы предприятия, а также контроля за выполнением разработанных финансовых планов. Поэтому планирование и контроль результата деятельности предприятия стали невозможными без формирования бюджета как основного инструмента гибкого управления и служащего для обеспечения достоверной информацией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Роль бюджетирования</a:t>
            </a:r>
          </a:p>
        </p:txBody>
      </p:sp>
      <p:sp>
        <p:nvSpPr>
          <p:cNvPr id="62466" name="Объект 2"/>
          <p:cNvSpPr>
            <a:spLocks noGrp="1"/>
          </p:cNvSpPr>
          <p:nvPr>
            <p:ph idx="4294967295"/>
          </p:nvPr>
        </p:nvSpPr>
        <p:spPr>
          <a:xfrm>
            <a:off x="598488" y="1668463"/>
            <a:ext cx="10668000" cy="4235450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ru-RU" smtClean="0"/>
              <a:t>В нём отражаются результаты планирования и контроля в виде определённых финансовых данных. С его помощью разрабатывается стратегия эффективного развития предприятия в условиях конкуренции, а также неопределённости в условиях рыночной экономики, и он служит важным инструментом достижения его целей. Поэтому бюджетирование становится очень популярной и доказательство тому – множество публикаций, создание и существование консалтинговых компаний, занимающихся постановкой бюджетирования на предприятии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endParaRPr lang="ru-RU" smtClean="0"/>
          </a:p>
        </p:txBody>
      </p:sp>
      <p:sp>
        <p:nvSpPr>
          <p:cNvPr id="6349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1" name="Picture 2" descr="ÐÐ°ÑÑÐ¸Ð½ÐºÐ¸ Ð¿Ð¾ Ð·Ð°Ð¿ÑÐ¾ÑÑ Ð±ÑÐ´Ð¶ÐµÑÐ¸ÑÐ¾Ð²Ð°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-557213"/>
            <a:ext cx="11182350" cy="741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Рукописный ввод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2288" y="434975"/>
            <a:ext cx="592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Рукописный ввод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25" y="369888"/>
            <a:ext cx="381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Рукописный ввод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25" y="304800"/>
            <a:ext cx="381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Рукописный ввод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8775" y="188913"/>
            <a:ext cx="3000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Рукописный ввод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5875" y="206375"/>
            <a:ext cx="873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Рукописный ввод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5875" y="320675"/>
            <a:ext cx="38417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Рукописный ввод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83625" y="-236538"/>
            <a:ext cx="14747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Рукописный ввод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0038" y="369888"/>
            <a:ext cx="381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Рукописный ввод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0038" y="369888"/>
            <a:ext cx="381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Рукописный ввод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34513" y="369888"/>
            <a:ext cx="381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Денежный поток – термины и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Поток  (приток и отток) всех денежных средств, связанных с инвестиционным проектом - </a:t>
            </a:r>
            <a:r>
              <a:rPr lang="ru-RU" i="1" dirty="0" smtClean="0"/>
              <a:t>поток </a:t>
            </a:r>
            <a:r>
              <a:rPr lang="ru-RU" i="1" dirty="0"/>
              <a:t>денежных средств (</a:t>
            </a:r>
            <a:r>
              <a:rPr lang="en-US" i="1" dirty="0"/>
              <a:t>cash flow stream</a:t>
            </a:r>
            <a:r>
              <a:rPr lang="ru-RU" i="1" dirty="0"/>
              <a:t>).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Денежный поток – разница между поступлениями и выплатами в течение времени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Денежный поток состоит в наиболее общем виде из двух элементов: требуемых инвестиций — оттока средств — и поступления денежных средств за вычетом текущих расходов — притока средств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Если в течение некоторого периода доходы превышают затраты, мы можем говорить о</a:t>
            </a:r>
            <a:r>
              <a:rPr lang="ru-RU" i="1" dirty="0"/>
              <a:t> чистых доходах (</a:t>
            </a:r>
            <a:r>
              <a:rPr lang="en-US" i="1" dirty="0"/>
              <a:t>net benefits</a:t>
            </a:r>
            <a:r>
              <a:rPr lang="ru-RU" i="1" dirty="0"/>
              <a:t>)</a:t>
            </a:r>
            <a:r>
              <a:rPr lang="ru-RU" dirty="0"/>
              <a:t> или о</a:t>
            </a:r>
            <a:r>
              <a:rPr lang="ru-RU" i="1" dirty="0"/>
              <a:t> положительных денежных потоках (</a:t>
            </a:r>
            <a:r>
              <a:rPr lang="en-US" i="1" dirty="0"/>
              <a:t>positive cash flows</a:t>
            </a:r>
            <a:r>
              <a:rPr lang="ru-RU" i="1" dirty="0"/>
              <a:t>),</a:t>
            </a:r>
            <a:r>
              <a:rPr lang="ru-RU" dirty="0"/>
              <a:t> если же затраты превышают доходы, то мы можем назвать их</a:t>
            </a:r>
            <a:r>
              <a:rPr lang="ru-RU" i="1" dirty="0"/>
              <a:t> чистыми затратами (</a:t>
            </a:r>
            <a:r>
              <a:rPr lang="en-US" i="1" dirty="0"/>
              <a:t>net expenditure</a:t>
            </a:r>
            <a:r>
              <a:rPr lang="ru-RU" i="1" dirty="0"/>
              <a:t>)</a:t>
            </a:r>
            <a:r>
              <a:rPr lang="ru-RU" dirty="0"/>
              <a:t> или</a:t>
            </a:r>
            <a:r>
              <a:rPr lang="ru-RU" i="1" dirty="0"/>
              <a:t> оттоками денежных средств (</a:t>
            </a:r>
            <a:r>
              <a:rPr lang="en-US" i="1" dirty="0"/>
              <a:t>cash outlay</a:t>
            </a:r>
            <a:r>
              <a:rPr lang="ru-RU" i="1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6000" b="1" smtClean="0"/>
              <a:t>Принципы бюджетирования</a:t>
            </a:r>
          </a:p>
        </p:txBody>
      </p:sp>
      <p:sp>
        <p:nvSpPr>
          <p:cNvPr id="64514" name="Объект 2"/>
          <p:cNvSpPr>
            <a:spLocks noGrp="1"/>
          </p:cNvSpPr>
          <p:nvPr>
            <p:ph idx="4294967295"/>
          </p:nvPr>
        </p:nvSpPr>
        <p:spPr>
          <a:xfrm>
            <a:off x="1130300" y="2001838"/>
            <a:ext cx="9602788" cy="32956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3900" smtClean="0"/>
              <a:t>Основополагающими положениями, выражающими содержание и направленность бюджетирования, являются его принципы. На основе практического опыта и теоретических исследований в данной области можно выделить следующие принципы: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238" y="831850"/>
            <a:ext cx="9964737" cy="1704975"/>
          </a:xfrm>
        </p:spPr>
        <p:txBody>
          <a:bodyPr anchor="t"/>
          <a:lstStyle/>
          <a:p>
            <a:pPr algn="r" eaLnBrk="1" hangingPunct="1"/>
            <a:r>
              <a:rPr lang="ru-RU" sz="3200" b="1" smtClean="0">
                <a:latin typeface="Times New Roman" pitchFamily="18" charset="0"/>
              </a:rPr>
              <a:t>Основные принципы бюджетирования</a:t>
            </a:r>
            <a:r>
              <a:rPr lang="ru-RU" sz="7200" b="1" smtClean="0"/>
              <a:t>:</a:t>
            </a:r>
          </a:p>
        </p:txBody>
      </p:sp>
      <p:sp>
        <p:nvSpPr>
          <p:cNvPr id="65538" name="Прямоугольник 6"/>
          <p:cNvSpPr>
            <a:spLocks noChangeArrowheads="1"/>
          </p:cNvSpPr>
          <p:nvPr/>
        </p:nvSpPr>
        <p:spPr bwMode="auto">
          <a:xfrm>
            <a:off x="503238" y="2833688"/>
            <a:ext cx="68500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defTabSz="457200">
              <a:buFont typeface="Wingdings" pitchFamily="2" charset="2"/>
              <a:buChar char="Ø"/>
            </a:pPr>
            <a:r>
              <a:rPr lang="ru-RU" sz="4800">
                <a:latin typeface="Century Gothic" pitchFamily="34" charset="0"/>
              </a:rPr>
              <a:t>Целесогласования</a:t>
            </a:r>
          </a:p>
          <a:p>
            <a:pPr marL="285750" indent="-285750" defTabSz="457200">
              <a:buFont typeface="Wingdings" pitchFamily="2" charset="2"/>
              <a:buChar char="Ø"/>
            </a:pPr>
            <a:r>
              <a:rPr lang="ru-RU" sz="4800">
                <a:latin typeface="Century Gothic" pitchFamily="34" charset="0"/>
              </a:rPr>
              <a:t>Приоритетности</a:t>
            </a:r>
          </a:p>
          <a:p>
            <a:pPr marL="285750" indent="-285750" defTabSz="457200">
              <a:buFont typeface="Wingdings" pitchFamily="2" charset="2"/>
              <a:buChar char="Ø"/>
            </a:pPr>
            <a:r>
              <a:rPr lang="ru-RU" sz="4800">
                <a:latin typeface="Century Gothic" pitchFamily="34" charset="0"/>
              </a:rPr>
              <a:t>Причинности</a:t>
            </a:r>
          </a:p>
          <a:p>
            <a:pPr marL="285750" indent="-285750" defTabSz="457200">
              <a:buFont typeface="Wingdings" pitchFamily="2" charset="2"/>
              <a:buChar char="Ø"/>
            </a:pPr>
            <a:r>
              <a:rPr lang="ru-RU" sz="4800">
                <a:latin typeface="Century Gothic" pitchFamily="34" charset="0"/>
              </a:rPr>
              <a:t>Ответственности</a:t>
            </a:r>
          </a:p>
        </p:txBody>
      </p:sp>
      <p:pic>
        <p:nvPicPr>
          <p:cNvPr id="65539" name="Picture 2" descr="ÐÐ°ÑÑÐ¸Ð½ÐºÐ¸ Ð¿Ð¾ Ð·Ð°Ð¿ÑÐ¾ÑÑ Ð±ÑÐ´Ð¶ÐµÑÐ¸ÑÐ¾Ð²Ð°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8025" y="2597150"/>
            <a:ext cx="5133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 idx="4294967295"/>
          </p:nvPr>
        </p:nvSpPr>
        <p:spPr>
          <a:xfrm flipH="1">
            <a:off x="-1057275" y="209550"/>
            <a:ext cx="333375" cy="1643063"/>
          </a:xfrm>
        </p:spPr>
        <p:txBody>
          <a:bodyPr anchor="t"/>
          <a:lstStyle/>
          <a:p>
            <a:pPr eaLnBrk="1" hangingPunct="1"/>
            <a:r>
              <a:rPr lang="ru-RU" smtClean="0"/>
              <a:t>м</a:t>
            </a:r>
          </a:p>
        </p:txBody>
      </p:sp>
      <p:sp>
        <p:nvSpPr>
          <p:cNvPr id="66562" name="Объект 2"/>
          <p:cNvSpPr>
            <a:spLocks noGrp="1"/>
          </p:cNvSpPr>
          <p:nvPr>
            <p:ph idx="4294967295"/>
          </p:nvPr>
        </p:nvSpPr>
        <p:spPr>
          <a:xfrm>
            <a:off x="0" y="714375"/>
            <a:ext cx="6410325" cy="5429250"/>
          </a:xfrm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ru-RU" sz="3600" smtClean="0"/>
              <a:t>Постоянства целей</a:t>
            </a:r>
          </a:p>
          <a:p>
            <a:pPr algn="r" eaLnBrk="1" hangingPunct="1">
              <a:lnSpc>
                <a:spcPct val="110000"/>
              </a:lnSpc>
            </a:pPr>
            <a:r>
              <a:rPr lang="ru-RU" sz="3600" smtClean="0"/>
              <a:t>Декомпозиции</a:t>
            </a:r>
          </a:p>
          <a:p>
            <a:pPr algn="r" eaLnBrk="1" hangingPunct="1">
              <a:lnSpc>
                <a:spcPct val="110000"/>
              </a:lnSpc>
            </a:pPr>
            <a:r>
              <a:rPr lang="ru-RU" sz="3600" smtClean="0"/>
              <a:t>Полноты</a:t>
            </a:r>
          </a:p>
          <a:p>
            <a:pPr algn="r" eaLnBrk="1" hangingPunct="1">
              <a:lnSpc>
                <a:spcPct val="110000"/>
              </a:lnSpc>
            </a:pPr>
            <a:r>
              <a:rPr lang="ru-RU" sz="3600" smtClean="0"/>
              <a:t>Непрерывности</a:t>
            </a:r>
          </a:p>
          <a:p>
            <a:pPr algn="r" eaLnBrk="1" hangingPunct="1">
              <a:lnSpc>
                <a:spcPct val="110000"/>
              </a:lnSpc>
            </a:pPr>
            <a:r>
              <a:rPr lang="ru-RU" sz="3600" smtClean="0"/>
              <a:t>Многовариантности </a:t>
            </a:r>
          </a:p>
          <a:p>
            <a:pPr algn="r" eaLnBrk="1" hangingPunct="1">
              <a:lnSpc>
                <a:spcPct val="110000"/>
              </a:lnSpc>
            </a:pPr>
            <a:r>
              <a:rPr lang="ru-RU" sz="3600" smtClean="0"/>
              <a:t>Научности</a:t>
            </a:r>
          </a:p>
          <a:p>
            <a:pPr eaLnBrk="1" hangingPunct="1">
              <a:lnSpc>
                <a:spcPct val="110000"/>
              </a:lnSpc>
            </a:pPr>
            <a:endParaRPr lang="ru-RU" sz="6000" smtClean="0"/>
          </a:p>
          <a:p>
            <a:pPr eaLnBrk="1" hangingPunct="1">
              <a:lnSpc>
                <a:spcPct val="110000"/>
              </a:lnSpc>
            </a:pPr>
            <a:endParaRPr lang="ru-RU" smtClean="0"/>
          </a:p>
        </p:txBody>
      </p:sp>
      <p:pic>
        <p:nvPicPr>
          <p:cNvPr id="66563" name="Picture 2" descr="ÐÐ°ÑÑÐ¸Ð½ÐºÐ¸ Ð¿Ð¾ Ð·Ð°Ð¿ÑÐ¾ÑÑ Ð±ÑÐ´Ð¶ÐµÑÐ¸ÑÐ¾Ð²Ð°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325" y="933450"/>
            <a:ext cx="588645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 idx="4294967295"/>
          </p:nvPr>
        </p:nvSpPr>
        <p:spPr>
          <a:xfrm flipH="1" flipV="1">
            <a:off x="-1517650" y="258763"/>
            <a:ext cx="46037" cy="46037"/>
          </a:xfrm>
        </p:spPr>
        <p:txBody>
          <a:bodyPr anchor="t"/>
          <a:lstStyle/>
          <a:p>
            <a:pPr eaLnBrk="1" hangingPunct="1"/>
            <a:endParaRPr lang="ru-RU" sz="4100" smtClean="0"/>
          </a:p>
        </p:txBody>
      </p:sp>
      <p:sp>
        <p:nvSpPr>
          <p:cNvPr id="67586" name="Объект 2"/>
          <p:cNvSpPr>
            <a:spLocks noGrp="1"/>
          </p:cNvSpPr>
          <p:nvPr>
            <p:ph idx="4294967295"/>
          </p:nvPr>
        </p:nvSpPr>
        <p:spPr>
          <a:xfrm>
            <a:off x="406400" y="663575"/>
            <a:ext cx="8947150" cy="5943600"/>
          </a:xfrm>
        </p:spPr>
        <p:txBody>
          <a:bodyPr/>
          <a:lstStyle/>
          <a:p>
            <a:pPr eaLnBrk="1" hangingPunct="1"/>
            <a:r>
              <a:rPr lang="ru-RU" sz="4500" smtClean="0"/>
              <a:t>Сбалансированности</a:t>
            </a:r>
          </a:p>
          <a:p>
            <a:pPr eaLnBrk="1" hangingPunct="1"/>
            <a:r>
              <a:rPr lang="ru-RU" sz="4500" smtClean="0"/>
              <a:t>Информационной реализуемости</a:t>
            </a:r>
          </a:p>
          <a:p>
            <a:pPr eaLnBrk="1" hangingPunct="1"/>
            <a:r>
              <a:rPr lang="ru-RU" sz="4500" smtClean="0"/>
              <a:t>Оперативности</a:t>
            </a:r>
          </a:p>
          <a:p>
            <a:pPr eaLnBrk="1" hangingPunct="1"/>
            <a:r>
              <a:rPr lang="ru-RU" sz="4500" smtClean="0"/>
              <a:t>Организационной реализуемости</a:t>
            </a:r>
          </a:p>
          <a:p>
            <a:pPr eaLnBrk="1" hangingPunct="1"/>
            <a:r>
              <a:rPr lang="ru-RU" sz="4500" smtClean="0"/>
              <a:t>Адаптированности</a:t>
            </a:r>
          </a:p>
          <a:p>
            <a:pPr eaLnBrk="1" hangingPunct="1"/>
            <a:r>
              <a:rPr lang="ru-RU" sz="4500" smtClean="0"/>
              <a:t>Формализуемости</a:t>
            </a:r>
          </a:p>
          <a:p>
            <a:pPr eaLnBrk="1" hangingPunct="1"/>
            <a:r>
              <a:rPr lang="ru-RU" sz="4500" smtClean="0"/>
              <a:t>Вычислительной реализуемости </a:t>
            </a:r>
          </a:p>
          <a:p>
            <a:pPr eaLnBrk="1" hangingPunct="1"/>
            <a:endParaRPr lang="ru-RU" sz="2500" smtClean="0"/>
          </a:p>
        </p:txBody>
      </p:sp>
      <p:pic>
        <p:nvPicPr>
          <p:cNvPr id="6758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1950" y="2984500"/>
            <a:ext cx="29400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6000" b="1" smtClean="0"/>
              <a:t>Принцип целесогласования</a:t>
            </a:r>
          </a:p>
        </p:txBody>
      </p:sp>
      <p:sp>
        <p:nvSpPr>
          <p:cNvPr id="68610" name="Объект 2"/>
          <p:cNvSpPr>
            <a:spLocks noGrp="1"/>
          </p:cNvSpPr>
          <p:nvPr>
            <p:ph idx="4294967295"/>
          </p:nvPr>
        </p:nvSpPr>
        <p:spPr>
          <a:xfrm>
            <a:off x="866775" y="1876425"/>
            <a:ext cx="10074275" cy="42354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3500" smtClean="0"/>
              <a:t>требует, чтобы процесс бюджетирования проходил одновременно и «сверху вниз», и «снизу вверх». Вышестоящее руководство должно сформулировать основные цели деятельности компании и выявить пути их достижения. Должны быть определены действия и финансирование всех структурных подразделений компании в рамках достижения намеченных целей. Однако нижестоящие руководители не должны быть только послушными исполнителями воли вышестоящего руководства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Принцип целесогласования</a:t>
            </a:r>
          </a:p>
        </p:txBody>
      </p:sp>
      <p:sp>
        <p:nvSpPr>
          <p:cNvPr id="69634" name="Объект 2"/>
          <p:cNvSpPr>
            <a:spLocks noGrp="1"/>
          </p:cNvSpPr>
          <p:nvPr>
            <p:ph idx="4294967295"/>
          </p:nvPr>
        </p:nvSpPr>
        <p:spPr>
          <a:xfrm>
            <a:off x="1130300" y="1731963"/>
            <a:ext cx="9931400" cy="4171950"/>
          </a:xfrm>
        </p:spPr>
        <p:txBody>
          <a:bodyPr/>
          <a:lstStyle/>
          <a:p>
            <a:pPr eaLnBrk="1" hangingPunct="1"/>
            <a:r>
              <a:rPr lang="ru-RU" sz="3200" smtClean="0"/>
              <a:t>Они также обязаны принимать активное участие в бюджетном процессе, поскольку зачастую лучше знают ситуацию внутри организации, на рынке и со своей стороны обеспечат реализуемость бюджетных величин. Нижестоящему руководству должна быть предоставлена возможность реально влиять на бюджетную политику организации. Путем согласования бюджетных планов между выше- и нижестоящими руководителями обеспечивается соответствие намеченным целям бюджета предприятия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Принцип приоритетности </a:t>
            </a:r>
          </a:p>
        </p:txBody>
      </p:sp>
      <p:sp>
        <p:nvSpPr>
          <p:cNvPr id="105474" name="Объект 2"/>
          <p:cNvSpPr>
            <a:spLocks noGrp="1"/>
          </p:cNvSpPr>
          <p:nvPr>
            <p:ph idx="4294967295"/>
          </p:nvPr>
        </p:nvSpPr>
        <p:spPr>
          <a:xfrm>
            <a:off x="722313" y="1747838"/>
            <a:ext cx="10339387" cy="40433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3200" smtClean="0"/>
              <a:t>Приоритетность в отношении задачи бюджетирования должна обеспечивать использование дефицитных средств в наиболее выгодном направлении. Организация обязана исключительно внимательно относиться к расходованию имеющихся у нее ресурсов. В бюджете сознательно формируется направление «основного удара», а расходы на другие направления сокращаются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6000" b="1" smtClean="0"/>
              <a:t>Принцип причинности</a:t>
            </a:r>
          </a:p>
        </p:txBody>
      </p:sp>
      <p:sp>
        <p:nvSpPr>
          <p:cNvPr id="7168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Причинность предполагает, что каждая плановая единица может планировать и отвечать только за те величины, на которые она может оказывать влияние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6000" b="1" smtClean="0"/>
              <a:t>Принцип ответственности</a:t>
            </a:r>
          </a:p>
        </p:txBody>
      </p:sp>
      <p:sp>
        <p:nvSpPr>
          <p:cNvPr id="72706" name="Объект 2"/>
          <p:cNvSpPr>
            <a:spLocks noGrp="1"/>
          </p:cNvSpPr>
          <p:nvPr>
            <p:ph idx="4294967295"/>
          </p:nvPr>
        </p:nvSpPr>
        <p:spPr>
          <a:xfrm>
            <a:off x="588963" y="1809750"/>
            <a:ext cx="11014075" cy="3902075"/>
          </a:xfrm>
        </p:spPr>
        <p:txBody>
          <a:bodyPr/>
          <a:lstStyle/>
          <a:p>
            <a:pPr eaLnBrk="1" hangingPunct="1"/>
            <a:r>
              <a:rPr lang="ru-RU" sz="3500" smtClean="0"/>
              <a:t>концентрируется исключительно на величинах, поддающихся воздействию, предусматривает передачу каждому подразделению ответственности за исполнение его части бюджета вместе с полномочиями вмешиваться в случае необходимости в развитие ситуации в соответствующими корректирующими мероприятиями. Использование этого подхода содействует выработке у руководства нижнего уровня навыков предприимчивости в мышлении и в действиях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algn="r" eaLnBrk="1" hangingPunct="1"/>
            <a:r>
              <a:rPr lang="ru-RU" sz="4000" b="1" smtClean="0"/>
              <a:t>Принцип постоянства целей</a:t>
            </a:r>
          </a:p>
        </p:txBody>
      </p:sp>
      <p:sp>
        <p:nvSpPr>
          <p:cNvPr id="7373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3900" smtClean="0"/>
              <a:t>предполагает, что выбранные базовые величины не должны быть принципиально изменены в течение контрольного периода. Правда, при наступлении чрезвычайных обстоятельств от этого положения можно отказаться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Свободный денежный поток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1663"/>
            <a:ext cx="10515600" cy="43513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Под будущими денежными потоками по проекту понимается реальное значение денежных сумм каждого года, </a:t>
            </a:r>
            <a:r>
              <a:rPr lang="ru-RU" altLang="ru-RU" i="1" dirty="0">
                <a:solidFill>
                  <a:srgbClr val="C00000"/>
                </a:solidFill>
              </a:rPr>
              <a:t>остающихся в распоряжении компании</a:t>
            </a:r>
            <a:r>
              <a:rPr lang="ru-RU" altLang="ru-RU" dirty="0">
                <a:solidFill>
                  <a:srgbClr val="0000FF"/>
                </a:solidFill>
              </a:rPr>
              <a:t>.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/>
              <a:t>( т.н. свободный денежный поток- </a:t>
            </a:r>
            <a:r>
              <a:rPr lang="en-US" altLang="ru-RU" dirty="0"/>
              <a:t>FCF</a:t>
            </a:r>
            <a:r>
              <a:rPr lang="ru-RU" altLang="ru-RU" dirty="0"/>
              <a:t>)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    Так как амортизация является </a:t>
            </a:r>
            <a:r>
              <a:rPr lang="ru-RU" altLang="ru-RU" dirty="0" err="1"/>
              <a:t>неденежными</a:t>
            </a:r>
            <a:r>
              <a:rPr lang="ru-RU" altLang="ru-RU" dirty="0"/>
              <a:t> затратами ( реального оттока денег не происходит), то реальное значение денежного потока больше бухгалтерского значения прибыли на величину амортизационных отчислений. </a:t>
            </a:r>
            <a:endParaRPr lang="en-US" altLang="ru-RU" dirty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b="1" dirty="0">
                <a:solidFill>
                  <a:srgbClr val="CC0000"/>
                </a:solidFill>
              </a:rPr>
              <a:t>FCF = </a:t>
            </a:r>
            <a:r>
              <a:rPr lang="ru-RU" altLang="ru-RU" b="1" dirty="0">
                <a:solidFill>
                  <a:srgbClr val="CC0000"/>
                </a:solidFill>
              </a:rPr>
              <a:t>Операционная прибыль (</a:t>
            </a:r>
            <a:r>
              <a:rPr lang="en-US" altLang="ru-RU" b="1" dirty="0">
                <a:solidFill>
                  <a:srgbClr val="CC0000"/>
                </a:solidFill>
              </a:rPr>
              <a:t>EBIT </a:t>
            </a:r>
            <a:r>
              <a:rPr lang="ru-RU" altLang="ru-RU" b="1" dirty="0">
                <a:solidFill>
                  <a:srgbClr val="CC0000"/>
                </a:solidFill>
              </a:rPr>
              <a:t>) </a:t>
            </a:r>
            <a:r>
              <a:rPr lang="en-US" altLang="ru-RU" b="1" dirty="0">
                <a:solidFill>
                  <a:srgbClr val="CC0000"/>
                </a:solidFill>
              </a:rPr>
              <a:t>– </a:t>
            </a:r>
            <a:r>
              <a:rPr lang="ru-RU" altLang="ru-RU" b="1" dirty="0">
                <a:solidFill>
                  <a:srgbClr val="CC0000"/>
                </a:solidFill>
              </a:rPr>
              <a:t>Налоги + Амортизация</a:t>
            </a:r>
            <a:r>
              <a:rPr lang="en-US" altLang="ru-RU" b="1" dirty="0">
                <a:solidFill>
                  <a:srgbClr val="CC0000"/>
                </a:solidFill>
              </a:rPr>
              <a:t> (- + )</a:t>
            </a:r>
            <a:r>
              <a:rPr lang="ru-RU" altLang="ru-RU" b="1" dirty="0">
                <a:solidFill>
                  <a:srgbClr val="CC0000"/>
                </a:solidFill>
              </a:rPr>
              <a:t> Изменения в оборотном капитале – Инвестиционные затраты</a:t>
            </a:r>
            <a:r>
              <a:rPr lang="en-US" altLang="ru-RU" b="1" dirty="0">
                <a:solidFill>
                  <a:srgbClr val="CC0000"/>
                </a:solidFill>
              </a:rPr>
              <a:t> </a:t>
            </a:r>
            <a:endParaRPr lang="ru-RU" alt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6000" b="1" smtClean="0"/>
              <a:t>Принцип декомпозиции</a:t>
            </a:r>
          </a:p>
        </p:txBody>
      </p:sp>
      <p:sp>
        <p:nvSpPr>
          <p:cNvPr id="7475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3900" smtClean="0"/>
              <a:t>заключается в том, что бюджет низкого уровня является детализацией бюджета более высокого уровня, т.е. бюджеты цехов как бы «вложены» в бюджет производства, бюджеты же производства конкретизируют сводный (комплексный) бюджет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Принцип полноты</a:t>
            </a:r>
          </a:p>
        </p:txBody>
      </p:sp>
      <p:sp>
        <p:nvSpPr>
          <p:cNvPr id="75778" name="Объект 2"/>
          <p:cNvSpPr>
            <a:spLocks noGrp="1"/>
          </p:cNvSpPr>
          <p:nvPr>
            <p:ph idx="4294967295"/>
          </p:nvPr>
        </p:nvSpPr>
        <p:spPr>
          <a:xfrm>
            <a:off x="850900" y="1747838"/>
            <a:ext cx="10090150" cy="4156075"/>
          </a:xfrm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ru-RU" sz="3200" smtClean="0"/>
              <a:t>отражает необходимость включения в процесс бюджетирования показателей, влияющих на финансово-экономические результаты деятельности предприятия, и исключение из процесса бюджетирования показателей, не влияющих на финансово-экономические результаты деятельности предприятия, а также дублирующих данных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Принцип непрерывности</a:t>
            </a:r>
          </a:p>
        </p:txBody>
      </p:sp>
      <p:sp>
        <p:nvSpPr>
          <p:cNvPr id="76802" name="Объект 2"/>
          <p:cNvSpPr>
            <a:spLocks noGrp="1"/>
          </p:cNvSpPr>
          <p:nvPr>
            <p:ph idx="4294967295"/>
          </p:nvPr>
        </p:nvSpPr>
        <p:spPr>
          <a:xfrm>
            <a:off x="889000" y="1617663"/>
            <a:ext cx="9604375" cy="1233487"/>
          </a:xfrm>
        </p:spPr>
        <p:txBody>
          <a:bodyPr/>
          <a:lstStyle/>
          <a:p>
            <a:pPr eaLnBrk="1" hangingPunct="1"/>
            <a:r>
              <a:rPr lang="ru-RU" sz="3600" smtClean="0"/>
              <a:t>означает, что бюджетное планирование должно вестись постоянно</a:t>
            </a:r>
          </a:p>
        </p:txBody>
      </p:sp>
      <p:sp>
        <p:nvSpPr>
          <p:cNvPr id="76803" name="Заголовок 1"/>
          <p:cNvSpPr txBox="1">
            <a:spLocks/>
          </p:cNvSpPr>
          <p:nvPr/>
        </p:nvSpPr>
        <p:spPr bwMode="auto">
          <a:xfrm>
            <a:off x="1130300" y="2851150"/>
            <a:ext cx="960278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b="1">
                <a:latin typeface="Century Gothic" pitchFamily="34" charset="0"/>
              </a:rPr>
              <a:t>Принцип многовариантности</a:t>
            </a:r>
          </a:p>
        </p:txBody>
      </p:sp>
      <p:sp>
        <p:nvSpPr>
          <p:cNvPr id="5" name="Объект 2">
            <a:extLst/>
          </p:cNvPr>
          <p:cNvSpPr txBox="1">
            <a:spLocks/>
          </p:cNvSpPr>
          <p:nvPr/>
        </p:nvSpPr>
        <p:spPr>
          <a:xfrm>
            <a:off x="889000" y="3571875"/>
            <a:ext cx="9604375" cy="23320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подразумевает формирование альтернативных бюджетов в соответствии с прогнозными вариантами экономического положения предприятия на планируемый период и его экономическими интересами</a:t>
            </a:r>
            <a:endParaRPr lang="ru-RU" sz="36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Принцип научности</a:t>
            </a:r>
          </a:p>
        </p:txBody>
      </p:sp>
      <p:sp>
        <p:nvSpPr>
          <p:cNvPr id="7782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z="3900" smtClean="0"/>
              <a:t>означает необходимость формирования бюджета на основе экономических расчетов, которые базировались бы на правильно выбранных, значимых для бюджетного планирования достоверных данных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Принцип сбалансированности</a:t>
            </a:r>
          </a:p>
        </p:txBody>
      </p:sp>
      <p:sp>
        <p:nvSpPr>
          <p:cNvPr id="7885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отражает потребность получения взаимоувязанных планов, основанных на разного вида ресурсах, которыми реально располагает предприятие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Принцип информационной реализуемости</a:t>
            </a:r>
            <a:r>
              <a:rPr lang="ru-RU" sz="4100" smtClean="0"/>
              <a:t/>
            </a:r>
            <a:br>
              <a:rPr lang="ru-RU" sz="4100" smtClean="0"/>
            </a:br>
            <a:endParaRPr lang="ru-RU" sz="4100" smtClean="0"/>
          </a:p>
        </p:txBody>
      </p:sp>
      <p:sp>
        <p:nvSpPr>
          <p:cNvPr id="79874" name="Объект 2"/>
          <p:cNvSpPr>
            <a:spLocks noGrp="1"/>
          </p:cNvSpPr>
          <p:nvPr>
            <p:ph idx="4294967295"/>
          </p:nvPr>
        </p:nvSpPr>
        <p:spPr>
          <a:xfrm>
            <a:off x="1130300" y="2235200"/>
            <a:ext cx="9602788" cy="32956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3900" smtClean="0"/>
              <a:t>требует, чтобы при управлении использовалась информация, имеющая достаточную при принятии управленческих решений точность, а также предполагает наличие свободного доступа к информации, необходимой для целей бюджетирования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Принцип оперативности</a:t>
            </a:r>
          </a:p>
        </p:txBody>
      </p:sp>
      <p:sp>
        <p:nvSpPr>
          <p:cNvPr id="8089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необходимо быстро вносить в планы действий предприятия соответствующие коррективы, обусловленные происшедшими изменениями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30300" y="954088"/>
            <a:ext cx="9602788" cy="1217612"/>
          </a:xfrm>
        </p:spPr>
        <p:txBody>
          <a:bodyPr anchor="t"/>
          <a:lstStyle/>
          <a:p>
            <a:pPr eaLnBrk="1" hangingPunct="1"/>
            <a:r>
              <a:rPr lang="ru-RU" sz="2800" b="1" smtClean="0"/>
              <a:t>Принцип организационной реализуемости</a:t>
            </a:r>
          </a:p>
        </p:txBody>
      </p:sp>
      <p:sp>
        <p:nvSpPr>
          <p:cNvPr id="81922" name="Объект 2"/>
          <p:cNvSpPr>
            <a:spLocks noGrp="1"/>
          </p:cNvSpPr>
          <p:nvPr>
            <p:ph idx="4294967295"/>
          </p:nvPr>
        </p:nvSpPr>
        <p:spPr>
          <a:xfrm>
            <a:off x="838200" y="2522538"/>
            <a:ext cx="10515600" cy="3654425"/>
          </a:xfrm>
        </p:spPr>
        <p:txBody>
          <a:bodyPr/>
          <a:lstStyle/>
          <a:p>
            <a:pPr eaLnBrk="1" hangingPunct="1"/>
            <a:r>
              <a:rPr lang="ru-RU" sz="4000" smtClean="0"/>
              <a:t>подразумевает использование в целях бюджетного планирования действующей организационной структуры управления производственно-хозяйственной деятельностью предприятия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Принцип адаптированности</a:t>
            </a:r>
          </a:p>
        </p:txBody>
      </p:sp>
      <p:sp>
        <p:nvSpPr>
          <p:cNvPr id="8294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входит в некоторое противоречие с предыдущим положением и означает готовность предприятия приспособить свою организационную структуру под систему бюджетирования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5400" b="1" smtClean="0"/>
              <a:t>Принцип формализуемости</a:t>
            </a:r>
          </a:p>
        </p:txBody>
      </p:sp>
      <p:sp>
        <p:nvSpPr>
          <p:cNvPr id="83970" name="Объект 2"/>
          <p:cNvSpPr>
            <a:spLocks noGrp="1"/>
          </p:cNvSpPr>
          <p:nvPr>
            <p:ph idx="4294967295"/>
          </p:nvPr>
        </p:nvSpPr>
        <p:spPr>
          <a:xfrm>
            <a:off x="1130300" y="1781175"/>
            <a:ext cx="9602788" cy="1647825"/>
          </a:xfrm>
        </p:spPr>
        <p:txBody>
          <a:bodyPr/>
          <a:lstStyle/>
          <a:p>
            <a:pPr eaLnBrk="1" hangingPunct="1"/>
            <a:r>
              <a:rPr lang="ru-RU" sz="3200" smtClean="0"/>
              <a:t>требует наличия объективной возможности схематично описать показатели бюджета и систему бюджетирования в целом</a:t>
            </a:r>
          </a:p>
        </p:txBody>
      </p:sp>
      <p:sp>
        <p:nvSpPr>
          <p:cNvPr id="4" name="Заголовок 1">
            <a:extLst/>
          </p:cNvPr>
          <p:cNvSpPr txBox="1">
            <a:spLocks/>
          </p:cNvSpPr>
          <p:nvPr/>
        </p:nvSpPr>
        <p:spPr>
          <a:xfrm>
            <a:off x="1130300" y="3208338"/>
            <a:ext cx="9602788" cy="10493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dirty="0"/>
              <a:t>Принцип вычислительной реализуемости</a:t>
            </a:r>
          </a:p>
        </p:txBody>
      </p:sp>
      <p:sp>
        <p:nvSpPr>
          <p:cNvPr id="6" name="Объект 2">
            <a:extLst/>
          </p:cNvPr>
          <p:cNvSpPr txBox="1">
            <a:spLocks/>
          </p:cNvSpPr>
          <p:nvPr/>
        </p:nvSpPr>
        <p:spPr>
          <a:xfrm>
            <a:off x="1130300" y="4418013"/>
            <a:ext cx="9602788" cy="16478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требует, чтобы средства технического и математического обеспечения позволяли практически реализовать систему бюджетного </a:t>
            </a:r>
            <a:r>
              <a:rPr lang="ru-RU" sz="2800" dirty="0" err="1"/>
              <a:t>планировани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Денежные потоки в инвестиционном проекте</a:t>
            </a:r>
          </a:p>
        </p:txBody>
      </p:sp>
      <p:sp>
        <p:nvSpPr>
          <p:cNvPr id="10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</a:t>
            </a:r>
          </a:p>
        </p:txBody>
      </p:sp>
      <p:sp>
        <p:nvSpPr>
          <p:cNvPr id="1040" name="Text Box 4"/>
          <p:cNvSpPr txBox="1">
            <a:spLocks noChangeArrowheads="1"/>
          </p:cNvSpPr>
          <p:nvPr/>
        </p:nvSpPr>
        <p:spPr bwMode="auto">
          <a:xfrm>
            <a:off x="1981200" y="2528888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ru-RU" sz="1400">
                <a:latin typeface="Verdana" pitchFamily="34" charset="0"/>
              </a:rPr>
              <a:t>Притоки</a:t>
            </a:r>
          </a:p>
        </p:txBody>
      </p:sp>
      <p:pic>
        <p:nvPicPr>
          <p:cNvPr id="5" name="Picture 5" descr="Рис_22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690688"/>
            <a:ext cx="56388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Text Box 6"/>
          <p:cNvSpPr txBox="1">
            <a:spLocks noChangeArrowheads="1"/>
          </p:cNvSpPr>
          <p:nvPr/>
        </p:nvSpPr>
        <p:spPr bwMode="auto">
          <a:xfrm>
            <a:off x="2057400" y="3824288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ru-RU" sz="1400">
                <a:latin typeface="Verdana" pitchFamily="34" charset="0"/>
              </a:rPr>
              <a:t>Оттоки</a:t>
            </a:r>
          </a:p>
        </p:txBody>
      </p:sp>
      <p:pic>
        <p:nvPicPr>
          <p:cNvPr id="7" name="Picture 7" descr="Рис_23_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214688"/>
            <a:ext cx="548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Text Box 8"/>
          <p:cNvSpPr txBox="1">
            <a:spLocks noChangeArrowheads="1"/>
          </p:cNvSpPr>
          <p:nvPr/>
        </p:nvSpPr>
        <p:spPr bwMode="auto">
          <a:xfrm>
            <a:off x="2133600" y="5272088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ru-RU" sz="1400" b="1" u="sng">
                <a:latin typeface="Verdana" pitchFamily="34" charset="0"/>
              </a:rPr>
              <a:t>Чистые потоки</a:t>
            </a:r>
          </a:p>
        </p:txBody>
      </p:sp>
      <p:pic>
        <p:nvPicPr>
          <p:cNvPr id="9" name="Picture 9" descr="Рис_24_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967288"/>
            <a:ext cx="594201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5486400" y="6246813"/>
          <a:ext cx="3124200" cy="357187"/>
        </p:xfrm>
        <a:graphic>
          <a:graphicData uri="http://schemas.openxmlformats.org/presentationml/2006/ole">
            <p:oleObj spid="_x0000_s1037" r:id="rId6" imgW="20828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endParaRPr lang="ru-RU" smtClean="0"/>
          </a:p>
        </p:txBody>
      </p:sp>
      <p:sp>
        <p:nvSpPr>
          <p:cNvPr id="84994" name="Объект 2"/>
          <p:cNvSpPr>
            <a:spLocks noGrp="1"/>
          </p:cNvSpPr>
          <p:nvPr>
            <p:ph idx="4294967295"/>
          </p:nvPr>
        </p:nvSpPr>
        <p:spPr>
          <a:xfrm>
            <a:off x="1130300" y="1781175"/>
            <a:ext cx="9602788" cy="3295650"/>
          </a:xfrm>
        </p:spPr>
        <p:txBody>
          <a:bodyPr/>
          <a:lstStyle/>
          <a:p>
            <a:pPr algn="r" eaLnBrk="1" hangingPunct="1"/>
            <a:r>
              <a:rPr lang="ru-RU" sz="3900" smtClean="0"/>
              <a:t>Эти принципы бюджетирования требуют создания соответствующей системы бюджетного планирования, охватывающей все показатели и финансово-экономические результаты деятельности предприятия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74738" y="4706938"/>
            <a:ext cx="8374062" cy="4540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z="2000" smtClean="0">
              <a:solidFill>
                <a:srgbClr val="FFFFFF"/>
              </a:solidFill>
            </a:endParaRPr>
          </a:p>
        </p:txBody>
      </p:sp>
      <p:sp>
        <p:nvSpPr>
          <p:cNvPr id="8601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09700" y="2997200"/>
            <a:ext cx="10193338" cy="1470025"/>
          </a:xfrm>
        </p:spPr>
        <p:txBody>
          <a:bodyPr anchor="b"/>
          <a:lstStyle/>
          <a:p>
            <a:pPr algn="r"/>
            <a:r>
              <a:rPr lang="ru-RU" sz="4300" smtClean="0">
                <a:solidFill>
                  <a:srgbClr val="47534C"/>
                </a:solidFill>
              </a:rPr>
              <a:t>ТЕХНИКО-ЭКОНОМИЧЕСКОЕ ОБОСНОВАНИЕ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ОПРЕДЕЛЕНИЕ</a:t>
            </a:r>
          </a:p>
        </p:txBody>
      </p:sp>
      <p:sp>
        <p:nvSpPr>
          <p:cNvPr id="87042" name="Объект 2"/>
          <p:cNvSpPr>
            <a:spLocks noGrp="1"/>
          </p:cNvSpPr>
          <p:nvPr>
            <p:ph idx="4294967295"/>
          </p:nvPr>
        </p:nvSpPr>
        <p:spPr>
          <a:xfrm>
            <a:off x="623888" y="2852738"/>
            <a:ext cx="10972800" cy="2108200"/>
          </a:xfrm>
        </p:spPr>
        <p:txBody>
          <a:bodyPr/>
          <a:lstStyle/>
          <a:p>
            <a:pPr marL="342900"/>
            <a:r>
              <a:rPr lang="ru-RU" smtClean="0"/>
              <a:t>Технико-экономическое обоснование (ТЭО) — документ, в котором представлена информация, из которой выводится целесообразность (или нецелесообразность) создания продукта или услуги.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ЦИКЛ ИНВЕСТИЦИОННОГО ПРОЕКТА</a:t>
            </a:r>
          </a:p>
        </p:txBody>
      </p:sp>
      <p:pic>
        <p:nvPicPr>
          <p:cNvPr id="88066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14388" y="1700213"/>
            <a:ext cx="10601325" cy="4968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smtClean="0"/>
              <a:t>ИНВЕСТИЦИОННЫЕ ВОЗМОЖНОСТИ</a:t>
            </a:r>
          </a:p>
        </p:txBody>
      </p:sp>
      <p:sp>
        <p:nvSpPr>
          <p:cNvPr id="89090" name="Объект 2"/>
          <p:cNvSpPr>
            <a:spLocks noGrp="1"/>
          </p:cNvSpPr>
          <p:nvPr>
            <p:ph idx="4294967295"/>
          </p:nvPr>
        </p:nvSpPr>
        <p:spPr>
          <a:xfrm>
            <a:off x="936625" y="1165225"/>
            <a:ext cx="10253663" cy="5199063"/>
          </a:xfrm>
        </p:spPr>
        <p:txBody>
          <a:bodyPr/>
          <a:lstStyle/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Природные ресурсы, пригодные для обработки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  <a:buFont typeface="Arial" charset="0"/>
              <a:buNone/>
            </a:pPr>
            <a:endParaRPr lang="ru-RU" sz="1800" smtClean="0"/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Существующая структура сельского хозяйства как основа для отраслей промышленности,</a:t>
            </a:r>
          </a:p>
          <a:p>
            <a:pPr marL="342900">
              <a:lnSpc>
                <a:spcPct val="0"/>
              </a:lnSpc>
              <a:buFont typeface="Arial" charset="0"/>
              <a:buNone/>
            </a:pPr>
            <a:r>
              <a:rPr lang="ru-RU" sz="1800" smtClean="0"/>
              <a:t>         базирующихся на сельском хозяйстве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Будущий спрос на определенные потребительские товары, потребление которых может </a:t>
            </a:r>
          </a:p>
          <a:p>
            <a:pPr marL="342900">
              <a:lnSpc>
                <a:spcPct val="0"/>
              </a:lnSpc>
              <a:buFont typeface="Arial" charset="0"/>
              <a:buNone/>
            </a:pPr>
            <a:r>
              <a:rPr lang="ru-RU" sz="1800" smtClean="0"/>
              <a:t>        возрасти  или на вновь создаваемые товары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Импорт - для определения сфер импортозамещения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Воздействие на окружающую среду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Секторы обрабатывающей промышленности, успешно функционирующие в других странах </a:t>
            </a:r>
          </a:p>
          <a:p>
            <a:pPr marL="342900">
              <a:lnSpc>
                <a:spcPct val="0"/>
              </a:lnSpc>
              <a:buFont typeface="Arial" charset="0"/>
              <a:buNone/>
            </a:pPr>
            <a:r>
              <a:rPr lang="ru-RU" sz="1800" smtClean="0"/>
              <a:t>        с аналогичной экономической базой, сходными уровнями развития и состояния финансовых,</a:t>
            </a:r>
          </a:p>
          <a:p>
            <a:pPr marL="342900">
              <a:lnSpc>
                <a:spcPct val="0"/>
              </a:lnSpc>
              <a:buFont typeface="Arial" charset="0"/>
              <a:buNone/>
            </a:pPr>
            <a:r>
              <a:rPr lang="ru-RU" sz="1800" smtClean="0"/>
              <a:t>        трудовых и природных ресурсов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Возможные взаимные связи с другими отраслями, местными или транснациональными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Возможное расширение существующих производств на основе нисходящей или восходящей</a:t>
            </a:r>
          </a:p>
          <a:p>
            <a:pPr marL="342900">
              <a:lnSpc>
                <a:spcPct val="0"/>
              </a:lnSpc>
              <a:buFont typeface="Arial" charset="0"/>
              <a:buNone/>
            </a:pPr>
            <a:r>
              <a:rPr lang="ru-RU" sz="1800" smtClean="0"/>
              <a:t>         интеграции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Возможности диверсификации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Возможное расширение существующей производственной мощности для получения   </a:t>
            </a:r>
          </a:p>
          <a:p>
            <a:pPr marL="342900">
              <a:lnSpc>
                <a:spcPct val="0"/>
              </a:lnSpc>
              <a:buFont typeface="Arial" charset="0"/>
              <a:buNone/>
            </a:pPr>
            <a:r>
              <a:rPr lang="ru-RU" sz="1800" smtClean="0"/>
              <a:t>        экономии, обусловленной ростом масштаба производства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Общий инвестиционный климат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Промышленная политика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Наличие и стоимость производственных факторов</a:t>
            </a:r>
          </a:p>
          <a:p>
            <a:pPr marL="342900">
              <a:lnSpc>
                <a:spcPct val="0"/>
              </a:lnSpc>
            </a:pPr>
            <a:endParaRPr lang="ru-RU" sz="1800" smtClean="0"/>
          </a:p>
          <a:p>
            <a:pPr marL="342900">
              <a:lnSpc>
                <a:spcPct val="0"/>
              </a:lnSpc>
            </a:pPr>
            <a:r>
              <a:rPr lang="ru-RU" sz="1800" smtClean="0"/>
              <a:t>• Экспортные возможности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ПТЭО</a:t>
            </a:r>
          </a:p>
        </p:txBody>
      </p:sp>
      <p:sp>
        <p:nvSpPr>
          <p:cNvPr id="9011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/>
            <a:r>
              <a:rPr lang="ru-RU" sz="2600" smtClean="0"/>
              <a:t>Цель – определение выполнения условий:</a:t>
            </a:r>
          </a:p>
          <a:p>
            <a:pPr marL="342900"/>
            <a:r>
              <a:rPr lang="ru-RU" sz="2600" smtClean="0"/>
              <a:t>Все возможные альтернативы проекта рассмотрены;</a:t>
            </a:r>
          </a:p>
          <a:p>
            <a:pPr marL="342900"/>
            <a:r>
              <a:rPr lang="ru-RU" sz="2600" smtClean="0"/>
              <a:t>Детальный анализ с помощью ТЭО оправдан;</a:t>
            </a:r>
          </a:p>
          <a:p>
            <a:pPr marL="342900"/>
            <a:r>
              <a:rPr lang="ru-RU" sz="2600" smtClean="0"/>
              <a:t>Все аспекты проекта имеют важное значение с точки зрения его осуществимости и признания необходимости глубокого изучения ;</a:t>
            </a:r>
          </a:p>
          <a:p>
            <a:pPr marL="342900"/>
            <a:r>
              <a:rPr lang="ru-RU" sz="2600" smtClean="0"/>
              <a:t>Идея проекта должна быть определена либо как жизнеспособная, либо достаточно привлекательная для отдельного инвестора или группы инвесторов;</a:t>
            </a:r>
          </a:p>
          <a:p>
            <a:pPr marL="342900"/>
            <a:r>
              <a:rPr lang="ru-RU" sz="2600" smtClean="0"/>
              <a:t>Экологическая ситуация на участке планируемого строительства и потенциальное воздействие на нее предполагаемого производственного процесса соответствуют национальным стандартам.</a:t>
            </a:r>
          </a:p>
          <a:p>
            <a:pPr marL="342900"/>
            <a:endParaRPr lang="ru-RU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ФУНКЦИОНАЛЬНЫЕ ИССЛЕДОВАНИЯ</a:t>
            </a:r>
          </a:p>
        </p:txBody>
      </p:sp>
      <p:sp>
        <p:nvSpPr>
          <p:cNvPr id="9113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114300" indent="0">
              <a:buFont typeface="Arial" charset="0"/>
              <a:buNone/>
            </a:pPr>
            <a:r>
              <a:rPr lang="ru-RU" smtClean="0"/>
              <a:t>… охватывают определенные аспекты инвестиционного проекта</a:t>
            </a:r>
          </a:p>
          <a:p>
            <a:pPr marL="114300" indent="0">
              <a:buFont typeface="Arial" charset="0"/>
              <a:buNone/>
            </a:pPr>
            <a:r>
              <a:rPr lang="ru-RU" smtClean="0"/>
              <a:t>Примеры:</a:t>
            </a:r>
          </a:p>
          <a:p>
            <a:pPr marL="114300" indent="0">
              <a:buFont typeface="Arial" charset="0"/>
              <a:buNone/>
            </a:pPr>
            <a:r>
              <a:rPr lang="ru-RU" smtClean="0"/>
              <a:t>Исследования рынка предполагаемой продукции; Исследования сырья; </a:t>
            </a:r>
          </a:p>
          <a:p>
            <a:pPr marL="114300" indent="0">
              <a:buFont typeface="Arial" charset="0"/>
              <a:buNone/>
            </a:pPr>
            <a:r>
              <a:rPr lang="ru-RU" smtClean="0"/>
              <a:t>Лабораторные и опытно-промышленные испытания; </a:t>
            </a:r>
          </a:p>
          <a:p>
            <a:pPr marL="114300" indent="0">
              <a:buFont typeface="Arial" charset="0"/>
              <a:buNone/>
            </a:pPr>
            <a:r>
              <a:rPr lang="ru-RU" smtClean="0"/>
              <a:t>Исследования месторасположения; </a:t>
            </a:r>
          </a:p>
          <a:p>
            <a:pPr marL="114300" indent="0">
              <a:buFont typeface="Arial" charset="0"/>
              <a:buNone/>
            </a:pPr>
            <a:r>
              <a:rPr lang="ru-RU" smtClean="0"/>
              <a:t>Оценка воздействия на окружающую среду; Исследования оптимизации масштабов производства.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СТРУКТУРА ТЭО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774993" y="1916832"/>
          <a:ext cx="8737496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ПОДГОТОВКА ОЦЕНОЧНОГО ЗАКЛЮЧЕНИЯ</a:t>
            </a:r>
          </a:p>
        </p:txBody>
      </p:sp>
      <p:sp>
        <p:nvSpPr>
          <p:cNvPr id="93186" name="Объект 2"/>
          <p:cNvSpPr>
            <a:spLocks noGrp="1"/>
          </p:cNvSpPr>
          <p:nvPr>
            <p:ph idx="4294967295"/>
          </p:nvPr>
        </p:nvSpPr>
        <p:spPr>
          <a:xfrm>
            <a:off x="623888" y="2276475"/>
            <a:ext cx="10972800" cy="4373563"/>
          </a:xfrm>
        </p:spPr>
        <p:txBody>
          <a:bodyPr/>
          <a:lstStyle/>
          <a:p>
            <a:pPr marL="342900"/>
            <a:r>
              <a:rPr lang="ru-RU" smtClean="0"/>
              <a:t>Оценочное заключение показывает, оправданы ли были предпроизводственные затраты. </a:t>
            </a:r>
          </a:p>
          <a:p>
            <a:pPr marL="342900"/>
            <a:endParaRPr lang="ru-RU" smtClean="0"/>
          </a:p>
          <a:p>
            <a:pPr marL="342900"/>
            <a:r>
              <a:rPr lang="ru-RU" smtClean="0"/>
              <a:t>При подготовке оценочного заключения внимание концентрируется на «здоровье» фирмы, которую предполагается финансировать, на доходах владельцев ценных бумаг и на защите ее кредиторов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14463" y="1903413"/>
            <a:ext cx="10363200" cy="1620837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121917" tIns="60958" rIns="121917" bIns="60958"/>
          <a:lstStyle/>
          <a:p>
            <a:pPr algn="r" eaLnBrk="1" hangingPunct="1">
              <a:defRPr/>
            </a:pPr>
            <a:r>
              <a:rPr lang="ru-RU" sz="4700" b="1" smtClean="0">
                <a:solidFill>
                  <a:srgbClr val="FFC000"/>
                </a:solidFill>
              </a:rPr>
              <a:t>«Сила Сибири»</a:t>
            </a:r>
            <a:endParaRPr lang="en-US" sz="4700" b="1" smtClean="0">
              <a:solidFill>
                <a:srgbClr val="FFC000"/>
              </a:solidFill>
            </a:endParaRPr>
          </a:p>
        </p:txBody>
      </p:sp>
      <p:sp>
        <p:nvSpPr>
          <p:cNvPr id="94210" name="Subtitle 2"/>
          <p:cNvSpPr>
            <a:spLocks noGrp="1"/>
          </p:cNvSpPr>
          <p:nvPr>
            <p:ph type="subTitle" idx="4294967295"/>
          </p:nvPr>
        </p:nvSpPr>
        <p:spPr>
          <a:xfrm>
            <a:off x="3900488" y="3144838"/>
            <a:ext cx="6000750" cy="438150"/>
          </a:xfrm>
        </p:spPr>
        <p:txBody>
          <a:bodyPr lIns="121917" tIns="60958" rIns="121917" bIns="60958"/>
          <a:lstStyle/>
          <a:p>
            <a:pPr marL="0" indent="0" algn="r" defTabSz="685800" eaLnBrk="1" hangingPunct="1">
              <a:buFont typeface="Arial" charset="0"/>
              <a:buNone/>
            </a:pPr>
            <a:r>
              <a:rPr lang="ru-RU" sz="1700" smtClean="0">
                <a:solidFill>
                  <a:srgbClr val="FFC000"/>
                </a:solidFill>
              </a:rPr>
              <a:t>Газопровод Россия-Китай-Индия</a:t>
            </a:r>
            <a:endParaRPr lang="en-US" sz="1700" smtClean="0">
              <a:solidFill>
                <a:srgbClr val="FFC000"/>
              </a:solidFill>
            </a:endParaRPr>
          </a:p>
        </p:txBody>
      </p:sp>
      <p:pic>
        <p:nvPicPr>
          <p:cNvPr id="94211" name="Picture 2" descr="http://ngicompany.com/ign/2015/03/gp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97388"/>
            <a:ext cx="43497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http://gazoprovod-sila-sibiri.ru/wp-content/uploads/2015/03/logo_g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988" y="4954588"/>
            <a:ext cx="33337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Денежный поток проекта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</a:t>
            </a:r>
          </a:p>
        </p:txBody>
      </p:sp>
      <p:sp>
        <p:nvSpPr>
          <p:cNvPr id="21507" name="Text Box 1028"/>
          <p:cNvSpPr txBox="1">
            <a:spLocks noChangeArrowheads="1"/>
          </p:cNvSpPr>
          <p:nvPr/>
        </p:nvSpPr>
        <p:spPr bwMode="auto">
          <a:xfrm>
            <a:off x="682625" y="1690688"/>
            <a:ext cx="8826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ru-RU" sz="2400"/>
              <a:t>- это зависимость от времени денежных поступлений и платежей при реализации порождающего его проекта, определяемая для всего расчётного периода. </a:t>
            </a:r>
          </a:p>
        </p:txBody>
      </p:sp>
      <p:sp>
        <p:nvSpPr>
          <p:cNvPr id="21508" name="Text Box 1029"/>
          <p:cNvSpPr txBox="1">
            <a:spLocks noChangeArrowheads="1"/>
          </p:cNvSpPr>
          <p:nvPr/>
        </p:nvSpPr>
        <p:spPr bwMode="auto">
          <a:xfrm>
            <a:off x="1039813" y="3432175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SzPct val="120000"/>
              <a:buFont typeface="Wingdings" pitchFamily="2" charset="2"/>
              <a:buChar char="ü"/>
            </a:pPr>
            <a:r>
              <a:rPr kumimoji="1" lang="ru-RU" altLang="ru-RU" sz="2400"/>
              <a:t>денежный поток от </a:t>
            </a:r>
            <a:r>
              <a:rPr kumimoji="1" lang="ru-RU" altLang="ru-RU" sz="2400" b="1"/>
              <a:t>операционной</a:t>
            </a:r>
            <a:r>
              <a:rPr kumimoji="1" lang="ru-RU" altLang="ru-RU" sz="2400" i="1"/>
              <a:t> </a:t>
            </a:r>
            <a:r>
              <a:rPr kumimoji="1" lang="ru-RU" altLang="ru-RU" sz="2400"/>
              <a:t>деятельности, </a:t>
            </a:r>
          </a:p>
          <a:p>
            <a:pPr>
              <a:buClr>
                <a:schemeClr val="folHlink"/>
              </a:buClr>
              <a:buSzPct val="120000"/>
              <a:buFont typeface="Wingdings" pitchFamily="2" charset="2"/>
              <a:buChar char="ü"/>
            </a:pPr>
            <a:r>
              <a:rPr kumimoji="1" lang="ru-RU" altLang="ru-RU" sz="2400"/>
              <a:t>денежный поток от </a:t>
            </a:r>
            <a:r>
              <a:rPr kumimoji="1" lang="ru-RU" altLang="ru-RU" sz="2400" b="1">
                <a:solidFill>
                  <a:srgbClr val="0070C0"/>
                </a:solidFill>
              </a:rPr>
              <a:t>инвестиционной</a:t>
            </a:r>
            <a:r>
              <a:rPr kumimoji="1" lang="ru-RU" altLang="ru-RU" sz="2400">
                <a:solidFill>
                  <a:srgbClr val="0070C0"/>
                </a:solidFill>
              </a:rPr>
              <a:t> </a:t>
            </a:r>
            <a:r>
              <a:rPr kumimoji="1" lang="ru-RU" altLang="ru-RU" sz="2400"/>
              <a:t>деятельности,</a:t>
            </a:r>
          </a:p>
          <a:p>
            <a:pPr>
              <a:buClr>
                <a:schemeClr val="folHlink"/>
              </a:buClr>
              <a:buSzPct val="120000"/>
              <a:buFont typeface="Wingdings" pitchFamily="2" charset="2"/>
              <a:buChar char="ü"/>
            </a:pPr>
            <a:r>
              <a:rPr kumimoji="1" lang="ru-RU" altLang="ru-RU" sz="2400"/>
              <a:t>денежный поток от </a:t>
            </a:r>
            <a:r>
              <a:rPr kumimoji="1" lang="ru-RU" altLang="ru-RU" sz="2400" b="1"/>
              <a:t>финансовой</a:t>
            </a:r>
            <a:r>
              <a:rPr kumimoji="1" lang="ru-RU" altLang="ru-RU" sz="2400"/>
              <a:t> деятельности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http://ngicompany.com/ign/2015/03/gp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97388"/>
            <a:ext cx="43497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7113588" y="1138238"/>
            <a:ext cx="4479925" cy="3359150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121917" tIns="60958" rIns="121917" bIns="60958"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17375E"/>
                </a:solidFill>
              </a:rPr>
              <a:t>«Сила Сибири»</a:t>
            </a:r>
            <a:r>
              <a:rPr lang="ru-RU" sz="2300" b="1" smtClean="0">
                <a:solidFill>
                  <a:srgbClr val="0D0D0D"/>
                </a:solidFill>
              </a:rPr>
              <a:t> — </a:t>
            </a:r>
            <a:r>
              <a:rPr lang="ru-RU" sz="2300" b="1" smtClean="0">
                <a:solidFill>
                  <a:srgbClr val="0070C0"/>
                </a:solidFill>
              </a:rPr>
              <a:t>строящийся магистральный газопровод для поставок газа из Якутии в Приморский край и страны Азиатско-Тихоокеанского региона.</a:t>
            </a:r>
            <a:endParaRPr lang="ru-RU" sz="3900" smtClean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268" y="1392985"/>
            <a:ext cx="6069949" cy="3868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Содержимое 3" descr="C:\Users\дом\Desktop\XuKv2LOPfnM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6563" y="342900"/>
            <a:ext cx="11342687" cy="602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90500" y="171450"/>
            <a:ext cx="12001500" cy="1627188"/>
          </a:xfrm>
        </p:spPr>
        <p:txBody>
          <a:bodyPr lIns="121917" tIns="60958" rIns="121917" bIns="60958"/>
          <a:lstStyle/>
          <a:p>
            <a:pPr eaLnBrk="1" hangingPunct="1">
              <a:defRPr/>
            </a:pPr>
            <a:r>
              <a:rPr lang="ru-RU" sz="3500" smtClean="0">
                <a:solidFill>
                  <a:srgbClr val="018ACF"/>
                </a:solidFill>
              </a:rPr>
              <a:t>Проект предполагает:</a:t>
            </a:r>
            <a:br>
              <a:rPr lang="ru-RU" sz="3500" smtClean="0">
                <a:solidFill>
                  <a:srgbClr val="018ACF"/>
                </a:solidFill>
              </a:rPr>
            </a:br>
            <a:r>
              <a:rPr lang="ru-RU" sz="3400" smtClean="0">
                <a:solidFill>
                  <a:srgbClr val="018ACF"/>
                </a:solidFill>
              </a:rPr>
              <a:t>ОАО «Газпром» продлевает газопровод «Сила Сибири» </a:t>
            </a:r>
            <a:r>
              <a:rPr lang="ru-RU" sz="3400" smtClean="0">
                <a:solidFill>
                  <a:srgbClr val="018AC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Китая в Индию</a:t>
            </a:r>
            <a:r>
              <a:rPr lang="en-US" sz="3500" smtClean="0">
                <a:solidFill>
                  <a:srgbClr val="018ACF"/>
                </a:solidFill>
              </a:rPr>
              <a:t/>
            </a:r>
            <a:br>
              <a:rPr lang="en-US" sz="3500" smtClean="0">
                <a:solidFill>
                  <a:srgbClr val="018ACF"/>
                </a:solidFill>
              </a:rPr>
            </a:br>
            <a:endParaRPr lang="en-US" sz="3500" smtClean="0">
              <a:solidFill>
                <a:srgbClr val="018ACF"/>
              </a:solidFill>
            </a:endParaRPr>
          </a:p>
        </p:txBody>
      </p:sp>
      <p:pic>
        <p:nvPicPr>
          <p:cNvPr id="6" name="Рисунок 5" descr="http://cs627324.vk.me/v627324624/3cda3/pUb_-b_XwcI.jpg"/>
          <p:cNvPicPr/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962" t="7474" r="1378" b="16186"/>
          <a:stretch/>
        </p:blipFill>
        <p:spPr bwMode="auto">
          <a:xfrm>
            <a:off x="47540" y="1393462"/>
            <a:ext cx="12000592" cy="5293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дом\Desktop\3kI-F38m8Yo.jpg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2723" t="19161" r="2389" b="23991"/>
          <a:stretch/>
        </p:blipFill>
        <p:spPr>
          <a:xfrm>
            <a:off x="76200" y="188913"/>
            <a:ext cx="6400800" cy="65039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/>
          </a:extLst>
        </p:spPr>
      </p:pic>
      <p:graphicFrame>
        <p:nvGraphicFramePr>
          <p:cNvPr id="3" name="Схема 2"/>
          <p:cNvGraphicFramePr/>
          <p:nvPr/>
        </p:nvGraphicFramePr>
        <p:xfrm>
          <a:off x="6910954" y="1189853"/>
          <a:ext cx="5090168" cy="529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льцо 7"/>
          <p:cNvSpPr/>
          <p:nvPr/>
        </p:nvSpPr>
        <p:spPr>
          <a:xfrm>
            <a:off x="8386763" y="2665413"/>
            <a:ext cx="1527175" cy="137477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13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0500" y="1338263"/>
            <a:ext cx="57023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endParaRPr lang="ru-RU" sz="28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ru-RU" sz="28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Форма инвестиций: </a:t>
            </a:r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Прямые иностранные инвестиции (ПИИ)</a:t>
            </a:r>
          </a:p>
          <a:p>
            <a:pPr>
              <a:defRPr/>
            </a:pPr>
            <a:endParaRPr lang="ru-RU" sz="2800">
              <a:solidFill>
                <a:srgbClr val="0070C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endParaRPr lang="ru-RU" sz="2800">
              <a:solidFill>
                <a:srgbClr val="0070C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Проект предполагает открытие </a:t>
            </a:r>
            <a:r>
              <a:rPr lang="ru-RU" sz="28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дочерней фирмы </a:t>
            </a:r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с местом регистрации в Индии –</a:t>
            </a:r>
          </a:p>
          <a:p>
            <a:pPr>
              <a:defRPr/>
            </a:pPr>
            <a:r>
              <a:rPr lang="ru-RU" sz="2800" u="sng">
                <a:solidFill>
                  <a:srgbClr val="0070C0"/>
                </a:solidFill>
                <a:latin typeface="Calibri" pitchFamily="34" charset="0"/>
              </a:rPr>
              <a:t>г. Калькутта </a:t>
            </a:r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(Западная Бенгалия)</a:t>
            </a:r>
          </a:p>
        </p:txBody>
      </p:sp>
      <p:pic>
        <p:nvPicPr>
          <p:cNvPr id="99331" name="Picture 4" descr="https://phillipkay.files.wordpress.com/2014/04/3-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288" y="304800"/>
            <a:ext cx="5905500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>
            <a:spLocks noChangeArrowheads="1"/>
          </p:cNvSpPr>
          <p:nvPr/>
        </p:nvSpPr>
        <p:spPr bwMode="auto">
          <a:xfrm rot="-1061601">
            <a:off x="4916488" y="3551238"/>
            <a:ext cx="5232400" cy="1096962"/>
          </a:xfrm>
          <a:prstGeom prst="rightArrow">
            <a:avLst>
              <a:gd name="adj1" fmla="val 12898"/>
              <a:gd name="adj2" fmla="val 120020"/>
            </a:avLst>
          </a:prstGeom>
          <a:solidFill>
            <a:schemeClr val="accent2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>
              <a:defRPr/>
            </a:pPr>
            <a:endParaRPr lang="ru-RU" sz="13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ontent Placeholder 5"/>
          <p:cNvSpPr>
            <a:spLocks noGrp="1"/>
          </p:cNvSpPr>
          <p:nvPr>
            <p:ph sz="half" idx="4294967295"/>
          </p:nvPr>
        </p:nvSpPr>
        <p:spPr>
          <a:xfrm>
            <a:off x="598488" y="1903413"/>
            <a:ext cx="5387975" cy="3032125"/>
          </a:xfrm>
        </p:spPr>
        <p:txBody>
          <a:bodyPr lIns="121917" tIns="60958" rIns="121917" bIns="60958"/>
          <a:lstStyle/>
          <a:p>
            <a:pPr marL="0" indent="0" defTabSz="685800" eaLnBrk="1" hangingPunct="1">
              <a:buFont typeface="Arial" charset="0"/>
              <a:buNone/>
            </a:pPr>
            <a:r>
              <a:rPr lang="ru-RU" smtClean="0">
                <a:solidFill>
                  <a:srgbClr val="262626"/>
                </a:solidFill>
              </a:rPr>
              <a:t>Уставный капитал – на 100% российский.</a:t>
            </a:r>
          </a:p>
        </p:txBody>
      </p:sp>
      <p:sp>
        <p:nvSpPr>
          <p:cNvPr id="10035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689600" y="882650"/>
            <a:ext cx="6107113" cy="1220788"/>
          </a:xfrm>
        </p:spPr>
        <p:txBody>
          <a:bodyPr lIns="121917" tIns="60958" rIns="121917" bIns="60958" anchor="b"/>
          <a:lstStyle/>
          <a:p>
            <a:pPr marL="0" indent="0" defTabSz="68580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18ACF"/>
                </a:solidFill>
              </a:rPr>
              <a:t>Размер вложений в строительство газопровода – </a:t>
            </a:r>
            <a:r>
              <a:rPr lang="ru-RU" sz="2000" b="1" smtClean="0">
                <a:solidFill>
                  <a:srgbClr val="FF0000"/>
                </a:solidFill>
              </a:rPr>
              <a:t>$52,4 млрд</a:t>
            </a:r>
            <a:r>
              <a:rPr lang="ru-RU" sz="2000" b="1" smtClean="0">
                <a:solidFill>
                  <a:srgbClr val="018ACF"/>
                </a:solidFill>
              </a:rPr>
              <a:t>.:</a:t>
            </a:r>
            <a:endParaRPr lang="en-US" sz="2000" b="1" smtClean="0">
              <a:solidFill>
                <a:srgbClr val="018ACF"/>
              </a:solidFill>
            </a:endParaRPr>
          </a:p>
        </p:txBody>
      </p:sp>
      <p:sp>
        <p:nvSpPr>
          <p:cNvPr id="10035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178550" y="2411413"/>
            <a:ext cx="5164138" cy="2916237"/>
          </a:xfrm>
        </p:spPr>
        <p:txBody>
          <a:bodyPr lIns="121917" tIns="60958" rIns="121917" bIns="60958"/>
          <a:lstStyle/>
          <a:p>
            <a:pPr marL="257175" indent="-257175" defTabSz="685800" eaLnBrk="1" hangingPunct="1"/>
            <a:r>
              <a:rPr lang="ru-RU" sz="2000" smtClean="0">
                <a:solidFill>
                  <a:srgbClr val="376092"/>
                </a:solidFill>
              </a:rPr>
              <a:t>со стороны Индии – $15,7 млрд. (30%) </a:t>
            </a:r>
          </a:p>
          <a:p>
            <a:pPr marL="257175" indent="-257175" defTabSz="685800" eaLnBrk="1" hangingPunct="1"/>
            <a:r>
              <a:rPr lang="ru-RU" sz="2000" smtClean="0">
                <a:solidFill>
                  <a:srgbClr val="376092"/>
                </a:solidFill>
              </a:rPr>
              <a:t>со стороны России – $36,7 млрд. (70%)</a:t>
            </a:r>
            <a:endParaRPr lang="en-US" sz="2000" smtClean="0">
              <a:solidFill>
                <a:srgbClr val="376092"/>
              </a:solidFill>
            </a:endParaRPr>
          </a:p>
        </p:txBody>
      </p:sp>
      <p:pic>
        <p:nvPicPr>
          <p:cNvPr id="100356" name="Picture 2" descr="http://www.edwardtjgerety.com/wp-content/uploads/2014/12/India_Russia_China_Fla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463" y="4040188"/>
            <a:ext cx="516890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4" descr="http://gazoprovod-sila-sibiri.ru/wp-content/uploads/2015/03/logo_g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988" y="4954588"/>
            <a:ext cx="33337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8488" y="223838"/>
            <a:ext cx="10972800" cy="939800"/>
          </a:xfrm>
        </p:spPr>
        <p:txBody>
          <a:bodyPr lIns="121917" tIns="60958" rIns="121917" bIns="60958"/>
          <a:lstStyle/>
          <a:p>
            <a:pPr eaLnBrk="1" hangingPunct="1"/>
            <a:r>
              <a:rPr lang="ru-RU" sz="4700" b="1" smtClean="0">
                <a:solidFill>
                  <a:srgbClr val="0070C0"/>
                </a:solidFill>
              </a:rPr>
              <a:t>«Сила Сибири» - Китай</a:t>
            </a:r>
          </a:p>
        </p:txBody>
      </p:sp>
      <p:sp>
        <p:nvSpPr>
          <p:cNvPr id="101378" name="Прямоугольник 6"/>
          <p:cNvSpPr>
            <a:spLocks noChangeArrowheads="1"/>
          </p:cNvSpPr>
          <p:nvPr/>
        </p:nvSpPr>
        <p:spPr bwMode="auto">
          <a:xfrm>
            <a:off x="431800" y="1296988"/>
            <a:ext cx="5053013" cy="110966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ru-RU" sz="2100">
                <a:solidFill>
                  <a:srgbClr val="0070C0"/>
                </a:solidFill>
                <a:latin typeface="Calibri" pitchFamily="34" charset="0"/>
              </a:rPr>
              <a:t>Газпром и CNPC заключили 30-летний контракт на поставку газа до 38 млрд. кубометров газа ежегодно</a:t>
            </a:r>
          </a:p>
        </p:txBody>
      </p:sp>
      <p:sp>
        <p:nvSpPr>
          <p:cNvPr id="101379" name="Прямоугольник 7"/>
          <p:cNvSpPr>
            <a:spLocks noChangeArrowheads="1"/>
          </p:cNvSpPr>
          <p:nvPr/>
        </p:nvSpPr>
        <p:spPr bwMode="auto">
          <a:xfrm>
            <a:off x="6586538" y="1536700"/>
            <a:ext cx="4527550" cy="5334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4BACC6"/>
            </a:solidFill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sz="2700">
                <a:solidFill>
                  <a:srgbClr val="0070C0"/>
                </a:solidFill>
                <a:latin typeface="Calibri" pitchFamily="34" charset="0"/>
              </a:rPr>
              <a:t>C</a:t>
            </a:r>
            <a:r>
              <a:rPr lang="ru-RU" sz="2700">
                <a:solidFill>
                  <a:srgbClr val="0070C0"/>
                </a:solidFill>
                <a:latin typeface="Calibri" pitchFamily="34" charset="0"/>
              </a:rPr>
              <a:t>умма контракта </a:t>
            </a:r>
            <a:r>
              <a:rPr lang="en-US" sz="270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ru-RU" sz="2700">
                <a:solidFill>
                  <a:srgbClr val="0070C0"/>
                </a:solidFill>
                <a:latin typeface="Calibri" pitchFamily="34" charset="0"/>
              </a:rPr>
              <a:t> $400 млрд</a:t>
            </a:r>
          </a:p>
        </p:txBody>
      </p:sp>
      <p:sp>
        <p:nvSpPr>
          <p:cNvPr id="101380" name="Прямоугольник 8"/>
          <p:cNvSpPr>
            <a:spLocks noChangeArrowheads="1"/>
          </p:cNvSpPr>
          <p:nvPr/>
        </p:nvSpPr>
        <p:spPr bwMode="auto">
          <a:xfrm>
            <a:off x="6991350" y="4686300"/>
            <a:ext cx="4122738" cy="17653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64A2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ru-RU" sz="2100">
                <a:solidFill>
                  <a:srgbClr val="0070C0"/>
                </a:solidFill>
                <a:latin typeface="Calibri" pitchFamily="34" charset="0"/>
              </a:rPr>
              <a:t>Строительство началось в городе Хэйхэ, расположенном на российско-китайской границе, и завершится через три года в Шанхае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4888" y="3268663"/>
            <a:ext cx="4443412" cy="17335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38" tIns="45719" rIns="91438" bIns="45719" anchor="ctr">
            <a:spAutoFit/>
          </a:bodyPr>
          <a:lstStyle/>
          <a:p>
            <a:pPr indent="450850">
              <a:defRPr/>
            </a:pPr>
            <a:r>
              <a:rPr lang="ru-RU" sz="21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CNPC</a:t>
            </a:r>
            <a:r>
              <a:rPr lang="en-US" sz="21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1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заверила российских партнеров, что все 3,17 тыс. км китайского отрезка трубопровода будут построены в срок — к 2018 году.</a:t>
            </a:r>
            <a:endParaRPr lang="ru-RU" sz="2100">
              <a:solidFill>
                <a:srgbClr val="0070C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31800" y="5865813"/>
            <a:ext cx="6057900" cy="4921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«Сила Сибири» - 60 млрд. куб. м газа в год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929563" y="2976563"/>
            <a:ext cx="3968750" cy="781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2100">
                <a:solidFill>
                  <a:srgbClr val="0070C0"/>
                </a:solidFill>
                <a:latin typeface="Calibri" pitchFamily="34" charset="0"/>
              </a:rPr>
              <a:t>Годовая выручка от поставок газа в Китай более $20 млрд.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84450" y="449263"/>
            <a:ext cx="7886700" cy="706437"/>
          </a:xfrm>
        </p:spPr>
        <p:txBody>
          <a:bodyPr lIns="121917" tIns="60958" rIns="121917" bIns="60958"/>
          <a:lstStyle/>
          <a:p>
            <a:pPr eaLnBrk="1" hangingPunct="1"/>
            <a:r>
              <a:rPr lang="ru-RU" sz="4700" b="1" smtClean="0">
                <a:solidFill>
                  <a:srgbClr val="FFC000"/>
                </a:solidFill>
              </a:rPr>
              <a:t>«Сила Сибири» - Индия</a:t>
            </a:r>
          </a:p>
        </p:txBody>
      </p:sp>
      <p:sp>
        <p:nvSpPr>
          <p:cNvPr id="102402" name="Текст 2"/>
          <p:cNvSpPr>
            <a:spLocks noGrp="1"/>
          </p:cNvSpPr>
          <p:nvPr>
            <p:ph type="body" idx="4294967295"/>
          </p:nvPr>
        </p:nvSpPr>
        <p:spPr>
          <a:xfrm>
            <a:off x="598488" y="1271588"/>
            <a:ext cx="5387975" cy="639762"/>
          </a:xfrm>
        </p:spPr>
        <p:txBody>
          <a:bodyPr lIns="121917" tIns="60958" rIns="121917" bIns="60958" anchor="b"/>
          <a:lstStyle/>
          <a:p>
            <a:pPr marL="0" indent="0" defTabSz="685800" eaLnBrk="1" hangingPunct="1">
              <a:buFont typeface="Arial" charset="0"/>
              <a:buNone/>
            </a:pPr>
            <a:r>
              <a:rPr lang="ru-RU" sz="3200" b="1" smtClean="0">
                <a:solidFill>
                  <a:srgbClr val="018ACF"/>
                </a:solidFill>
              </a:rPr>
              <a:t>Общие сведения: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98488" y="1903413"/>
            <a:ext cx="5387975" cy="3968750"/>
          </a:xfrm>
        </p:spPr>
        <p:txBody>
          <a:bodyPr lIns="121917" tIns="60958" rIns="121917" bIns="60958"/>
          <a:lstStyle/>
          <a:p>
            <a:pPr marL="257175" indent="-257175" defTabSz="685800" eaLnBrk="1" hangingPunct="1">
              <a:buFont typeface="Wingdings" pitchFamily="2" charset="2"/>
              <a:buChar char="v"/>
              <a:defRPr/>
            </a:pPr>
            <a:r>
              <a:rPr lang="ru-RU" sz="2400" smtClean="0">
                <a:solidFill>
                  <a:srgbClr val="376092"/>
                </a:solidFill>
              </a:rPr>
              <a:t>Потребление газа </a:t>
            </a:r>
          </a:p>
          <a:p>
            <a:pPr marL="257175" indent="-257175" defTabSz="685800" eaLnBrk="1" hangingPunct="1">
              <a:buFont typeface="Arial" charset="0"/>
              <a:buNone/>
              <a:defRPr/>
            </a:pPr>
            <a:r>
              <a:rPr lang="en-US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r>
              <a:rPr lang="ru-RU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50 млрд.куб</a:t>
            </a:r>
            <a:r>
              <a:rPr lang="en-US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  <a:p>
            <a:pPr marL="257175" indent="-257175" defTabSz="685800" eaLnBrk="1" hangingPunct="1">
              <a:buFont typeface="Arial" charset="0"/>
              <a:buNone/>
              <a:defRPr/>
            </a:pPr>
            <a:endParaRPr lang="ru-RU" sz="2400" smtClean="0">
              <a:solidFill>
                <a:srgbClr val="376092"/>
              </a:solidFill>
            </a:endParaRPr>
          </a:p>
          <a:p>
            <a:pPr marL="257175" indent="-257175" defTabSz="685800" eaLnBrk="1" hangingPunct="1">
              <a:buFont typeface="Wingdings" pitchFamily="2" charset="2"/>
              <a:buChar char="v"/>
              <a:defRPr/>
            </a:pPr>
            <a:r>
              <a:rPr lang="ru-RU" sz="2400" smtClean="0">
                <a:solidFill>
                  <a:srgbClr val="376092"/>
                </a:solidFill>
              </a:rPr>
              <a:t>Собственная добыча </a:t>
            </a:r>
          </a:p>
          <a:p>
            <a:pPr marL="257175" indent="-257175" defTabSz="685800" eaLnBrk="1" hangingPunct="1">
              <a:buFont typeface="Arial" charset="0"/>
              <a:buNone/>
              <a:defRPr/>
            </a:pPr>
            <a:r>
              <a:rPr lang="en-US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r>
              <a:rPr lang="ru-RU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 млрд.куб</a:t>
            </a:r>
            <a:r>
              <a:rPr lang="en-US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  <a:p>
            <a:pPr marL="257175" indent="-257175" defTabSz="685800" eaLnBrk="1" hangingPunct="1">
              <a:buFont typeface="Arial" charset="0"/>
              <a:buNone/>
              <a:defRPr/>
            </a:pPr>
            <a:endParaRPr lang="ru-RU" sz="2400" smtClean="0">
              <a:solidFill>
                <a:srgbClr val="376092"/>
              </a:solidFill>
            </a:endParaRPr>
          </a:p>
          <a:p>
            <a:pPr marL="257175" indent="-257175" defTabSz="685800" eaLnBrk="1" hangingPunct="1">
              <a:buFont typeface="Wingdings" pitchFamily="2" charset="2"/>
              <a:buChar char="Ø"/>
              <a:defRPr/>
            </a:pPr>
            <a:r>
              <a:rPr lang="ru-RU" sz="2400" smtClean="0">
                <a:solidFill>
                  <a:srgbClr val="376092"/>
                </a:solidFill>
              </a:rPr>
              <a:t>Заинтересована в поставке </a:t>
            </a:r>
          </a:p>
          <a:p>
            <a:pPr marL="257175" indent="-257175" defTabSz="685800" eaLnBrk="1" hangingPunct="1">
              <a:buFont typeface="Arial" charset="0"/>
              <a:buNone/>
              <a:defRPr/>
            </a:pPr>
            <a:r>
              <a:rPr lang="en-US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r>
              <a:rPr lang="ru-RU" sz="2400" smtClean="0">
                <a:solidFill>
                  <a:srgbClr val="376092"/>
                </a:solidFill>
              </a:rPr>
              <a:t> </a:t>
            </a:r>
            <a:r>
              <a:rPr lang="ru-RU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20млрд.куб</a:t>
            </a:r>
            <a:r>
              <a:rPr lang="en-US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sz="240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  <p:pic>
        <p:nvPicPr>
          <p:cNvPr id="20482" name="Picture 2" descr="http://eastcoastdaily.in/wp-content/uploads/2015/01/ind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5709" y="1589911"/>
            <a:ext cx="6290370" cy="447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98488" y="941388"/>
            <a:ext cx="10972800" cy="1470025"/>
          </a:xfrm>
        </p:spPr>
        <p:txBody>
          <a:bodyPr lIns="121917" tIns="60958" rIns="121917" bIns="60958"/>
          <a:lstStyle/>
          <a:p>
            <a:pPr eaLnBrk="1" hangingPunct="1"/>
            <a:r>
              <a:rPr lang="ru-RU" sz="4700" b="1" smtClean="0">
                <a:solidFill>
                  <a:srgbClr val="00B0F0"/>
                </a:solidFill>
              </a:rPr>
              <a:t>Условия поставки в Индию</a:t>
            </a:r>
          </a:p>
        </p:txBody>
      </p:sp>
      <p:pic>
        <p:nvPicPr>
          <p:cNvPr id="103426" name="Picture 2" descr="http://ngicompany.com/ign/2015/03/gp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97388"/>
            <a:ext cx="43497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03250" y="2271713"/>
            <a:ext cx="109902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 indent="450850">
              <a:defRPr/>
            </a:pPr>
            <a:r>
              <a:rPr lang="ru-RU" sz="28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"Газпром" начнет поставки в Индию </a:t>
            </a:r>
          </a:p>
          <a:p>
            <a:pPr indent="450850">
              <a:buFont typeface="Wingdings" pitchFamily="2" charset="2"/>
              <a:buChar char="Ø"/>
              <a:defRPr/>
            </a:pPr>
            <a:r>
              <a:rPr lang="ru-RU" sz="28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сначала в объеме </a:t>
            </a:r>
            <a:r>
              <a:rPr lang="ru-RU" sz="28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5 млрд. кубометров</a:t>
            </a:r>
            <a:endParaRPr lang="ru-RU" sz="2800">
              <a:solidFill>
                <a:srgbClr val="37609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0850">
              <a:buFont typeface="Wingdings" pitchFamily="2" charset="2"/>
              <a:buChar char="Ø"/>
              <a:defRPr/>
            </a:pPr>
            <a:r>
              <a:rPr lang="ru-RU" sz="28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следующий год </a:t>
            </a:r>
            <a:r>
              <a:rPr lang="ru-RU" sz="28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10 млрд. кубометров </a:t>
            </a:r>
            <a:endParaRPr lang="ru-RU" sz="2800">
              <a:solidFill>
                <a:srgbClr val="37609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0850">
              <a:buFont typeface="Wingdings" pitchFamily="2" charset="2"/>
              <a:buChar char="Ø"/>
              <a:defRPr/>
            </a:pPr>
            <a:r>
              <a:rPr lang="ru-RU" sz="28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третий год и последующие </a:t>
            </a:r>
            <a:r>
              <a:rPr lang="ru-RU" sz="28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20 млрд. кубометров </a:t>
            </a:r>
            <a:r>
              <a:rPr lang="ru-RU" sz="28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 год</a:t>
            </a:r>
          </a:p>
          <a:p>
            <a:pPr indent="450850">
              <a:defRPr/>
            </a:pPr>
            <a:endParaRPr lang="ru-RU" sz="2800">
              <a:solidFill>
                <a:srgbClr val="37609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0850">
              <a:defRPr/>
            </a:pPr>
            <a:r>
              <a:rPr lang="ru-RU" sz="28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Цена со скидкой - </a:t>
            </a:r>
            <a:r>
              <a:rPr lang="en-US" sz="28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$280/</a:t>
            </a:r>
            <a:r>
              <a:rPr lang="ru-RU" sz="28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тыс. куб. м</a:t>
            </a:r>
          </a:p>
          <a:p>
            <a:pPr indent="450850">
              <a:defRPr/>
            </a:pPr>
            <a:endParaRPr lang="ru-RU" sz="2800">
              <a:solidFill>
                <a:srgbClr val="018ACF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103428" name="Picture 4" descr="http://gazoprovod-sila-sibiri.ru/wp-content/uploads/2015/03/logo_g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3263" y="5567363"/>
            <a:ext cx="3333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9700" y="0"/>
            <a:ext cx="11861800" cy="1138238"/>
          </a:xfrm>
        </p:spPr>
        <p:txBody>
          <a:bodyPr lIns="121917" tIns="60958" rIns="121917" bIns="60958"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ПРИБЫЛЬ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335963" y="1174750"/>
            <a:ext cx="3856037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 marL="381000" indent="-381000">
              <a:buFont typeface="Wingdings" pitchFamily="2" charset="2"/>
              <a:buChar char="q"/>
              <a:defRPr/>
            </a:pP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первые 3 года прибыль для РФ $4,2 млрд</a:t>
            </a:r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81000" indent="-381000">
              <a:buFont typeface="Wingdings" pitchFamily="2" charset="2"/>
              <a:buChar char="q"/>
              <a:defRPr/>
            </a:pPr>
            <a:r>
              <a:rPr lang="ru-RU" sz="2400">
                <a:latin typeface="Calibri" pitchFamily="34" charset="0"/>
                <a:ea typeface="Calibri" pitchFamily="34" charset="0"/>
                <a:cs typeface="Arial" charset="0"/>
              </a:rPr>
              <a:t>последующие 27 лет для РФ $151,2 млрд.</a:t>
            </a:r>
          </a:p>
          <a:p>
            <a:pPr marL="381000" indent="-381000">
              <a:defRPr/>
            </a:pPr>
            <a:endParaRPr lang="ru-RU" sz="240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81000" indent="-381000">
              <a:buFont typeface="Wingdings" pitchFamily="2" charset="2"/>
              <a:buChar char="Ø"/>
              <a:defRPr/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при расчете прибыли от поставок газа по газопроводу «Сила Сибири» получается, что:</a:t>
            </a:r>
            <a:endParaRPr lang="ru-RU" sz="240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81000" indent="-381000" algn="ctr" eaLnBrk="0" hangingPunct="0">
              <a:defRPr/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     за 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Arial" charset="0"/>
              </a:rPr>
              <a:t>30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 лет стабильных поставок газа прибыль        «Газпрома» составит     </a:t>
            </a:r>
            <a:r>
              <a:rPr lang="ru-RU" sz="3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Arial" charset="0"/>
              </a:rPr>
              <a:t>$155,4 </a:t>
            </a:r>
            <a:r>
              <a:rPr lang="ru-RU" sz="2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Arial" charset="0"/>
              </a:rPr>
              <a:t>млрд.</a:t>
            </a:r>
            <a:endParaRPr lang="ru-RU" sz="19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graphicFrame>
        <p:nvGraphicFramePr>
          <p:cNvPr id="70660" name="Диаграмма 6"/>
          <p:cNvGraphicFramePr>
            <a:graphicFrameLocks/>
          </p:cNvGraphicFramePr>
          <p:nvPr/>
        </p:nvGraphicFramePr>
        <p:xfrm>
          <a:off x="328613" y="1071563"/>
          <a:ext cx="8267700" cy="5553075"/>
        </p:xfrm>
        <a:graphic>
          <a:graphicData uri="http://schemas.openxmlformats.org/presentationml/2006/ole">
            <p:oleObj spid="_x0000_s70660" r:id="rId3" imgW="6200169" imgH="416392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денежного потока</a:t>
            </a:r>
          </a:p>
        </p:txBody>
      </p:sp>
      <p:sp>
        <p:nvSpPr>
          <p:cNvPr id="22530" name="Rectangle 7"/>
          <p:cNvSpPr>
            <a:spLocks noGrp="1" noChangeArrowheads="1"/>
          </p:cNvSpPr>
          <p:nvPr>
            <p:ph idx="1"/>
          </p:nvPr>
        </p:nvSpPr>
        <p:spPr>
          <a:xfrm>
            <a:off x="960438" y="1824038"/>
            <a:ext cx="7223125" cy="2800350"/>
          </a:xfrm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00FF"/>
                </a:solidFill>
                <a:latin typeface="Arial" charset="0"/>
              </a:rPr>
              <a:t>Денежный поток =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b="1" smtClean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00FF"/>
                </a:solidFill>
                <a:latin typeface="Arial" charset="0"/>
              </a:rPr>
              <a:t>Денежный поток от основной деятельности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00FF"/>
                </a:solidFill>
                <a:latin typeface="Arial" charset="0"/>
              </a:rPr>
              <a:t>-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00FF"/>
                </a:solidFill>
                <a:latin typeface="Arial" charset="0"/>
              </a:rPr>
              <a:t>Денежный поток от инвестиционной деятельности </a:t>
            </a:r>
            <a:endParaRPr lang="en-US" altLang="ru-RU" sz="2000" smtClean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00FF"/>
                </a:solidFill>
                <a:latin typeface="Arial" charset="0"/>
              </a:rPr>
              <a:t>+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00FF"/>
                </a:solidFill>
                <a:latin typeface="Arial" charset="0"/>
              </a:rPr>
              <a:t>Денежный поток от финансовой деятельности.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8" descr="http://www.topnews.in/files/State-Bank-of-India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3830638"/>
            <a:ext cx="2593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6" descr="https://im0-tub-ru.yandex.net/i?id=66f121b8dc75c126a5af79c7a4bdcc98&amp;n=33&amp;h=215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0863" y="2665413"/>
            <a:ext cx="28733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5663" y="0"/>
            <a:ext cx="8229600" cy="1143000"/>
          </a:xfrm>
        </p:spPr>
        <p:txBody>
          <a:bodyPr lIns="121917" tIns="60958" rIns="121917" bIns="60958"/>
          <a:lstStyle/>
          <a:p>
            <a:pPr eaLnBrk="1" hangingPunct="1"/>
            <a:r>
              <a:rPr lang="ru-RU" sz="6000" b="1" smtClean="0">
                <a:solidFill>
                  <a:srgbClr val="E46C0A"/>
                </a:solidFill>
              </a:rPr>
              <a:t>Кредиты</a:t>
            </a:r>
          </a:p>
        </p:txBody>
      </p:sp>
      <p:pic>
        <p:nvPicPr>
          <p:cNvPr id="106500" name="Picture 2" descr="http://ngicompany.com/ign/2015/03/gp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497388"/>
            <a:ext cx="43497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4" descr="http://gazoprovod-sila-sibiri.ru/wp-content/uploads/2015/03/logo_gs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3263" y="5567363"/>
            <a:ext cx="3333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78413" y="1544638"/>
            <a:ext cx="67183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Газпромбанк – денежные на сентябрь 2015: </a:t>
            </a:r>
          </a:p>
          <a:p>
            <a:pPr>
              <a:defRPr/>
            </a:pPr>
            <a:r>
              <a:rPr lang="ru-RU" sz="24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558.2 млрд. руб </a:t>
            </a:r>
          </a:p>
          <a:p>
            <a:pPr>
              <a:defRPr/>
            </a:pP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($8.2 млрд. при курсе 1 Доллар США = 68 рублей). </a:t>
            </a:r>
            <a:endParaRPr lang="en-US" sz="240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endParaRPr lang="ru-RU" sz="240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Долгосрочный кредит на </a:t>
            </a:r>
            <a:r>
              <a:rPr lang="ru-RU" sz="24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12 лет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в размере </a:t>
            </a:r>
          </a:p>
          <a:p>
            <a:pPr>
              <a:defRPr/>
            </a:pPr>
            <a:r>
              <a:rPr lang="ru-RU" sz="24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$28,5 млрд.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под </a:t>
            </a:r>
            <a:r>
              <a:rPr lang="ru-RU" sz="24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5%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 годовых. </a:t>
            </a:r>
          </a:p>
        </p:txBody>
      </p:sp>
      <p:pic>
        <p:nvPicPr>
          <p:cNvPr id="106503" name="Picture 4" descr="http://dom-oblaka.ru/upload/medialibrary/b01/gazpromban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288" y="1423988"/>
            <a:ext cx="2595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1650" y="3471863"/>
            <a:ext cx="57007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 indent="450850" algn="ctr">
              <a:defRPr/>
            </a:pPr>
            <a:r>
              <a:rPr lang="ru-RU" sz="3200">
                <a:solidFill>
                  <a:srgbClr val="40315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</a:t>
            </a:r>
            <a:r>
              <a:rPr lang="ru-RU" sz="3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лет</a:t>
            </a:r>
            <a:r>
              <a:rPr lang="ru-RU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40315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покроет все расходы и начнет приносить прибыль, а с кредитом компания сможет расплатиться через </a:t>
            </a:r>
            <a:r>
              <a:rPr lang="ru-RU" sz="3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лет</a:t>
            </a:r>
            <a:r>
              <a:rPr lang="ru-RU" sz="3200">
                <a:solidFill>
                  <a:srgbClr val="40315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>
              <a:solidFill>
                <a:srgbClr val="403152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07522" name="Стрелка вниз 3"/>
          <p:cNvSpPr>
            <a:spLocks noChangeArrowheads="1"/>
          </p:cNvSpPr>
          <p:nvPr/>
        </p:nvSpPr>
        <p:spPr bwMode="auto">
          <a:xfrm>
            <a:off x="4465638" y="374650"/>
            <a:ext cx="3206750" cy="2851150"/>
          </a:xfrm>
          <a:prstGeom prst="downArrow">
            <a:avLst>
              <a:gd name="adj1" fmla="val 25759"/>
              <a:gd name="adj2" fmla="val 50000"/>
            </a:avLst>
          </a:prstGeom>
          <a:solidFill>
            <a:schemeClr val="accent2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/>
            <a:endParaRPr lang="ru-RU" sz="13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4" descr="http://fonday.ru/images/hosting/9/9/original/99966Iax4D3ySo5Q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31888"/>
            <a:ext cx="7620000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 descr="http://www.studfiles.ru/html/2706/166/html_NAaTx3aUO_.5CTu/htmlconvd-pFMEMJ_html_52b55b6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1392238"/>
            <a:ext cx="45434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Прямоугольник 4"/>
          <p:cNvSpPr>
            <a:spLocks noChangeArrowheads="1"/>
          </p:cNvSpPr>
          <p:nvPr/>
        </p:nvSpPr>
        <p:spPr bwMode="auto">
          <a:xfrm>
            <a:off x="801688" y="3949700"/>
            <a:ext cx="46831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ru-RU" sz="2800">
                <a:latin typeface="Calibri" pitchFamily="34" charset="0"/>
              </a:rPr>
              <a:t>Проект принесет прибыль инвесторам </a:t>
            </a:r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NPV=</a:t>
            </a:r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16158).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4294967295"/>
          </p:nvPr>
        </p:nvGraphicFramePr>
        <p:xfrm>
          <a:off x="41311" y="1113565"/>
          <a:ext cx="5777715" cy="52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</p:nvPr>
        </p:nvGraphicFramePr>
        <p:xfrm>
          <a:off x="7318169" y="396073"/>
          <a:ext cx="4937460" cy="48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1688" y="374650"/>
            <a:ext cx="3663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Преимущества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35963" y="374650"/>
            <a:ext cx="30543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Недостатки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5" descr="http://480esw-400lsw.denyo.su/images/clients/ClientLogo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050" y="4151313"/>
            <a:ext cx="33591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4888" y="1149350"/>
            <a:ext cx="10588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Также есть сведения, что к строительству газопровода «Сила Сибири» в целом будет привлечено 15 российских фирм. Среди них при этом есть компания </a:t>
            </a: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«Стройтрансгаз»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10595" name="Picture 3" descr="http://img04.rl0.ru/pgc/518x345/54638589-2574-22ec-2574-22e3c93ab250.photo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20963"/>
            <a:ext cx="274796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7" descr="http://i.siteapi.org/eS6J1XnRJWAASXwzWPWTiGXsFuc=/fit-in/1400x1000/center/top/8166129c144bfe9.ru.s.siteapi.org/img/683dcd75ef57f50c5bb20b093433c5badfa5ae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4738" y="2620963"/>
            <a:ext cx="185737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9" descr="http://rabota.mail.ru/employer-logo/7832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188" y="2255838"/>
            <a:ext cx="2994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11" descr="http://hh.ru/employer-logo/69254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6788" y="3846513"/>
            <a:ext cx="18335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4888" y="5570538"/>
            <a:ext cx="105886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 числе иных фирм, с которыми «Газпром» может заключить контракты — </a:t>
            </a: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ЕВРАКОР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«Аргус Спец Монтаж»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«Иркутскнефтегазстрой»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«СпецМонтажПроект»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2400">
              <a:solidFill>
                <a:srgbClr val="0070C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8488" y="0"/>
            <a:ext cx="10972800" cy="1143000"/>
          </a:xfrm>
        </p:spPr>
        <p:txBody>
          <a:bodyPr lIns="121917" tIns="60958" rIns="121917" bIns="60958"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Список электронных ресурсов</a:t>
            </a:r>
          </a:p>
        </p:txBody>
      </p:sp>
      <p:sp>
        <p:nvSpPr>
          <p:cNvPr id="111618" name="TextBox 2"/>
          <p:cNvSpPr txBox="1">
            <a:spLocks noChangeArrowheads="1"/>
          </p:cNvSpPr>
          <p:nvPr/>
        </p:nvSpPr>
        <p:spPr bwMode="auto">
          <a:xfrm>
            <a:off x="598488" y="1392238"/>
            <a:ext cx="1119822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381000" indent="-381000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700">
                <a:latin typeface="Calibri" pitchFamily="34" charset="0"/>
              </a:rPr>
              <a:t>www.gazprom.ru</a:t>
            </a:r>
            <a:endParaRPr lang="ru-RU" sz="2700">
              <a:latin typeface="Calibri" pitchFamily="34" charset="0"/>
            </a:endParaRPr>
          </a:p>
          <a:p>
            <a:pPr marL="381000" indent="-381000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700">
                <a:latin typeface="Calibri" pitchFamily="34" charset="0"/>
              </a:rPr>
              <a:t>www.gazprombank.ru</a:t>
            </a:r>
            <a:endParaRPr lang="ru-RU" sz="2700">
              <a:latin typeface="Calibri" pitchFamily="34" charset="0"/>
            </a:endParaRPr>
          </a:p>
          <a:p>
            <a:pPr marL="381000" indent="-381000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700">
                <a:latin typeface="Calibri" pitchFamily="34" charset="0"/>
              </a:rPr>
              <a:t>www.gazoprovod-sila-sibiri.ru</a:t>
            </a:r>
            <a:endParaRPr lang="ru-RU" sz="2700">
              <a:latin typeface="Calibri" pitchFamily="34" charset="0"/>
            </a:endParaRPr>
          </a:p>
          <a:p>
            <a:pPr marL="381000" indent="-381000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700">
                <a:latin typeface="Calibri" pitchFamily="34" charset="0"/>
              </a:rPr>
              <a:t>www.rossia.today</a:t>
            </a:r>
            <a:r>
              <a:rPr lang="ru-RU" sz="2700">
                <a:latin typeface="Calibri" pitchFamily="34" charset="0"/>
              </a:rPr>
              <a:t>.</a:t>
            </a:r>
            <a:r>
              <a:rPr lang="en-US" sz="2700">
                <a:latin typeface="Calibri" pitchFamily="34" charset="0"/>
              </a:rPr>
              <a:t>ru</a:t>
            </a:r>
          </a:p>
          <a:p>
            <a:pPr marL="381000" indent="-381000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700">
                <a:latin typeface="Calibri" pitchFamily="34" charset="0"/>
              </a:rPr>
              <a:t>www.delonovosti.ru</a:t>
            </a:r>
          </a:p>
          <a:p>
            <a:pPr marL="381000" indent="-381000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700">
                <a:latin typeface="Calibri" pitchFamily="34" charset="0"/>
              </a:rPr>
              <a:t>www.oilcapital.ru</a:t>
            </a:r>
          </a:p>
          <a:p>
            <a:pPr marL="381000" indent="-381000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700">
                <a:latin typeface="Calibri" pitchFamily="34" charset="0"/>
              </a:rPr>
              <a:t>www.trust.ua</a:t>
            </a:r>
          </a:p>
          <a:p>
            <a:pPr marL="381000" indent="-381000"/>
            <a:r>
              <a:rPr lang="ru-RU" sz="2700">
                <a:latin typeface="Calibri" pitchFamily="34" charset="0"/>
              </a:rPr>
              <a:t>Все расчеты произведены авторами проекта на основе новостных сводок и данных «Газпрома».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3363</Words>
  <Application>Microsoft Office PowerPoint</Application>
  <PresentationFormat>Произвольный</PresentationFormat>
  <Paragraphs>436</Paragraphs>
  <Slides>95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95</vt:i4>
      </vt:variant>
    </vt:vector>
  </HeadingPairs>
  <TitlesOfParts>
    <vt:vector size="106" baseType="lpstr">
      <vt:lpstr>Arial</vt:lpstr>
      <vt:lpstr>Calibri Light</vt:lpstr>
      <vt:lpstr>Calibri</vt:lpstr>
      <vt:lpstr>Verdana</vt:lpstr>
      <vt:lpstr>Wingdings</vt:lpstr>
      <vt:lpstr>Century Gothic</vt:lpstr>
      <vt:lpstr>Times New Roman</vt:lpstr>
      <vt:lpstr>Тема Office</vt:lpstr>
      <vt:lpstr>Тема Office</vt:lpstr>
      <vt:lpstr>Microsoft Equation 3.0</vt:lpstr>
      <vt:lpstr>Лист Microsoft Excel</vt:lpstr>
      <vt:lpstr>Международный инвестиционный бизнес в контексте современных рисков , вызовов и угроз</vt:lpstr>
      <vt:lpstr>Инвестиции как денежные потоки</vt:lpstr>
      <vt:lpstr>Цели и задачи</vt:lpstr>
      <vt:lpstr>Инвестиции</vt:lpstr>
      <vt:lpstr>Денежный поток – термины и определения</vt:lpstr>
      <vt:lpstr>Свободный денежный поток проекта</vt:lpstr>
      <vt:lpstr>Денежные потоки в инвестиционном проекте</vt:lpstr>
      <vt:lpstr>Денежный поток проекта</vt:lpstr>
      <vt:lpstr>Структура денежного потока</vt:lpstr>
      <vt:lpstr>Денежный поток от основной деятельности</vt:lpstr>
      <vt:lpstr>Денежный поток от инвестиционной деятельности</vt:lpstr>
      <vt:lpstr>Денежный поток от финансовой деятельности</vt:lpstr>
      <vt:lpstr>При принятии инвестиционного решения</vt:lpstr>
      <vt:lpstr>Релевантный денежный поток проекта</vt:lpstr>
      <vt:lpstr>Особенности учета инвестиционных денежных потоков</vt:lpstr>
      <vt:lpstr>Выводы</vt:lpstr>
      <vt:lpstr>Источники</vt:lpstr>
      <vt:lpstr>Слайд 18</vt:lpstr>
      <vt:lpstr>Роль стратегии в принятии инвестиционных решений</vt:lpstr>
      <vt:lpstr>Цели и задачи презентации</vt:lpstr>
      <vt:lpstr>Разница между тактикой и стратегией</vt:lpstr>
      <vt:lpstr>Уровни стратегии предприятия</vt:lpstr>
      <vt:lpstr>Инвестиционная стратегия -определения</vt:lpstr>
      <vt:lpstr>Характеристики инвестиционной стратегии</vt:lpstr>
      <vt:lpstr>Слайд 25</vt:lpstr>
      <vt:lpstr>Задачи инвестиционной стратегии</vt:lpstr>
      <vt:lpstr>Компоненты инвестиционной стратегии</vt:lpstr>
      <vt:lpstr>Роль инвестиционной стратегии в обеспечении эффективного развития предприятия</vt:lpstr>
      <vt:lpstr>Этапы построения инвестиционной стратегии </vt:lpstr>
      <vt:lpstr>Реализация стратегии – 2 этапа</vt:lpstr>
      <vt:lpstr>Классификация основных стратегий предприятия</vt:lpstr>
      <vt:lpstr>Группы инвестирования предприятия</vt:lpstr>
      <vt:lpstr>Структура инвестиционной стратегии</vt:lpstr>
      <vt:lpstr>Инвестиционный портфель</vt:lpstr>
      <vt:lpstr>Инвестиционный портфель с точки зрения управления</vt:lpstr>
      <vt:lpstr>Некоторые типы портфелей предприятия</vt:lpstr>
      <vt:lpstr>Инвестиционное решение</vt:lpstr>
      <vt:lpstr>Выводы</vt:lpstr>
      <vt:lpstr>Источники информации</vt:lpstr>
      <vt:lpstr>Слайд 40</vt:lpstr>
      <vt:lpstr>Слайд 41</vt:lpstr>
      <vt:lpstr>Основные принципы бюджетирования международных компаний</vt:lpstr>
      <vt:lpstr>Бюджетирование</vt:lpstr>
      <vt:lpstr>Что такое бюджетирование?</vt:lpstr>
      <vt:lpstr>Роль бюджетирования</vt:lpstr>
      <vt:lpstr>Роль бюджетирования</vt:lpstr>
      <vt:lpstr>Роль бюджетирования</vt:lpstr>
      <vt:lpstr>Роль бюджетирования</vt:lpstr>
      <vt:lpstr>Слайд 49</vt:lpstr>
      <vt:lpstr>Принципы бюджетирования</vt:lpstr>
      <vt:lpstr>Основные принципы бюджетирования:</vt:lpstr>
      <vt:lpstr>м</vt:lpstr>
      <vt:lpstr>Слайд 53</vt:lpstr>
      <vt:lpstr>Принцип целесогласования</vt:lpstr>
      <vt:lpstr>Принцип целесогласования</vt:lpstr>
      <vt:lpstr>Принцип приоритетности </vt:lpstr>
      <vt:lpstr>Принцип причинности</vt:lpstr>
      <vt:lpstr>Принцип ответственности</vt:lpstr>
      <vt:lpstr>Принцип постоянства целей</vt:lpstr>
      <vt:lpstr>Принцип декомпозиции</vt:lpstr>
      <vt:lpstr>Принцип полноты</vt:lpstr>
      <vt:lpstr>Принцип непрерывности</vt:lpstr>
      <vt:lpstr>Принцип научности</vt:lpstr>
      <vt:lpstr>Принцип сбалансированности</vt:lpstr>
      <vt:lpstr>Принцип информационной реализуемости </vt:lpstr>
      <vt:lpstr>Принцип оперативности</vt:lpstr>
      <vt:lpstr>Принцип организационной реализуемости</vt:lpstr>
      <vt:lpstr>Принцип адаптированности</vt:lpstr>
      <vt:lpstr>Принцип формализуемости</vt:lpstr>
      <vt:lpstr>Слайд 70</vt:lpstr>
      <vt:lpstr>ТЕХНИКО-ЭКОНОМИЧЕСКОЕ ОБОСНОВАНИЕ</vt:lpstr>
      <vt:lpstr>ОПРЕДЕЛЕНИЕ</vt:lpstr>
      <vt:lpstr>ЦИКЛ ИНВЕСТИЦИОННОГО ПРОЕКТА</vt:lpstr>
      <vt:lpstr>ИНВЕСТИЦИОННЫЕ ВОЗМОЖНОСТИ</vt:lpstr>
      <vt:lpstr>ПТЭО</vt:lpstr>
      <vt:lpstr>ФУНКЦИОНАЛЬНЫЕ ИССЛЕДОВАНИЯ</vt:lpstr>
      <vt:lpstr>СТРУКТУРА ТЭО</vt:lpstr>
      <vt:lpstr>ПОДГОТОВКА ОЦЕНОЧНОГО ЗАКЛЮЧЕНИЯ</vt:lpstr>
      <vt:lpstr>«Сила Сибири»</vt:lpstr>
      <vt:lpstr>«Сила Сибири» — строящийся магистральный газопровод для поставок газа из Якутии в Приморский край и страны Азиатско-Тихоокеанского региона.</vt:lpstr>
      <vt:lpstr>Слайд 81</vt:lpstr>
      <vt:lpstr>Проект предполагает: ОАО «Газпром» продлевает газопровод «Сила Сибири» из Китая в Индию </vt:lpstr>
      <vt:lpstr>Слайд 83</vt:lpstr>
      <vt:lpstr>Слайд 84</vt:lpstr>
      <vt:lpstr>Слайд 85</vt:lpstr>
      <vt:lpstr>«Сила Сибири» - Китай</vt:lpstr>
      <vt:lpstr>«Сила Сибири» - Индия</vt:lpstr>
      <vt:lpstr>Условия поставки в Индию</vt:lpstr>
      <vt:lpstr>ПРИБЫЛЬ</vt:lpstr>
      <vt:lpstr>Кредиты</vt:lpstr>
      <vt:lpstr>Слайд 91</vt:lpstr>
      <vt:lpstr>Слайд 92</vt:lpstr>
      <vt:lpstr>Слайд 93</vt:lpstr>
      <vt:lpstr>Слайд 94</vt:lpstr>
      <vt:lpstr>Список электронных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49</cp:revision>
  <dcterms:created xsi:type="dcterms:W3CDTF">2015-11-16T17:59:38Z</dcterms:created>
  <dcterms:modified xsi:type="dcterms:W3CDTF">2020-04-16T18:36:19Z</dcterms:modified>
</cp:coreProperties>
</file>