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81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791" r:id="rId16"/>
    <p:sldId id="792" r:id="rId17"/>
    <p:sldId id="789" r:id="rId18"/>
    <p:sldId id="787" r:id="rId19"/>
    <p:sldId id="793" r:id="rId20"/>
    <p:sldId id="794" r:id="rId21"/>
    <p:sldId id="795" r:id="rId22"/>
    <p:sldId id="796" r:id="rId23"/>
    <p:sldId id="797" r:id="rId24"/>
    <p:sldId id="798" r:id="rId25"/>
    <p:sldId id="799" r:id="rId26"/>
    <p:sldId id="790" r:id="rId27"/>
    <p:sldId id="283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02" r:id="rId36"/>
    <p:sldId id="803" r:id="rId37"/>
    <p:sldId id="259" r:id="rId38"/>
    <p:sldId id="260" r:id="rId39"/>
    <p:sldId id="261" r:id="rId40"/>
    <p:sldId id="804" r:id="rId41"/>
    <p:sldId id="805" r:id="rId42"/>
    <p:sldId id="806" r:id="rId43"/>
    <p:sldId id="807" r:id="rId44"/>
    <p:sldId id="80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B323-DA72-4678-80A6-06BC2969690C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13B40-BD17-4FD0-B9FE-B46F26F86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11DD-692A-450E-97C3-B9ECE0A2F2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3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336E-31BD-884D-9FDD-554F5256DA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4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336E-31BD-884D-9FDD-554F5256DA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4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336E-31BD-884D-9FDD-554F5256DA1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1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FE2DC-10BF-4A70-A020-FC1F490DE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4C19C8-1C0D-4061-B52B-A899AF47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2FD31-6629-4424-882A-470F8B2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5713E-1365-4657-92E2-8D7F39B6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A9E59-F5C9-4315-BF2C-38BC3B5F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6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BDE9-CAC7-46BA-9F6F-5709A44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E74F-81B8-4F59-BCA4-32B21742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E0D18-B462-4B3C-B318-E0522CC3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96D51-A0A3-44E2-AA68-5233D311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B4CC7-06E6-454C-B40F-03C14CAD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32FB15-D74F-4648-9BB2-3CA0E5D5E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0B801-725E-4AAD-975A-AAF158453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A711-EE10-42E4-9E3E-3C376CAE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368CF-1CD3-4687-B64B-90056A28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FDE0-07F0-4B65-9256-562B6E46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1781E-B265-470B-B8E9-C39E94BB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52273-9481-41EC-98D2-FA4910D7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1F5AC-8DD3-40BC-9ADA-AB01B425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CA096-66AF-491E-9A09-4E8D4313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99A85-A757-484F-A84F-B8C5938E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C7B5-E671-48C9-8519-FEA1ADA3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0674E-6F86-45F1-B22E-E1B5CD58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3096-ECE6-4F64-9E01-EFFBB325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0413E-0DB3-4F6D-8731-0DB3E3E4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1F0F-E47E-4651-B128-1FE360C1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5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143D4-6B88-4FF7-A231-1D954C4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17EBF-FB7C-4810-A977-72B51B26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34376-FDC7-4A3D-B97B-C58856D6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673DA-A3AE-4E1E-80E8-193332BB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C1DAD-DB92-44D4-A532-5BEA3E7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207B32-1726-41F3-B661-8D8213EA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B50E3-0A39-4D0B-90D2-8843FE7B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CBE96-936A-4268-8F1B-630B8512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7CDBCE-090A-4763-9CC3-0BBE7C35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938F07-3A7B-4833-9D2E-C69DC53D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11410-2915-4B29-9E21-8FF83DA63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14CDE5-E2A7-43B7-9AF5-B0488A2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2FFD49-C162-4152-882D-D1717191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39C2A7-F2FD-4DC1-8E45-5F5BD430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8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F48BD-321D-4895-BDE3-8D9BC83F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92CE13-116A-4993-8F70-D1F21EC0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B300D8-25F2-44FD-98F4-F9D4889F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9770C5-B653-44C3-8C75-47F09272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353525-81CF-4C0E-B12B-32B630B6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D39A8C-6AD0-4BF4-BF12-83DC0A96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D0CF9-90E2-4AF4-87CA-A74FF8BA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2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5EC57-F356-44EF-876B-8C13BFC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26E15-6254-4A88-9A1B-850E5679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69909-1A74-4606-9625-2ACFCC755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A39C35-5038-41D3-ADAA-F60243E0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4BB6D-F8B2-419C-965B-C9F2C720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4D05C2-3DE8-415E-9D95-6ED413B8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35BF0-E7F3-465B-BC35-25728CDB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38518-E3B4-4CAE-8C74-20794AA94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64743A-FDCF-476F-A7DC-10914DB5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900D38-D0A6-495B-9C36-60CF35BD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6469D-8F1E-4677-9425-9D84451C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CD035-FC1E-4E83-8530-A53DFAB1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D84E4-1339-45B5-BCD3-F8DD024C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766E4-246A-41A4-BB43-BFAA8BCF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B7BFE-BA78-42D5-A9D0-677F176D6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FF36-4865-43EA-A961-80EE178A537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92AB9-09D9-4D3E-AD21-D51664FF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6AA3E-645F-4F83-945E-2BF206C9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8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frprf.ru/gospodderzhka/o-spetsialnykh-investitsionnykh-kontraktakh-dlya-otdelnykh-otrasley-promyshlennos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53@yandex.ru/" TargetMode="External"/><Relationship Id="rId2" Type="http://schemas.openxmlformats.org/officeDocument/2006/relationships/hyperlink" Target="http://petrtolmachev.r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aidarforum.ru/ru/media/lectures/1903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340" y="2852936"/>
            <a:ext cx="9144000" cy="34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2500" y="475515"/>
            <a:ext cx="10944225" cy="6172200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608" y="1196752"/>
            <a:ext cx="7056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Бизнес-планирование в международном бизнесе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608" y="6262994"/>
            <a:ext cx="7056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12298" y="504825"/>
            <a:ext cx="5931851" cy="1574681"/>
          </a:xfrm>
        </p:spPr>
        <p:txBody>
          <a:bodyPr/>
          <a:lstStyle/>
          <a:p>
            <a:pPr algn="r"/>
            <a:r>
              <a:rPr lang="ru-RU" dirty="0"/>
              <a:t>10. Приложение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22723" y="2371725"/>
            <a:ext cx="6302916" cy="460746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данный раздел включаются документы, подтверждающие или дополняющие информацию, которая содержится в бизнес-плане, например, биографии управленческого персонала, результаты исследования рынка, заключения аудиторов, фотографии образцов продукции, план производственных площадей, договоры, гарантийные письма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18014"/>
              </p:ext>
            </p:extLst>
          </p:nvPr>
        </p:nvGraphicFramePr>
        <p:xfrm>
          <a:off x="600075" y="1208682"/>
          <a:ext cx="10515600" cy="471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345">
                  <a:extLst>
                    <a:ext uri="{9D8B030D-6E8A-4147-A177-3AD203B41FA5}">
                      <a16:colId xmlns:a16="http://schemas.microsoft.com/office/drawing/2014/main" val="840498464"/>
                    </a:ext>
                  </a:extLst>
                </a:gridCol>
                <a:gridCol w="7079255">
                  <a:extLst>
                    <a:ext uri="{9D8B030D-6E8A-4147-A177-3AD203B41FA5}">
                      <a16:colId xmlns:a16="http://schemas.microsoft.com/office/drawing/2014/main" val="1739039382"/>
                    </a:ext>
                  </a:extLst>
                </a:gridCol>
              </a:tblGrid>
              <a:tr h="511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 Antiqua" panose="02040602050305030304" pitchFamily="18" charset="0"/>
                        </a:rPr>
                        <a:t>Основание классификации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 Antiqua" panose="02040602050305030304" pitchFamily="18" charset="0"/>
                        </a:rPr>
                        <a:t>Виды</a:t>
                      </a:r>
                      <a:r>
                        <a:rPr lang="ru-RU" sz="1600" baseline="0" dirty="0">
                          <a:latin typeface="Book Antiqua" panose="02040602050305030304" pitchFamily="18" charset="0"/>
                        </a:rPr>
                        <a:t> бизнес-планов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61228"/>
                  </a:ext>
                </a:extLst>
              </a:tr>
              <a:tr h="72729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горизонту планирования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Стратегическое бизнес-планирование</a:t>
                      </a:r>
                    </a:p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Тактическое </a:t>
                      </a:r>
                    </a:p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Оперативное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926573"/>
                  </a:ext>
                </a:extLst>
              </a:tr>
              <a:tr h="115828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целям разработки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Инвестиционные;</a:t>
                      </a:r>
                    </a:p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Направленные на выработку стратегии развития компании; направленные на планирование деятельности компании; на финансовое оздоровление фирмы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272548"/>
                  </a:ext>
                </a:extLst>
              </a:tr>
              <a:tr h="51180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объекту планирования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Деятельность предприятия в целом; деятельность групп предприятий; инвестиционный проект.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18631"/>
                  </a:ext>
                </a:extLst>
              </a:tr>
              <a:tr h="72729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конечным потребителям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Для внутреннего пользования; для банков, инвесторов, акционеров; для бизнес-партнеров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и др.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85996"/>
                  </a:ext>
                </a:extLst>
              </a:tr>
              <a:tr h="51180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стадии развития компании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Масштабные;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средние;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небольшие</a:t>
                      </a:r>
                      <a:br>
                        <a:rPr lang="ru-RU" sz="1600" dirty="0">
                          <a:latin typeface="Book Antiqua" panose="02040602050305030304" pitchFamily="18" charset="0"/>
                        </a:rPr>
                      </a:b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73115"/>
                  </a:ext>
                </a:extLst>
              </a:tr>
              <a:tr h="327733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 объемам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Сжатые;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развернутые 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19517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66900" y="365125"/>
            <a:ext cx="9486900" cy="57032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Виды бизнес-планов</a:t>
            </a:r>
          </a:p>
        </p:txBody>
      </p:sp>
    </p:spTree>
    <p:extLst>
      <p:ext uri="{BB962C8B-B14F-4D97-AF65-F5344CB8AC3E}">
        <p14:creationId xmlns:p14="http://schemas.microsoft.com/office/powerpoint/2010/main" val="277529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0279" y="1230714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 план инвестиционного проекта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разрабатывается, как правило при: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создании нового предприятия, его структурного подразделения,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освоении принципиально новой продукции,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кардинальном изменении стратегии действующего предприятия.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разработки и представления бизнес-плана - мобилизация инвестиционных ресурсов или получение инвестиционного кредита, поэтому он должен убедить инвестора в эффективности намечаемых инвестиций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i="1" u="sng" dirty="0">
                <a:solidFill>
                  <a:srgbClr val="225D60"/>
                </a:solidFill>
              </a:rPr>
              <a:t>Учитываются отраслевые особенности и масштабы проекта</a:t>
            </a:r>
          </a:p>
          <a:p>
            <a:pPr marL="0" indent="0" algn="ctr">
              <a:buNone/>
            </a:pPr>
            <a:endParaRPr lang="ru-RU" sz="1800" i="1" u="sng" dirty="0">
              <a:solidFill>
                <a:srgbClr val="225D60"/>
              </a:solidFill>
            </a:endParaRPr>
          </a:p>
          <a:p>
            <a:pPr marL="0" indent="0" algn="ctr">
              <a:buNone/>
            </a:pPr>
            <a:r>
              <a:rPr lang="ru-RU" sz="1800" i="1" u="sng" dirty="0">
                <a:solidFill>
                  <a:srgbClr val="225D60"/>
                </a:solidFill>
              </a:rPr>
              <a:t>Разработка бизнес-плана представляет собой фазу </a:t>
            </a:r>
            <a:r>
              <a:rPr lang="ru-RU" sz="1800" i="1" u="sng" dirty="0" err="1">
                <a:solidFill>
                  <a:srgbClr val="225D60"/>
                </a:solidFill>
              </a:rPr>
              <a:t>прединвестиционных</a:t>
            </a:r>
            <a:r>
              <a:rPr lang="ru-RU" sz="1800" i="1" u="sng" dirty="0">
                <a:solidFill>
                  <a:srgbClr val="225D60"/>
                </a:solidFill>
              </a:rPr>
              <a:t>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23744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26129" y="1306375"/>
            <a:ext cx="9941996" cy="4351338"/>
          </a:xfr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Особенность бизнес-плана инвестиционного проекта в том, что оценка инвестиций основывается на сравнении ожидаемой прибыли от воплощения проекта с вложенным инвестированным капиталом. Для этого вычисляется чистый финансовый поток как разница между поступлением денежных средств в результате инвестиционной и производственной деятельности и их оттоком, с дополнительным вычитанием издержек (пример – выплаты процентов по долгосрочным кредитам). Вычисляются такие показатели оценки инвестиций, как: чистый дисконтированный доход, внутренняя норма доходности, индекс доходности, срок и скорость окупаемости.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Эффективность инвестиционных проектов характеризуется системой показателей, которые демонстрируют соотношение затрат и результатов в контексте интересов участников.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Источник: </a:t>
            </a:r>
            <a:r>
              <a:rPr lang="de-DE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https://finswin.com/projects/osnovnye/biznes-plan-investicionnogo-proekta.html © finswin.com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9900" cy="568325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бизнес-плана со стороны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144343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33475" y="1619250"/>
            <a:ext cx="9582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инвестиционный контракт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(СПИК)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55219" y="5760557"/>
            <a:ext cx="6177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Москва - 2022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2030627" y="1353271"/>
            <a:ext cx="8257515" cy="4955203"/>
          </a:xfrm>
          <a:prstGeom prst="rect">
            <a:avLst/>
          </a:prstGeom>
          <a:solidFill>
            <a:srgbClr val="BFD0D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Специальный инвестиционный контракт (СПИК)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 - инструмент промышленной политики, направленный на стимулирование инвестиций в промышленное производство на территории Российской Федерации.</a:t>
            </a:r>
          </a:p>
          <a:p>
            <a:pPr algn="ctr"/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altLang="ru-RU" sz="10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Суть механизма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: </a:t>
            </a:r>
          </a:p>
          <a:p>
            <a:pPr algn="ctr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по специальному инвестиционному контракту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одна сторона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 — инвестор в предусмотренный срок своими силами или с привлечением иных лиц обязуется создать либо модернизировать и (или) освоить производство промышленной продукции на территории Российской Федерации, </a:t>
            </a:r>
          </a:p>
          <a:p>
            <a:pPr algn="ctr"/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а 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другая сторона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 — Российская Федерация или субъект Российской Федерации в течение такого срока обязуется осуществлять меры стимулирования деятельности в сфере промышленности, предусмотренные законодательством Российской Федерации или законодательством субъекта Российской Федерации</a:t>
            </a: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52400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64AFEE69-CD6F-BE44-AF04-74A150923AA4}"/>
              </a:ext>
            </a:extLst>
          </p:cNvPr>
          <p:cNvSpPr/>
          <p:nvPr/>
        </p:nvSpPr>
        <p:spPr>
          <a:xfrm>
            <a:off x="1524000" y="462690"/>
            <a:ext cx="6996545" cy="868361"/>
          </a:xfrm>
          <a:prstGeom prst="homePlate">
            <a:avLst/>
          </a:prstGeom>
          <a:solidFill>
            <a:srgbClr val="BF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СПИК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4D2696-0AD0-5740-98EB-78CF0B07266C}"/>
              </a:ext>
            </a:extLst>
          </p:cNvPr>
          <p:cNvSpPr/>
          <p:nvPr/>
        </p:nvSpPr>
        <p:spPr>
          <a:xfrm>
            <a:off x="5716141" y="11550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indent="450215"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6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14833" y="1809541"/>
          <a:ext cx="7427721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76861">
                  <a:extLst>
                    <a:ext uri="{9D8B030D-6E8A-4147-A177-3AD203B41FA5}">
                      <a16:colId xmlns:a16="http://schemas.microsoft.com/office/drawing/2014/main" val="809805710"/>
                    </a:ext>
                  </a:extLst>
                </a:gridCol>
                <a:gridCol w="3350860">
                  <a:extLst>
                    <a:ext uri="{9D8B030D-6E8A-4147-A177-3AD203B41FA5}">
                      <a16:colId xmlns:a16="http://schemas.microsoft.com/office/drawing/2014/main" val="945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ФЗ от 31.12.2014 № 488-ФЗ «О промышленной политике в 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76A"/>
                          </a:solidFill>
                          <a:effectLst/>
                          <a:latin typeface="Book Antiqua" panose="02040602050305030304" pitchFamily="18" charset="0"/>
                        </a:rPr>
                        <a:t>Дефиниция и ключевые особенности заключения специальных инвестиционных контрактов (ст.16)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4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Постановление Правительства Российской Федерации от 16.07.2015 № 708 «О специальных инвестиционных контрактах для отдельных отраслей промышленности»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76A"/>
                          </a:solidFill>
                          <a:effectLst/>
                          <a:latin typeface="Book Antiqua" panose="02040602050305030304" pitchFamily="18" charset="0"/>
                        </a:rPr>
                        <a:t>Правила и порядок заключения СПИК с участием Российской Федерации </a:t>
                      </a:r>
                      <a:endParaRPr lang="ru-RU" sz="1600" b="1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6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НПА субъектов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76A"/>
                          </a:solidFill>
                          <a:effectLst/>
                          <a:latin typeface="Book Antiqua" panose="02040602050305030304" pitchFamily="18" charset="0"/>
                        </a:rPr>
                        <a:t>Порядок заключения субъектом Российской Федерации СПИК без участия Российской Федерации</a:t>
                      </a:r>
                      <a:endParaRPr lang="ru-RU" sz="1600" b="1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75527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4D2696-0AD0-5740-98EB-78CF0B07266C}"/>
              </a:ext>
            </a:extLst>
          </p:cNvPr>
          <p:cNvSpPr/>
          <p:nvPr/>
        </p:nvSpPr>
        <p:spPr>
          <a:xfrm>
            <a:off x="5716142" y="12006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indent="450215" algn="ctr"/>
            <a:endParaRPr lang="ru-RU" b="1" dirty="0">
              <a:solidFill>
                <a:srgbClr val="00676A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1936" y="806319"/>
            <a:ext cx="5333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Нормативно-правовая база СПИК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511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8207" y="927443"/>
          <a:ext cx="8575589" cy="457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52768">
                  <a:extLst>
                    <a:ext uri="{9D8B030D-6E8A-4147-A177-3AD203B41FA5}">
                      <a16:colId xmlns:a16="http://schemas.microsoft.com/office/drawing/2014/main" val="2468715389"/>
                    </a:ext>
                  </a:extLst>
                </a:gridCol>
                <a:gridCol w="3422821">
                  <a:extLst>
                    <a:ext uri="{9D8B030D-6E8A-4147-A177-3AD203B41FA5}">
                      <a16:colId xmlns:a16="http://schemas.microsoft.com/office/drawing/2014/main" val="782429818"/>
                    </a:ext>
                  </a:extLst>
                </a:gridCol>
              </a:tblGrid>
              <a:tr h="20278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Требования для заключения</a:t>
                      </a:r>
                      <a:r>
                        <a:rPr lang="ru-RU" sz="1600" b="1" baseline="0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 СПИК</a:t>
                      </a:r>
                      <a:r>
                        <a:rPr 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600" b="0">
                          <a:latin typeface="Book Antiqua" panose="02040602050305030304" pitchFamily="18" charset="0"/>
                        </a:rPr>
                        <a:t>Размер</a:t>
                      </a:r>
                      <a:r>
                        <a:rPr lang="ru-RU" sz="1600" b="0" baseline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капитальных вложений не менее </a:t>
                      </a:r>
                      <a:r>
                        <a:rPr lang="ru-RU" sz="1600" b="1" baseline="0" dirty="0">
                          <a:latin typeface="Book Antiqua" panose="02040602050305030304" pitchFamily="18" charset="0"/>
                        </a:rPr>
                        <a:t>750 млн рублей </a:t>
                      </a:r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на федеральном уровне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Деятельность в определенных отраслях промышленности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Необходимо включить перечень мер господдержки, которые инвестор предлагает включить в СПИК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Определенный перечень документов</a:t>
                      </a:r>
                      <a:endParaRPr lang="ru-RU" sz="1600" b="0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Основные налоговые меры поддержки:</a:t>
                      </a:r>
                    </a:p>
                    <a:p>
                      <a:pPr algn="ctr"/>
                      <a:r>
                        <a:rPr lang="ru-RU" sz="1600" b="0" dirty="0">
                          <a:latin typeface="Book Antiqua" panose="02040602050305030304" pitchFamily="18" charset="0"/>
                        </a:rPr>
                        <a:t>Федеральный бюджет: ставка 0%</a:t>
                      </a:r>
                    </a:p>
                    <a:p>
                      <a:pPr algn="ctr"/>
                      <a:r>
                        <a:rPr lang="ru-RU" sz="1600" b="0" dirty="0">
                          <a:latin typeface="Book Antiqua" panose="02040602050305030304" pitchFamily="18" charset="0"/>
                        </a:rPr>
                        <a:t>Региональный бюджет: может быть снижен до 0%</a:t>
                      </a:r>
                    </a:p>
                    <a:p>
                      <a:pPr algn="ctr"/>
                      <a:r>
                        <a:rPr lang="ru-RU" sz="1600" b="0" dirty="0">
                          <a:latin typeface="Book Antiqua" panose="02040602050305030304" pitchFamily="18" charset="0"/>
                        </a:rPr>
                        <a:t>Повышающий коэффициент амортизации</a:t>
                      </a:r>
                    </a:p>
                    <a:p>
                      <a:pPr algn="ctr"/>
                      <a:r>
                        <a:rPr lang="ru-RU" sz="1600" b="0" dirty="0">
                          <a:latin typeface="Book Antiqua" panose="02040602050305030304" pitchFamily="18" charset="0"/>
                        </a:rPr>
                        <a:t>Возможность применения пониженной ставки налога</a:t>
                      </a:r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 на имущество может быть установлена региональными властями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Иные налоговые льготы могут быть установлены региональными /муниципальными властями</a:t>
                      </a:r>
                      <a:endParaRPr lang="ru-RU" sz="1600" b="0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925045"/>
                  </a:ext>
                </a:extLst>
              </a:tr>
              <a:tr h="18762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676A"/>
                          </a:solidFill>
                          <a:latin typeface="Book Antiqua" panose="02040602050305030304" pitchFamily="18" charset="0"/>
                        </a:rPr>
                        <a:t>Преимущества СПИК:</a:t>
                      </a:r>
                    </a:p>
                    <a:p>
                      <a:pPr algn="ctr"/>
                      <a:r>
                        <a:rPr lang="ru-RU" sz="1600" b="0" dirty="0">
                          <a:latin typeface="Book Antiqua" panose="02040602050305030304" pitchFamily="18" charset="0"/>
                        </a:rPr>
                        <a:t>Заключение</a:t>
                      </a:r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 СПИК на разных уровнях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Облегченный доступ к госзаказу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Ускоренная и упрощенная процедура получения статуса российского производителя 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Меры господдержки</a:t>
                      </a:r>
                    </a:p>
                    <a:p>
                      <a:pPr algn="ctr"/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Гарантия </a:t>
                      </a:r>
                      <a:r>
                        <a:rPr lang="ru-RU" sz="1600" b="0" baseline="0" dirty="0" err="1">
                          <a:latin typeface="Book Antiqua" panose="02040602050305030304" pitchFamily="18" charset="0"/>
                        </a:rPr>
                        <a:t>неповышения</a:t>
                      </a:r>
                      <a:r>
                        <a:rPr lang="ru-RU" sz="1600" b="0" baseline="0" dirty="0">
                          <a:latin typeface="Book Antiqua" panose="02040602050305030304" pitchFamily="18" charset="0"/>
                        </a:rPr>
                        <a:t> совокупной налоговой нагрузки с момента заключения СПИК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1" dirty="0">
                        <a:solidFill>
                          <a:srgbClr val="00676A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00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1147" y="6339017"/>
            <a:ext cx="8192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676A"/>
                </a:solidFill>
              </a:rPr>
              <a:t>Составлено на основе аналитических материалов «КПМГ Россия и СНГ»</a:t>
            </a:r>
          </a:p>
        </p:txBody>
      </p:sp>
    </p:spTree>
    <p:extLst>
      <p:ext uri="{BB962C8B-B14F-4D97-AF65-F5344CB8AC3E}">
        <p14:creationId xmlns:p14="http://schemas.microsoft.com/office/powerpoint/2010/main" val="287683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4D2696-0AD0-5740-98EB-78CF0B07266C}"/>
              </a:ext>
            </a:extLst>
          </p:cNvPr>
          <p:cNvSpPr/>
          <p:nvPr/>
        </p:nvSpPr>
        <p:spPr>
          <a:xfrm>
            <a:off x="5716141" y="11550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indent="450215"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405" t="13369" r="23402" b="16131"/>
          <a:stretch/>
        </p:blipFill>
        <p:spPr>
          <a:xfrm>
            <a:off x="1219201" y="799088"/>
            <a:ext cx="10096500" cy="5101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6127483"/>
            <a:ext cx="9144000" cy="523220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КПМГ Россия и СНГ</a:t>
            </a:r>
          </a:p>
          <a:p>
            <a:pPr algn="ctr"/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https://assets.kpmg/content/dam/kpmg/ru/pdf/2017/10/ru-ru-special-investment-contract.pdf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9916" y="159433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Отрасли для СПИК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5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951" y="306703"/>
            <a:ext cx="7340146" cy="1569660"/>
          </a:xfrm>
          <a:prstGeom prst="rect">
            <a:avLst/>
          </a:prstGeom>
          <a:solidFill>
            <a:srgbClr val="BFD0D0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0676A"/>
              </a:solidFill>
              <a:latin typeface="Book Antiqua" panose="02040602050305030304" pitchFamily="18" charset="0"/>
            </a:endParaRPr>
          </a:p>
          <a:p>
            <a:pPr algn="ctr"/>
            <a:endParaRPr lang="ru-RU" sz="1600" dirty="0">
              <a:solidFill>
                <a:srgbClr val="00676A"/>
              </a:solidFill>
              <a:latin typeface="Book Antiqua" panose="02040602050305030304" pitchFamily="18" charset="0"/>
            </a:endParaRPr>
          </a:p>
          <a:p>
            <a:pPr algn="ctr"/>
            <a:endParaRPr lang="ru-RU" sz="1600" dirty="0">
              <a:solidFill>
                <a:srgbClr val="00676A"/>
              </a:solidFill>
              <a:latin typeface="Book Antiqua" panose="02040602050305030304" pitchFamily="18" charset="0"/>
            </a:endParaRPr>
          </a:p>
          <a:p>
            <a:pPr algn="ctr"/>
            <a:endParaRPr lang="ru-RU" sz="1600" dirty="0">
              <a:solidFill>
                <a:srgbClr val="00676A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1600" dirty="0">
                <a:solidFill>
                  <a:srgbClr val="00676A"/>
                </a:solidFill>
                <a:latin typeface="Book Antiqua" panose="02040602050305030304" pitchFamily="18" charset="0"/>
              </a:rPr>
              <a:t>Оператором механизма СПИК в отраслях промышленности, курируемых </a:t>
            </a:r>
            <a:r>
              <a:rPr lang="ru-RU" sz="1600" dirty="0" err="1">
                <a:solidFill>
                  <a:srgbClr val="00676A"/>
                </a:solidFill>
                <a:latin typeface="Book Antiqua" panose="02040602050305030304" pitchFamily="18" charset="0"/>
              </a:rPr>
              <a:t>Минпромторгом</a:t>
            </a:r>
            <a:r>
              <a:rPr lang="ru-RU" sz="1600" dirty="0">
                <a:solidFill>
                  <a:srgbClr val="00676A"/>
                </a:solidFill>
                <a:latin typeface="Book Antiqua" panose="02040602050305030304" pitchFamily="18" charset="0"/>
              </a:rPr>
              <a:t> России, выступает Фонд Развития Промышленности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351" t="39563" r="49270" b="8109"/>
          <a:stretch/>
        </p:blipFill>
        <p:spPr>
          <a:xfrm>
            <a:off x="1330818" y="2029059"/>
            <a:ext cx="5283644" cy="3911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595" t="19226" r="44892" b="14613"/>
          <a:stretch/>
        </p:blipFill>
        <p:spPr>
          <a:xfrm>
            <a:off x="6157147" y="2029059"/>
            <a:ext cx="4768431" cy="391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396336"/>
            <a:ext cx="9144000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hlinkClick r:id="rId4"/>
              </a:rPr>
              <a:t>https://frprf.ru/gospodderzhka/o-spetsialnykh-investitsionnykh-kontraktakh-dlya-otdelnykh-otrasley-promyshlennosti/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Картинки по запросу фр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51" y="459399"/>
            <a:ext cx="2127272" cy="6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4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6F7903-7E7D-4640-B0AF-8C076F75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/>
              <a:t> Бизнес-план: содержание</a:t>
            </a:r>
            <a:br>
              <a:rPr lang="ru-RU" sz="6000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AF8300-CC74-47CA-876D-2D4F64553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024" y="4589463"/>
            <a:ext cx="5432425" cy="1500187"/>
          </a:xfrm>
        </p:spPr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Толмачев Петр Иванович,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д.э.н., профессор кафедры мировой экономики Дипломатической академии МИД России, Сайт: </a:t>
            </a:r>
            <a:r>
              <a:rPr lang="ru-RU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2"/>
              </a:rPr>
              <a:t>http://petrtolmachev.ru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www</a:t>
            </a:r>
            <a:r>
              <a:rPr lang="ru-RU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.</a:t>
            </a:r>
            <a:r>
              <a:rPr lang="en-US" sz="1800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pt</a:t>
            </a:r>
            <a:r>
              <a:rPr lang="ru-RU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53@</a:t>
            </a:r>
            <a:r>
              <a:rPr lang="en-US" sz="1800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yandex</a:t>
            </a:r>
            <a:r>
              <a:rPr lang="ru-RU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.</a:t>
            </a:r>
            <a:r>
              <a:rPr lang="en-US" sz="1800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ru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тел. 7985-77492-37м.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4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432" t="17928" r="26730" b="15622"/>
          <a:stretch/>
        </p:blipFill>
        <p:spPr>
          <a:xfrm>
            <a:off x="1524000" y="333633"/>
            <a:ext cx="9144000" cy="5564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529" y="6212081"/>
            <a:ext cx="8760942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https://frprf.ru/proekty-i-zayavki/proekty/?region=0&amp;branch=0&amp;type_support=2063</a:t>
            </a:r>
          </a:p>
        </p:txBody>
      </p:sp>
    </p:spTree>
    <p:extLst>
      <p:ext uri="{BB962C8B-B14F-4D97-AF65-F5344CB8AC3E}">
        <p14:creationId xmlns:p14="http://schemas.microsoft.com/office/powerpoint/2010/main" val="43592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702" t="8558" r="24541" b="17496"/>
          <a:stretch/>
        </p:blipFill>
        <p:spPr>
          <a:xfrm>
            <a:off x="1524000" y="308919"/>
            <a:ext cx="9144000" cy="5538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529" y="6212081"/>
            <a:ext cx="8760942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https://frprf.ru/proekty-i-zayavki/proekty/?region=0&amp;branch=0&amp;type_support=2063</a:t>
            </a:r>
          </a:p>
        </p:txBody>
      </p:sp>
    </p:spTree>
    <p:extLst>
      <p:ext uri="{BB962C8B-B14F-4D97-AF65-F5344CB8AC3E}">
        <p14:creationId xmlns:p14="http://schemas.microsoft.com/office/powerpoint/2010/main" val="143344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824" t="15333" r="24541" b="11005"/>
          <a:stretch/>
        </p:blipFill>
        <p:spPr>
          <a:xfrm>
            <a:off x="1524000" y="383061"/>
            <a:ext cx="9144000" cy="5502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529" y="6212081"/>
            <a:ext cx="8760942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https://frprf.ru/proekty-i-zayavki/proekty/?region=0&amp;branch=0&amp;type_support=2063</a:t>
            </a:r>
          </a:p>
        </p:txBody>
      </p:sp>
    </p:spTree>
    <p:extLst>
      <p:ext uri="{BB962C8B-B14F-4D97-AF65-F5344CB8AC3E}">
        <p14:creationId xmlns:p14="http://schemas.microsoft.com/office/powerpoint/2010/main" val="130438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59" t="10144" r="24460" b="14324"/>
          <a:stretch/>
        </p:blipFill>
        <p:spPr>
          <a:xfrm>
            <a:off x="1524000" y="308919"/>
            <a:ext cx="9167464" cy="5602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529" y="6212081"/>
            <a:ext cx="8760942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https://frprf.ru/proekty-i-zayavki/proekty/?region=0&amp;branch=0&amp;type_support=2063</a:t>
            </a:r>
          </a:p>
        </p:txBody>
      </p:sp>
    </p:spTree>
    <p:extLst>
      <p:ext uri="{BB962C8B-B14F-4D97-AF65-F5344CB8AC3E}">
        <p14:creationId xmlns:p14="http://schemas.microsoft.com/office/powerpoint/2010/main" val="207906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59" t="11154" r="24460" b="12738"/>
          <a:stretch/>
        </p:blipFill>
        <p:spPr>
          <a:xfrm>
            <a:off x="1524001" y="358349"/>
            <a:ext cx="9164103" cy="5578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529" y="6212081"/>
            <a:ext cx="8760942" cy="461665"/>
          </a:xfrm>
          <a:prstGeom prst="rect">
            <a:avLst/>
          </a:prstGeom>
          <a:solidFill>
            <a:srgbClr val="BFD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Официальный Сайт Фонда Развития Промышленности:</a:t>
            </a:r>
          </a:p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https://frprf.ru/proekty-i-zayavki/proekty/?region=0&amp;branch=0&amp;type_support=2063</a:t>
            </a:r>
          </a:p>
        </p:txBody>
      </p:sp>
    </p:spTree>
    <p:extLst>
      <p:ext uri="{BB962C8B-B14F-4D97-AF65-F5344CB8AC3E}">
        <p14:creationId xmlns:p14="http://schemas.microsoft.com/office/powerpoint/2010/main" val="344721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487" y="374993"/>
            <a:ext cx="4572000" cy="646331"/>
          </a:xfrm>
          <a:prstGeom prst="rect">
            <a:avLst/>
          </a:prstGeom>
          <a:ln>
            <a:solidFill>
              <a:srgbClr val="276673"/>
            </a:solidFill>
          </a:ln>
        </p:spPr>
        <p:txBody>
          <a:bodyPr>
            <a:spAutoFit/>
          </a:bodyPr>
          <a:lstStyle/>
          <a:p>
            <a:r>
              <a:rPr lang="ru-RU" dirty="0" err="1"/>
              <a:t>Минпромторг</a:t>
            </a:r>
            <a:r>
              <a:rPr lang="ru-RU" dirty="0"/>
              <a:t> собирает предложения по современным технологиям для СПИК 2.0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6487" y="3263317"/>
            <a:ext cx="8247874" cy="1477328"/>
          </a:xfrm>
          <a:prstGeom prst="rect">
            <a:avLst/>
          </a:prstGeom>
          <a:solidFill>
            <a:srgbClr val="BFD0D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«…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Минпромторг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России открывает сбор предложений по современным технологиям в рамках СПИК. Три законопроекта о новой модели СПИК были приняты Госдумой 28 мая 2019 года, благодаря им будет сформирован новый механизм СПИК, который привлечет долгосрочные негосударственные инвестиции в высокотехнологичные проекты…»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0147" y="4783659"/>
            <a:ext cx="355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Источник: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Минпромторг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0"/>
            <a:ext cx="9144000" cy="2483708"/>
          </a:xfrm>
          <a:prstGeom prst="rect">
            <a:avLst/>
          </a:prstGeom>
          <a:solidFill>
            <a:srgbClr val="5A8A8A"/>
          </a:solidFill>
          <a:ln>
            <a:solidFill>
              <a:srgbClr val="27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50" y="0"/>
            <a:ext cx="4304015" cy="2483708"/>
          </a:xfrm>
          <a:prstGeom prst="rect">
            <a:avLst/>
          </a:prstGeom>
          <a:ln>
            <a:solidFill>
              <a:srgbClr val="276673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524001" y="0"/>
            <a:ext cx="1297459" cy="2483708"/>
          </a:xfrm>
          <a:prstGeom prst="rect">
            <a:avLst/>
          </a:prstGeom>
          <a:solidFill>
            <a:srgbClr val="85A9A9"/>
          </a:solidFill>
          <a:ln>
            <a:solidFill>
              <a:srgbClr val="27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70542" y="0"/>
            <a:ext cx="1297459" cy="2483708"/>
          </a:xfrm>
          <a:prstGeom prst="rect">
            <a:avLst/>
          </a:prstGeom>
          <a:solidFill>
            <a:srgbClr val="85A9A9"/>
          </a:solidFill>
          <a:ln>
            <a:solidFill>
              <a:srgbClr val="27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04319" y="5657672"/>
            <a:ext cx="8983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Что нового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Спик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2.0: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https://frprf.ru/download/prezentatsiya-mekhanizma-spetsialnykh-investitsionnykh-kontraktov-po-postanovleniyu-pravitelstva-708-ot-16-07-2015.pdf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22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88" y="693693"/>
            <a:ext cx="7587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1) ФЗ от 31.12.2014 № 488-ФЗ «О промышленной политике в Российской Федерации»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2) Постановление Правительства Российской Федерации от 16.07.2015 № 708 «О специальных инвестиционных контрактах для отдельных отраслей промышленности»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3) Официальный сайт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Минпромторга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России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http://minpromtorg.gov.ru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4) Официальный сайт Фонда Развития промышленности https://frprf.ru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5) Специальный инвестиционный контракт как новая мера поддержки инвесторов. KPMG Россия и СНГ, 2018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https://assets.kpmg/content/dam/kpmg/ru/pdf/2017/10/ru-ru-special-investment-contract.pdf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3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09275BFB-ACBB-F44E-B6F5-EA7015D7A51C}"/>
              </a:ext>
            </a:extLst>
          </p:cNvPr>
          <p:cNvSpPr/>
          <p:nvPr/>
        </p:nvSpPr>
        <p:spPr>
          <a:xfrm>
            <a:off x="1524000" y="2818335"/>
            <a:ext cx="8229600" cy="1281661"/>
          </a:xfrm>
          <a:prstGeom prst="homePlate">
            <a:avLst/>
          </a:prstGeom>
          <a:solidFill>
            <a:srgbClr val="85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3FBFF05E-B51B-424E-8E1B-E918B102792F}"/>
              </a:ext>
            </a:extLst>
          </p:cNvPr>
          <p:cNvSpPr/>
          <p:nvPr/>
        </p:nvSpPr>
        <p:spPr>
          <a:xfrm>
            <a:off x="1523999" y="2669748"/>
            <a:ext cx="7834964" cy="1225937"/>
          </a:xfrm>
          <a:prstGeom prst="homePlate">
            <a:avLst/>
          </a:prstGeom>
          <a:solidFill>
            <a:srgbClr val="5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id="{C07E71D6-E700-2045-BE81-AFE1F76F61C1}"/>
              </a:ext>
            </a:extLst>
          </p:cNvPr>
          <p:cNvSpPr/>
          <p:nvPr/>
        </p:nvSpPr>
        <p:spPr>
          <a:xfrm>
            <a:off x="1524002" y="2738440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5E058224-C35C-DB47-A0D6-B8961B7CC2A3}"/>
              </a:ext>
            </a:extLst>
          </p:cNvPr>
          <p:cNvSpPr/>
          <p:nvPr/>
        </p:nvSpPr>
        <p:spPr>
          <a:xfrm>
            <a:off x="1524001" y="2541574"/>
            <a:ext cx="7411452" cy="115967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BBD16-A401-134E-B512-3F7C0F630E6B}"/>
              </a:ext>
            </a:extLst>
          </p:cNvPr>
          <p:cNvSpPr txBox="1"/>
          <p:nvPr/>
        </p:nvSpPr>
        <p:spPr>
          <a:xfrm>
            <a:off x="1706880" y="2709563"/>
            <a:ext cx="6650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</a:p>
          <a:p>
            <a:pPr algn="ctr"/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8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Маркетинговый план</a:t>
            </a:r>
            <a:r>
              <a:rPr lang="ru-RU" sz="1800" dirty="0"/>
              <a:t> — это последовательный набор маркетинговых мероприятий, в отношении товаров и/или услуг компании во времени, определяющий цели маркетинга и предлагающий стратегии их достижения. Маркетинговый план может быть подготовлен для одного товара, товарной категории, но большей мере распространение получили маркетинговые планы фирмы, с целью включения в корпоративный или бизнес-план компании.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Маркетинговый план</a:t>
            </a:r>
          </a:p>
        </p:txBody>
      </p:sp>
      <p:pic>
        <p:nvPicPr>
          <p:cNvPr id="1026" name="Picture 2" descr="C:\Users\vlad\Downloads\марк 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3861048"/>
            <a:ext cx="245745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разработки плана маркетинга состоит из пяти шагов:</a:t>
            </a:r>
          </a:p>
        </p:txBody>
      </p:sp>
      <p:pic>
        <p:nvPicPr>
          <p:cNvPr id="2051" name="Picture 3" descr="C:\Users\vlad\Downloads\алгорит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484784"/>
            <a:ext cx="460851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21641" y="1328623"/>
            <a:ext cx="3391315" cy="449339"/>
          </a:xfrm>
          <a:solidFill>
            <a:srgbClr val="777777"/>
          </a:solidFill>
        </p:spPr>
        <p:txBody>
          <a:bodyPr/>
          <a:lstStyle/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 план —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Бизнес-план должен: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показать, что продукт или услуга найдут своего потребителя, установить емкость рынка сбыта и перспективы его развития;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оценить затраты, необходимые для изготовления и сбыта продукции, предоставления на рынке работ или услуг;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 прибыльность будущего производства и показать его эффективность для предприятия (инвестора), для местного, регионального и государственного бюджета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021641" y="1777963"/>
            <a:ext cx="3391315" cy="29813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документ, дающий развернутое обоснование проекта и возможность всесторонне оценить эффективность принятых решений, планируемых мероприятий, ответить на вопрос, стоит ли вкладывать деньги в данный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Разработка плана маркетинга</a:t>
            </a:r>
            <a:r>
              <a:rPr lang="ru-RU" sz="2000" dirty="0"/>
              <a:t> помогает повысить эффективность работы предприятия за счет четкого определения целей и методов их достижения, устранения неясностей и лишних действий, не приводящих к запланированным результатам.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чего нужен маркетинговый план?</a:t>
            </a:r>
          </a:p>
        </p:txBody>
      </p:sp>
      <p:pic>
        <p:nvPicPr>
          <p:cNvPr id="3074" name="Picture 2" descr="C:\Users\vlad\Downloads\для чего 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7" y="3068960"/>
            <a:ext cx="614362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Маркетинговая стратегия</a:t>
            </a:r>
            <a:r>
              <a:rPr lang="ru-RU" sz="2400" dirty="0"/>
              <a:t> – это форма планирования и осуществления работы предприятия, которая максимально учитывает все возможные аспекты, препятствующие реализации воздействия предприятия на окружающую среду.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/>
              <a:t>Маркетинговая стратегия </a:t>
            </a:r>
          </a:p>
        </p:txBody>
      </p:sp>
      <p:pic>
        <p:nvPicPr>
          <p:cNvPr id="4098" name="Picture 2" descr="C:\Users\vlad\Downloads\страте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3861048"/>
            <a:ext cx="5256584" cy="2628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Стратегия попадания на потребительский рынок.</a:t>
            </a:r>
            <a:r>
              <a:rPr lang="ru-RU" sz="1600" dirty="0"/>
              <a:t> Используется, когда компания реализует уже известный продукт на рынок. Она является результативной при росте рынка или недостаточном насыщении товарами и нацелена на увеличение продаж через рекламную интенсивность, разнообразные стимулирующие формы реализации продукции.</a:t>
            </a:r>
          </a:p>
          <a:p>
            <a:r>
              <a:rPr lang="ru-RU" sz="1600" b="1" dirty="0"/>
              <a:t>Стратегия создания товара результативна при появлении новых продуктов. </a:t>
            </a:r>
            <a:r>
              <a:rPr lang="ru-RU" sz="1600" dirty="0"/>
              <a:t>Эта стратегия предпочитает традиционные способы продаж, с использованием поддерживающих маркетинговых мероприятий.</a:t>
            </a:r>
          </a:p>
          <a:p>
            <a:r>
              <a:rPr lang="ru-RU" sz="1600" b="1" dirty="0"/>
              <a:t>Наступательная стратегия.</a:t>
            </a:r>
            <a:r>
              <a:rPr lang="ru-RU" sz="1600" dirty="0"/>
              <a:t> Она является активной, агрессивной позицией компании на рынке, её цель это в завоевание и расширении рыночной доли. В случае, если доход компании является ниже приемлемого уровня, то перед руководителем стаёт выбор, который заключается либо в расширении компании, либо в уходе из рынка. Наступательную стратегию используют в нескольких вариантах: если рыночная часть значительно ниже ожидаемого уровня, или не выдержав конкуренции значительно уменьшилась и не достигает необходимого уровня; появление нового товара на потребительском рынке; в результате потерь фирм-конкурентов позиций появляется шанс увеличить часть на рынке.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маркетинговой деятельности компании выделяют: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Стратегия удержания. </a:t>
            </a:r>
            <a:r>
              <a:rPr lang="ru-RU" sz="1600" dirty="0"/>
              <a:t>Её используют: при устойчивой позиции компании, при недостающих возможностях для наступательной стратегии, в результате осторожности перед совершением конкретных действий. </a:t>
            </a:r>
          </a:p>
          <a:p>
            <a:r>
              <a:rPr lang="ru-RU" sz="1600" b="1" dirty="0"/>
              <a:t>Отступательная стратегия</a:t>
            </a:r>
            <a:r>
              <a:rPr lang="ru-RU" sz="1600" dirty="0"/>
              <a:t> чаще является необходимой мерой, а не определяемой. В данном случае фирма самостоятельно снижает свою рыночную долю. Правилами данной стратегии предполагается постепенное прекращение дел.</a:t>
            </a:r>
          </a:p>
          <a:p>
            <a:r>
              <a:rPr lang="ru-RU" sz="1600" b="1" dirty="0"/>
              <a:t>Стратегия общественного маркетинга</a:t>
            </a:r>
            <a:r>
              <a:rPr lang="ru-RU" sz="1600" dirty="0"/>
              <a:t> является конкретным преимуществом в области издержек. Пользуясь данной стратегией, компания направлена на широкую целевую аудиторию. Здесь необходимо продумать о товаре интересном максимально большому количеству потребителей.</a:t>
            </a:r>
          </a:p>
          <a:p>
            <a:r>
              <a:rPr lang="ru-RU" sz="1600" b="1" dirty="0"/>
              <a:t>Дифференцированная маркетинговая стратегия</a:t>
            </a:r>
            <a:r>
              <a:rPr lang="ru-RU" sz="1600" dirty="0"/>
              <a:t>, когда компания может предложить потребителю новый, отличающийся от конкурентов продукт. Благодаря такой дифференциации каждая фирма может определить своего целевого клиента.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/>
              <a:t>В маркетинговой деятельности компании выделяют: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Стратегия сосредоточенного маркетинга</a:t>
            </a:r>
            <a:r>
              <a:rPr lang="ru-RU" sz="1600" dirty="0"/>
              <a:t> даёт возможность компаниям организовывать возможности на каком-нибудь одном рыночном сегменте.</a:t>
            </a:r>
          </a:p>
          <a:p>
            <a:r>
              <a:rPr lang="ru-RU" sz="2000" b="1" dirty="0"/>
              <a:t>Все рассмотренные стратегии – это основные маркетинговые стратегии, суть которых в объединении двух факторов: направленность на целевой рынок и конкурентные преимущества.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маркетинговой деятельности компании выделяют:</a:t>
            </a:r>
          </a:p>
        </p:txBody>
      </p:sp>
      <p:pic>
        <p:nvPicPr>
          <p:cNvPr id="5122" name="Picture 2" descr="C:\Users\vlad\Downloads\стратег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7" y="3573016"/>
            <a:ext cx="495386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B60B8-70C1-4E70-829D-D0BDDDC3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0"/>
            <a:ext cx="10515600" cy="12118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Гайдаровский форум 2021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21EF4-2F7A-4BA5-92D5-86816309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6"/>
            <a:ext cx="603967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Гайдаровский форум — ежегодная международная научно-практическая конференция России в области экономики, проводится с 2010 года. Названа в честь российского либерал-реформатора </a:t>
            </a:r>
            <a:r>
              <a:rPr lang="ru-RU" dirty="0">
                <a:solidFill>
                  <a:srgbClr val="FF0000"/>
                </a:solidFill>
              </a:rPr>
              <a:t>Егора Гайдара</a:t>
            </a:r>
            <a:r>
              <a:rPr lang="ru-RU" dirty="0"/>
              <a:t>.</a:t>
            </a:r>
          </a:p>
          <a:p>
            <a:r>
              <a:rPr lang="ru-RU" dirty="0"/>
              <a:t>Место проведения форума — Российская академия народного хозяйства и государственной службы при Президенте Российской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0410FE-2548-4926-9808-B32AC7B0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221" y="2174874"/>
            <a:ext cx="4082579" cy="27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69CB-27C5-4CBD-A653-B9DB29F4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Цели и задачи форума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DB10A-3FC2-419D-BB50-E97BCD3B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666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привлечение ведущих мировых ученых </a:t>
            </a:r>
            <a:r>
              <a:rPr lang="ru-RU" dirty="0"/>
              <a:t>и практиков к совместному обсуждению экономических и политических проблем;</a:t>
            </a:r>
          </a:p>
          <a:p>
            <a:r>
              <a:rPr lang="ru-RU" dirty="0">
                <a:solidFill>
                  <a:srgbClr val="FF0000"/>
                </a:solidFill>
              </a:rPr>
              <a:t>поддержание непрерывного экспертного диалога </a:t>
            </a:r>
            <a:r>
              <a:rPr lang="ru-RU" dirty="0"/>
              <a:t>по ключевым политическим и экономическим вопросам;</a:t>
            </a:r>
          </a:p>
          <a:p>
            <a:r>
              <a:rPr lang="ru-RU" dirty="0">
                <a:solidFill>
                  <a:srgbClr val="FF0000"/>
                </a:solidFill>
              </a:rPr>
              <a:t>отражение основных трендов и ключевых событий </a:t>
            </a:r>
            <a:r>
              <a:rPr lang="ru-RU" dirty="0"/>
              <a:t>национальной и глобальной экономики и политики;</a:t>
            </a:r>
          </a:p>
          <a:p>
            <a:r>
              <a:rPr lang="ru-RU" dirty="0">
                <a:solidFill>
                  <a:srgbClr val="FF0000"/>
                </a:solidFill>
              </a:rPr>
              <a:t>выработка стратегических предложений</a:t>
            </a:r>
            <a:r>
              <a:rPr lang="ru-RU" dirty="0"/>
              <a:t> и рекомендаций по развитию национальной экономики;</a:t>
            </a:r>
          </a:p>
          <a:p>
            <a:r>
              <a:rPr lang="ru-RU" dirty="0">
                <a:solidFill>
                  <a:srgbClr val="FF0000"/>
                </a:solidFill>
              </a:rPr>
              <a:t>закрепление за Россией прочного места на интеллектуальной экономической карте мира</a:t>
            </a:r>
            <a:r>
              <a:rPr lang="ru-RU" dirty="0"/>
              <a:t> и статуса важного центра глобальных экономических дискуссий самого высокого уровня.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6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34366-72B1-457B-AC94-80BA1919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Компания </a:t>
            </a:r>
            <a:r>
              <a:rPr lang="en-US" b="1" dirty="0">
                <a:solidFill>
                  <a:srgbClr val="0070C0"/>
                </a:solidFill>
              </a:rPr>
              <a:t>PepsiCo</a:t>
            </a:r>
            <a:r>
              <a:rPr lang="ru-RU" b="1" dirty="0">
                <a:solidFill>
                  <a:srgbClr val="0070C0"/>
                </a:solidFill>
              </a:rPr>
              <a:t>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D0058-87CE-499C-959E-25E4B863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613589"/>
            <a:ext cx="6013174" cy="4548671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PepsiCo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Inc</a:t>
            </a:r>
            <a:r>
              <a:rPr lang="ru-RU" dirty="0"/>
              <a:t>.— американская транснациональная корпорация в сфере пищевой промышленности, производитель безалкогольных напитков и других продуктов питания. Компания образовалась в 1965 году в результате слияния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Pepsi</a:t>
            </a:r>
            <a:r>
              <a:rPr lang="ru-RU" dirty="0"/>
              <a:t> </a:t>
            </a:r>
            <a:r>
              <a:rPr lang="ru-RU" dirty="0" err="1"/>
              <a:t>Cola</a:t>
            </a:r>
            <a:r>
              <a:rPr lang="ru-RU" dirty="0"/>
              <a:t> </a:t>
            </a:r>
            <a:r>
              <a:rPr lang="ru-RU" dirty="0" err="1"/>
              <a:t>Company</a:t>
            </a:r>
            <a:r>
              <a:rPr lang="ru-RU" dirty="0"/>
              <a:t> с компанией </a:t>
            </a:r>
            <a:r>
              <a:rPr lang="ru-RU" dirty="0" err="1"/>
              <a:t>Frito</a:t>
            </a:r>
            <a:r>
              <a:rPr lang="ru-RU" dirty="0"/>
              <a:t> </a:t>
            </a:r>
            <a:r>
              <a:rPr lang="ru-RU" dirty="0" err="1"/>
              <a:t>Lay</a:t>
            </a:r>
            <a:r>
              <a:rPr lang="ru-RU" dirty="0"/>
              <a:t>. Более половины выручки компании даёт деятельность в США, ещё 20 % приходится на Мексику, Россию, Канаду, Великобританию и Бразилию.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FFB8A2-4B52-4412-BFD3-054741CB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13" y="1713051"/>
            <a:ext cx="4504679" cy="10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B5C9D-AA59-484B-8C95-701A0256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54" y="3184041"/>
            <a:ext cx="4236038" cy="2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4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A7B31-D63B-48DB-B4F9-9BAE287D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2E0CE-6D8C-4CE3-807A-83E769F9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PepsiCo</a:t>
            </a:r>
            <a:r>
              <a:rPr lang="en-US" dirty="0"/>
              <a:t> </a:t>
            </a:r>
            <a:r>
              <a:rPr lang="ru-RU" dirty="0"/>
              <a:t>объединяет </a:t>
            </a:r>
            <a:r>
              <a:rPr lang="ru-RU" dirty="0">
                <a:solidFill>
                  <a:srgbClr val="FF0000"/>
                </a:solidFill>
              </a:rPr>
              <a:t>23 мега-бренда</a:t>
            </a:r>
            <a:r>
              <a:rPr lang="ru-RU" dirty="0"/>
              <a:t>, каждый из которых генерирует более </a:t>
            </a:r>
            <a:r>
              <a:rPr lang="ru-RU" dirty="0">
                <a:solidFill>
                  <a:srgbClr val="00B050"/>
                </a:solidFill>
              </a:rPr>
              <a:t>миллиарда долларов </a:t>
            </a:r>
            <a:r>
              <a:rPr lang="ru-RU" dirty="0"/>
              <a:t>в розничных продажах. </a:t>
            </a:r>
            <a:r>
              <a:rPr lang="en-US" dirty="0"/>
              <a:t>PepsiCo </a:t>
            </a:r>
            <a:r>
              <a:rPr lang="ru-RU" dirty="0"/>
              <a:t>строит во всём мире устойчивую систему продовольствия и важнейшая составляющая этой политики – отрасль сельского хозяйства.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2815A-A126-4C5B-B2BA-73C57F7B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261066"/>
            <a:ext cx="7898296" cy="44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CC5F9-2C00-4892-9191-5C2E15D6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PepsiCo –</a:t>
            </a:r>
            <a:r>
              <a:rPr lang="ru-RU" b="1" dirty="0">
                <a:solidFill>
                  <a:schemeClr val="accent1"/>
                </a:solidFill>
              </a:rPr>
              <a:t> лидер в сфере сельского хозяйства нового поколения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F0EB0-5AD1-4F0F-815D-1DF86AA2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1"/>
                </a:solidFill>
              </a:rPr>
              <a:t>Задачи </a:t>
            </a:r>
            <a:r>
              <a:rPr lang="en-US" i="1" dirty="0">
                <a:solidFill>
                  <a:schemeClr val="accent1"/>
                </a:solidFill>
              </a:rPr>
              <a:t>PepsiCo</a:t>
            </a:r>
            <a:r>
              <a:rPr lang="ru-RU" i="1" dirty="0">
                <a:solidFill>
                  <a:schemeClr val="accent1"/>
                </a:solidFill>
              </a:rPr>
              <a:t>:</a:t>
            </a:r>
          </a:p>
          <a:p>
            <a:r>
              <a:rPr lang="ru-RU" dirty="0"/>
              <a:t>Программа устойчивого развития сельского хозяйства, реализуемая в разных странах</a:t>
            </a:r>
            <a:r>
              <a:rPr lang="ru-RU" b="1" dirty="0">
                <a:solidFill>
                  <a:schemeClr val="accent1"/>
                </a:solidFill>
              </a:rPr>
              <a:t>-приоритетная цель</a:t>
            </a:r>
          </a:p>
          <a:p>
            <a:r>
              <a:rPr lang="ru-RU" dirty="0"/>
              <a:t>Социальное благополучие</a:t>
            </a:r>
          </a:p>
          <a:p>
            <a:r>
              <a:rPr lang="ru-RU" dirty="0"/>
              <a:t>Создание новых рабочих мест по всему миру и локализация закупок</a:t>
            </a:r>
          </a:p>
          <a:p>
            <a:r>
              <a:rPr lang="ru-RU" dirty="0"/>
              <a:t>Повышение жизненных стандартов общества в различных странах </a:t>
            </a:r>
          </a:p>
          <a:p>
            <a:r>
              <a:rPr lang="ru-RU" dirty="0"/>
              <a:t>Стимулирование бизнес-партнёров</a:t>
            </a:r>
          </a:p>
          <a:p>
            <a:r>
              <a:rPr lang="ru-RU" dirty="0"/>
              <a:t>Решение экологических проблем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28E93-887F-476B-82D7-25F3288E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68" y="4879209"/>
            <a:ext cx="2417693" cy="18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26130" y="1703197"/>
            <a:ext cx="3292163" cy="52221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бизнес-плана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6130" y="2434729"/>
            <a:ext cx="3292163" cy="377696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бизнес-плане отражаются все стороны производственной и коммерческой деятельности предприятия, его финансовые результаты.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Поскольку бизнес-план является инструментом реализации стратегии предприятия, то структура документа должна быть унифицирована.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Стандартный бизнес-план должен включать в себя следующие основные разделы: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49421" y="942817"/>
            <a:ext cx="4660953" cy="823912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Обзорный раздел (резюме)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302787" y="1761924"/>
            <a:ext cx="5244029" cy="368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Резюме — 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один из наиболее важных разделов бизнес-плана, так как в нем кратко отражается суть проекта. Содержит: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проекта;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краткое описание компании;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краткое изложение наиболее привлекательных моментов из всех остальных разделов;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объем привлекаемых инвестиций и/или кредитных ресурсов;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финансовые показатели, характеризующие эффективность проекта;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предполагаемый срок и порядок возврата заемных средств;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номера и даты получения патентов и сертификатов;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факты, подтверждающие надежность деятельности предприятия, юридические и экономические гарантии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14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F4411-47A7-44BB-BC46-062862F5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PepsiCo </a:t>
            </a:r>
            <a:r>
              <a:rPr lang="ru-RU" b="1" dirty="0">
                <a:solidFill>
                  <a:schemeClr val="accent1"/>
                </a:solidFill>
              </a:rPr>
              <a:t>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4CA4F-F88E-420F-A0D1-7AC829F9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4382309"/>
            <a:ext cx="10515600" cy="22172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PepsiCo </a:t>
            </a:r>
            <a:r>
              <a:rPr lang="ru-RU" dirty="0"/>
              <a:t>– крупнейший производитель </a:t>
            </a:r>
            <a:r>
              <a:rPr lang="ru-RU" b="1" dirty="0">
                <a:solidFill>
                  <a:schemeClr val="accent1"/>
                </a:solidFill>
              </a:rPr>
              <a:t>продуктов питания и напитков </a:t>
            </a:r>
            <a:r>
              <a:rPr lang="ru-RU" dirty="0"/>
              <a:t>в России</a:t>
            </a:r>
          </a:p>
          <a:p>
            <a:r>
              <a:rPr lang="en-US" dirty="0"/>
              <a:t>PepsiCo – </a:t>
            </a:r>
            <a:r>
              <a:rPr lang="ru-RU" dirty="0"/>
              <a:t>крупнейший переработчик российского </a:t>
            </a:r>
            <a:r>
              <a:rPr lang="ru-RU" b="1" dirty="0">
                <a:solidFill>
                  <a:schemeClr val="accent1"/>
                </a:solidFill>
              </a:rPr>
              <a:t>картофеля и молока</a:t>
            </a:r>
          </a:p>
          <a:p>
            <a:r>
              <a:rPr lang="ru-RU" dirty="0"/>
              <a:t>Общая сумма закупок с</a:t>
            </a:r>
            <a:r>
              <a:rPr lang="en-US" dirty="0"/>
              <a:t>/</a:t>
            </a:r>
            <a:r>
              <a:rPr lang="ru-RU" dirty="0"/>
              <a:t>х продукции у российских фермеров в 2019 году составила </a:t>
            </a:r>
            <a:r>
              <a:rPr lang="ru-RU" b="1" dirty="0">
                <a:solidFill>
                  <a:schemeClr val="accent1"/>
                </a:solidFill>
              </a:rPr>
              <a:t>850 млн. </a:t>
            </a:r>
            <a:r>
              <a:rPr lang="en-US" b="1" dirty="0">
                <a:solidFill>
                  <a:schemeClr val="accent1"/>
                </a:solidFill>
              </a:rPr>
              <a:t>$</a:t>
            </a:r>
          </a:p>
          <a:p>
            <a:r>
              <a:rPr lang="en-US" b="1" dirty="0">
                <a:solidFill>
                  <a:schemeClr val="accent1"/>
                </a:solidFill>
              </a:rPr>
              <a:t>50 </a:t>
            </a:r>
            <a:r>
              <a:rPr lang="ru-RU" b="1" dirty="0">
                <a:solidFill>
                  <a:schemeClr val="accent1"/>
                </a:solidFill>
              </a:rPr>
              <a:t>млн. </a:t>
            </a:r>
            <a:r>
              <a:rPr lang="en-US" b="1" dirty="0">
                <a:solidFill>
                  <a:schemeClr val="accent1"/>
                </a:solidFill>
              </a:rPr>
              <a:t>$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/>
              <a:t>составили вложения </a:t>
            </a:r>
            <a:r>
              <a:rPr lang="en-US" dirty="0"/>
              <a:t>PepsiCo </a:t>
            </a:r>
            <a:r>
              <a:rPr lang="ru-RU" dirty="0"/>
              <a:t>в развитие фермерства в России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7C3E4D-62D9-4F7D-92DC-C791F3ED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37" b="573"/>
          <a:stretch/>
        </p:blipFill>
        <p:spPr>
          <a:xfrm>
            <a:off x="7571522" y="1103088"/>
            <a:ext cx="4474705" cy="3279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3FDEA-ECB7-457E-863F-A7DE3CDA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1776566"/>
            <a:ext cx="6460520" cy="26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3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529DD-2BD5-45F4-8FE0-908F3AAD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Формула агробизнеса </a:t>
            </a:r>
            <a:r>
              <a:rPr lang="en-US" b="1" dirty="0">
                <a:solidFill>
                  <a:schemeClr val="accent1"/>
                </a:solidFill>
              </a:rPr>
              <a:t>PepsiCo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87FD1B-1CDE-41DE-833F-D4E64C34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909"/>
            <a:ext cx="10515600" cy="48269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Агрохозяйство = бизнес + инвестиции + наука 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dirty="0"/>
              <a:t>Полная локализация закупок исходного сырья для производства</a:t>
            </a:r>
          </a:p>
          <a:p>
            <a:r>
              <a:rPr lang="ru-RU" dirty="0"/>
              <a:t>50 млн. $ составили инвестиции </a:t>
            </a:r>
            <a:r>
              <a:rPr lang="ru-RU" dirty="0" err="1"/>
              <a:t>PepsiCo</a:t>
            </a:r>
            <a:r>
              <a:rPr lang="ru-RU" dirty="0"/>
              <a:t> в развитие фермерства в России</a:t>
            </a:r>
          </a:p>
          <a:p>
            <a:r>
              <a:rPr lang="ru-RU" dirty="0"/>
              <a:t>Развитие научных отраслей в области с</a:t>
            </a:r>
            <a:r>
              <a:rPr lang="en-US" dirty="0"/>
              <a:t>/</a:t>
            </a:r>
            <a:r>
              <a:rPr lang="ru-RU" dirty="0"/>
              <a:t>х (генетика, селекция, исследования посевных образцов) </a:t>
            </a:r>
          </a:p>
          <a:p>
            <a:pPr marL="0" indent="0">
              <a:buNone/>
            </a:pPr>
            <a:r>
              <a:rPr lang="ru-RU" dirty="0"/>
              <a:t>В 2019 году прибыль одного из фермерских хозяйств во Владимирской области составила </a:t>
            </a:r>
            <a:r>
              <a:rPr lang="ru-RU" dirty="0">
                <a:solidFill>
                  <a:srgbClr val="00B050"/>
                </a:solidFill>
              </a:rPr>
              <a:t>400 млн. рублей</a:t>
            </a:r>
          </a:p>
          <a:p>
            <a:pPr marL="0" indent="0">
              <a:buNone/>
            </a:pPr>
            <a:r>
              <a:rPr lang="ru-RU" dirty="0"/>
              <a:t>Благодаря «формуле </a:t>
            </a:r>
            <a:r>
              <a:rPr lang="en-US" dirty="0"/>
              <a:t>PepsiCo</a:t>
            </a:r>
            <a:r>
              <a:rPr lang="ru-RU" dirty="0"/>
              <a:t>» урожайность фермерств, сотрудничающих с компанией </a:t>
            </a:r>
            <a:r>
              <a:rPr lang="ru-RU" dirty="0">
                <a:solidFill>
                  <a:srgbClr val="00B050"/>
                </a:solidFill>
              </a:rPr>
              <a:t>увеличилась</a:t>
            </a:r>
            <a:r>
              <a:rPr lang="ru-RU" dirty="0"/>
              <a:t> в несколько раз по сравнению со средним значением по стране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35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8AAA1-5F68-42D0-9FE3-9FDD6E36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Перспективы развития </a:t>
            </a:r>
            <a:r>
              <a:rPr lang="en-US" b="1" dirty="0">
                <a:solidFill>
                  <a:srgbClr val="0070C0"/>
                </a:solidFill>
              </a:rPr>
              <a:t>PepsiCo </a:t>
            </a:r>
            <a:r>
              <a:rPr lang="ru-RU" b="1" dirty="0">
                <a:solidFill>
                  <a:srgbClr val="0070C0"/>
                </a:solidFill>
              </a:rPr>
              <a:t>в России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CF6A4-6FDA-4385-856A-81D93695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2020 г. – </a:t>
            </a:r>
            <a:r>
              <a:rPr lang="en-US" sz="2000" dirty="0"/>
              <a:t>PepsiCo </a:t>
            </a:r>
            <a:r>
              <a:rPr lang="ru-RU" sz="2000" dirty="0"/>
              <a:t>переработала более полумиллиона тонн Российского картофеля</a:t>
            </a:r>
          </a:p>
          <a:p>
            <a:pPr algn="just"/>
            <a:r>
              <a:rPr lang="ru-RU" sz="2000" dirty="0"/>
              <a:t>С </a:t>
            </a:r>
            <a:r>
              <a:rPr lang="en-US" sz="2000" dirty="0"/>
              <a:t>PepsiCo </a:t>
            </a:r>
            <a:r>
              <a:rPr lang="ru-RU" sz="2000" dirty="0"/>
              <a:t>сотрудничают 50 фермерств в 15 регионах РФ, и это число будет увеличиваться</a:t>
            </a:r>
          </a:p>
          <a:p>
            <a:pPr algn="just"/>
            <a:r>
              <a:rPr lang="ru-RU" sz="2000" dirty="0"/>
              <a:t>Каширский завод – крупнейший картофелеперерабатывающий завод в мире</a:t>
            </a:r>
          </a:p>
          <a:p>
            <a:pPr algn="just"/>
            <a:r>
              <a:rPr lang="ru-RU" sz="2000" dirty="0"/>
              <a:t>2020 г. – начало проекта по постройке завода </a:t>
            </a:r>
            <a:r>
              <a:rPr lang="en-US" sz="2000" dirty="0"/>
              <a:t>PepsiCo </a:t>
            </a:r>
            <a:r>
              <a:rPr lang="ru-RU" sz="2000" dirty="0"/>
              <a:t> в Новосибирске ( 12 млрд. руб. )</a:t>
            </a:r>
          </a:p>
          <a:p>
            <a:pPr algn="just"/>
            <a:r>
              <a:rPr lang="ru-RU" sz="2000" dirty="0"/>
              <a:t>1,7 млрд руб. уже выделено на поддержку проектов по расширению производства </a:t>
            </a:r>
          </a:p>
          <a:p>
            <a:pPr algn="just"/>
            <a:r>
              <a:rPr lang="ru-RU" sz="2000" dirty="0"/>
              <a:t>Создание обучающих программ на базе российских университетов для подготовки профессиональных кадров</a:t>
            </a:r>
          </a:p>
          <a:p>
            <a:pPr algn="just"/>
            <a:r>
              <a:rPr lang="ru-RU" sz="2000" dirty="0"/>
              <a:t>Развитие безотходного производства</a:t>
            </a:r>
          </a:p>
          <a:p>
            <a:pPr algn="just"/>
            <a:r>
              <a:rPr lang="ru-RU" sz="2000" dirty="0"/>
              <a:t>Сотрудничество с правительственными и неправительственными организациями </a:t>
            </a:r>
          </a:p>
          <a:p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92A59-60C3-45E4-9DDB-7E2F515DC4C5}"/>
              </a:ext>
            </a:extLst>
          </p:cNvPr>
          <p:cNvSpPr txBox="1"/>
          <p:nvPr/>
        </p:nvSpPr>
        <p:spPr>
          <a:xfrm>
            <a:off x="1020416" y="5490293"/>
            <a:ext cx="915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 заверению компании </a:t>
            </a:r>
            <a:r>
              <a:rPr lang="en-US" b="1" dirty="0"/>
              <a:t>PepsiCo</a:t>
            </a:r>
            <a:r>
              <a:rPr lang="ru-RU" b="1" dirty="0"/>
              <a:t>, </a:t>
            </a:r>
            <a:r>
              <a:rPr lang="en-US" b="1" dirty="0"/>
              <a:t> </a:t>
            </a:r>
            <a:r>
              <a:rPr lang="ru-RU" b="1" dirty="0"/>
              <a:t>Россия является наиболее важным и перспективным партнёром в области сельского хозяйства. Основная миссия </a:t>
            </a:r>
            <a:r>
              <a:rPr lang="en-US" b="1" dirty="0"/>
              <a:t>PepsiCo </a:t>
            </a:r>
            <a:r>
              <a:rPr lang="ru-RU" b="1" dirty="0"/>
              <a:t>в России – построение сотруднических связей между </a:t>
            </a:r>
            <a:r>
              <a:rPr lang="ru-RU" b="1" dirty="0" err="1"/>
              <a:t>фермерставами</a:t>
            </a:r>
            <a:r>
              <a:rPr lang="ru-RU" b="1" dirty="0"/>
              <a:t> России для развития не только аграрной отрасли, но и улучшения качества жизни в целом.  </a:t>
            </a:r>
          </a:p>
        </p:txBody>
      </p:sp>
    </p:spTree>
    <p:extLst>
      <p:ext uri="{BB962C8B-B14F-4D97-AF65-F5344CB8AC3E}">
        <p14:creationId xmlns:p14="http://schemas.microsoft.com/office/powerpoint/2010/main" val="550901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C0E8-E1BD-46F4-BC73-8B83FD70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D0270-51BC-4FC6-88CC-2A3397A5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https://gaidarforum.ru/ru/media/lectures/1903/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63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38C2C-767C-4A54-BC09-67AE2384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B0D19-BC34-4715-A4D6-CFDD1C86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404852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53842" y="754115"/>
            <a:ext cx="3868340" cy="823912"/>
          </a:xfrm>
        </p:spPr>
        <p:txBody>
          <a:bodyPr/>
          <a:lstStyle/>
          <a:p>
            <a:r>
              <a:rPr lang="ru-RU" sz="2000" dirty="0"/>
              <a:t>2. Описание предприятия: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98574" y="1578027"/>
            <a:ext cx="3899972" cy="510921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виды деятельности и характер компании; профиль компании (производство, торговля или сфера услуг);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стадия развития данного бизнеса;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предприятия и его организационно-правовая форма;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и как компания намерена предлагать своим клиентам;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технико-экономические показатели предприятия за прошлые пять лет;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нынешние и перспективные географические рамки деятельности компании;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показатели конкурентоспособности товаров и предприятий по конкретным рынкам и периодам;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отличия данного предприятия от других компаний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53150" y="1166071"/>
            <a:ext cx="3887391" cy="823912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Описание продукции или услуг: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53149" y="1989983"/>
            <a:ext cx="3887391" cy="368458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описание продукции или услуг;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возможностей их использования;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привлекательные стороны предлагаемой продукции или услуг, их новизна;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степень готовности продукции или услуг к выходу на рынок;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 экспертов или потребителей, которые знакомы с товаром или услугами и могут дать о них благоприятный отзыв (при наличии такой информации).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24174" y="992608"/>
            <a:ext cx="7996365" cy="533227"/>
          </a:xfrm>
        </p:spPr>
        <p:txBody>
          <a:bodyPr>
            <a:normAutofit/>
          </a:bodyPr>
          <a:lstStyle/>
          <a:p>
            <a:r>
              <a:rPr lang="ru-RU" dirty="0"/>
              <a:t>4. Анализ рынка и маркетинговая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6129" y="1696810"/>
            <a:ext cx="8269842" cy="3881235"/>
          </a:xfrm>
        </p:spPr>
        <p:txBody>
          <a:bodyPr numCol="2"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рынка содержит: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спроса и емкости рынка;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 конкуренции и других факторов воздействия на развитие данного бизнеса;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исследования рынка;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прогнозы объемов продаж;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маркетинговой стратегии данной компании </a:t>
            </a:r>
          </a:p>
          <a:p>
            <a:pPr>
              <a:spcBef>
                <a:spcPts val="200"/>
              </a:spcBef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Маркетинговая стратегия включает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и результаты сегментации рынка;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стратегию ценообразования, прогнозы цен на товары предприятия;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стратегии охвата рынка;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стратегии разработки новых товаров;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ресурсной стратегии;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методов и способов распространения товаров;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стратегию стимулирования быта продукции;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стратегии рекламы товара;</a:t>
            </a:r>
          </a:p>
          <a:p>
            <a:pPr>
              <a:spcBef>
                <a:spcPts val="2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стратегии развития предприятия на перспективу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7133" y="4036308"/>
            <a:ext cx="3519889" cy="20621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ook Antiqua" panose="02040602050305030304" pitchFamily="18" charset="0"/>
              </a:rPr>
              <a:t>Цель анализа рынка — разъяснить, как предполагаемый бизнес намеревается воздействовать на рынок и реагировать на складывающуюся на нем обстановку, чтобы обеспечить сбыт товара</a:t>
            </a:r>
          </a:p>
        </p:txBody>
      </p:sp>
    </p:spTree>
    <p:extLst>
      <p:ext uri="{BB962C8B-B14F-4D97-AF65-F5344CB8AC3E}">
        <p14:creationId xmlns:p14="http://schemas.microsoft.com/office/powerpoint/2010/main" val="320516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85455" y="3916471"/>
            <a:ext cx="4278573" cy="26413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59338" y="1312149"/>
            <a:ext cx="4509495" cy="26043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26129" y="1568888"/>
            <a:ext cx="8424078" cy="5208645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 производственный план содержит: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общий подход к организации производства;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необходимое сырье и материалы, их источники и условия поставки;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технологические процессы на производстве;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необходимое оборудование и его мощность.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требования в отношении трудовых ресурсов 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обновления выпускаемой продукции должен содержать: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научных подходов, систем, принципов, методов и технологии, которые были применены при разработке стратегии обновления выпускаемой продукции;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технико-экономическое обоснование инвестиционных проектов;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показатели конкурентоспособности, качества и ресурсоёмкости продукции предприятия и основных конкурентов;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НИОКР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производства и реализации продукции должен включать следующие вопросы: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расчет производственной мощности подразделений предприятия;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оперативно-календарные планы;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реализации продукции;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использования производственной мощности предприятия;</a:t>
            </a:r>
          </a:p>
          <a:p>
            <a:pPr indent="-52388"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52388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развития производства содержит планы: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повышения технического уровня производства;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повышения организационного уровня производства;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социального развития коллектива;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мероприятий по охране окружающей среды;</a:t>
            </a:r>
          </a:p>
          <a:p>
            <a:pPr indent="-52388"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инвестиционных проектов по развитию производства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2651" y="1199555"/>
            <a:ext cx="33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5. Производственный план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3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26129" y="1353011"/>
            <a:ext cx="3497050" cy="3281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График выполнения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6130" y="1681163"/>
            <a:ext cx="3631741" cy="506116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График выполнения (календарный план) работ в рамках проекта должен включать перечень основных этапов реализации проекта и потребности в финансовых ресурсах для их реализации, а также отражать планируемые временные рамки работ на каждом из этапов.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обеспечения производства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эффективности использования различных видов ресурсов;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расчет потребности в различных видах ресурсов;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материально-технического обеспечения производства;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информационное обеспечение управления производством;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нормативно-методическое обеспечение производства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743461" y="857251"/>
            <a:ext cx="3887391" cy="8239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Управление и организация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357870" y="1681163"/>
            <a:ext cx="5078776" cy="36845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предприятием включает: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основных участников предприятия (предприниматель, партнеры, инвесторы, члены совета директоров, занимающие ключевые посты сотрудники и т. д.);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организационная схема компании;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подбора, подготовки и оплаты труда сотрудников.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реализации бизнес-плана предусматривает: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разработку, согласование и утверждение программы реализации стратегических планов;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организацию учета и контроля выполнения планов;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мотивацию выполнения планов в установленные сроки, требуемого качества и с намеченными затратами;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регулирование процесса реализации стратегических планов при появлении изменений во внешней и внутренней среде предприятия.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88589" y="736327"/>
            <a:ext cx="3868340" cy="8239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8. Финансовый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6130" y="1560239"/>
            <a:ext cx="4296053" cy="50719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Финансовый план должен быть согласован с материалами, представленными в остальных частях бизнес-плана, поскольку в нем обобщаются и представляются в стоимостном выражении все разделы бизнес-плана.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финансовый план должны включаться: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 объемов реализации;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баланс денежных расходов и поступлений;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финансовый бюджет предприятия;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прогнозный баланс;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операционный бюджет предприятия;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ценными бумагами, рисками, страхованием;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показатели эффективности проекта (срок окупаемости, чистый приведенный доход, внутренняя норма доходности, рентабельность).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461623" y="760976"/>
            <a:ext cx="3887391" cy="8239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9. Оценка рисков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20099" y="1645759"/>
            <a:ext cx="4129260" cy="46448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разделе 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«Оценка рисков»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требуется оценить, какие риски наиболее вероятны для проекта и во что они в случае их реализации могут обойтись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 на вопрос, как минимизировать риски и возможные потери от них, должен состоять из двух частей: описание организационных мер профилактики рисков и изложение программы самострахования или внешнего страхования.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60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3032</Words>
  <Application>Microsoft Office PowerPoint</Application>
  <PresentationFormat>Широкоэкранный</PresentationFormat>
  <Paragraphs>318</Paragraphs>
  <Slides>44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 Бизнес-план: содержание 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бизнес-планов</vt:lpstr>
      <vt:lpstr>Презентация PowerPoint</vt:lpstr>
      <vt:lpstr>Оценка бизнес-плана со стороны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Маркетинговый план</vt:lpstr>
      <vt:lpstr>Алгоритм разработки плана маркетинга состоит из пяти шагов:</vt:lpstr>
      <vt:lpstr>Для чего нужен маркетинговый план?</vt:lpstr>
      <vt:lpstr>Маркетинговая стратегия </vt:lpstr>
      <vt:lpstr>В маркетинговой деятельности компании выделяют: </vt:lpstr>
      <vt:lpstr>В маркетинговой деятельности компании выделяют:</vt:lpstr>
      <vt:lpstr>В маркетинговой деятельности компании выделяют:</vt:lpstr>
      <vt:lpstr>Гайдаровский форум 2021 </vt:lpstr>
      <vt:lpstr>Цели и задачи форума</vt:lpstr>
      <vt:lpstr>Компания PepsiCo в России</vt:lpstr>
      <vt:lpstr>Презентация PowerPoint</vt:lpstr>
      <vt:lpstr>PepsiCo – лидер в сфере сельского хозяйства нового поколения</vt:lpstr>
      <vt:lpstr>PepsiCo в России</vt:lpstr>
      <vt:lpstr>Формула агробизнеса PepsiCo</vt:lpstr>
      <vt:lpstr>Перспективы развития PepsiCo в России </vt:lpstr>
      <vt:lpstr>Источник: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Tolmachev</dc:creator>
  <cp:lastModifiedBy>Petr Tolmachev</cp:lastModifiedBy>
  <cp:revision>7</cp:revision>
  <dcterms:created xsi:type="dcterms:W3CDTF">2020-11-03T18:54:23Z</dcterms:created>
  <dcterms:modified xsi:type="dcterms:W3CDTF">2022-04-29T04:52:45Z</dcterms:modified>
</cp:coreProperties>
</file>