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3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57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590" autoAdjust="0"/>
  </p:normalViewPr>
  <p:slideViewPr>
    <p:cSldViewPr snapToGrid="0" snapToObjects="1">
      <p:cViewPr varScale="1">
        <p:scale>
          <a:sx n="63" d="100"/>
          <a:sy n="63" d="100"/>
        </p:scale>
        <p:origin x="137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DA-4588-B708-CC95320F81C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DA-4588-B708-CC95320F81C9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DA-4588-B708-CC95320F81C9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DA-4588-B708-CC95320F81C9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DA-4588-B708-CC95320F81C9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DA-4588-B708-CC95320F81C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Морской</c:v>
                </c:pt>
                <c:pt idx="1">
                  <c:v>Речной</c:v>
                </c:pt>
                <c:pt idx="2">
                  <c:v>Автомобильный</c:v>
                </c:pt>
                <c:pt idx="3">
                  <c:v>Железнодовожный</c:v>
                </c:pt>
                <c:pt idx="4">
                  <c:v>Воздушный</c:v>
                </c:pt>
                <c:pt idx="5">
                  <c:v>Трубопроводный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0.62000000000000033</c:v>
                </c:pt>
                <c:pt idx="1">
                  <c:v>3.0000000000000016E-2</c:v>
                </c:pt>
                <c:pt idx="2">
                  <c:v>8.0000000000000057E-2</c:v>
                </c:pt>
                <c:pt idx="3">
                  <c:v>0.16000000000000009</c:v>
                </c:pt>
                <c:pt idx="4">
                  <c:v>0.1</c:v>
                </c:pt>
                <c:pt idx="5">
                  <c:v>1.0000000000000007E-2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DA-4588-B708-CC95320F8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D8B7-CDD6-D149-83FF-7EDA5246C558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D8B7-CDD6-D149-83FF-7EDA5246C558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B321-29D0-E245-A10B-FEAD77DEF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D8B7-CDD6-D149-83FF-7EDA5246C558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B321-29D0-E245-A10B-FEAD77DEF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D8B7-CDD6-D149-83FF-7EDA5246C558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B321-29D0-E245-A10B-FEAD77DEF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D8B7-CDD6-D149-83FF-7EDA5246C558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B321-29D0-E245-A10B-FEAD77DEF3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D8B7-CDD6-D149-83FF-7EDA5246C558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B321-29D0-E245-A10B-FEAD77DEF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D8B7-CDD6-D149-83FF-7EDA5246C558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B321-29D0-E245-A10B-FEAD77DEF3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D8B7-CDD6-D149-83FF-7EDA5246C558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B321-29D0-E245-A10B-FEAD77DEF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D8B7-CDD6-D149-83FF-7EDA5246C558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B321-29D0-E245-A10B-FEAD77DEF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D8B7-CDD6-D149-83FF-7EDA5246C558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D8B7-CDD6-D149-83FF-7EDA5246C558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B321-29D0-E245-A10B-FEAD77DEF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BE5D8B7-CDD6-D149-83FF-7EDA5246C558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214B321-29D0-E245-A10B-FEAD77DEF3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46651" y="4512603"/>
            <a:ext cx="3943350" cy="1108075"/>
          </a:xfrm>
        </p:spPr>
        <p:txBody>
          <a:bodyPr>
            <a:noAutofit/>
          </a:bodyPr>
          <a:lstStyle/>
          <a:p>
            <a:pPr algn="r"/>
            <a:r>
              <a:rPr lang="ru-RU" sz="2800" i="1" dirty="0">
                <a:latin typeface="Times New Roman"/>
                <a:cs typeface="Times New Roman"/>
              </a:rPr>
              <a:t>курс: </a:t>
            </a:r>
            <a:r>
              <a:rPr lang="ru-RU" sz="2800" i="1">
                <a:latin typeface="Times New Roman"/>
                <a:cs typeface="Times New Roman"/>
              </a:rPr>
              <a:t>международный бизнес </a:t>
            </a:r>
            <a:endParaRPr lang="ru-RU" sz="2800" i="1" dirty="0"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6660" y="264747"/>
            <a:ext cx="592396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Международная и</a:t>
            </a:r>
          </a:p>
          <a:p>
            <a:pPr algn="ctr"/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национальная</a:t>
            </a:r>
          </a:p>
          <a:p>
            <a:pPr algn="ctr"/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логистика</a:t>
            </a:r>
          </a:p>
        </p:txBody>
      </p:sp>
    </p:spTree>
    <p:extLst>
      <p:ext uri="{BB962C8B-B14F-4D97-AF65-F5344CB8AC3E}">
        <p14:creationId xmlns:p14="http://schemas.microsoft.com/office/powerpoint/2010/main" val="2527387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Тенденции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увеличение объемов производства услуг</a:t>
            </a:r>
          </a:p>
          <a:p>
            <a:r>
              <a:rPr lang="ru-RU" dirty="0"/>
              <a:t>возрастание доходов от сервисной деятельности</a:t>
            </a:r>
          </a:p>
          <a:p>
            <a:r>
              <a:rPr lang="ru-RU" dirty="0"/>
              <a:t>обострение конкуренции</a:t>
            </a:r>
          </a:p>
          <a:p>
            <a:r>
              <a:rPr lang="ru-RU" dirty="0"/>
              <a:t>увеличение экспорта и импорта услуг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971600" y="4941168"/>
            <a:ext cx="6840760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1600" y="4005064"/>
            <a:ext cx="7200800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600" y="2420888"/>
            <a:ext cx="7416824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54536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Современный международный рынок услуг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u="sng" dirty="0"/>
              <a:t>Характеризуется: </a:t>
            </a:r>
          </a:p>
          <a:p>
            <a:r>
              <a:rPr lang="ru-RU" dirty="0"/>
              <a:t>возрастающей степенью мобильности как производителей, так и потребителей услуг за счет снижения транспортных издержек </a:t>
            </a:r>
          </a:p>
          <a:p>
            <a:r>
              <a:rPr lang="ru-RU" dirty="0"/>
              <a:t>повышением доли услуг, оказываемых дистанционно</a:t>
            </a:r>
          </a:p>
          <a:p>
            <a:r>
              <a:rPr lang="ru-RU" dirty="0"/>
              <a:t>увеличением спроса на услуги, ранее имевшие товарную форму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общемировой экспорт и импорт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доля транспортных услуг составляет примерно 24% (5,5 трлн. долл. США)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tates-of-america.ru/flagi/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1819" y="4509120"/>
            <a:ext cx="3752181" cy="2204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США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625609"/>
          </a:xfrm>
        </p:spPr>
        <p:txBody>
          <a:bodyPr>
            <a:noAutofit/>
          </a:bodyPr>
          <a:lstStyle/>
          <a:p>
            <a:r>
              <a:rPr lang="ru-RU" dirty="0"/>
              <a:t>Самый крупный поставщик </a:t>
            </a:r>
            <a:r>
              <a:rPr lang="ru-RU" dirty="0" err="1"/>
              <a:t>логистических</a:t>
            </a:r>
            <a:r>
              <a:rPr lang="ru-RU" dirty="0"/>
              <a:t> услуг </a:t>
            </a:r>
          </a:p>
          <a:p>
            <a:r>
              <a:rPr lang="ru-RU" dirty="0"/>
              <a:t>Экспорт составляет порядка 80 – 90 млрд. долл. США. </a:t>
            </a:r>
          </a:p>
          <a:p>
            <a:r>
              <a:rPr lang="ru-RU" dirty="0"/>
              <a:t>Импортирует транспортно-экспедиционные услуги в год на сумму в 90 – 100 млрд. долл. США.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48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Германия </a:t>
            </a:r>
            <a:r>
              <a:rPr lang="ru-RU" dirty="0"/>
              <a:t>(25 – 26</a:t>
            </a:r>
            <a:r>
              <a:rPr lang="ru-RU" b="1" dirty="0"/>
              <a:t> млрд</a:t>
            </a:r>
            <a:r>
              <a:rPr lang="ru-RU" dirty="0"/>
              <a:t>.</a:t>
            </a:r>
            <a:r>
              <a:rPr lang="ru-RU" b="1" dirty="0"/>
              <a:t> долл</a:t>
            </a:r>
            <a:r>
              <a:rPr lang="ru-RU" dirty="0"/>
              <a:t>.</a:t>
            </a:r>
            <a:r>
              <a:rPr lang="ru-RU" b="1" dirty="0"/>
              <a:t> США</a:t>
            </a:r>
            <a:r>
              <a:rPr lang="ru-RU" dirty="0"/>
              <a:t>)</a:t>
            </a:r>
            <a:endParaRPr lang="ru-RU" b="1" dirty="0"/>
          </a:p>
          <a:p>
            <a:r>
              <a:rPr lang="ru-RU" b="1" dirty="0"/>
              <a:t>Япония </a:t>
            </a:r>
            <a:r>
              <a:rPr lang="ru-RU" dirty="0"/>
              <a:t>(40 – 45</a:t>
            </a:r>
            <a:r>
              <a:rPr lang="ru-RU" b="1" dirty="0"/>
              <a:t> млрд</a:t>
            </a:r>
            <a:r>
              <a:rPr lang="ru-RU" dirty="0"/>
              <a:t>.</a:t>
            </a:r>
            <a:r>
              <a:rPr lang="ru-RU" b="1" dirty="0"/>
              <a:t> долл</a:t>
            </a:r>
            <a:r>
              <a:rPr lang="ru-RU" dirty="0"/>
              <a:t>.</a:t>
            </a:r>
            <a:r>
              <a:rPr lang="ru-RU" b="1" dirty="0"/>
              <a:t> США</a:t>
            </a:r>
            <a:r>
              <a:rPr lang="ru-RU" dirty="0"/>
              <a:t>)</a:t>
            </a:r>
          </a:p>
          <a:p>
            <a:r>
              <a:rPr lang="ru-RU" b="1" dirty="0"/>
              <a:t>Великобритания</a:t>
            </a:r>
            <a:endParaRPr lang="ru-RU" dirty="0"/>
          </a:p>
          <a:p>
            <a:r>
              <a:rPr lang="ru-RU" b="1" dirty="0"/>
              <a:t>Нидерланды</a:t>
            </a:r>
            <a:endParaRPr lang="ru-RU" dirty="0"/>
          </a:p>
          <a:p>
            <a:r>
              <a:rPr lang="ru-RU" b="1" dirty="0"/>
              <a:t>Гонконг </a:t>
            </a:r>
            <a:r>
              <a:rPr lang="ru-RU" dirty="0"/>
              <a:t>(22 – 28</a:t>
            </a:r>
            <a:r>
              <a:rPr lang="ru-RU" b="1" dirty="0"/>
              <a:t> млрд</a:t>
            </a:r>
            <a:r>
              <a:rPr lang="ru-RU" dirty="0"/>
              <a:t>.</a:t>
            </a:r>
            <a:r>
              <a:rPr lang="ru-RU" b="1" dirty="0"/>
              <a:t> долларов США</a:t>
            </a:r>
            <a:r>
              <a:rPr lang="ru-RU" dirty="0"/>
              <a:t>)</a:t>
            </a:r>
          </a:p>
          <a:p>
            <a:r>
              <a:rPr lang="ru-RU" b="1" dirty="0"/>
              <a:t>Корея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25692" y="332656"/>
            <a:ext cx="93953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Крупнейшие экспортеры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64904"/>
            <a:ext cx="4038600" cy="3832848"/>
          </a:xfrm>
        </p:spPr>
        <p:txBody>
          <a:bodyPr>
            <a:normAutofit fontScale="85000" lnSpcReduction="20000"/>
          </a:bodyPr>
          <a:lstStyle/>
          <a:p>
            <a:r>
              <a:rPr lang="ru-RU" b="1" u="sng" dirty="0"/>
              <a:t>Германия</a:t>
            </a:r>
            <a:r>
              <a:rPr lang="ru-RU" b="1" dirty="0"/>
              <a:t> </a:t>
            </a:r>
            <a:r>
              <a:rPr lang="ru-RU" dirty="0"/>
              <a:t>– 52 млрд. долл. США (7,56% рынка);</a:t>
            </a:r>
          </a:p>
          <a:p>
            <a:r>
              <a:rPr lang="ru-RU" b="1" u="sng" dirty="0"/>
              <a:t>Япония</a:t>
            </a:r>
            <a:r>
              <a:rPr lang="ru-RU" b="1" dirty="0"/>
              <a:t> </a:t>
            </a:r>
            <a:r>
              <a:rPr lang="ru-RU" dirty="0"/>
              <a:t>– 42,3 млрд. долл. США (6,24% рынка);</a:t>
            </a:r>
          </a:p>
          <a:p>
            <a:r>
              <a:rPr lang="ru-RU" b="1" u="sng" dirty="0"/>
              <a:t>Великобритания</a:t>
            </a:r>
            <a:r>
              <a:rPr lang="ru-RU" b="1" dirty="0"/>
              <a:t> </a:t>
            </a:r>
            <a:r>
              <a:rPr lang="ru-RU" dirty="0"/>
              <a:t>–</a:t>
            </a:r>
            <a:r>
              <a:rPr lang="ru-RU" b="1" dirty="0"/>
              <a:t> </a:t>
            </a:r>
            <a:r>
              <a:rPr lang="ru-RU" dirty="0"/>
              <a:t>35,8 млрд. долл. США (5,21% рынка); </a:t>
            </a:r>
          </a:p>
          <a:p>
            <a:r>
              <a:rPr lang="ru-RU" b="1" u="sng" dirty="0"/>
              <a:t>Франция</a:t>
            </a:r>
            <a:r>
              <a:rPr lang="ru-RU" u="sng" dirty="0"/>
              <a:t> </a:t>
            </a:r>
            <a:r>
              <a:rPr lang="ru-RU" dirty="0"/>
              <a:t>– 29,5 млрд. долл. США (5,01% рынка); 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2564904"/>
            <a:ext cx="4038600" cy="3832848"/>
          </a:xfrm>
        </p:spPr>
        <p:txBody>
          <a:bodyPr>
            <a:normAutofit fontScale="85000" lnSpcReduction="20000"/>
          </a:bodyPr>
          <a:lstStyle/>
          <a:p>
            <a:r>
              <a:rPr lang="ru-RU" b="1" u="sng" dirty="0"/>
              <a:t>Дания</a:t>
            </a:r>
            <a:r>
              <a:rPr lang="ru-RU" dirty="0"/>
              <a:t> – 23,9 млрд. долл. США (3,48% рынка); </a:t>
            </a:r>
          </a:p>
          <a:p>
            <a:r>
              <a:rPr lang="ru-RU" b="1" u="sng" dirty="0"/>
              <a:t>Индия</a:t>
            </a:r>
            <a:r>
              <a:rPr lang="ru-RU" u="sng" dirty="0"/>
              <a:t> </a:t>
            </a:r>
            <a:r>
              <a:rPr lang="ru-RU" dirty="0"/>
              <a:t>– 31,1 млрд. долл. США (3,47% рынка); </a:t>
            </a:r>
          </a:p>
          <a:p>
            <a:r>
              <a:rPr lang="ru-RU" b="1" u="sng" dirty="0"/>
              <a:t>Республика Корея </a:t>
            </a:r>
            <a:r>
              <a:rPr lang="ru-RU" dirty="0"/>
              <a:t>– 29,9 млрд. долл. США (3,41% рынка); </a:t>
            </a:r>
          </a:p>
          <a:p>
            <a:r>
              <a:rPr lang="ru-RU" b="1" u="sng" dirty="0"/>
              <a:t>Италия</a:t>
            </a:r>
            <a:r>
              <a:rPr lang="ru-RU" b="1" dirty="0"/>
              <a:t> </a:t>
            </a:r>
            <a:r>
              <a:rPr lang="ru-RU" dirty="0"/>
              <a:t>– 22,6 млрд. долл. США (3,3% рынка);</a:t>
            </a:r>
            <a:r>
              <a:rPr lang="ru-RU" b="1" dirty="0"/>
              <a:t> </a:t>
            </a:r>
          </a:p>
          <a:p>
            <a:r>
              <a:rPr lang="ru-RU" b="1" u="sng" dirty="0"/>
              <a:t>Нидерланды </a:t>
            </a:r>
            <a:r>
              <a:rPr lang="ru-RU" dirty="0"/>
              <a:t>– 16,6 млрд. долл. США (2,41% рынка)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" y="404664"/>
            <a:ext cx="9194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Крупнейшие импортеры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556792"/>
            <a:ext cx="763284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38912" lvl="0" indent="-320040">
              <a:buClr>
                <a:srgbClr val="F0AD00"/>
              </a:buClr>
              <a:buSzPct val="80000"/>
            </a:pPr>
            <a:r>
              <a:rPr lang="ru-RU" sz="2800" dirty="0">
                <a:solidFill>
                  <a:prstClr val="black"/>
                </a:solidFill>
              </a:rPr>
              <a:t>Единоличным лидером в импорте</a:t>
            </a:r>
          </a:p>
          <a:p>
            <a:pPr marL="438912" lvl="0" indent="-320040">
              <a:buClr>
                <a:srgbClr val="F0AD00"/>
              </a:buClr>
              <a:buSzPct val="80000"/>
            </a:pPr>
            <a:r>
              <a:rPr lang="ru-RU" sz="2800" dirty="0" err="1">
                <a:solidFill>
                  <a:prstClr val="black"/>
                </a:solidFill>
              </a:rPr>
              <a:t>логистических</a:t>
            </a:r>
            <a:r>
              <a:rPr lang="ru-RU" sz="2800" dirty="0">
                <a:solidFill>
                  <a:prstClr val="black"/>
                </a:solidFill>
              </a:rPr>
              <a:t> услуг также являются </a:t>
            </a:r>
            <a:r>
              <a:rPr lang="ru-RU" sz="2800" b="1" u="sng" dirty="0">
                <a:solidFill>
                  <a:prstClr val="black"/>
                </a:solidFill>
              </a:rPr>
              <a:t>США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hangingPunct="0"/>
            <a:r>
              <a:rPr lang="ru-RU" dirty="0"/>
              <a:t>90%</a:t>
            </a:r>
            <a:r>
              <a:rPr lang="ru-RU" b="1" dirty="0"/>
              <a:t> мировых штучных грузов перевозится в</a:t>
            </a:r>
            <a:r>
              <a:rPr lang="ru-RU" dirty="0"/>
              <a:t> </a:t>
            </a:r>
            <a:r>
              <a:rPr lang="ru-RU" b="1" dirty="0"/>
              <a:t>контейнерах</a:t>
            </a:r>
          </a:p>
          <a:p>
            <a:pPr hangingPunct="0"/>
            <a:r>
              <a:rPr lang="ru-RU" b="1" dirty="0"/>
              <a:t>Из </a:t>
            </a:r>
            <a:r>
              <a:rPr lang="ru-RU" dirty="0"/>
              <a:t>20-</a:t>
            </a:r>
            <a:r>
              <a:rPr lang="ru-RU" b="1" dirty="0"/>
              <a:t>ти крупнейших мировых контейнерных портов </a:t>
            </a:r>
            <a:r>
              <a:rPr lang="ru-RU" dirty="0"/>
              <a:t>13</a:t>
            </a:r>
            <a:r>
              <a:rPr lang="ru-RU" b="1" dirty="0"/>
              <a:t> находится в Азии </a:t>
            </a:r>
            <a:r>
              <a:rPr lang="ru-RU" dirty="0"/>
              <a:t>(</a:t>
            </a:r>
            <a:r>
              <a:rPr lang="ru-RU" b="1" dirty="0"/>
              <a:t>в том числе </a:t>
            </a:r>
            <a:r>
              <a:rPr lang="ru-RU" dirty="0"/>
              <a:t>7 –</a:t>
            </a:r>
            <a:r>
              <a:rPr lang="ru-RU" b="1" dirty="0"/>
              <a:t> в Китае</a:t>
            </a:r>
            <a:r>
              <a:rPr lang="ru-RU" dirty="0"/>
              <a:t>),</a:t>
            </a:r>
            <a:r>
              <a:rPr lang="ru-RU" b="1" dirty="0"/>
              <a:t> В Европе и США </a:t>
            </a:r>
            <a:r>
              <a:rPr lang="ru-RU" dirty="0"/>
              <a:t>–</a:t>
            </a:r>
            <a:r>
              <a:rPr lang="ru-RU" b="1" dirty="0"/>
              <a:t> четыре и три соответственно</a:t>
            </a:r>
            <a:r>
              <a:rPr lang="ru-RU" dirty="0"/>
              <a:t>.</a:t>
            </a:r>
            <a:r>
              <a:rPr lang="ru-RU" b="1" dirty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01062" y="260648"/>
            <a:ext cx="47418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Контейнеры</a:t>
            </a:r>
          </a:p>
        </p:txBody>
      </p:sp>
      <p:pic>
        <p:nvPicPr>
          <p:cNvPr id="29698" name="Picture 2" descr="http://avtosalon.in.ua/partners-articles/uploads/images/u_2/slide0016_image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0808"/>
            <a:ext cx="3491880" cy="3024336"/>
          </a:xfrm>
          <a:prstGeom prst="rect">
            <a:avLst/>
          </a:prstGeom>
          <a:noFill/>
        </p:spPr>
      </p:pic>
      <p:pic>
        <p:nvPicPr>
          <p:cNvPr id="29700" name="Picture 4" descr="http://img.megaobzor.com/aidar/rusia/19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149080"/>
            <a:ext cx="378989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Доля каждого вида транспорта в мировом грузообороте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95536" y="1772816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Доля каждого вида транспорта в мировом пассажирообороте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           10%    1%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18%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71%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0888"/>
            <a:ext cx="3384376" cy="3024336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5652120" y="2564904"/>
            <a:ext cx="288032" cy="288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652120" y="3212976"/>
            <a:ext cx="288032" cy="288032"/>
          </a:xfrm>
          <a:prstGeom prst="rect">
            <a:avLst/>
          </a:prstGeom>
          <a:solidFill>
            <a:srgbClr val="F9F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652120" y="4005064"/>
            <a:ext cx="288032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652120" y="4725144"/>
            <a:ext cx="288032" cy="288032"/>
          </a:xfrm>
          <a:prstGeom prst="rect">
            <a:avLst/>
          </a:prstGeom>
          <a:solidFill>
            <a:srgbClr val="B2A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300192" y="2564904"/>
            <a:ext cx="23042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/>
              <a:t>Другие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00192" y="3212976"/>
            <a:ext cx="23042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/>
              <a:t>Железнодорожный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300192" y="4005064"/>
            <a:ext cx="23042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/>
              <a:t>Воздушный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00192" y="4725144"/>
            <a:ext cx="23042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/>
              <a:t>Автомобильный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Услуги по управлению и экспедированию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Транспортно</a:t>
            </a:r>
            <a:r>
              <a:rPr lang="ru-RU" dirty="0"/>
              <a:t>-</a:t>
            </a:r>
            <a:r>
              <a:rPr lang="ru-RU" b="1" dirty="0"/>
              <a:t>экспедиторские компании в </a:t>
            </a:r>
            <a:r>
              <a:rPr lang="ru-RU" dirty="0"/>
              <a:t>2010 </a:t>
            </a:r>
            <a:r>
              <a:rPr lang="ru-RU" b="1" dirty="0"/>
              <a:t>году составляли около половины всех компаний</a:t>
            </a:r>
            <a:r>
              <a:rPr lang="ru-RU" dirty="0"/>
              <a:t>, </a:t>
            </a:r>
            <a:r>
              <a:rPr lang="ru-RU" b="1" dirty="0"/>
              <a:t>предоставляющих</a:t>
            </a:r>
            <a:r>
              <a:rPr lang="ru-RU" dirty="0"/>
              <a:t> </a:t>
            </a:r>
            <a:r>
              <a:rPr lang="ru-RU" b="1" dirty="0"/>
              <a:t>на российском рынке </a:t>
            </a:r>
            <a:r>
              <a:rPr lang="ru-RU" b="1" dirty="0" err="1"/>
              <a:t>логистические</a:t>
            </a:r>
            <a:r>
              <a:rPr lang="ru-RU" b="1" dirty="0"/>
              <a:t> услуги</a:t>
            </a:r>
            <a:r>
              <a:rPr lang="ru-RU" dirty="0"/>
              <a:t>.</a:t>
            </a:r>
            <a:endParaRPr lang="ru-RU" b="1" dirty="0"/>
          </a:p>
          <a:p>
            <a:r>
              <a:rPr lang="ru-RU" dirty="0"/>
              <a:t>40%</a:t>
            </a:r>
            <a:r>
              <a:rPr lang="ru-RU" b="1" dirty="0"/>
              <a:t> - складские операторы </a:t>
            </a:r>
          </a:p>
          <a:p>
            <a:r>
              <a:rPr lang="ru-RU" dirty="0"/>
              <a:t>10%</a:t>
            </a:r>
            <a:r>
              <a:rPr lang="ru-RU" b="1" dirty="0"/>
              <a:t> - поставщики </a:t>
            </a:r>
            <a:r>
              <a:rPr lang="ru-RU" b="1" dirty="0" err="1"/>
              <a:t>ИТ</a:t>
            </a:r>
            <a:r>
              <a:rPr lang="ru-RU" dirty="0" err="1"/>
              <a:t>-</a:t>
            </a:r>
            <a:r>
              <a:rPr lang="ru-RU" b="1" dirty="0" err="1"/>
              <a:t>услуг</a:t>
            </a:r>
            <a:r>
              <a:rPr lang="ru-RU" dirty="0"/>
              <a:t>,</a:t>
            </a:r>
            <a:r>
              <a:rPr lang="ru-RU" b="1" dirty="0"/>
              <a:t> дистрибуторами и т</a:t>
            </a:r>
            <a:r>
              <a:rPr lang="ru-RU" dirty="0"/>
              <a:t>.</a:t>
            </a:r>
            <a:r>
              <a:rPr lang="ru-RU" b="1" dirty="0"/>
              <a:t>д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924" y="1287362"/>
            <a:ext cx="76808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400" b="1" i="1" dirty="0"/>
              <a:t>Международная логистика </a:t>
            </a:r>
            <a:r>
              <a:rPr lang="ru-RU" sz="2400" dirty="0"/>
              <a:t>– это планирование, организация, контроль и управление движением потоков, пересекающих национальные границы, от точки их возникновения до конечного потребителя в пространстве и во времени.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040" y="453625"/>
            <a:ext cx="2877711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Логистика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1506" y="453625"/>
            <a:ext cx="529090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Международная и национальная:</a:t>
            </a:r>
          </a:p>
          <a:p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отличия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4893" y="3296119"/>
            <a:ext cx="75539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Национальная логистика</a:t>
            </a:r>
          </a:p>
          <a:p>
            <a:pPr marL="342900" indent="-342900">
              <a:buFont typeface="Wingdings" charset="2"/>
              <a:buChar char="²"/>
            </a:pPr>
            <a:r>
              <a:rPr lang="ru-RU" sz="2400" dirty="0"/>
              <a:t>Ограничена границами государства, которые не пересекаются сформированными логистическими цепочками</a:t>
            </a:r>
          </a:p>
          <a:p>
            <a:pPr marL="342900" indent="-342900">
              <a:buFont typeface="Wingdings" charset="2"/>
              <a:buChar char="²"/>
            </a:pPr>
            <a:r>
              <a:rPr lang="ru-RU" sz="2400" dirty="0"/>
              <a:t>Функционирование в соответствии с национальным законодательством</a:t>
            </a:r>
          </a:p>
        </p:txBody>
      </p:sp>
    </p:spTree>
    <p:extLst>
      <p:ext uri="{BB962C8B-B14F-4D97-AF65-F5344CB8AC3E}">
        <p14:creationId xmlns:p14="http://schemas.microsoft.com/office/powerpoint/2010/main" val="1051441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Российский Рынок </a:t>
            </a:r>
            <a:r>
              <a:rPr lang="ru-RU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тлу</a:t>
            </a:r>
            <a:r>
              <a:rPr lang="ru-RU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 2011-2012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Россия входит в число стран с высоким уровнем </a:t>
            </a:r>
            <a:r>
              <a:rPr lang="ru-RU" dirty="0" err="1"/>
              <a:t>логистических</a:t>
            </a:r>
            <a:r>
              <a:rPr lang="ru-RU" dirty="0"/>
              <a:t> издержек (</a:t>
            </a:r>
            <a:r>
              <a:rPr lang="ru-RU" i="1" dirty="0"/>
              <a:t>к ним относятся размещение заказов на поставку продукции, закупка, складирование поступающей продукции, внутрипроизводственная транспортировка, промежуточное хранение, хранение готовой продукции, отгрузка, внешняя транспортировка и др.</a:t>
            </a:r>
            <a:r>
              <a:rPr lang="ru-RU" dirty="0"/>
              <a:t>). </a:t>
            </a:r>
          </a:p>
          <a:p>
            <a:r>
              <a:rPr lang="ru-RU" dirty="0"/>
              <a:t>В валовом внутреннем продукте РФ доля </a:t>
            </a:r>
            <a:r>
              <a:rPr lang="ru-RU" dirty="0" err="1"/>
              <a:t>логистических</a:t>
            </a:r>
            <a:r>
              <a:rPr lang="ru-RU" dirty="0"/>
              <a:t> издержек доходит до 20</a:t>
            </a:r>
            <a:r>
              <a:rPr lang="ru-RU"/>
              <a:t>%, тов </a:t>
            </a:r>
            <a:r>
              <a:rPr lang="ru-RU" dirty="0"/>
              <a:t>Китае составляет 18,1%, в Бразилии и Индии — в пределах 11—13%, в США — 8,5%, в Италии — 9,4%, в Японии и Германии — 8,7 и 8,3% соответственно.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260649"/>
            <a:ext cx="8640960" cy="6140152"/>
          </a:xfrm>
        </p:spPr>
        <p:txBody>
          <a:bodyPr>
            <a:normAutofit/>
          </a:bodyPr>
          <a:lstStyle/>
          <a:p>
            <a:r>
              <a:rPr lang="ru-RU" dirty="0"/>
              <a:t>В России основная часть услуг в сфере перевозок и хранения грузов выполняется собственными </a:t>
            </a:r>
            <a:r>
              <a:rPr lang="ru-RU" dirty="0" err="1"/>
              <a:t>транспортно-логистическими</a:t>
            </a:r>
            <a:r>
              <a:rPr lang="ru-RU" dirty="0"/>
              <a:t> службами предприятий-товаропроизводителей, дистрибьюторов или </a:t>
            </a:r>
            <a:r>
              <a:rPr lang="ru-RU" dirty="0" err="1"/>
              <a:t>ритейлеров</a:t>
            </a:r>
            <a:r>
              <a:rPr lang="ru-RU" dirty="0"/>
              <a:t>. Ими производится примерно 70% от всего объема </a:t>
            </a:r>
            <a:r>
              <a:rPr lang="ru-RU" dirty="0" err="1"/>
              <a:t>логистических</a:t>
            </a:r>
            <a:r>
              <a:rPr lang="ru-RU" dirty="0"/>
              <a:t> операций. </a:t>
            </a:r>
          </a:p>
          <a:p>
            <a:r>
              <a:rPr lang="ru-RU" dirty="0"/>
              <a:t>Основу российского рынка </a:t>
            </a:r>
            <a:r>
              <a:rPr lang="ru-RU" dirty="0" err="1"/>
              <a:t>логистического</a:t>
            </a:r>
            <a:r>
              <a:rPr lang="ru-RU" dirty="0"/>
              <a:t> </a:t>
            </a:r>
            <a:r>
              <a:rPr lang="ru-RU" dirty="0" err="1"/>
              <a:t>аутсорсинга</a:t>
            </a:r>
            <a:r>
              <a:rPr lang="ru-RU" dirty="0"/>
              <a:t> составляют услуги по транспортировке и экспедированию грузов — 94% в 2011 году.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ics.rbcdaily.ru/rbcdaily_pics/uniora/34/30/cf2c3bac36a7692c83d8b59886a636b5_450x356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8092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ics.rbcdaily.ru/rbcdaily_pics/uniora/05/58/0095d2b0afe70f8f36b4b2ed57349130_450x355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52927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ics.rbcdaily.ru/rbcdaily_pics/uniora/35/77/c089a9ef730e701abcc94c31e3d46788_450x369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ОАО «РЖД Логистика»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/>
              <a:t>дочерняя компания «Российских железных дорог», создана в ноябре 2010 года в рамках развития </a:t>
            </a:r>
            <a:r>
              <a:rPr lang="ru-RU" sz="2800" dirty="0" err="1"/>
              <a:t>логистического</a:t>
            </a:r>
            <a:r>
              <a:rPr lang="ru-RU" sz="2800" dirty="0"/>
              <a:t> направления бизнеса Холдинга «РЖД». </a:t>
            </a:r>
          </a:p>
          <a:p>
            <a:r>
              <a:rPr lang="ru-RU" sz="2800" dirty="0"/>
              <a:t>Формирование комплексной </a:t>
            </a:r>
            <a:r>
              <a:rPr lang="ru-RU" sz="2800" dirty="0" err="1"/>
              <a:t>транспортно-логистической</a:t>
            </a:r>
            <a:r>
              <a:rPr lang="ru-RU" sz="2800" dirty="0"/>
              <a:t> услуги путем интеграции всех услуг Холдинга «РЖД» и сторонних поставщиков в единую цепочку поставок на рынке </a:t>
            </a:r>
            <a:r>
              <a:rPr lang="ru-RU" sz="2800" dirty="0" err="1"/>
              <a:t>мультимодальных</a:t>
            </a:r>
            <a:r>
              <a:rPr lang="ru-RU" sz="2800" dirty="0"/>
              <a:t> перевозок.</a:t>
            </a:r>
          </a:p>
          <a:p>
            <a:endParaRPr lang="ru-RU" sz="2800" dirty="0"/>
          </a:p>
        </p:txBody>
      </p:sp>
      <p:pic>
        <p:nvPicPr>
          <p:cNvPr id="35842" name="Picture 2" descr="http://img12.nnm.ru/c/9/6/8/e/916a70bf86a341deeed8d11f2f5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875195"/>
            <a:ext cx="2483768" cy="1982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Услуги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/>
              <a:t>1.   </a:t>
            </a:r>
            <a:r>
              <a:rPr lang="ru-RU" sz="3400" b="1" u="sng" dirty="0"/>
              <a:t>Комплексные </a:t>
            </a:r>
            <a:r>
              <a:rPr lang="ru-RU" sz="3400" b="1" u="sng" dirty="0" err="1"/>
              <a:t>логистические</a:t>
            </a:r>
            <a:r>
              <a:rPr lang="ru-RU" sz="3400" b="1" u="sng" dirty="0"/>
              <a:t> услуги</a:t>
            </a:r>
            <a:r>
              <a:rPr lang="ru-RU" sz="3400" dirty="0"/>
              <a:t> — доставка грузов по России, СНГ и всему миру в совокупности со складскими и терминальными услугами</a:t>
            </a:r>
          </a:p>
          <a:p>
            <a:pPr>
              <a:buNone/>
            </a:pPr>
            <a:r>
              <a:rPr lang="ru-RU" sz="3400" b="1" dirty="0"/>
              <a:t>2.   </a:t>
            </a:r>
            <a:r>
              <a:rPr lang="ru-RU" sz="3400" b="1" u="sng" dirty="0"/>
              <a:t>Управленческая логистика (транспортный </a:t>
            </a:r>
            <a:r>
              <a:rPr lang="ru-RU" sz="3400" b="1" u="sng" dirty="0" err="1"/>
              <a:t>аутсорсинг</a:t>
            </a:r>
            <a:r>
              <a:rPr lang="ru-RU" sz="3400" b="1" u="sng" dirty="0"/>
              <a:t>)</a:t>
            </a:r>
            <a:r>
              <a:rPr lang="ru-RU" sz="3400" b="1" dirty="0"/>
              <a:t> </a:t>
            </a:r>
            <a:r>
              <a:rPr lang="ru-RU" sz="3400" dirty="0"/>
              <a:t>— услуги по управлению </a:t>
            </a:r>
            <a:r>
              <a:rPr lang="ru-RU" sz="3400" dirty="0" err="1"/>
              <a:t>транспортно-логистическими</a:t>
            </a:r>
            <a:r>
              <a:rPr lang="ru-RU" sz="3400" dirty="0"/>
              <a:t> процессами предприятия</a:t>
            </a:r>
          </a:p>
          <a:p>
            <a:pPr>
              <a:buNone/>
            </a:pPr>
            <a:r>
              <a:rPr lang="ru-RU" sz="3400" b="1" dirty="0"/>
              <a:t>3.   </a:t>
            </a:r>
            <a:r>
              <a:rPr lang="ru-RU" sz="3400" b="1" u="sng" dirty="0"/>
              <a:t>Консалтинговые услуги</a:t>
            </a:r>
            <a:r>
              <a:rPr lang="ru-RU" sz="3400" dirty="0"/>
              <a:t> — используя свой консолидированный опыт и  компетенции в области построения оптимальных цепочек поставок, ОАО «РЖД Логистика» оказывает аудиторские и консалтинговые услуги, направленные на оптимизацию </a:t>
            </a:r>
            <a:r>
              <a:rPr lang="ru-RU" sz="3400" dirty="0" err="1"/>
              <a:t>логистических</a:t>
            </a:r>
            <a:r>
              <a:rPr lang="ru-RU" sz="3400" dirty="0"/>
              <a:t> процессов.</a:t>
            </a:r>
          </a:p>
          <a:p>
            <a:pPr>
              <a:buNone/>
            </a:pPr>
            <a:r>
              <a:rPr lang="ru-RU" sz="3400" b="1" dirty="0"/>
              <a:t>4.   </a:t>
            </a:r>
            <a:r>
              <a:rPr lang="ru-RU" sz="3400" b="1" u="sng" dirty="0"/>
              <a:t>"РЖД Экспресс"</a:t>
            </a:r>
            <a:r>
              <a:rPr lang="ru-RU" sz="3400" dirty="0"/>
              <a:t>— от 20 кг до 20 тонн по всей России и СНГ — это оптимальное решение для доставки личных вещей и небольших коммерческих грузов.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040" y="453625"/>
            <a:ext cx="2877711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Логистика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1506" y="453625"/>
            <a:ext cx="529090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Международная и национальная:</a:t>
            </a:r>
          </a:p>
          <a:p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отличия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019" y="1284201"/>
            <a:ext cx="8177155" cy="455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Международная логистика</a:t>
            </a:r>
          </a:p>
          <a:p>
            <a:pPr marL="285750" indent="-285750">
              <a:buFont typeface="Wingdings" charset="2"/>
              <a:buChar char="²"/>
            </a:pPr>
            <a:r>
              <a:rPr lang="ru-RU" dirty="0"/>
              <a:t>международная торговля связана с более крупными объемами заказов, что позволяет компенсировать более высокие затраты на перевозку</a:t>
            </a:r>
          </a:p>
          <a:p>
            <a:pPr marL="285750" indent="-285750">
              <a:buFont typeface="Wingdings" charset="2"/>
              <a:buChar char="²"/>
            </a:pPr>
            <a:r>
              <a:rPr lang="ru-RU" dirty="0"/>
              <a:t>для международных рынков характерна большая степень неопределенности, более широкие колебания спроса и значимость любого из рынков</a:t>
            </a:r>
          </a:p>
          <a:p>
            <a:pPr marL="285750" indent="-285750">
              <a:buFont typeface="Wingdings" charset="2"/>
              <a:buChar char="²"/>
            </a:pPr>
            <a:r>
              <a:rPr lang="ru-RU" dirty="0"/>
              <a:t>у большинства организаций не такой большой опыт работы в области международной логистики, как в национальной</a:t>
            </a:r>
          </a:p>
          <a:p>
            <a:pPr marL="285750" indent="-285750">
              <a:buFont typeface="Wingdings" charset="2"/>
              <a:buChar char="²"/>
            </a:pPr>
            <a:r>
              <a:rPr lang="ru-RU" dirty="0"/>
              <a:t>больше посредников</a:t>
            </a:r>
          </a:p>
          <a:p>
            <a:pPr marL="285750" indent="-285750">
              <a:buFont typeface="Wingdings" charset="2"/>
              <a:buChar char="²"/>
            </a:pPr>
            <a:r>
              <a:rPr lang="ru-RU" dirty="0"/>
              <a:t>наличие посредников и большие расстояния затрудняют установление тесных рабочих отношений с конечными потребителями</a:t>
            </a:r>
          </a:p>
          <a:p>
            <a:pPr marL="285750" indent="-285750">
              <a:buFont typeface="Wingdings" charset="2"/>
              <a:buChar char="²"/>
            </a:pPr>
            <a:r>
              <a:rPr lang="ru-RU" dirty="0"/>
              <a:t>из-за больших расстояний и различий в культуре коммуникации становятся более трудными</a:t>
            </a:r>
          </a:p>
          <a:p>
            <a:pPr marL="285750" indent="-285750">
              <a:buFont typeface="Wingdings" charset="2"/>
              <a:buChar char="²"/>
            </a:pPr>
            <a:r>
              <a:rPr lang="ru-RU" dirty="0"/>
              <a:t>условия торговли меняются, в отдельных случаях могут стать вообще незнакомыми</a:t>
            </a:r>
          </a:p>
          <a:p>
            <a:pPr marL="285750" indent="-285750">
              <a:buFont typeface="Wingdings" charset="2"/>
              <a:buChar char="²"/>
            </a:pPr>
            <a:r>
              <a:rPr lang="ru-RU" dirty="0"/>
              <a:t>финансовые соглашения могут быть менее определенными</a:t>
            </a:r>
          </a:p>
          <a:p>
            <a:pPr marL="285750" indent="-285750">
              <a:buFont typeface="Wingdings" charset="2"/>
              <a:buChar char="²"/>
            </a:pPr>
            <a:r>
              <a:rPr lang="ru-RU" dirty="0"/>
              <a:t>более сложная документация</a:t>
            </a:r>
          </a:p>
        </p:txBody>
      </p:sp>
    </p:spTree>
    <p:extLst>
      <p:ext uri="{BB962C8B-B14F-4D97-AF65-F5344CB8AC3E}">
        <p14:creationId xmlns:p14="http://schemas.microsoft.com/office/powerpoint/2010/main" val="1969879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209" y="1561041"/>
            <a:ext cx="76808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400" b="1" i="1" dirty="0"/>
              <a:t>Основные участники процесса международной логистики</a:t>
            </a:r>
          </a:p>
          <a:p>
            <a:pPr marL="800100" lvl="1" indent="-342900">
              <a:buFont typeface="Wingdings" charset="2"/>
              <a:buChar char="Ø"/>
            </a:pPr>
            <a:r>
              <a:rPr lang="ru-RU" sz="2400" dirty="0"/>
              <a:t>поставщик экспортера</a:t>
            </a:r>
          </a:p>
          <a:p>
            <a:pPr marL="800100" lvl="1" indent="-342900">
              <a:buFont typeface="Wingdings" charset="2"/>
              <a:buChar char="Ø"/>
            </a:pPr>
            <a:r>
              <a:rPr lang="ru-RU" sz="2400" dirty="0"/>
              <a:t>экспортер товаров и (или) услуг</a:t>
            </a:r>
          </a:p>
          <a:p>
            <a:pPr marL="800100" lvl="1" indent="-342900">
              <a:buFont typeface="Wingdings" charset="2"/>
              <a:buChar char="Ø"/>
            </a:pPr>
            <a:r>
              <a:rPr lang="ru-RU" sz="2400" dirty="0"/>
              <a:t>посредническая компания</a:t>
            </a:r>
          </a:p>
          <a:p>
            <a:pPr marL="800100" lvl="1" indent="-342900">
              <a:buFont typeface="Wingdings" charset="2"/>
              <a:buChar char="Ø"/>
            </a:pPr>
            <a:r>
              <a:rPr lang="ru-RU" sz="2400" dirty="0"/>
              <a:t>импортер товаров и (или) услуг</a:t>
            </a:r>
          </a:p>
          <a:p>
            <a:pPr marL="800100" lvl="1" indent="-342900">
              <a:buFont typeface="Wingdings" charset="2"/>
              <a:buChar char="Ø"/>
            </a:pPr>
            <a:r>
              <a:rPr lang="ru-RU" sz="2400" dirty="0"/>
              <a:t>конечный потребитель товаров</a:t>
            </a:r>
          </a:p>
          <a:p>
            <a:pPr lvl="1"/>
            <a:r>
              <a:rPr lang="ru-RU" sz="2400" dirty="0"/>
              <a:t>и (или) услуг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040" y="453625"/>
            <a:ext cx="2877711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Логистика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1506" y="606773"/>
            <a:ext cx="529090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Международная. Основные участники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36643" y="2982204"/>
            <a:ext cx="2996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+ посредники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209" y="4794357"/>
            <a:ext cx="8287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Страхование перевозимой продукции проводит специализированная </a:t>
            </a:r>
            <a:r>
              <a:rPr lang="ru-RU" sz="2000" i="1" dirty="0"/>
              <a:t>страховая компания</a:t>
            </a:r>
          </a:p>
        </p:txBody>
      </p:sp>
    </p:spTree>
    <p:extLst>
      <p:ext uri="{BB962C8B-B14F-4D97-AF65-F5344CB8AC3E}">
        <p14:creationId xmlns:p14="http://schemas.microsoft.com/office/powerpoint/2010/main" val="4031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307" y="1112976"/>
            <a:ext cx="88906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Задачи перед логистикой в международном бизнесе: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²"/>
            </a:pPr>
            <a:r>
              <a:rPr lang="ru-RU" sz="2000" dirty="0"/>
              <a:t>оптимизация процесса ценообразования закупаемых, производимых и поставляемых товаров и услуг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²"/>
            </a:pPr>
            <a:r>
              <a:rPr lang="ru-RU" sz="2000" dirty="0"/>
              <a:t>обеспечение оптимального уровня качества продукции и услуг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²"/>
            </a:pPr>
            <a:r>
              <a:rPr lang="ru-RU" sz="2000" dirty="0"/>
              <a:t>определение уровня потребности в данном товаре или услуге на конкретном внутреннем и (или) внешнем рынке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²"/>
            </a:pPr>
            <a:r>
              <a:rPr lang="ru-RU" sz="2000" dirty="0"/>
              <a:t>выбор между доставкой с организацией промежуточного складирования или без промежуточного складирования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²"/>
            </a:pPr>
            <a:r>
              <a:rPr lang="ru-RU" sz="2000" dirty="0"/>
              <a:t>определение оптимального уровня логистического сервиса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²"/>
            </a:pPr>
            <a:r>
              <a:rPr lang="ru-RU" sz="2000" dirty="0"/>
              <a:t>выбор наиболее совершенных технологий для производства продукции и услуг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²"/>
            </a:pPr>
            <a:r>
              <a:rPr lang="ru-RU" sz="2000" dirty="0"/>
              <a:t>организация работы зарубежных филиалов компании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²"/>
            </a:pPr>
            <a:r>
              <a:rPr lang="ru-RU" sz="2000" dirty="0"/>
              <a:t>анализ международной конкурентной среды и получение конкурентных преимуществ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040" y="453625"/>
            <a:ext cx="2877711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Логистика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74214" y="585713"/>
            <a:ext cx="5290909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Международная. Задачи</a:t>
            </a:r>
          </a:p>
        </p:txBody>
      </p:sp>
    </p:spTree>
    <p:extLst>
      <p:ext uri="{BB962C8B-B14F-4D97-AF65-F5344CB8AC3E}">
        <p14:creationId xmlns:p14="http://schemas.microsoft.com/office/powerpoint/2010/main" val="164943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040" y="453625"/>
            <a:ext cx="2877711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Логистика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1506" y="599982"/>
            <a:ext cx="529090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Международная. Оптимальный уровень логистического сервиса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000" y="2216175"/>
            <a:ext cx="8287753" cy="2908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Для определения оптимального уровня логистического сервиса необходим анализ:</a:t>
            </a:r>
          </a:p>
          <a:p>
            <a:pPr marL="342900" indent="-342900">
              <a:spcBef>
                <a:spcPts val="600"/>
              </a:spcBef>
              <a:buFont typeface="Wingdings" charset="2"/>
              <a:buChar char="²"/>
            </a:pPr>
            <a:r>
              <a:rPr lang="ru-RU" sz="2200" dirty="0"/>
              <a:t>сервисное обслуживание продукции</a:t>
            </a:r>
          </a:p>
          <a:p>
            <a:pPr marL="342900" indent="-342900">
              <a:spcBef>
                <a:spcPts val="600"/>
              </a:spcBef>
              <a:buFont typeface="Wingdings" charset="2"/>
              <a:buChar char="²"/>
            </a:pPr>
            <a:r>
              <a:rPr lang="ru-RU" sz="2200" dirty="0"/>
              <a:t>сервис удовлетворения потребительского спроса</a:t>
            </a:r>
          </a:p>
          <a:p>
            <a:pPr marL="342900" indent="-342900">
              <a:spcBef>
                <a:spcPts val="600"/>
              </a:spcBef>
              <a:buFont typeface="Wingdings" charset="2"/>
              <a:buChar char="²"/>
            </a:pPr>
            <a:r>
              <a:rPr lang="ru-RU" sz="2200" dirty="0"/>
              <a:t>сервис оказания производственных услуг</a:t>
            </a:r>
          </a:p>
          <a:p>
            <a:pPr marL="342900" indent="-342900">
              <a:spcBef>
                <a:spcPts val="600"/>
              </a:spcBef>
              <a:buFont typeface="Wingdings" charset="2"/>
              <a:buChar char="²"/>
            </a:pPr>
            <a:r>
              <a:rPr lang="ru-RU" sz="2200" dirty="0"/>
              <a:t>сервис послепродажного обслуживания</a:t>
            </a:r>
          </a:p>
          <a:p>
            <a:pPr marL="342900" indent="-342900">
              <a:spcBef>
                <a:spcPts val="600"/>
              </a:spcBef>
              <a:buFont typeface="Wingdings" charset="2"/>
              <a:buChar char="²"/>
            </a:pPr>
            <a:r>
              <a:rPr lang="ru-RU" sz="2200" dirty="0"/>
              <a:t>сервис финансового и информационного обслуживания</a:t>
            </a:r>
            <a:endParaRPr lang="ru-RU" sz="2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22000" y="1432519"/>
            <a:ext cx="73699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ru-RU" sz="2600" i="1" dirty="0"/>
              <a:t>Анализ логистических издержек</a:t>
            </a:r>
          </a:p>
        </p:txBody>
      </p:sp>
    </p:spTree>
    <p:extLst>
      <p:ext uri="{BB962C8B-B14F-4D97-AF65-F5344CB8AC3E}">
        <p14:creationId xmlns:p14="http://schemas.microsoft.com/office/powerpoint/2010/main" val="3663451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040" y="453625"/>
            <a:ext cx="2877711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Логистика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1506" y="579698"/>
            <a:ext cx="529090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Международная. Стадии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040" y="1076201"/>
            <a:ext cx="8362675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Несколько стадий:</a:t>
            </a:r>
          </a:p>
          <a:p>
            <a:pPr marL="342900" indent="-342900">
              <a:buAutoNum type="arabicParenR"/>
            </a:pPr>
            <a:r>
              <a:rPr lang="ru-RU" dirty="0"/>
              <a:t>отсутствие связи компании с мировым рынком (национальная компания посредник, проводящий все необходимые внешнеторговые операции    сокращается прибыль отечественной компании, отсутствует возможность осуществления логистической деятельности на международном уровне)</a:t>
            </a:r>
          </a:p>
          <a:p>
            <a:pPr marL="342900" indent="-342900">
              <a:buAutoNum type="arabicParenR"/>
            </a:pPr>
            <a:r>
              <a:rPr lang="ru-RU" dirty="0"/>
              <a:t>осуществление международных операций + услуги посредников на экспортных рынках (увеличивает прибыль за счет осуществления логистики в международном бизнесе, но недостаточно восприимчива к особенностям того рынка, куда осуществляется экспорт продукции)</a:t>
            </a:r>
          </a:p>
          <a:p>
            <a:pPr marL="342900" indent="-342900">
              <a:buAutoNum type="arabicParenR"/>
            </a:pPr>
            <a:r>
              <a:rPr lang="ru-RU" dirty="0"/>
              <a:t>самостоятельная работа компании-экспортера на рынке страны, куда поставляется продукция. Однако здесь используются формы и методы работы, характерные для материнской ком­пании без учета национальных особенностей</a:t>
            </a:r>
          </a:p>
          <a:p>
            <a:pPr marL="342900" indent="-342900">
              <a:buAutoNum type="arabicParenR"/>
            </a:pPr>
            <a:r>
              <a:rPr lang="ru-RU" dirty="0"/>
              <a:t>Привлечение местных менеджеров и использование местных методов организации работы; оценка деятельности производится в соответствии с критериями материнской компании</a:t>
            </a:r>
          </a:p>
          <a:p>
            <a:pPr marL="342900" indent="-342900">
              <a:buAutoNum type="arabicParenR"/>
            </a:pPr>
            <a:r>
              <a:rPr lang="ru-RU" dirty="0"/>
              <a:t>Создание региональных штаб-квартир в определенной географической зоне для организации деятельности на основе международной логистики с использованием взаимного обмена знаниями и проведением самостоятельной хозяйственной политики.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7784708" y="1524067"/>
            <a:ext cx="328228" cy="1141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7456480" y="1805386"/>
            <a:ext cx="328228" cy="1141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74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607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56992"/>
            <a:ext cx="8077200" cy="167335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Международный  рынок </a:t>
            </a:r>
            <a:r>
              <a:rPr lang="ru-RU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логистических</a:t>
            </a:r>
            <a:r>
              <a:rPr lang="ru-RU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услуг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/>
              <a:t>Курс: </a:t>
            </a:r>
            <a:r>
              <a:rPr lang="ru-RU"/>
              <a:t>международный бизнес </a:t>
            </a:r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увеличения объемов производства услуг</a:t>
            </a: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возрастания доходов от сервисной деятельности</a:t>
            </a: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роста занятости в этой сфере</a:t>
            </a: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обострения конкуренции</a:t>
            </a: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увеличения экспорта и импорта услуг </a:t>
            </a: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[1].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Газетная бумага.thmx</Template>
  <TotalTime>3802</TotalTime>
  <Words>1199</Words>
  <Application>Microsoft Office PowerPoint</Application>
  <PresentationFormat>Экран (4:3)</PresentationFormat>
  <Paragraphs>141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Impact</vt:lpstr>
      <vt:lpstr>Times New Roman</vt:lpstr>
      <vt:lpstr>Wingdings</vt:lpstr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Международный  рынок логистических услуг</vt:lpstr>
      <vt:lpstr>Тенденции</vt:lpstr>
      <vt:lpstr>Современный международный рынок услуг </vt:lpstr>
      <vt:lpstr>общемировой экспорт и импорт</vt:lpstr>
      <vt:lpstr>США</vt:lpstr>
      <vt:lpstr> </vt:lpstr>
      <vt:lpstr>Презентация PowerPoint</vt:lpstr>
      <vt:lpstr>Презентация PowerPoint</vt:lpstr>
      <vt:lpstr>Доля каждого вида транспорта в мировом грузообороте</vt:lpstr>
      <vt:lpstr>Доля каждого вида транспорта в мировом пассажирообороте</vt:lpstr>
      <vt:lpstr>Услуги по управлению и экспедированию</vt:lpstr>
      <vt:lpstr>Российский Рынок тлу в 2011-2012</vt:lpstr>
      <vt:lpstr>Презентация PowerPoint</vt:lpstr>
      <vt:lpstr>Презентация PowerPoint</vt:lpstr>
      <vt:lpstr>Презентация PowerPoint</vt:lpstr>
      <vt:lpstr>Презентация PowerPoint</vt:lpstr>
      <vt:lpstr>ОАО «РЖД Логистика»</vt:lpstr>
      <vt:lpstr>Услуги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 Abrosimova</dc:creator>
  <cp:lastModifiedBy>Petr Tolmachev</cp:lastModifiedBy>
  <cp:revision>13</cp:revision>
  <dcterms:created xsi:type="dcterms:W3CDTF">2013-10-21T19:03:40Z</dcterms:created>
  <dcterms:modified xsi:type="dcterms:W3CDTF">2022-10-21T11:41:06Z</dcterms:modified>
</cp:coreProperties>
</file>