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141"/>
  </p:notesMasterIdLst>
  <p:sldIdLst>
    <p:sldId id="479" r:id="rId3"/>
    <p:sldId id="480" r:id="rId4"/>
    <p:sldId id="275" r:id="rId5"/>
    <p:sldId id="276" r:id="rId6"/>
    <p:sldId id="277" r:id="rId7"/>
    <p:sldId id="278" r:id="rId8"/>
    <p:sldId id="279" r:id="rId9"/>
    <p:sldId id="280" r:id="rId10"/>
    <p:sldId id="256" r:id="rId11"/>
    <p:sldId id="257" r:id="rId12"/>
    <p:sldId id="258" r:id="rId13"/>
    <p:sldId id="259" r:id="rId14"/>
    <p:sldId id="260" r:id="rId15"/>
    <p:sldId id="261" r:id="rId16"/>
    <p:sldId id="262" r:id="rId17"/>
    <p:sldId id="303" r:id="rId18"/>
    <p:sldId id="281" r:id="rId19"/>
    <p:sldId id="293" r:id="rId20"/>
    <p:sldId id="294" r:id="rId21"/>
    <p:sldId id="295" r:id="rId22"/>
    <p:sldId id="296" r:id="rId23"/>
    <p:sldId id="297" r:id="rId24"/>
    <p:sldId id="298" r:id="rId25"/>
    <p:sldId id="299" r:id="rId26"/>
    <p:sldId id="300" r:id="rId27"/>
    <p:sldId id="301" r:id="rId28"/>
    <p:sldId id="302" r:id="rId29"/>
    <p:sldId id="304" r:id="rId30"/>
    <p:sldId id="305" r:id="rId31"/>
    <p:sldId id="319" r:id="rId32"/>
    <p:sldId id="320" r:id="rId33"/>
    <p:sldId id="321" r:id="rId34"/>
    <p:sldId id="322" r:id="rId35"/>
    <p:sldId id="323" r:id="rId36"/>
    <p:sldId id="324" r:id="rId37"/>
    <p:sldId id="325" r:id="rId38"/>
    <p:sldId id="326" r:id="rId39"/>
    <p:sldId id="327" r:id="rId40"/>
    <p:sldId id="328" r:id="rId41"/>
    <p:sldId id="329"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3" r:id="rId55"/>
    <p:sldId id="344" r:id="rId56"/>
    <p:sldId id="345" r:id="rId57"/>
    <p:sldId id="350" r:id="rId58"/>
    <p:sldId id="351" r:id="rId59"/>
    <p:sldId id="353" r:id="rId60"/>
    <p:sldId id="354" r:id="rId61"/>
    <p:sldId id="356" r:id="rId62"/>
    <p:sldId id="363" r:id="rId63"/>
    <p:sldId id="364" r:id="rId64"/>
    <p:sldId id="365" r:id="rId65"/>
    <p:sldId id="366" r:id="rId66"/>
    <p:sldId id="367" r:id="rId67"/>
    <p:sldId id="368" r:id="rId68"/>
    <p:sldId id="369" r:id="rId69"/>
    <p:sldId id="380" r:id="rId70"/>
    <p:sldId id="381" r:id="rId71"/>
    <p:sldId id="382" r:id="rId72"/>
    <p:sldId id="383" r:id="rId73"/>
    <p:sldId id="384" r:id="rId74"/>
    <p:sldId id="385" r:id="rId75"/>
    <p:sldId id="386" r:id="rId76"/>
    <p:sldId id="387" r:id="rId77"/>
    <p:sldId id="389" r:id="rId78"/>
    <p:sldId id="388" r:id="rId79"/>
    <p:sldId id="390" r:id="rId80"/>
    <p:sldId id="437" r:id="rId81"/>
    <p:sldId id="429" r:id="rId82"/>
    <p:sldId id="430" r:id="rId83"/>
    <p:sldId id="431" r:id="rId84"/>
    <p:sldId id="432" r:id="rId85"/>
    <p:sldId id="438" r:id="rId86"/>
    <p:sldId id="434" r:id="rId87"/>
    <p:sldId id="435" r:id="rId88"/>
    <p:sldId id="436" r:id="rId89"/>
    <p:sldId id="451" r:id="rId90"/>
    <p:sldId id="404" r:id="rId91"/>
    <p:sldId id="405" r:id="rId92"/>
    <p:sldId id="406" r:id="rId93"/>
    <p:sldId id="407" r:id="rId94"/>
    <p:sldId id="408" r:id="rId95"/>
    <p:sldId id="409" r:id="rId96"/>
    <p:sldId id="410" r:id="rId97"/>
    <p:sldId id="411" r:id="rId98"/>
    <p:sldId id="412" r:id="rId99"/>
    <p:sldId id="413" r:id="rId100"/>
    <p:sldId id="414" r:id="rId101"/>
    <p:sldId id="415" r:id="rId102"/>
    <p:sldId id="416" r:id="rId103"/>
    <p:sldId id="424" r:id="rId104"/>
    <p:sldId id="425" r:id="rId105"/>
    <p:sldId id="426" r:id="rId106"/>
    <p:sldId id="421" r:id="rId107"/>
    <p:sldId id="422" r:id="rId108"/>
    <p:sldId id="427" r:id="rId109"/>
    <p:sldId id="457" r:id="rId110"/>
    <p:sldId id="454" r:id="rId111"/>
    <p:sldId id="455" r:id="rId112"/>
    <p:sldId id="456" r:id="rId113"/>
    <p:sldId id="458" r:id="rId114"/>
    <p:sldId id="465" r:id="rId115"/>
    <p:sldId id="460" r:id="rId116"/>
    <p:sldId id="461" r:id="rId117"/>
    <p:sldId id="467" r:id="rId118"/>
    <p:sldId id="468" r:id="rId119"/>
    <p:sldId id="469" r:id="rId120"/>
    <p:sldId id="466" r:id="rId121"/>
    <p:sldId id="474" r:id="rId122"/>
    <p:sldId id="471" r:id="rId123"/>
    <p:sldId id="472" r:id="rId124"/>
    <p:sldId id="473" r:id="rId125"/>
    <p:sldId id="476" r:id="rId126"/>
    <p:sldId id="477" r:id="rId127"/>
    <p:sldId id="478" r:id="rId128"/>
    <p:sldId id="475" r:id="rId129"/>
    <p:sldId id="449" r:id="rId130"/>
    <p:sldId id="440" r:id="rId131"/>
    <p:sldId id="441" r:id="rId132"/>
    <p:sldId id="442" r:id="rId133"/>
    <p:sldId id="443" r:id="rId134"/>
    <p:sldId id="444" r:id="rId135"/>
    <p:sldId id="445" r:id="rId136"/>
    <p:sldId id="446" r:id="rId137"/>
    <p:sldId id="447" r:id="rId138"/>
    <p:sldId id="448" r:id="rId139"/>
    <p:sldId id="452" r:id="rId140"/>
  </p:sldIdLst>
  <p:sldSz cx="9144000" cy="5143500" type="screen16x9"/>
  <p:notesSz cx="6858000" cy="9144000"/>
  <p:embeddedFontLst>
    <p:embeddedFont>
      <p:font typeface="Calibri" panose="020F0502020204030204" pitchFamily="34" charset="0"/>
      <p:regular r:id="rId142"/>
      <p:bold r:id="rId143"/>
      <p:italic r:id="rId144"/>
      <p:boldItalic r:id="rId145"/>
    </p:embeddedFont>
    <p:embeddedFont>
      <p:font typeface="Calibri Light" panose="020F0302020204030204" pitchFamily="34" charset="0"/>
      <p:regular r:id="rId146"/>
      <p:italic r:id="rId147"/>
    </p:embeddedFont>
    <p:embeddedFont>
      <p:font typeface="Cambria" panose="02040503050406030204" pitchFamily="18" charset="0"/>
      <p:regular r:id="rId148"/>
      <p:bold r:id="rId149"/>
      <p:italic r:id="rId150"/>
      <p:boldItalic r:id="rId151"/>
    </p:embeddedFont>
    <p:embeddedFont>
      <p:font typeface="Open Sans" panose="020B0606030504020204" pitchFamily="34" charset="0"/>
      <p:regular r:id="rId152"/>
      <p:bold r:id="rId153"/>
      <p:italic r:id="rId154"/>
      <p:boldItalic r:id="rId155"/>
    </p:embeddedFont>
    <p:embeddedFont>
      <p:font typeface="PT Sans Narrow" panose="020B0604020202020204" pitchFamily="34" charset="-52"/>
      <p:regular r:id="rId156"/>
      <p:bold r:id="rId157"/>
    </p:embeddedFont>
  </p:embeddedFontLst>
  <p:defaultTextStyle>
    <a:defPPr>
      <a:defRPr lang="ru-RU"/>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F6C00"/>
    <a:srgbClr val="4DB6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60"/>
  </p:normalViewPr>
  <p:slideViewPr>
    <p:cSldViewPr snapToGrid="0">
      <p:cViewPr varScale="1">
        <p:scale>
          <a:sx n="108" d="100"/>
          <a:sy n="108" d="100"/>
        </p:scale>
        <p:origin x="701"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8.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font" Target="fonts/font9.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font" Target="fonts/font4.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font" Target="fonts/font10.fntdata"/><Relationship Id="rId156" Type="http://schemas.openxmlformats.org/officeDocument/2006/relationships/font" Target="fonts/font15.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notesMaster" Target="notesMasters/notesMaster1.xml"/><Relationship Id="rId146"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6.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1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2.fntdata"/><Relationship Id="rId148"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font" Target="fonts/font13.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3.fntdata"/><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D7C1A-2E34-A14C-87CE-46BF22CA804F}" type="doc">
      <dgm:prSet loTypeId="urn:microsoft.com/office/officeart/2008/layout/VerticalCurvedList" loCatId="" qsTypeId="urn:microsoft.com/office/officeart/2005/8/quickstyle/simple4" qsCatId="simple" csTypeId="urn:microsoft.com/office/officeart/2005/8/colors/accent1_2#1" csCatId="accent1" phldr="1"/>
      <dgm:spPr/>
      <dgm:t>
        <a:bodyPr/>
        <a:lstStyle/>
        <a:p>
          <a:endParaRPr lang="ru-RU"/>
        </a:p>
      </dgm:t>
    </dgm:pt>
    <dgm:pt modelId="{1D3EFFAE-B09F-3040-B919-D4840750C9B7}">
      <dgm:prSet phldrT="[Текст]"/>
      <dgm:spPr/>
      <dgm:t>
        <a:bodyPr/>
        <a:lstStyle/>
        <a:p>
          <a:r>
            <a:rPr lang="ru-RU" dirty="0">
              <a:ln>
                <a:solidFill>
                  <a:srgbClr val="4DB6AC"/>
                </a:solidFill>
              </a:ln>
              <a:solidFill>
                <a:srgbClr val="000000"/>
              </a:solidFill>
              <a:latin typeface="+mj-lt"/>
              <a:ea typeface="Times New Roman" charset="0"/>
              <a:cs typeface="Times New Roman" charset="0"/>
            </a:rPr>
            <a:t>продуктовые </a:t>
          </a:r>
        </a:p>
      </dgm:t>
    </dgm:pt>
    <dgm:pt modelId="{975DB131-0C7A-D94D-A0CB-F6FC4669B898}" type="parTrans" cxnId="{FE967FC2-B59B-6F41-92ED-D0C80E444162}">
      <dgm:prSet/>
      <dgm:spPr/>
      <dgm:t>
        <a:bodyPr/>
        <a:lstStyle/>
        <a:p>
          <a:endParaRPr lang="ru-RU">
            <a:ln>
              <a:solidFill>
                <a:srgbClr val="4DB6AC"/>
              </a:solidFill>
            </a:ln>
            <a:solidFill>
              <a:srgbClr val="000000"/>
            </a:solidFill>
            <a:latin typeface="+mj-lt"/>
          </a:endParaRPr>
        </a:p>
      </dgm:t>
    </dgm:pt>
    <dgm:pt modelId="{D38CBE7D-9DA8-6645-B334-D14EF8D0300B}" type="sibTrans" cxnId="{FE967FC2-B59B-6F41-92ED-D0C80E444162}">
      <dgm:prSet/>
      <dgm:spPr/>
      <dgm:t>
        <a:bodyPr/>
        <a:lstStyle/>
        <a:p>
          <a:endParaRPr lang="ru-RU">
            <a:ln>
              <a:solidFill>
                <a:srgbClr val="4DB6AC"/>
              </a:solidFill>
            </a:ln>
            <a:solidFill>
              <a:srgbClr val="000000"/>
            </a:solidFill>
            <a:latin typeface="+mj-lt"/>
          </a:endParaRPr>
        </a:p>
      </dgm:t>
    </dgm:pt>
    <dgm:pt modelId="{642F4716-D1B9-FC43-AB4E-ACA9FE484E49}">
      <dgm:prSet phldrT="[Текст]"/>
      <dgm:spPr/>
      <dgm:t>
        <a:bodyPr/>
        <a:lstStyle/>
        <a:p>
          <a:r>
            <a:rPr lang="ru-RU" dirty="0">
              <a:ln>
                <a:solidFill>
                  <a:srgbClr val="4DB6AC"/>
                </a:solidFill>
              </a:ln>
              <a:solidFill>
                <a:srgbClr val="000000"/>
              </a:solidFill>
              <a:latin typeface="+mj-lt"/>
              <a:ea typeface="Times New Roman" charset="0"/>
              <a:cs typeface="Times New Roman" charset="0"/>
            </a:rPr>
            <a:t>процессные </a:t>
          </a:r>
        </a:p>
      </dgm:t>
    </dgm:pt>
    <dgm:pt modelId="{A375038C-5962-394F-8364-F090D23AB603}" type="parTrans" cxnId="{D9F9DA5B-6A33-B648-A1DD-0381C4B378FC}">
      <dgm:prSet/>
      <dgm:spPr/>
      <dgm:t>
        <a:bodyPr/>
        <a:lstStyle/>
        <a:p>
          <a:endParaRPr lang="ru-RU">
            <a:ln>
              <a:solidFill>
                <a:srgbClr val="4DB6AC"/>
              </a:solidFill>
            </a:ln>
            <a:solidFill>
              <a:srgbClr val="000000"/>
            </a:solidFill>
            <a:latin typeface="+mj-lt"/>
          </a:endParaRPr>
        </a:p>
      </dgm:t>
    </dgm:pt>
    <dgm:pt modelId="{4D7524D1-143D-F446-93C3-483E8E3AEBAA}" type="sibTrans" cxnId="{D9F9DA5B-6A33-B648-A1DD-0381C4B378FC}">
      <dgm:prSet/>
      <dgm:spPr/>
      <dgm:t>
        <a:bodyPr/>
        <a:lstStyle/>
        <a:p>
          <a:endParaRPr lang="ru-RU">
            <a:ln>
              <a:solidFill>
                <a:srgbClr val="4DB6AC"/>
              </a:solidFill>
            </a:ln>
            <a:solidFill>
              <a:srgbClr val="000000"/>
            </a:solidFill>
            <a:latin typeface="+mj-lt"/>
          </a:endParaRPr>
        </a:p>
      </dgm:t>
    </dgm:pt>
    <dgm:pt modelId="{4B3F09D3-624E-944E-8544-9F08C0510F8C}">
      <dgm:prSet phldrT="[Текст]"/>
      <dgm:spPr/>
      <dgm:t>
        <a:bodyPr/>
        <a:lstStyle/>
        <a:p>
          <a:r>
            <a:rPr lang="ru-RU" dirty="0">
              <a:ln>
                <a:solidFill>
                  <a:srgbClr val="4DB6AC"/>
                </a:solidFill>
              </a:ln>
              <a:solidFill>
                <a:srgbClr val="000000"/>
              </a:solidFill>
              <a:latin typeface="+mj-lt"/>
              <a:ea typeface="Times New Roman" charset="0"/>
              <a:cs typeface="Times New Roman" charset="0"/>
            </a:rPr>
            <a:t>маркетинговые</a:t>
          </a:r>
        </a:p>
      </dgm:t>
    </dgm:pt>
    <dgm:pt modelId="{D7602C68-BA96-434B-990F-C8CDF85BDBDB}" type="parTrans" cxnId="{14129DAB-96EA-7F41-B6EB-B9D292035FDD}">
      <dgm:prSet/>
      <dgm:spPr/>
      <dgm:t>
        <a:bodyPr/>
        <a:lstStyle/>
        <a:p>
          <a:endParaRPr lang="ru-RU">
            <a:ln>
              <a:solidFill>
                <a:srgbClr val="4DB6AC"/>
              </a:solidFill>
            </a:ln>
            <a:solidFill>
              <a:srgbClr val="000000"/>
            </a:solidFill>
            <a:latin typeface="+mj-lt"/>
          </a:endParaRPr>
        </a:p>
      </dgm:t>
    </dgm:pt>
    <dgm:pt modelId="{19154835-7987-794F-942D-0BAB251B2B4A}" type="sibTrans" cxnId="{14129DAB-96EA-7F41-B6EB-B9D292035FDD}">
      <dgm:prSet/>
      <dgm:spPr/>
      <dgm:t>
        <a:bodyPr/>
        <a:lstStyle/>
        <a:p>
          <a:endParaRPr lang="ru-RU">
            <a:ln>
              <a:solidFill>
                <a:srgbClr val="4DB6AC"/>
              </a:solidFill>
            </a:ln>
            <a:solidFill>
              <a:srgbClr val="000000"/>
            </a:solidFill>
            <a:latin typeface="+mj-lt"/>
          </a:endParaRPr>
        </a:p>
      </dgm:t>
    </dgm:pt>
    <dgm:pt modelId="{7DDF57F3-7832-2643-8CDE-3C6FABCA9AF9}">
      <dgm:prSet phldrT="[Текст]"/>
      <dgm:spPr/>
      <dgm:t>
        <a:bodyPr/>
        <a:lstStyle/>
        <a:p>
          <a:r>
            <a:rPr lang="ru-RU" dirty="0">
              <a:ln>
                <a:solidFill>
                  <a:srgbClr val="4DB6AC"/>
                </a:solidFill>
              </a:ln>
              <a:solidFill>
                <a:srgbClr val="000000"/>
              </a:solidFill>
              <a:latin typeface="+mj-lt"/>
              <a:ea typeface="Times New Roman" charset="0"/>
              <a:cs typeface="Times New Roman" charset="0"/>
            </a:rPr>
            <a:t>организационные </a:t>
          </a:r>
        </a:p>
      </dgm:t>
    </dgm:pt>
    <dgm:pt modelId="{00AA95FE-D332-7B4A-A66A-55CA828BA8E3}" type="parTrans" cxnId="{16DA0E04-60DE-D14A-8FEB-2A0749655262}">
      <dgm:prSet/>
      <dgm:spPr/>
      <dgm:t>
        <a:bodyPr/>
        <a:lstStyle/>
        <a:p>
          <a:endParaRPr lang="ru-RU">
            <a:ln>
              <a:solidFill>
                <a:srgbClr val="4DB6AC"/>
              </a:solidFill>
            </a:ln>
            <a:solidFill>
              <a:srgbClr val="000000"/>
            </a:solidFill>
            <a:latin typeface="+mj-lt"/>
          </a:endParaRPr>
        </a:p>
      </dgm:t>
    </dgm:pt>
    <dgm:pt modelId="{4A262845-AC24-0145-8884-1EBE1DA73D4C}" type="sibTrans" cxnId="{16DA0E04-60DE-D14A-8FEB-2A0749655262}">
      <dgm:prSet/>
      <dgm:spPr/>
      <dgm:t>
        <a:bodyPr/>
        <a:lstStyle/>
        <a:p>
          <a:endParaRPr lang="ru-RU">
            <a:ln>
              <a:solidFill>
                <a:srgbClr val="4DB6AC"/>
              </a:solidFill>
            </a:ln>
            <a:solidFill>
              <a:srgbClr val="000000"/>
            </a:solidFill>
            <a:latin typeface="+mj-lt"/>
          </a:endParaRPr>
        </a:p>
      </dgm:t>
    </dgm:pt>
    <dgm:pt modelId="{3E4C89EB-051C-4040-8F45-664AF6B6028A}" type="pres">
      <dgm:prSet presAssocID="{537D7C1A-2E34-A14C-87CE-46BF22CA804F}" presName="Name0" presStyleCnt="0">
        <dgm:presLayoutVars>
          <dgm:chMax val="7"/>
          <dgm:chPref val="7"/>
          <dgm:dir/>
        </dgm:presLayoutVars>
      </dgm:prSet>
      <dgm:spPr/>
    </dgm:pt>
    <dgm:pt modelId="{A98B6053-B1AF-7345-9D66-8B1491342679}" type="pres">
      <dgm:prSet presAssocID="{537D7C1A-2E34-A14C-87CE-46BF22CA804F}" presName="Name1" presStyleCnt="0"/>
      <dgm:spPr/>
    </dgm:pt>
    <dgm:pt modelId="{06F9D3F6-ABF8-EC49-977E-5C2025FF328A}" type="pres">
      <dgm:prSet presAssocID="{537D7C1A-2E34-A14C-87CE-46BF22CA804F}" presName="cycle" presStyleCnt="0"/>
      <dgm:spPr/>
    </dgm:pt>
    <dgm:pt modelId="{CEE64284-44A7-2E48-96F0-A56398EBB232}" type="pres">
      <dgm:prSet presAssocID="{537D7C1A-2E34-A14C-87CE-46BF22CA804F}" presName="srcNode" presStyleLbl="node1" presStyleIdx="0" presStyleCnt="4"/>
      <dgm:spPr/>
    </dgm:pt>
    <dgm:pt modelId="{E203B789-4F25-3541-8341-6569EA8C05B3}" type="pres">
      <dgm:prSet presAssocID="{537D7C1A-2E34-A14C-87CE-46BF22CA804F}" presName="conn" presStyleLbl="parChTrans1D2" presStyleIdx="0" presStyleCnt="1"/>
      <dgm:spPr/>
    </dgm:pt>
    <dgm:pt modelId="{899039BA-720B-9841-87C6-A39892E46D53}" type="pres">
      <dgm:prSet presAssocID="{537D7C1A-2E34-A14C-87CE-46BF22CA804F}" presName="extraNode" presStyleLbl="node1" presStyleIdx="0" presStyleCnt="4"/>
      <dgm:spPr/>
    </dgm:pt>
    <dgm:pt modelId="{CD562824-44DB-F146-8709-983956FBE518}" type="pres">
      <dgm:prSet presAssocID="{537D7C1A-2E34-A14C-87CE-46BF22CA804F}" presName="dstNode" presStyleLbl="node1" presStyleIdx="0" presStyleCnt="4"/>
      <dgm:spPr/>
    </dgm:pt>
    <dgm:pt modelId="{526BF1BD-290C-174E-B3A3-19B7AF6FF599}" type="pres">
      <dgm:prSet presAssocID="{1D3EFFAE-B09F-3040-B919-D4840750C9B7}" presName="text_1" presStyleLbl="node1" presStyleIdx="0" presStyleCnt="4">
        <dgm:presLayoutVars>
          <dgm:bulletEnabled val="1"/>
        </dgm:presLayoutVars>
      </dgm:prSet>
      <dgm:spPr/>
    </dgm:pt>
    <dgm:pt modelId="{C678EDD6-AE18-1F4B-8C16-BAD64F6BAC44}" type="pres">
      <dgm:prSet presAssocID="{1D3EFFAE-B09F-3040-B919-D4840750C9B7}" presName="accent_1" presStyleCnt="0"/>
      <dgm:spPr/>
    </dgm:pt>
    <dgm:pt modelId="{93333AA6-CE1D-D94A-8C21-98373F139672}" type="pres">
      <dgm:prSet presAssocID="{1D3EFFAE-B09F-3040-B919-D4840750C9B7}" presName="accentRepeatNode" presStyleLbl="solidFgAcc1" presStyleIdx="0" presStyleCnt="4"/>
      <dgm:spPr>
        <a:solidFill>
          <a:srgbClr val="4DB6AC"/>
        </a:solidFill>
      </dgm:spPr>
    </dgm:pt>
    <dgm:pt modelId="{AD9CC877-4B7C-0249-AA4D-E734C4728089}" type="pres">
      <dgm:prSet presAssocID="{642F4716-D1B9-FC43-AB4E-ACA9FE484E49}" presName="text_2" presStyleLbl="node1" presStyleIdx="1" presStyleCnt="4">
        <dgm:presLayoutVars>
          <dgm:bulletEnabled val="1"/>
        </dgm:presLayoutVars>
      </dgm:prSet>
      <dgm:spPr/>
    </dgm:pt>
    <dgm:pt modelId="{4ECABB15-0C4E-C54A-8075-53D187616124}" type="pres">
      <dgm:prSet presAssocID="{642F4716-D1B9-FC43-AB4E-ACA9FE484E49}" presName="accent_2" presStyleCnt="0"/>
      <dgm:spPr/>
    </dgm:pt>
    <dgm:pt modelId="{C5E0DFD3-3D05-A24E-A435-7AEAD2FDAA2F}" type="pres">
      <dgm:prSet presAssocID="{642F4716-D1B9-FC43-AB4E-ACA9FE484E49}" presName="accentRepeatNode" presStyleLbl="solidFgAcc1" presStyleIdx="1" presStyleCnt="4"/>
      <dgm:spPr>
        <a:solidFill>
          <a:srgbClr val="4DB6AC"/>
        </a:solidFill>
      </dgm:spPr>
    </dgm:pt>
    <dgm:pt modelId="{6BC62BF6-1E7B-5045-BB5C-F259B766EAFD}" type="pres">
      <dgm:prSet presAssocID="{4B3F09D3-624E-944E-8544-9F08C0510F8C}" presName="text_3" presStyleLbl="node1" presStyleIdx="2" presStyleCnt="4">
        <dgm:presLayoutVars>
          <dgm:bulletEnabled val="1"/>
        </dgm:presLayoutVars>
      </dgm:prSet>
      <dgm:spPr/>
    </dgm:pt>
    <dgm:pt modelId="{82EEF790-7C94-934C-8441-F81C11598179}" type="pres">
      <dgm:prSet presAssocID="{4B3F09D3-624E-944E-8544-9F08C0510F8C}" presName="accent_3" presStyleCnt="0"/>
      <dgm:spPr/>
    </dgm:pt>
    <dgm:pt modelId="{00DC64BE-6CD1-3142-8C7C-C90916A12C9A}" type="pres">
      <dgm:prSet presAssocID="{4B3F09D3-624E-944E-8544-9F08C0510F8C}" presName="accentRepeatNode" presStyleLbl="solidFgAcc1" presStyleIdx="2" presStyleCnt="4"/>
      <dgm:spPr>
        <a:solidFill>
          <a:srgbClr val="4DB6AC"/>
        </a:solidFill>
        <a:ln>
          <a:solidFill>
            <a:schemeClr val="accent1"/>
          </a:solidFill>
        </a:ln>
      </dgm:spPr>
    </dgm:pt>
    <dgm:pt modelId="{25E116A2-8284-CD44-A8CF-DE8CB2C69C5A}" type="pres">
      <dgm:prSet presAssocID="{7DDF57F3-7832-2643-8CDE-3C6FABCA9AF9}" presName="text_4" presStyleLbl="node1" presStyleIdx="3" presStyleCnt="4">
        <dgm:presLayoutVars>
          <dgm:bulletEnabled val="1"/>
        </dgm:presLayoutVars>
      </dgm:prSet>
      <dgm:spPr/>
    </dgm:pt>
    <dgm:pt modelId="{D3623051-2326-CF46-A70B-834779986A1A}" type="pres">
      <dgm:prSet presAssocID="{7DDF57F3-7832-2643-8CDE-3C6FABCA9AF9}" presName="accent_4" presStyleCnt="0"/>
      <dgm:spPr/>
    </dgm:pt>
    <dgm:pt modelId="{964B44F1-E2A4-6442-BBBA-18D8E87D9AC1}" type="pres">
      <dgm:prSet presAssocID="{7DDF57F3-7832-2643-8CDE-3C6FABCA9AF9}" presName="accentRepeatNode" presStyleLbl="solidFgAcc1" presStyleIdx="3" presStyleCnt="4"/>
      <dgm:spPr>
        <a:solidFill>
          <a:srgbClr val="4DB6AC"/>
        </a:solidFill>
      </dgm:spPr>
    </dgm:pt>
  </dgm:ptLst>
  <dgm:cxnLst>
    <dgm:cxn modelId="{16DA0E04-60DE-D14A-8FEB-2A0749655262}" srcId="{537D7C1A-2E34-A14C-87CE-46BF22CA804F}" destId="{7DDF57F3-7832-2643-8CDE-3C6FABCA9AF9}" srcOrd="3" destOrd="0" parTransId="{00AA95FE-D332-7B4A-A66A-55CA828BA8E3}" sibTransId="{4A262845-AC24-0145-8884-1EBE1DA73D4C}"/>
    <dgm:cxn modelId="{762D3C06-171F-40AA-98B1-43E11067C7CC}" type="presOf" srcId="{4B3F09D3-624E-944E-8544-9F08C0510F8C}" destId="{6BC62BF6-1E7B-5045-BB5C-F259B766EAFD}" srcOrd="0" destOrd="0" presId="urn:microsoft.com/office/officeart/2008/layout/VerticalCurvedList"/>
    <dgm:cxn modelId="{38438513-C865-463F-89A4-D154A86D4A62}" type="presOf" srcId="{1D3EFFAE-B09F-3040-B919-D4840750C9B7}" destId="{526BF1BD-290C-174E-B3A3-19B7AF6FF599}" srcOrd="0" destOrd="0" presId="urn:microsoft.com/office/officeart/2008/layout/VerticalCurvedList"/>
    <dgm:cxn modelId="{D9F9DA5B-6A33-B648-A1DD-0381C4B378FC}" srcId="{537D7C1A-2E34-A14C-87CE-46BF22CA804F}" destId="{642F4716-D1B9-FC43-AB4E-ACA9FE484E49}" srcOrd="1" destOrd="0" parTransId="{A375038C-5962-394F-8364-F090D23AB603}" sibTransId="{4D7524D1-143D-F446-93C3-483E8E3AEBAA}"/>
    <dgm:cxn modelId="{203C6C67-6521-4F0E-8140-A1651EFC4A73}" type="presOf" srcId="{537D7C1A-2E34-A14C-87CE-46BF22CA804F}" destId="{3E4C89EB-051C-4040-8F45-664AF6B6028A}" srcOrd="0" destOrd="0" presId="urn:microsoft.com/office/officeart/2008/layout/VerticalCurvedList"/>
    <dgm:cxn modelId="{45CBC148-CED7-4BE5-AEE7-9783EB689761}" type="presOf" srcId="{642F4716-D1B9-FC43-AB4E-ACA9FE484E49}" destId="{AD9CC877-4B7C-0249-AA4D-E734C4728089}" srcOrd="0" destOrd="0" presId="urn:microsoft.com/office/officeart/2008/layout/VerticalCurvedList"/>
    <dgm:cxn modelId="{B71A0855-D863-44F0-B33E-CDDF1ADE1FE2}" type="presOf" srcId="{D38CBE7D-9DA8-6645-B334-D14EF8D0300B}" destId="{E203B789-4F25-3541-8341-6569EA8C05B3}" srcOrd="0" destOrd="0" presId="urn:microsoft.com/office/officeart/2008/layout/VerticalCurvedList"/>
    <dgm:cxn modelId="{14129DAB-96EA-7F41-B6EB-B9D292035FDD}" srcId="{537D7C1A-2E34-A14C-87CE-46BF22CA804F}" destId="{4B3F09D3-624E-944E-8544-9F08C0510F8C}" srcOrd="2" destOrd="0" parTransId="{D7602C68-BA96-434B-990F-C8CDF85BDBDB}" sibTransId="{19154835-7987-794F-942D-0BAB251B2B4A}"/>
    <dgm:cxn modelId="{FE967FC2-B59B-6F41-92ED-D0C80E444162}" srcId="{537D7C1A-2E34-A14C-87CE-46BF22CA804F}" destId="{1D3EFFAE-B09F-3040-B919-D4840750C9B7}" srcOrd="0" destOrd="0" parTransId="{975DB131-0C7A-D94D-A0CB-F6FC4669B898}" sibTransId="{D38CBE7D-9DA8-6645-B334-D14EF8D0300B}"/>
    <dgm:cxn modelId="{D76F77E4-9A86-4F0E-9A18-050CA2BD995D}" type="presOf" srcId="{7DDF57F3-7832-2643-8CDE-3C6FABCA9AF9}" destId="{25E116A2-8284-CD44-A8CF-DE8CB2C69C5A}" srcOrd="0" destOrd="0" presId="urn:microsoft.com/office/officeart/2008/layout/VerticalCurvedList"/>
    <dgm:cxn modelId="{BBBD01C3-A196-4E7F-94A3-1C0997C7F4A4}" type="presParOf" srcId="{3E4C89EB-051C-4040-8F45-664AF6B6028A}" destId="{A98B6053-B1AF-7345-9D66-8B1491342679}" srcOrd="0" destOrd="0" presId="urn:microsoft.com/office/officeart/2008/layout/VerticalCurvedList"/>
    <dgm:cxn modelId="{3ADAACA4-F1F5-488F-9FE6-83778A56AE93}" type="presParOf" srcId="{A98B6053-B1AF-7345-9D66-8B1491342679}" destId="{06F9D3F6-ABF8-EC49-977E-5C2025FF328A}" srcOrd="0" destOrd="0" presId="urn:microsoft.com/office/officeart/2008/layout/VerticalCurvedList"/>
    <dgm:cxn modelId="{418EF4CF-690D-4655-AFD1-B690EC61F9CC}" type="presParOf" srcId="{06F9D3F6-ABF8-EC49-977E-5C2025FF328A}" destId="{CEE64284-44A7-2E48-96F0-A56398EBB232}" srcOrd="0" destOrd="0" presId="urn:microsoft.com/office/officeart/2008/layout/VerticalCurvedList"/>
    <dgm:cxn modelId="{4AD94848-3130-4EDF-91EB-5B412F1810B1}" type="presParOf" srcId="{06F9D3F6-ABF8-EC49-977E-5C2025FF328A}" destId="{E203B789-4F25-3541-8341-6569EA8C05B3}" srcOrd="1" destOrd="0" presId="urn:microsoft.com/office/officeart/2008/layout/VerticalCurvedList"/>
    <dgm:cxn modelId="{1E1C26C8-E97E-4C58-B8DA-F7D162443CAC}" type="presParOf" srcId="{06F9D3F6-ABF8-EC49-977E-5C2025FF328A}" destId="{899039BA-720B-9841-87C6-A39892E46D53}" srcOrd="2" destOrd="0" presId="urn:microsoft.com/office/officeart/2008/layout/VerticalCurvedList"/>
    <dgm:cxn modelId="{1DF37A58-B25B-4E08-8998-9070D4C82EBC}" type="presParOf" srcId="{06F9D3F6-ABF8-EC49-977E-5C2025FF328A}" destId="{CD562824-44DB-F146-8709-983956FBE518}" srcOrd="3" destOrd="0" presId="urn:microsoft.com/office/officeart/2008/layout/VerticalCurvedList"/>
    <dgm:cxn modelId="{CF0181A6-DA3F-4C7F-9B02-31E37AA70C29}" type="presParOf" srcId="{A98B6053-B1AF-7345-9D66-8B1491342679}" destId="{526BF1BD-290C-174E-B3A3-19B7AF6FF599}" srcOrd="1" destOrd="0" presId="urn:microsoft.com/office/officeart/2008/layout/VerticalCurvedList"/>
    <dgm:cxn modelId="{04418135-A65B-4F31-A9D0-21C3DE1B4B17}" type="presParOf" srcId="{A98B6053-B1AF-7345-9D66-8B1491342679}" destId="{C678EDD6-AE18-1F4B-8C16-BAD64F6BAC44}" srcOrd="2" destOrd="0" presId="urn:microsoft.com/office/officeart/2008/layout/VerticalCurvedList"/>
    <dgm:cxn modelId="{4E22685F-0535-4F20-B1C5-E1B89ADA73EF}" type="presParOf" srcId="{C678EDD6-AE18-1F4B-8C16-BAD64F6BAC44}" destId="{93333AA6-CE1D-D94A-8C21-98373F139672}" srcOrd="0" destOrd="0" presId="urn:microsoft.com/office/officeart/2008/layout/VerticalCurvedList"/>
    <dgm:cxn modelId="{DA962809-97AF-4AEE-8A7C-DC86B4198671}" type="presParOf" srcId="{A98B6053-B1AF-7345-9D66-8B1491342679}" destId="{AD9CC877-4B7C-0249-AA4D-E734C4728089}" srcOrd="3" destOrd="0" presId="urn:microsoft.com/office/officeart/2008/layout/VerticalCurvedList"/>
    <dgm:cxn modelId="{739C54F2-7C11-4A6A-BF3A-6CC4829E39BA}" type="presParOf" srcId="{A98B6053-B1AF-7345-9D66-8B1491342679}" destId="{4ECABB15-0C4E-C54A-8075-53D187616124}" srcOrd="4" destOrd="0" presId="urn:microsoft.com/office/officeart/2008/layout/VerticalCurvedList"/>
    <dgm:cxn modelId="{20E10A97-37D5-4AB9-B08F-9FB3B6F766DD}" type="presParOf" srcId="{4ECABB15-0C4E-C54A-8075-53D187616124}" destId="{C5E0DFD3-3D05-A24E-A435-7AEAD2FDAA2F}" srcOrd="0" destOrd="0" presId="urn:microsoft.com/office/officeart/2008/layout/VerticalCurvedList"/>
    <dgm:cxn modelId="{A689EEEF-4247-476E-8359-4CE7E569D822}" type="presParOf" srcId="{A98B6053-B1AF-7345-9D66-8B1491342679}" destId="{6BC62BF6-1E7B-5045-BB5C-F259B766EAFD}" srcOrd="5" destOrd="0" presId="urn:microsoft.com/office/officeart/2008/layout/VerticalCurvedList"/>
    <dgm:cxn modelId="{4A358494-E873-40BB-B1CC-FDA6C114F171}" type="presParOf" srcId="{A98B6053-B1AF-7345-9D66-8B1491342679}" destId="{82EEF790-7C94-934C-8441-F81C11598179}" srcOrd="6" destOrd="0" presId="urn:microsoft.com/office/officeart/2008/layout/VerticalCurvedList"/>
    <dgm:cxn modelId="{3424F17E-5247-42DB-82E2-6F91FDC0B018}" type="presParOf" srcId="{82EEF790-7C94-934C-8441-F81C11598179}" destId="{00DC64BE-6CD1-3142-8C7C-C90916A12C9A}" srcOrd="0" destOrd="0" presId="urn:microsoft.com/office/officeart/2008/layout/VerticalCurvedList"/>
    <dgm:cxn modelId="{FBD1F025-4673-4E68-8FFF-3A8755643E3E}" type="presParOf" srcId="{A98B6053-B1AF-7345-9D66-8B1491342679}" destId="{25E116A2-8284-CD44-A8CF-DE8CB2C69C5A}" srcOrd="7" destOrd="0" presId="urn:microsoft.com/office/officeart/2008/layout/VerticalCurvedList"/>
    <dgm:cxn modelId="{D3DA40B7-98DC-440F-8149-4F3944DD6DA2}" type="presParOf" srcId="{A98B6053-B1AF-7345-9D66-8B1491342679}" destId="{D3623051-2326-CF46-A70B-834779986A1A}" srcOrd="8" destOrd="0" presId="urn:microsoft.com/office/officeart/2008/layout/VerticalCurvedList"/>
    <dgm:cxn modelId="{4BFEB71F-130E-410D-A5A7-47814EACEBA0}" type="presParOf" srcId="{D3623051-2326-CF46-A70B-834779986A1A}" destId="{964B44F1-E2A4-6442-BBBA-18D8E87D9AC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297629-5540-2A4A-B1F6-E3A1D92AC6E6}" type="doc">
      <dgm:prSet loTypeId="urn:microsoft.com/office/officeart/2005/8/layout/matrix3" loCatId="" qsTypeId="urn:microsoft.com/office/officeart/2005/8/quickstyle/simple1#8" qsCatId="simple" csTypeId="urn:microsoft.com/office/officeart/2005/8/colors/colorful5" csCatId="colorful" phldr="1"/>
      <dgm:spPr/>
    </dgm:pt>
    <dgm:pt modelId="{62D387D0-3B29-6747-9E82-AF75D4F55A28}">
      <dgm:prSet phldrT="[Текст]"/>
      <dgm:spPr/>
      <dgm:t>
        <a:bodyPr/>
        <a:lstStyle/>
        <a:p>
          <a:r>
            <a:rPr lang="ru-RU" b="1" dirty="0">
              <a:solidFill>
                <a:schemeClr val="tx2">
                  <a:lumMod val="25000"/>
                </a:schemeClr>
              </a:solidFill>
            </a:rPr>
            <a:t>ВУЗы</a:t>
          </a:r>
        </a:p>
      </dgm:t>
    </dgm:pt>
    <dgm:pt modelId="{8563714C-16D3-D545-9A2A-7C960678636B}" type="parTrans" cxnId="{CA91E4E2-C407-FB49-8F2B-E7736845D17E}">
      <dgm:prSet/>
      <dgm:spPr/>
      <dgm:t>
        <a:bodyPr/>
        <a:lstStyle/>
        <a:p>
          <a:endParaRPr lang="ru-RU"/>
        </a:p>
      </dgm:t>
    </dgm:pt>
    <dgm:pt modelId="{4EFF6EE0-3943-0646-BCB6-9D04C6DF6D6F}" type="sibTrans" cxnId="{CA91E4E2-C407-FB49-8F2B-E7736845D17E}">
      <dgm:prSet/>
      <dgm:spPr/>
      <dgm:t>
        <a:bodyPr/>
        <a:lstStyle/>
        <a:p>
          <a:endParaRPr lang="ru-RU"/>
        </a:p>
      </dgm:t>
    </dgm:pt>
    <dgm:pt modelId="{1F40D942-DD6F-E34A-B6C6-190F6CF26905}">
      <dgm:prSet phldrT="[Текст]" custT="1"/>
      <dgm:spPr/>
      <dgm:t>
        <a:bodyPr/>
        <a:lstStyle/>
        <a:p>
          <a:r>
            <a:rPr lang="ru-RU" sz="2000" b="1" dirty="0">
              <a:solidFill>
                <a:schemeClr val="tx2">
                  <a:lumMod val="25000"/>
                </a:schemeClr>
              </a:solidFill>
            </a:rPr>
            <a:t>Государственный сектор</a:t>
          </a:r>
        </a:p>
      </dgm:t>
    </dgm:pt>
    <dgm:pt modelId="{58A9EB44-E1A0-F64B-8FBB-E06E39D0D5B1}" type="parTrans" cxnId="{AFF96FB2-38B1-1D43-BE81-969563707ED7}">
      <dgm:prSet/>
      <dgm:spPr/>
      <dgm:t>
        <a:bodyPr/>
        <a:lstStyle/>
        <a:p>
          <a:endParaRPr lang="ru-RU"/>
        </a:p>
      </dgm:t>
    </dgm:pt>
    <dgm:pt modelId="{35BA2395-EB58-3F41-BB15-5ADDAC4C6D24}" type="sibTrans" cxnId="{AFF96FB2-38B1-1D43-BE81-969563707ED7}">
      <dgm:prSet/>
      <dgm:spPr/>
      <dgm:t>
        <a:bodyPr/>
        <a:lstStyle/>
        <a:p>
          <a:endParaRPr lang="ru-RU"/>
        </a:p>
      </dgm:t>
    </dgm:pt>
    <dgm:pt modelId="{762A365C-718F-6846-BFB2-1A63E695E688}">
      <dgm:prSet phldrT="[Текст]"/>
      <dgm:spPr/>
      <dgm:t>
        <a:bodyPr/>
        <a:lstStyle/>
        <a:p>
          <a:r>
            <a:rPr lang="ru-RU" b="1" dirty="0">
              <a:solidFill>
                <a:schemeClr val="tx2">
                  <a:lumMod val="25000"/>
                </a:schemeClr>
              </a:solidFill>
            </a:rPr>
            <a:t>Частный сектор: коммерческий и некоммерческий</a:t>
          </a:r>
        </a:p>
      </dgm:t>
    </dgm:pt>
    <dgm:pt modelId="{27B16AD3-5683-434B-964C-588587004D45}" type="parTrans" cxnId="{E376792C-FF5A-0040-8D69-294BA62456CA}">
      <dgm:prSet/>
      <dgm:spPr/>
      <dgm:t>
        <a:bodyPr/>
        <a:lstStyle/>
        <a:p>
          <a:endParaRPr lang="ru-RU"/>
        </a:p>
      </dgm:t>
    </dgm:pt>
    <dgm:pt modelId="{F7C8A186-BE87-F94C-B36C-F8E0822719AD}" type="sibTrans" cxnId="{E376792C-FF5A-0040-8D69-294BA62456CA}">
      <dgm:prSet/>
      <dgm:spPr/>
      <dgm:t>
        <a:bodyPr/>
        <a:lstStyle/>
        <a:p>
          <a:endParaRPr lang="ru-RU"/>
        </a:p>
      </dgm:t>
    </dgm:pt>
    <dgm:pt modelId="{5336F900-423B-914C-AE17-B78D00139A21}" type="pres">
      <dgm:prSet presAssocID="{8C297629-5540-2A4A-B1F6-E3A1D92AC6E6}" presName="matrix" presStyleCnt="0">
        <dgm:presLayoutVars>
          <dgm:chMax val="1"/>
          <dgm:dir/>
          <dgm:resizeHandles val="exact"/>
        </dgm:presLayoutVars>
      </dgm:prSet>
      <dgm:spPr/>
    </dgm:pt>
    <dgm:pt modelId="{B8212A14-2AED-AC46-BED4-5E5279B5CA06}" type="pres">
      <dgm:prSet presAssocID="{8C297629-5540-2A4A-B1F6-E3A1D92AC6E6}" presName="diamond" presStyleLbl="bgShp" presStyleIdx="0" presStyleCnt="1"/>
      <dgm:spPr/>
    </dgm:pt>
    <dgm:pt modelId="{ECA58789-D7EB-0E4D-986A-889B2FD03D96}" type="pres">
      <dgm:prSet presAssocID="{8C297629-5540-2A4A-B1F6-E3A1D92AC6E6}" presName="quad1" presStyleLbl="node1" presStyleIdx="0" presStyleCnt="4" custScaleX="121841" custLinFactNeighborX="-14125" custLinFactNeighborY="-589">
        <dgm:presLayoutVars>
          <dgm:chMax val="0"/>
          <dgm:chPref val="0"/>
          <dgm:bulletEnabled val="1"/>
        </dgm:presLayoutVars>
      </dgm:prSet>
      <dgm:spPr/>
    </dgm:pt>
    <dgm:pt modelId="{FCF654BE-FB9C-354D-B8ED-A44B973E4D27}" type="pres">
      <dgm:prSet presAssocID="{8C297629-5540-2A4A-B1F6-E3A1D92AC6E6}" presName="quad2" presStyleLbl="node1" presStyleIdx="1" presStyleCnt="4" custScaleX="115956" custLinFactNeighborX="14137">
        <dgm:presLayoutVars>
          <dgm:chMax val="0"/>
          <dgm:chPref val="0"/>
          <dgm:bulletEnabled val="1"/>
        </dgm:presLayoutVars>
      </dgm:prSet>
      <dgm:spPr/>
    </dgm:pt>
    <dgm:pt modelId="{A659A5B9-90D0-6F40-A97D-675C167060DA}" type="pres">
      <dgm:prSet presAssocID="{8C297629-5540-2A4A-B1F6-E3A1D92AC6E6}" presName="quad3" presStyleLbl="node1" presStyleIdx="2" presStyleCnt="4" custScaleX="127457" custLinFactNeighborX="-16165" custLinFactNeighborY="2523">
        <dgm:presLayoutVars>
          <dgm:chMax val="0"/>
          <dgm:chPref val="0"/>
          <dgm:bulletEnabled val="1"/>
        </dgm:presLayoutVars>
      </dgm:prSet>
      <dgm:spPr/>
    </dgm:pt>
    <dgm:pt modelId="{635D33ED-38E8-4446-8CC4-13D411B95C48}" type="pres">
      <dgm:prSet presAssocID="{8C297629-5540-2A4A-B1F6-E3A1D92AC6E6}" presName="quad4" presStyleLbl="node1" presStyleIdx="3" presStyleCnt="4" custScaleX="128903" custLinFactNeighborX="20599" custLinFactNeighborY="2523">
        <dgm:presLayoutVars>
          <dgm:chMax val="0"/>
          <dgm:chPref val="0"/>
          <dgm:bulletEnabled val="1"/>
        </dgm:presLayoutVars>
      </dgm:prSet>
      <dgm:spPr/>
    </dgm:pt>
  </dgm:ptLst>
  <dgm:cxnLst>
    <dgm:cxn modelId="{0FFA3603-A1F7-4F14-B1B4-0A5BF9A81A12}" type="presOf" srcId="{62D387D0-3B29-6747-9E82-AF75D4F55A28}" destId="{ECA58789-D7EB-0E4D-986A-889B2FD03D96}" srcOrd="0" destOrd="0" presId="urn:microsoft.com/office/officeart/2005/8/layout/matrix3"/>
    <dgm:cxn modelId="{94D46103-D8CA-43FC-BA9C-A407AF9F107B}" type="presOf" srcId="{8C297629-5540-2A4A-B1F6-E3A1D92AC6E6}" destId="{5336F900-423B-914C-AE17-B78D00139A21}" srcOrd="0" destOrd="0" presId="urn:microsoft.com/office/officeart/2005/8/layout/matrix3"/>
    <dgm:cxn modelId="{E376792C-FF5A-0040-8D69-294BA62456CA}" srcId="{8C297629-5540-2A4A-B1F6-E3A1D92AC6E6}" destId="{762A365C-718F-6846-BFB2-1A63E695E688}" srcOrd="2" destOrd="0" parTransId="{27B16AD3-5683-434B-964C-588587004D45}" sibTransId="{F7C8A186-BE87-F94C-B36C-F8E0822719AD}"/>
    <dgm:cxn modelId="{DAAD4C55-F14E-4946-B2B3-DB0E8ACE5792}" type="presOf" srcId="{1F40D942-DD6F-E34A-B6C6-190F6CF26905}" destId="{FCF654BE-FB9C-354D-B8ED-A44B973E4D27}" srcOrd="0" destOrd="0" presId="urn:microsoft.com/office/officeart/2005/8/layout/matrix3"/>
    <dgm:cxn modelId="{AFF96FB2-38B1-1D43-BE81-969563707ED7}" srcId="{8C297629-5540-2A4A-B1F6-E3A1D92AC6E6}" destId="{1F40D942-DD6F-E34A-B6C6-190F6CF26905}" srcOrd="1" destOrd="0" parTransId="{58A9EB44-E1A0-F64B-8FBB-E06E39D0D5B1}" sibTransId="{35BA2395-EB58-3F41-BB15-5ADDAC4C6D24}"/>
    <dgm:cxn modelId="{706105C0-53FB-4965-9863-1916FF5F70FD}" type="presOf" srcId="{762A365C-718F-6846-BFB2-1A63E695E688}" destId="{A659A5B9-90D0-6F40-A97D-675C167060DA}" srcOrd="0" destOrd="0" presId="urn:microsoft.com/office/officeart/2005/8/layout/matrix3"/>
    <dgm:cxn modelId="{CA91E4E2-C407-FB49-8F2B-E7736845D17E}" srcId="{8C297629-5540-2A4A-B1F6-E3A1D92AC6E6}" destId="{62D387D0-3B29-6747-9E82-AF75D4F55A28}" srcOrd="0" destOrd="0" parTransId="{8563714C-16D3-D545-9A2A-7C960678636B}" sibTransId="{4EFF6EE0-3943-0646-BCB6-9D04C6DF6D6F}"/>
    <dgm:cxn modelId="{341BB200-BFE9-49FE-94D6-68A2093F152B}" type="presParOf" srcId="{5336F900-423B-914C-AE17-B78D00139A21}" destId="{B8212A14-2AED-AC46-BED4-5E5279B5CA06}" srcOrd="0" destOrd="0" presId="urn:microsoft.com/office/officeart/2005/8/layout/matrix3"/>
    <dgm:cxn modelId="{C50611F3-E035-4338-B71D-32E3D80C054F}" type="presParOf" srcId="{5336F900-423B-914C-AE17-B78D00139A21}" destId="{ECA58789-D7EB-0E4D-986A-889B2FD03D96}" srcOrd="1" destOrd="0" presId="urn:microsoft.com/office/officeart/2005/8/layout/matrix3"/>
    <dgm:cxn modelId="{20639025-7527-424E-AAC1-43967DDC5D2F}" type="presParOf" srcId="{5336F900-423B-914C-AE17-B78D00139A21}" destId="{FCF654BE-FB9C-354D-B8ED-A44B973E4D27}" srcOrd="2" destOrd="0" presId="urn:microsoft.com/office/officeart/2005/8/layout/matrix3"/>
    <dgm:cxn modelId="{C4B0539E-9D4F-47AC-93C5-0649DC461B35}" type="presParOf" srcId="{5336F900-423B-914C-AE17-B78D00139A21}" destId="{A659A5B9-90D0-6F40-A97D-675C167060DA}" srcOrd="3" destOrd="0" presId="urn:microsoft.com/office/officeart/2005/8/layout/matrix3"/>
    <dgm:cxn modelId="{068C8AFA-4F6C-485D-A831-3BDBF1EBE912}" type="presParOf" srcId="{5336F900-423B-914C-AE17-B78D00139A21}" destId="{635D33ED-38E8-4446-8CC4-13D411B95C4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06CE94-1874-44F0-BD07-F0411E74532D}" type="doc">
      <dgm:prSet loTypeId="urn:microsoft.com/office/officeart/2005/8/layout/default#1" loCatId="list" qsTypeId="urn:microsoft.com/office/officeart/2005/8/quickstyle/simple1#9" qsCatId="simple" csTypeId="urn:microsoft.com/office/officeart/2005/8/colors/accent1_2#3" csCatId="accent1" phldr="1"/>
      <dgm:spPr/>
      <dgm:t>
        <a:bodyPr/>
        <a:lstStyle/>
        <a:p>
          <a:endParaRPr lang="ru-RU"/>
        </a:p>
      </dgm:t>
    </dgm:pt>
    <dgm:pt modelId="{ABAA8096-6ED3-442E-A43E-19444D04BF7D}">
      <dgm:prSet phldrT="[Текст]"/>
      <dgm:spPr/>
      <dgm:t>
        <a:bodyPr/>
        <a:lstStyle/>
        <a:p>
          <a:r>
            <a:rPr lang="ru-RU" b="1" i="1" dirty="0"/>
            <a:t>Линейная модель распространения инноваций</a:t>
          </a:r>
        </a:p>
      </dgm:t>
    </dgm:pt>
    <dgm:pt modelId="{048FCC86-AA69-40A0-A0A6-F4126AD71C1F}" type="parTrans" cxnId="{108D5263-6C47-41F5-88C9-9CE33B838CF2}">
      <dgm:prSet/>
      <dgm:spPr/>
      <dgm:t>
        <a:bodyPr/>
        <a:lstStyle/>
        <a:p>
          <a:endParaRPr lang="ru-RU"/>
        </a:p>
      </dgm:t>
    </dgm:pt>
    <dgm:pt modelId="{A12F1AA4-A143-4E6D-81F7-E798674096A4}" type="sibTrans" cxnId="{108D5263-6C47-41F5-88C9-9CE33B838CF2}">
      <dgm:prSet/>
      <dgm:spPr/>
      <dgm:t>
        <a:bodyPr/>
        <a:lstStyle/>
        <a:p>
          <a:endParaRPr lang="ru-RU"/>
        </a:p>
      </dgm:t>
    </dgm:pt>
    <dgm:pt modelId="{FDC990A6-986E-4D3E-B61C-19C7D22EC17C}">
      <dgm:prSet phldrT="[Текст]"/>
      <dgm:spPr/>
      <dgm:t>
        <a:bodyPr/>
        <a:lstStyle/>
        <a:p>
          <a:r>
            <a:rPr lang="ru-RU" b="1" i="1" dirty="0"/>
            <a:t>Диффузная модель распространения инноваций</a:t>
          </a:r>
        </a:p>
      </dgm:t>
    </dgm:pt>
    <dgm:pt modelId="{75AF3CF2-6427-458E-99BD-058379EC9477}" type="parTrans" cxnId="{D896E656-924C-4AFD-8979-AA25DE70DBF4}">
      <dgm:prSet/>
      <dgm:spPr/>
      <dgm:t>
        <a:bodyPr/>
        <a:lstStyle/>
        <a:p>
          <a:endParaRPr lang="ru-RU"/>
        </a:p>
      </dgm:t>
    </dgm:pt>
    <dgm:pt modelId="{FF188564-FE5F-42D4-A00C-3512223ED7AD}" type="sibTrans" cxnId="{D896E656-924C-4AFD-8979-AA25DE70DBF4}">
      <dgm:prSet/>
      <dgm:spPr/>
      <dgm:t>
        <a:bodyPr/>
        <a:lstStyle/>
        <a:p>
          <a:endParaRPr lang="ru-RU"/>
        </a:p>
      </dgm:t>
    </dgm:pt>
    <dgm:pt modelId="{F6942ED5-C52B-4524-8168-AE79DB0F0A43}">
      <dgm:prSet phldrT="[Текст]"/>
      <dgm:spPr/>
      <dgm:t>
        <a:bodyPr/>
        <a:lstStyle/>
        <a:p>
          <a:r>
            <a:rPr lang="ru-RU" b="1" i="1" dirty="0"/>
            <a:t>Территориальная модель распространения инноваций</a:t>
          </a:r>
        </a:p>
      </dgm:t>
    </dgm:pt>
    <dgm:pt modelId="{CFBB2D3F-BCA9-41D4-A802-090924B2FBEF}" type="parTrans" cxnId="{2275529F-84C3-404B-9905-68F3E6A5CC3A}">
      <dgm:prSet/>
      <dgm:spPr/>
      <dgm:t>
        <a:bodyPr/>
        <a:lstStyle/>
        <a:p>
          <a:endParaRPr lang="ru-RU"/>
        </a:p>
      </dgm:t>
    </dgm:pt>
    <dgm:pt modelId="{BCF4CA86-E61A-4E32-9A1F-D1A4C47CFE10}" type="sibTrans" cxnId="{2275529F-84C3-404B-9905-68F3E6A5CC3A}">
      <dgm:prSet/>
      <dgm:spPr/>
      <dgm:t>
        <a:bodyPr/>
        <a:lstStyle/>
        <a:p>
          <a:endParaRPr lang="ru-RU"/>
        </a:p>
      </dgm:t>
    </dgm:pt>
    <dgm:pt modelId="{0FA5B7D4-A584-4E6C-AA1D-FAB16286E4A9}" type="pres">
      <dgm:prSet presAssocID="{0006CE94-1874-44F0-BD07-F0411E74532D}" presName="diagram" presStyleCnt="0">
        <dgm:presLayoutVars>
          <dgm:dir/>
          <dgm:resizeHandles val="exact"/>
        </dgm:presLayoutVars>
      </dgm:prSet>
      <dgm:spPr/>
    </dgm:pt>
    <dgm:pt modelId="{9014CFA3-9E5D-4C20-A3E6-913324011AA7}" type="pres">
      <dgm:prSet presAssocID="{ABAA8096-6ED3-442E-A43E-19444D04BF7D}" presName="node" presStyleLbl="node1" presStyleIdx="0" presStyleCnt="3">
        <dgm:presLayoutVars>
          <dgm:bulletEnabled val="1"/>
        </dgm:presLayoutVars>
      </dgm:prSet>
      <dgm:spPr/>
    </dgm:pt>
    <dgm:pt modelId="{1FEEECEE-39BB-43ED-836E-A9AC91F11F9B}" type="pres">
      <dgm:prSet presAssocID="{A12F1AA4-A143-4E6D-81F7-E798674096A4}" presName="sibTrans" presStyleCnt="0"/>
      <dgm:spPr/>
    </dgm:pt>
    <dgm:pt modelId="{C7705A21-B657-4D74-B97E-CDAFEF7EC41A}" type="pres">
      <dgm:prSet presAssocID="{FDC990A6-986E-4D3E-B61C-19C7D22EC17C}" presName="node" presStyleLbl="node1" presStyleIdx="1" presStyleCnt="3">
        <dgm:presLayoutVars>
          <dgm:bulletEnabled val="1"/>
        </dgm:presLayoutVars>
      </dgm:prSet>
      <dgm:spPr/>
    </dgm:pt>
    <dgm:pt modelId="{5BFA8FA8-5669-41EA-BB5B-C3A1CD93CEED}" type="pres">
      <dgm:prSet presAssocID="{FF188564-FE5F-42D4-A00C-3512223ED7AD}" presName="sibTrans" presStyleCnt="0"/>
      <dgm:spPr/>
    </dgm:pt>
    <dgm:pt modelId="{D4C21E95-6BAC-44BE-81C9-A0A908D97C82}" type="pres">
      <dgm:prSet presAssocID="{F6942ED5-C52B-4524-8168-AE79DB0F0A43}" presName="node" presStyleLbl="node1" presStyleIdx="2" presStyleCnt="3">
        <dgm:presLayoutVars>
          <dgm:bulletEnabled val="1"/>
        </dgm:presLayoutVars>
      </dgm:prSet>
      <dgm:spPr/>
    </dgm:pt>
  </dgm:ptLst>
  <dgm:cxnLst>
    <dgm:cxn modelId="{6F8BE907-1723-4753-9636-A4D7793049EB}" type="presOf" srcId="{0006CE94-1874-44F0-BD07-F0411E74532D}" destId="{0FA5B7D4-A584-4E6C-AA1D-FAB16286E4A9}" srcOrd="0" destOrd="0" presId="urn:microsoft.com/office/officeart/2005/8/layout/default#1"/>
    <dgm:cxn modelId="{87F22533-6986-4347-863E-31ED2134EA26}" type="presOf" srcId="{ABAA8096-6ED3-442E-A43E-19444D04BF7D}" destId="{9014CFA3-9E5D-4C20-A3E6-913324011AA7}" srcOrd="0" destOrd="0" presId="urn:microsoft.com/office/officeart/2005/8/layout/default#1"/>
    <dgm:cxn modelId="{108D5263-6C47-41F5-88C9-9CE33B838CF2}" srcId="{0006CE94-1874-44F0-BD07-F0411E74532D}" destId="{ABAA8096-6ED3-442E-A43E-19444D04BF7D}" srcOrd="0" destOrd="0" parTransId="{048FCC86-AA69-40A0-A0A6-F4126AD71C1F}" sibTransId="{A12F1AA4-A143-4E6D-81F7-E798674096A4}"/>
    <dgm:cxn modelId="{D896E656-924C-4AFD-8979-AA25DE70DBF4}" srcId="{0006CE94-1874-44F0-BD07-F0411E74532D}" destId="{FDC990A6-986E-4D3E-B61C-19C7D22EC17C}" srcOrd="1" destOrd="0" parTransId="{75AF3CF2-6427-458E-99BD-058379EC9477}" sibTransId="{FF188564-FE5F-42D4-A00C-3512223ED7AD}"/>
    <dgm:cxn modelId="{2275529F-84C3-404B-9905-68F3E6A5CC3A}" srcId="{0006CE94-1874-44F0-BD07-F0411E74532D}" destId="{F6942ED5-C52B-4524-8168-AE79DB0F0A43}" srcOrd="2" destOrd="0" parTransId="{CFBB2D3F-BCA9-41D4-A802-090924B2FBEF}" sibTransId="{BCF4CA86-E61A-4E32-9A1F-D1A4C47CFE10}"/>
    <dgm:cxn modelId="{75F0D1B7-359A-4683-A22E-DD91C561655F}" type="presOf" srcId="{FDC990A6-986E-4D3E-B61C-19C7D22EC17C}" destId="{C7705A21-B657-4D74-B97E-CDAFEF7EC41A}" srcOrd="0" destOrd="0" presId="urn:microsoft.com/office/officeart/2005/8/layout/default#1"/>
    <dgm:cxn modelId="{86E299FF-E2F9-427C-AA14-F2F05CCDB756}" type="presOf" srcId="{F6942ED5-C52B-4524-8168-AE79DB0F0A43}" destId="{D4C21E95-6BAC-44BE-81C9-A0A908D97C82}" srcOrd="0" destOrd="0" presId="urn:microsoft.com/office/officeart/2005/8/layout/default#1"/>
    <dgm:cxn modelId="{F84CD2A5-76C0-48E6-952B-31B6C1DD7493}" type="presParOf" srcId="{0FA5B7D4-A584-4E6C-AA1D-FAB16286E4A9}" destId="{9014CFA3-9E5D-4C20-A3E6-913324011AA7}" srcOrd="0" destOrd="0" presId="urn:microsoft.com/office/officeart/2005/8/layout/default#1"/>
    <dgm:cxn modelId="{68CB4630-D7EF-48A7-9518-13C349622CD0}" type="presParOf" srcId="{0FA5B7D4-A584-4E6C-AA1D-FAB16286E4A9}" destId="{1FEEECEE-39BB-43ED-836E-A9AC91F11F9B}" srcOrd="1" destOrd="0" presId="urn:microsoft.com/office/officeart/2005/8/layout/default#1"/>
    <dgm:cxn modelId="{957292CB-D6E8-4630-9DC9-CF363F1B3725}" type="presParOf" srcId="{0FA5B7D4-A584-4E6C-AA1D-FAB16286E4A9}" destId="{C7705A21-B657-4D74-B97E-CDAFEF7EC41A}" srcOrd="2" destOrd="0" presId="urn:microsoft.com/office/officeart/2005/8/layout/default#1"/>
    <dgm:cxn modelId="{704BDC07-F688-41AD-AC2C-BA68ABBAEF70}" type="presParOf" srcId="{0FA5B7D4-A584-4E6C-AA1D-FAB16286E4A9}" destId="{5BFA8FA8-5669-41EA-BB5B-C3A1CD93CEED}" srcOrd="3" destOrd="0" presId="urn:microsoft.com/office/officeart/2005/8/layout/default#1"/>
    <dgm:cxn modelId="{C386849B-146F-4D7A-86E8-B0780BAC3A5C}" type="presParOf" srcId="{0FA5B7D4-A584-4E6C-AA1D-FAB16286E4A9}" destId="{D4C21E95-6BAC-44BE-81C9-A0A908D97C82}" srcOrd="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FEEA7C1-B2D0-4E26-9EBC-5E7DA92AC121}" type="doc">
      <dgm:prSet loTypeId="urn:microsoft.com/office/officeart/2005/8/layout/vList2" loCatId="list" qsTypeId="urn:microsoft.com/office/officeart/2005/8/quickstyle/simple1#10" qsCatId="simple" csTypeId="urn:microsoft.com/office/officeart/2005/8/colors/accent1_2#4" csCatId="accent1" phldr="1"/>
      <dgm:spPr/>
      <dgm:t>
        <a:bodyPr/>
        <a:lstStyle/>
        <a:p>
          <a:endParaRPr lang="ru-RU"/>
        </a:p>
      </dgm:t>
    </dgm:pt>
    <dgm:pt modelId="{47CA92C1-C994-4BA5-A4EB-1A1162A91C32}">
      <dgm:prSet phldrT="[Текст]"/>
      <dgm:spPr/>
      <dgm:t>
        <a:bodyPr/>
        <a:lstStyle/>
        <a:p>
          <a:r>
            <a:rPr lang="ru-RU" dirty="0"/>
            <a:t>Затратный подход</a:t>
          </a:r>
        </a:p>
      </dgm:t>
    </dgm:pt>
    <dgm:pt modelId="{6C969122-DEE5-4D1F-B33B-193ED12642AF}" type="parTrans" cxnId="{F4A22D5A-C22E-4879-9958-8680A586E70E}">
      <dgm:prSet/>
      <dgm:spPr/>
      <dgm:t>
        <a:bodyPr/>
        <a:lstStyle/>
        <a:p>
          <a:endParaRPr lang="ru-RU"/>
        </a:p>
      </dgm:t>
    </dgm:pt>
    <dgm:pt modelId="{B3F78B08-C963-4E97-9F14-6D75B213DBBA}" type="sibTrans" cxnId="{F4A22D5A-C22E-4879-9958-8680A586E70E}">
      <dgm:prSet/>
      <dgm:spPr/>
      <dgm:t>
        <a:bodyPr/>
        <a:lstStyle/>
        <a:p>
          <a:endParaRPr lang="ru-RU"/>
        </a:p>
      </dgm:t>
    </dgm:pt>
    <dgm:pt modelId="{B78FE829-AA19-4297-B155-606425AC036C}">
      <dgm:prSet phldrT="[Текст]"/>
      <dgm:spPr/>
      <dgm:t>
        <a:bodyPr/>
        <a:lstStyle/>
        <a:p>
          <a:r>
            <a:rPr lang="ru-RU" dirty="0">
              <a:solidFill>
                <a:schemeClr val="accent2">
                  <a:lumMod val="75000"/>
                </a:schemeClr>
              </a:solidFill>
            </a:rPr>
            <a:t>Учет расчетных затрат потенциальных покупателей на создание или приобретение альтернативных источников дохода, равноценных объекту оценки.</a:t>
          </a:r>
        </a:p>
      </dgm:t>
    </dgm:pt>
    <dgm:pt modelId="{D2535EA3-1076-43EE-BB02-EB0133214598}" type="parTrans" cxnId="{EF389589-1D01-4050-BCDE-7D24DE9A0410}">
      <dgm:prSet/>
      <dgm:spPr/>
      <dgm:t>
        <a:bodyPr/>
        <a:lstStyle/>
        <a:p>
          <a:endParaRPr lang="ru-RU"/>
        </a:p>
      </dgm:t>
    </dgm:pt>
    <dgm:pt modelId="{21D3224B-CEC0-407D-B797-8B2B257E1593}" type="sibTrans" cxnId="{EF389589-1D01-4050-BCDE-7D24DE9A0410}">
      <dgm:prSet/>
      <dgm:spPr/>
      <dgm:t>
        <a:bodyPr/>
        <a:lstStyle/>
        <a:p>
          <a:endParaRPr lang="ru-RU"/>
        </a:p>
      </dgm:t>
    </dgm:pt>
    <dgm:pt modelId="{F0E5F9B5-B071-4C7D-B360-0EF3BD78BBB0}">
      <dgm:prSet phldrT="[Текст]"/>
      <dgm:spPr/>
      <dgm:t>
        <a:bodyPr/>
        <a:lstStyle/>
        <a:p>
          <a:r>
            <a:rPr lang="ru-RU" dirty="0"/>
            <a:t>Рыночный подход</a:t>
          </a:r>
        </a:p>
      </dgm:t>
    </dgm:pt>
    <dgm:pt modelId="{835C375D-CC7F-45A0-9A76-45F9A3B95858}" type="parTrans" cxnId="{B0E15E7F-6841-434A-AEB5-6AEE02272B4E}">
      <dgm:prSet/>
      <dgm:spPr/>
      <dgm:t>
        <a:bodyPr/>
        <a:lstStyle/>
        <a:p>
          <a:endParaRPr lang="ru-RU"/>
        </a:p>
      </dgm:t>
    </dgm:pt>
    <dgm:pt modelId="{4F39F821-22D6-4650-8E73-F81D6C1CFD82}" type="sibTrans" cxnId="{B0E15E7F-6841-434A-AEB5-6AEE02272B4E}">
      <dgm:prSet/>
      <dgm:spPr/>
      <dgm:t>
        <a:bodyPr/>
        <a:lstStyle/>
        <a:p>
          <a:endParaRPr lang="ru-RU"/>
        </a:p>
      </dgm:t>
    </dgm:pt>
    <dgm:pt modelId="{F41C13DF-FC18-41CF-98EA-5868ED9501A6}">
      <dgm:prSet phldrT="[Текст]"/>
      <dgm:spPr/>
      <dgm:t>
        <a:bodyPr/>
        <a:lstStyle/>
        <a:p>
          <a:r>
            <a:rPr lang="ru-RU" dirty="0">
              <a:solidFill>
                <a:schemeClr val="accent2">
                  <a:lumMod val="75000"/>
                </a:schemeClr>
              </a:solidFill>
            </a:rPr>
            <a:t>Расчет стоимости оцениваемого объекта на основании данных оценок на аналогичные объекты</a:t>
          </a:r>
        </a:p>
      </dgm:t>
    </dgm:pt>
    <dgm:pt modelId="{73D0E662-EED0-4CDB-B56C-1F715C853D8E}" type="parTrans" cxnId="{5B308276-2E55-4D7E-B19E-FD39AC6E6622}">
      <dgm:prSet/>
      <dgm:spPr/>
      <dgm:t>
        <a:bodyPr/>
        <a:lstStyle/>
        <a:p>
          <a:endParaRPr lang="ru-RU"/>
        </a:p>
      </dgm:t>
    </dgm:pt>
    <dgm:pt modelId="{D794DF3F-A365-475B-BDEE-944233E8605C}" type="sibTrans" cxnId="{5B308276-2E55-4D7E-B19E-FD39AC6E6622}">
      <dgm:prSet/>
      <dgm:spPr/>
      <dgm:t>
        <a:bodyPr/>
        <a:lstStyle/>
        <a:p>
          <a:endParaRPr lang="ru-RU"/>
        </a:p>
      </dgm:t>
    </dgm:pt>
    <dgm:pt modelId="{4184D2DC-C654-4754-83AE-2C66B1AA028C}">
      <dgm:prSet/>
      <dgm:spPr/>
      <dgm:t>
        <a:bodyPr/>
        <a:lstStyle/>
        <a:p>
          <a:r>
            <a:rPr lang="ru-RU" dirty="0"/>
            <a:t>Доходный подход</a:t>
          </a:r>
        </a:p>
      </dgm:t>
    </dgm:pt>
    <dgm:pt modelId="{49E82037-3D86-4A05-AD9A-F3D1AD12D2B4}" type="parTrans" cxnId="{4D548BD9-81B2-4EE6-8FD4-DFC3B3D16207}">
      <dgm:prSet/>
      <dgm:spPr/>
      <dgm:t>
        <a:bodyPr/>
        <a:lstStyle/>
        <a:p>
          <a:endParaRPr lang="ru-RU"/>
        </a:p>
      </dgm:t>
    </dgm:pt>
    <dgm:pt modelId="{EC1CEF5A-99CF-4546-80A1-C89EA6C5E51E}" type="sibTrans" cxnId="{4D548BD9-81B2-4EE6-8FD4-DFC3B3D16207}">
      <dgm:prSet/>
      <dgm:spPr/>
      <dgm:t>
        <a:bodyPr/>
        <a:lstStyle/>
        <a:p>
          <a:endParaRPr lang="ru-RU"/>
        </a:p>
      </dgm:t>
    </dgm:pt>
    <dgm:pt modelId="{38A11086-0CE9-46AF-97AF-407DF40DC687}">
      <dgm:prSet/>
      <dgm:spPr/>
      <dgm:t>
        <a:bodyPr/>
        <a:lstStyle/>
        <a:p>
          <a:r>
            <a:rPr lang="ru-RU" dirty="0">
              <a:solidFill>
                <a:schemeClr val="accent2">
                  <a:lumMod val="75000"/>
                </a:schemeClr>
              </a:solidFill>
            </a:rPr>
            <a:t>Метод дисконтирования денежного потока, метод прямой капитализации и метод роялти.</a:t>
          </a:r>
        </a:p>
      </dgm:t>
    </dgm:pt>
    <dgm:pt modelId="{57FA228E-70A9-405C-A638-228664C04C8F}" type="parTrans" cxnId="{C53E4183-3416-4928-895B-D79F3F332854}">
      <dgm:prSet/>
      <dgm:spPr/>
      <dgm:t>
        <a:bodyPr/>
        <a:lstStyle/>
        <a:p>
          <a:endParaRPr lang="ru-RU"/>
        </a:p>
      </dgm:t>
    </dgm:pt>
    <dgm:pt modelId="{C3DFEC2A-2886-409D-8FDD-9C2DA44EFBDF}" type="sibTrans" cxnId="{C53E4183-3416-4928-895B-D79F3F332854}">
      <dgm:prSet/>
      <dgm:spPr/>
      <dgm:t>
        <a:bodyPr/>
        <a:lstStyle/>
        <a:p>
          <a:endParaRPr lang="ru-RU"/>
        </a:p>
      </dgm:t>
    </dgm:pt>
    <dgm:pt modelId="{A03357BA-4349-4446-ABE7-45C2F22C62CA}" type="pres">
      <dgm:prSet presAssocID="{CFEEA7C1-B2D0-4E26-9EBC-5E7DA92AC121}" presName="linear" presStyleCnt="0">
        <dgm:presLayoutVars>
          <dgm:animLvl val="lvl"/>
          <dgm:resizeHandles val="exact"/>
        </dgm:presLayoutVars>
      </dgm:prSet>
      <dgm:spPr/>
    </dgm:pt>
    <dgm:pt modelId="{0D131855-84E3-4F16-B01E-99CF68900F20}" type="pres">
      <dgm:prSet presAssocID="{47CA92C1-C994-4BA5-A4EB-1A1162A91C32}" presName="parentText" presStyleLbl="node1" presStyleIdx="0" presStyleCnt="3">
        <dgm:presLayoutVars>
          <dgm:chMax val="0"/>
          <dgm:bulletEnabled val="1"/>
        </dgm:presLayoutVars>
      </dgm:prSet>
      <dgm:spPr/>
    </dgm:pt>
    <dgm:pt modelId="{53BAC2EF-FCFF-422E-8859-58B229A74E05}" type="pres">
      <dgm:prSet presAssocID="{47CA92C1-C994-4BA5-A4EB-1A1162A91C32}" presName="childText" presStyleLbl="revTx" presStyleIdx="0" presStyleCnt="3">
        <dgm:presLayoutVars>
          <dgm:bulletEnabled val="1"/>
        </dgm:presLayoutVars>
      </dgm:prSet>
      <dgm:spPr/>
    </dgm:pt>
    <dgm:pt modelId="{BD9225B2-4AF8-4B77-902F-F5459A6BC312}" type="pres">
      <dgm:prSet presAssocID="{F0E5F9B5-B071-4C7D-B360-0EF3BD78BBB0}" presName="parentText" presStyleLbl="node1" presStyleIdx="1" presStyleCnt="3">
        <dgm:presLayoutVars>
          <dgm:chMax val="0"/>
          <dgm:bulletEnabled val="1"/>
        </dgm:presLayoutVars>
      </dgm:prSet>
      <dgm:spPr/>
    </dgm:pt>
    <dgm:pt modelId="{F1BF63B0-494F-4AF0-9A5B-D1F8591267EF}" type="pres">
      <dgm:prSet presAssocID="{F0E5F9B5-B071-4C7D-B360-0EF3BD78BBB0}" presName="childText" presStyleLbl="revTx" presStyleIdx="1" presStyleCnt="3">
        <dgm:presLayoutVars>
          <dgm:bulletEnabled val="1"/>
        </dgm:presLayoutVars>
      </dgm:prSet>
      <dgm:spPr/>
    </dgm:pt>
    <dgm:pt modelId="{F5078413-9E7E-4335-A46C-A458573082A1}" type="pres">
      <dgm:prSet presAssocID="{4184D2DC-C654-4754-83AE-2C66B1AA028C}" presName="parentText" presStyleLbl="node1" presStyleIdx="2" presStyleCnt="3">
        <dgm:presLayoutVars>
          <dgm:chMax val="0"/>
          <dgm:bulletEnabled val="1"/>
        </dgm:presLayoutVars>
      </dgm:prSet>
      <dgm:spPr/>
    </dgm:pt>
    <dgm:pt modelId="{08E1BCA2-B0E0-4947-BC36-DFF66119EE28}" type="pres">
      <dgm:prSet presAssocID="{4184D2DC-C654-4754-83AE-2C66B1AA028C}" presName="childText" presStyleLbl="revTx" presStyleIdx="2" presStyleCnt="3">
        <dgm:presLayoutVars>
          <dgm:bulletEnabled val="1"/>
        </dgm:presLayoutVars>
      </dgm:prSet>
      <dgm:spPr/>
    </dgm:pt>
  </dgm:ptLst>
  <dgm:cxnLst>
    <dgm:cxn modelId="{A438611A-4859-48C6-A6EE-528B4086B36B}" type="presOf" srcId="{B78FE829-AA19-4297-B155-606425AC036C}" destId="{53BAC2EF-FCFF-422E-8859-58B229A74E05}" srcOrd="0" destOrd="0" presId="urn:microsoft.com/office/officeart/2005/8/layout/vList2"/>
    <dgm:cxn modelId="{CDFBCF25-379D-434B-A1F9-17257764DCDA}" type="presOf" srcId="{CFEEA7C1-B2D0-4E26-9EBC-5E7DA92AC121}" destId="{A03357BA-4349-4446-ABE7-45C2F22C62CA}" srcOrd="0" destOrd="0" presId="urn:microsoft.com/office/officeart/2005/8/layout/vList2"/>
    <dgm:cxn modelId="{3A638C46-BA22-4285-B82C-A75CC00A3660}" type="presOf" srcId="{F41C13DF-FC18-41CF-98EA-5868ED9501A6}" destId="{F1BF63B0-494F-4AF0-9A5B-D1F8591267EF}" srcOrd="0" destOrd="0" presId="urn:microsoft.com/office/officeart/2005/8/layout/vList2"/>
    <dgm:cxn modelId="{E159AB49-149B-4B3F-9F10-3873D98E29FD}" type="presOf" srcId="{38A11086-0CE9-46AF-97AF-407DF40DC687}" destId="{08E1BCA2-B0E0-4947-BC36-DFF66119EE28}" srcOrd="0" destOrd="0" presId="urn:microsoft.com/office/officeart/2005/8/layout/vList2"/>
    <dgm:cxn modelId="{5B308276-2E55-4D7E-B19E-FD39AC6E6622}" srcId="{F0E5F9B5-B071-4C7D-B360-0EF3BD78BBB0}" destId="{F41C13DF-FC18-41CF-98EA-5868ED9501A6}" srcOrd="0" destOrd="0" parTransId="{73D0E662-EED0-4CDB-B56C-1F715C853D8E}" sibTransId="{D794DF3F-A365-475B-BDEE-944233E8605C}"/>
    <dgm:cxn modelId="{F4A22D5A-C22E-4879-9958-8680A586E70E}" srcId="{CFEEA7C1-B2D0-4E26-9EBC-5E7DA92AC121}" destId="{47CA92C1-C994-4BA5-A4EB-1A1162A91C32}" srcOrd="0" destOrd="0" parTransId="{6C969122-DEE5-4D1F-B33B-193ED12642AF}" sibTransId="{B3F78B08-C963-4E97-9F14-6D75B213DBBA}"/>
    <dgm:cxn modelId="{B0E15E7F-6841-434A-AEB5-6AEE02272B4E}" srcId="{CFEEA7C1-B2D0-4E26-9EBC-5E7DA92AC121}" destId="{F0E5F9B5-B071-4C7D-B360-0EF3BD78BBB0}" srcOrd="1" destOrd="0" parTransId="{835C375D-CC7F-45A0-9A76-45F9A3B95858}" sibTransId="{4F39F821-22D6-4650-8E73-F81D6C1CFD82}"/>
    <dgm:cxn modelId="{C53E4183-3416-4928-895B-D79F3F332854}" srcId="{4184D2DC-C654-4754-83AE-2C66B1AA028C}" destId="{38A11086-0CE9-46AF-97AF-407DF40DC687}" srcOrd="0" destOrd="0" parTransId="{57FA228E-70A9-405C-A638-228664C04C8F}" sibTransId="{C3DFEC2A-2886-409D-8FDD-9C2DA44EFBDF}"/>
    <dgm:cxn modelId="{EF389589-1D01-4050-BCDE-7D24DE9A0410}" srcId="{47CA92C1-C994-4BA5-A4EB-1A1162A91C32}" destId="{B78FE829-AA19-4297-B155-606425AC036C}" srcOrd="0" destOrd="0" parTransId="{D2535EA3-1076-43EE-BB02-EB0133214598}" sibTransId="{21D3224B-CEC0-407D-B797-8B2B257E1593}"/>
    <dgm:cxn modelId="{126A18D8-B855-4892-9488-5841160C9C6D}" type="presOf" srcId="{F0E5F9B5-B071-4C7D-B360-0EF3BD78BBB0}" destId="{BD9225B2-4AF8-4B77-902F-F5459A6BC312}" srcOrd="0" destOrd="0" presId="urn:microsoft.com/office/officeart/2005/8/layout/vList2"/>
    <dgm:cxn modelId="{4D548BD9-81B2-4EE6-8FD4-DFC3B3D16207}" srcId="{CFEEA7C1-B2D0-4E26-9EBC-5E7DA92AC121}" destId="{4184D2DC-C654-4754-83AE-2C66B1AA028C}" srcOrd="2" destOrd="0" parTransId="{49E82037-3D86-4A05-AD9A-F3D1AD12D2B4}" sibTransId="{EC1CEF5A-99CF-4546-80A1-C89EA6C5E51E}"/>
    <dgm:cxn modelId="{83EE69E6-0AD8-40C7-B345-CF7FC303CB1D}" type="presOf" srcId="{4184D2DC-C654-4754-83AE-2C66B1AA028C}" destId="{F5078413-9E7E-4335-A46C-A458573082A1}" srcOrd="0" destOrd="0" presId="urn:microsoft.com/office/officeart/2005/8/layout/vList2"/>
    <dgm:cxn modelId="{8BD71EF7-9660-4478-8D68-0D6921DE4C49}" type="presOf" srcId="{47CA92C1-C994-4BA5-A4EB-1A1162A91C32}" destId="{0D131855-84E3-4F16-B01E-99CF68900F20}" srcOrd="0" destOrd="0" presId="urn:microsoft.com/office/officeart/2005/8/layout/vList2"/>
    <dgm:cxn modelId="{A435C714-D034-46C4-8E54-FEAF2249096C}" type="presParOf" srcId="{A03357BA-4349-4446-ABE7-45C2F22C62CA}" destId="{0D131855-84E3-4F16-B01E-99CF68900F20}" srcOrd="0" destOrd="0" presId="urn:microsoft.com/office/officeart/2005/8/layout/vList2"/>
    <dgm:cxn modelId="{7E1E0EEE-92A0-471E-8AD3-74DF827E2AF3}" type="presParOf" srcId="{A03357BA-4349-4446-ABE7-45C2F22C62CA}" destId="{53BAC2EF-FCFF-422E-8859-58B229A74E05}" srcOrd="1" destOrd="0" presId="urn:microsoft.com/office/officeart/2005/8/layout/vList2"/>
    <dgm:cxn modelId="{E972C743-1161-4B9F-B3AC-1AE9D7822ECD}" type="presParOf" srcId="{A03357BA-4349-4446-ABE7-45C2F22C62CA}" destId="{BD9225B2-4AF8-4B77-902F-F5459A6BC312}" srcOrd="2" destOrd="0" presId="urn:microsoft.com/office/officeart/2005/8/layout/vList2"/>
    <dgm:cxn modelId="{C2A520C3-3D0C-404E-A9DD-90D37FD06591}" type="presParOf" srcId="{A03357BA-4349-4446-ABE7-45C2F22C62CA}" destId="{F1BF63B0-494F-4AF0-9A5B-D1F8591267EF}" srcOrd="3" destOrd="0" presId="urn:microsoft.com/office/officeart/2005/8/layout/vList2"/>
    <dgm:cxn modelId="{AB88492F-861A-48BF-AFEF-74244757DF5A}" type="presParOf" srcId="{A03357BA-4349-4446-ABE7-45C2F22C62CA}" destId="{F5078413-9E7E-4335-A46C-A458573082A1}" srcOrd="4" destOrd="0" presId="urn:microsoft.com/office/officeart/2005/8/layout/vList2"/>
    <dgm:cxn modelId="{094D7524-3296-4E9E-AF7B-E837066139A2}" type="presParOf" srcId="{A03357BA-4349-4446-ABE7-45C2F22C62CA}" destId="{08E1BCA2-B0E0-4947-BC36-DFF66119EE2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F641E9-819E-B046-BD3E-770C697040B0}" type="doc">
      <dgm:prSet loTypeId="urn:microsoft.com/office/officeart/2005/8/layout/hProcess9" loCatId="process" qsTypeId="urn:microsoft.com/office/officeart/2005/8/quickstyle/simple4" qsCatId="simple" csTypeId="urn:microsoft.com/office/officeart/2005/8/colors/colorful5" csCatId="colorful" phldr="1"/>
      <dgm:spPr/>
      <dgm:t>
        <a:bodyPr/>
        <a:lstStyle/>
        <a:p>
          <a:endParaRPr lang="ru-RU"/>
        </a:p>
      </dgm:t>
    </dgm:pt>
    <dgm:pt modelId="{747B43F5-6EBD-714E-9CEA-9C21AB386542}">
      <dgm:prSet phldrT="[Текст]"/>
      <dgm:spPr/>
      <dgm:t>
        <a:bodyPr/>
        <a:lstStyle/>
        <a:p>
          <a:r>
            <a:rPr lang="ru-RU"/>
            <a:t>1963</a:t>
          </a:r>
        </a:p>
      </dgm:t>
    </dgm:pt>
    <dgm:pt modelId="{65B9616E-51BD-074F-9F90-228BDF81FFB8}" type="parTrans" cxnId="{5655DC5C-4F9E-9F44-961F-0F46DA97C228}">
      <dgm:prSet/>
      <dgm:spPr/>
      <dgm:t>
        <a:bodyPr/>
        <a:lstStyle/>
        <a:p>
          <a:endParaRPr lang="ru-RU"/>
        </a:p>
      </dgm:t>
    </dgm:pt>
    <dgm:pt modelId="{2AE4AEC9-5012-4D4E-AE27-0AC017708E13}" type="sibTrans" cxnId="{5655DC5C-4F9E-9F44-961F-0F46DA97C228}">
      <dgm:prSet/>
      <dgm:spPr/>
      <dgm:t>
        <a:bodyPr/>
        <a:lstStyle/>
        <a:p>
          <a:endParaRPr lang="ru-RU"/>
        </a:p>
      </dgm:t>
    </dgm:pt>
    <dgm:pt modelId="{E1FF3339-A52A-A84E-9EC1-09AE3D9CF29F}">
      <dgm:prSet phldrT="[Текст]"/>
      <dgm:spPr/>
      <dgm:t>
        <a:bodyPr/>
        <a:lstStyle/>
        <a:p>
          <a:r>
            <a:rPr lang="ru-RU"/>
            <a:t>1970</a:t>
          </a:r>
        </a:p>
      </dgm:t>
    </dgm:pt>
    <dgm:pt modelId="{156A0183-8616-EC40-9AB8-63FC3144A7E5}" type="parTrans" cxnId="{873A264F-FFA0-FC47-9CE9-677A35865615}">
      <dgm:prSet/>
      <dgm:spPr/>
      <dgm:t>
        <a:bodyPr/>
        <a:lstStyle/>
        <a:p>
          <a:endParaRPr lang="ru-RU"/>
        </a:p>
      </dgm:t>
    </dgm:pt>
    <dgm:pt modelId="{7A9DA2C3-EDD9-6444-AB31-5E26C3A179A2}" type="sibTrans" cxnId="{873A264F-FFA0-FC47-9CE9-677A35865615}">
      <dgm:prSet/>
      <dgm:spPr/>
      <dgm:t>
        <a:bodyPr/>
        <a:lstStyle/>
        <a:p>
          <a:endParaRPr lang="ru-RU"/>
        </a:p>
      </dgm:t>
    </dgm:pt>
    <dgm:pt modelId="{87969F89-950F-A54C-BEA5-5A13B5F800C4}">
      <dgm:prSet phldrT="[Текст]"/>
      <dgm:spPr/>
      <dgm:t>
        <a:bodyPr/>
        <a:lstStyle/>
        <a:p>
          <a:r>
            <a:rPr lang="ru-RU"/>
            <a:t>1976</a:t>
          </a:r>
        </a:p>
      </dgm:t>
    </dgm:pt>
    <dgm:pt modelId="{8C948910-FE6C-D44D-AE3B-6B5DBD1C2C26}" type="parTrans" cxnId="{2B63672B-D570-C346-AD03-AF2CB0D89B79}">
      <dgm:prSet/>
      <dgm:spPr/>
      <dgm:t>
        <a:bodyPr/>
        <a:lstStyle/>
        <a:p>
          <a:endParaRPr lang="ru-RU"/>
        </a:p>
      </dgm:t>
    </dgm:pt>
    <dgm:pt modelId="{6A0B4B37-18BF-9448-8391-264F8647DC4D}" type="sibTrans" cxnId="{2B63672B-D570-C346-AD03-AF2CB0D89B79}">
      <dgm:prSet/>
      <dgm:spPr/>
      <dgm:t>
        <a:bodyPr/>
        <a:lstStyle/>
        <a:p>
          <a:endParaRPr lang="ru-RU"/>
        </a:p>
      </dgm:t>
    </dgm:pt>
    <dgm:pt modelId="{47AB67CB-25CD-8243-BAA0-5B82AE8EB1C3}">
      <dgm:prSet/>
      <dgm:spPr/>
      <dgm:t>
        <a:bodyPr/>
        <a:lstStyle/>
        <a:p>
          <a:r>
            <a:rPr lang="ru-RU" dirty="0"/>
            <a:t>1989</a:t>
          </a:r>
        </a:p>
      </dgm:t>
    </dgm:pt>
    <dgm:pt modelId="{E83AB6C7-9120-5040-BF19-1DE1FC3EDD2E}" type="parTrans" cxnId="{7BFA540E-8208-C842-8C80-949F328EC715}">
      <dgm:prSet/>
      <dgm:spPr/>
      <dgm:t>
        <a:bodyPr/>
        <a:lstStyle/>
        <a:p>
          <a:endParaRPr lang="ru-RU"/>
        </a:p>
      </dgm:t>
    </dgm:pt>
    <dgm:pt modelId="{85461B09-4209-044F-B9FF-DA54E6709B70}" type="sibTrans" cxnId="{7BFA540E-8208-C842-8C80-949F328EC715}">
      <dgm:prSet/>
      <dgm:spPr/>
      <dgm:t>
        <a:bodyPr/>
        <a:lstStyle/>
        <a:p>
          <a:endParaRPr lang="ru-RU"/>
        </a:p>
      </dgm:t>
    </dgm:pt>
    <dgm:pt modelId="{E6C6279A-CF27-4848-9188-64BB0567D730}">
      <dgm:prSet/>
      <dgm:spPr/>
      <dgm:t>
        <a:bodyPr/>
        <a:lstStyle/>
        <a:p>
          <a:r>
            <a:rPr lang="ru-RU"/>
            <a:t>1994</a:t>
          </a:r>
        </a:p>
      </dgm:t>
    </dgm:pt>
    <dgm:pt modelId="{9852A770-4424-1342-8AF4-26CC47CDCA0D}" type="parTrans" cxnId="{0CBE6F78-56F6-6A49-8546-FE1B510C535D}">
      <dgm:prSet/>
      <dgm:spPr/>
      <dgm:t>
        <a:bodyPr/>
        <a:lstStyle/>
        <a:p>
          <a:endParaRPr lang="ru-RU"/>
        </a:p>
      </dgm:t>
    </dgm:pt>
    <dgm:pt modelId="{CEF4D987-3D54-D64D-A6B0-2A0588DFE4F0}" type="sibTrans" cxnId="{0CBE6F78-56F6-6A49-8546-FE1B510C535D}">
      <dgm:prSet/>
      <dgm:spPr/>
      <dgm:t>
        <a:bodyPr/>
        <a:lstStyle/>
        <a:p>
          <a:endParaRPr lang="ru-RU"/>
        </a:p>
      </dgm:t>
    </dgm:pt>
    <dgm:pt modelId="{CCB63097-E5E4-8545-910C-154F6A0E2283}">
      <dgm:prSet/>
      <dgm:spPr/>
      <dgm:t>
        <a:bodyPr/>
        <a:lstStyle/>
        <a:p>
          <a:r>
            <a:rPr lang="ru-RU"/>
            <a:t>2002</a:t>
          </a:r>
        </a:p>
      </dgm:t>
    </dgm:pt>
    <dgm:pt modelId="{F4BD77AB-CBAC-A54C-8334-8658C74E4A08}" type="parTrans" cxnId="{0F8E1C76-5B96-DD43-9D21-6977F66BB88F}">
      <dgm:prSet/>
      <dgm:spPr/>
      <dgm:t>
        <a:bodyPr/>
        <a:lstStyle/>
        <a:p>
          <a:endParaRPr lang="ru-RU"/>
        </a:p>
      </dgm:t>
    </dgm:pt>
    <dgm:pt modelId="{B7935D4B-3580-4249-A1C8-5C9A552291AC}" type="sibTrans" cxnId="{0F8E1C76-5B96-DD43-9D21-6977F66BB88F}">
      <dgm:prSet/>
      <dgm:spPr/>
      <dgm:t>
        <a:bodyPr/>
        <a:lstStyle/>
        <a:p>
          <a:endParaRPr lang="ru-RU"/>
        </a:p>
      </dgm:t>
    </dgm:pt>
    <dgm:pt modelId="{770B318C-531F-E641-9506-8F9BCEC7780A}">
      <dgm:prSet/>
      <dgm:spPr/>
      <dgm:t>
        <a:bodyPr/>
        <a:lstStyle/>
        <a:p>
          <a:r>
            <a:rPr lang="ru-RU"/>
            <a:t>2015</a:t>
          </a:r>
        </a:p>
      </dgm:t>
    </dgm:pt>
    <dgm:pt modelId="{6B5770B1-4B7A-E84E-9901-BBB7964EDCB8}" type="parTrans" cxnId="{3B2CBEA0-449E-BB47-94A3-B293EE61D9DC}">
      <dgm:prSet/>
      <dgm:spPr/>
      <dgm:t>
        <a:bodyPr/>
        <a:lstStyle/>
        <a:p>
          <a:endParaRPr lang="ru-RU"/>
        </a:p>
      </dgm:t>
    </dgm:pt>
    <dgm:pt modelId="{1E5C17FC-6158-9443-98A4-8964655C434D}" type="sibTrans" cxnId="{3B2CBEA0-449E-BB47-94A3-B293EE61D9DC}">
      <dgm:prSet/>
      <dgm:spPr/>
      <dgm:t>
        <a:bodyPr/>
        <a:lstStyle/>
        <a:p>
          <a:endParaRPr lang="ru-RU"/>
        </a:p>
      </dgm:t>
    </dgm:pt>
    <dgm:pt modelId="{33C78BCF-1D46-F346-9E14-B4ED4A0BB583}" type="pres">
      <dgm:prSet presAssocID="{75F641E9-819E-B046-BD3E-770C697040B0}" presName="CompostProcess" presStyleCnt="0">
        <dgm:presLayoutVars>
          <dgm:dir/>
          <dgm:resizeHandles val="exact"/>
        </dgm:presLayoutVars>
      </dgm:prSet>
      <dgm:spPr/>
    </dgm:pt>
    <dgm:pt modelId="{7462F70F-279F-184D-B5A0-47F60847F82D}" type="pres">
      <dgm:prSet presAssocID="{75F641E9-819E-B046-BD3E-770C697040B0}" presName="arrow" presStyleLbl="bgShp" presStyleIdx="0" presStyleCnt="1"/>
      <dgm:spPr/>
    </dgm:pt>
    <dgm:pt modelId="{AE70A8E5-62E0-C948-9D79-DBA87DC4D63C}" type="pres">
      <dgm:prSet presAssocID="{75F641E9-819E-B046-BD3E-770C697040B0}" presName="linearProcess" presStyleCnt="0"/>
      <dgm:spPr/>
    </dgm:pt>
    <dgm:pt modelId="{361D92DA-7B0D-1444-B38B-16D1EF11C3E2}" type="pres">
      <dgm:prSet presAssocID="{747B43F5-6EBD-714E-9CEA-9C21AB386542}" presName="textNode" presStyleLbl="node1" presStyleIdx="0" presStyleCnt="7">
        <dgm:presLayoutVars>
          <dgm:bulletEnabled val="1"/>
        </dgm:presLayoutVars>
      </dgm:prSet>
      <dgm:spPr/>
    </dgm:pt>
    <dgm:pt modelId="{8053A02E-0E21-BE45-BD43-E868095959DA}" type="pres">
      <dgm:prSet presAssocID="{2AE4AEC9-5012-4D4E-AE27-0AC017708E13}" presName="sibTrans" presStyleCnt="0"/>
      <dgm:spPr/>
    </dgm:pt>
    <dgm:pt modelId="{021C71B3-9FB2-EE4E-82F7-898F9F0634EC}" type="pres">
      <dgm:prSet presAssocID="{E1FF3339-A52A-A84E-9EC1-09AE3D9CF29F}" presName="textNode" presStyleLbl="node1" presStyleIdx="1" presStyleCnt="7">
        <dgm:presLayoutVars>
          <dgm:bulletEnabled val="1"/>
        </dgm:presLayoutVars>
      </dgm:prSet>
      <dgm:spPr/>
    </dgm:pt>
    <dgm:pt modelId="{E4610E27-5C64-CE48-823F-482DDF3D0E28}" type="pres">
      <dgm:prSet presAssocID="{7A9DA2C3-EDD9-6444-AB31-5E26C3A179A2}" presName="sibTrans" presStyleCnt="0"/>
      <dgm:spPr/>
    </dgm:pt>
    <dgm:pt modelId="{F9CB6742-57F2-1A46-8E6D-57654B6D9E59}" type="pres">
      <dgm:prSet presAssocID="{87969F89-950F-A54C-BEA5-5A13B5F800C4}" presName="textNode" presStyleLbl="node1" presStyleIdx="2" presStyleCnt="7">
        <dgm:presLayoutVars>
          <dgm:bulletEnabled val="1"/>
        </dgm:presLayoutVars>
      </dgm:prSet>
      <dgm:spPr/>
    </dgm:pt>
    <dgm:pt modelId="{2F608BAE-1FDB-8946-B233-6BF061225B20}" type="pres">
      <dgm:prSet presAssocID="{6A0B4B37-18BF-9448-8391-264F8647DC4D}" presName="sibTrans" presStyleCnt="0"/>
      <dgm:spPr/>
    </dgm:pt>
    <dgm:pt modelId="{807B7833-9A1D-2A48-971B-B19D19FF39C1}" type="pres">
      <dgm:prSet presAssocID="{47AB67CB-25CD-8243-BAA0-5B82AE8EB1C3}" presName="textNode" presStyleLbl="node1" presStyleIdx="3" presStyleCnt="7">
        <dgm:presLayoutVars>
          <dgm:bulletEnabled val="1"/>
        </dgm:presLayoutVars>
      </dgm:prSet>
      <dgm:spPr/>
    </dgm:pt>
    <dgm:pt modelId="{31F0248A-734F-6448-BDCE-F6B45D7D3791}" type="pres">
      <dgm:prSet presAssocID="{85461B09-4209-044F-B9FF-DA54E6709B70}" presName="sibTrans" presStyleCnt="0"/>
      <dgm:spPr/>
    </dgm:pt>
    <dgm:pt modelId="{EFC273D9-97FD-DF4D-B771-8FC383102AE2}" type="pres">
      <dgm:prSet presAssocID="{E6C6279A-CF27-4848-9188-64BB0567D730}" presName="textNode" presStyleLbl="node1" presStyleIdx="4" presStyleCnt="7">
        <dgm:presLayoutVars>
          <dgm:bulletEnabled val="1"/>
        </dgm:presLayoutVars>
      </dgm:prSet>
      <dgm:spPr/>
    </dgm:pt>
    <dgm:pt modelId="{4C5AF4B2-3682-CC4D-92DF-E5E90187924C}" type="pres">
      <dgm:prSet presAssocID="{CEF4D987-3D54-D64D-A6B0-2A0588DFE4F0}" presName="sibTrans" presStyleCnt="0"/>
      <dgm:spPr/>
    </dgm:pt>
    <dgm:pt modelId="{76D59141-AEDC-D44D-876D-2A25B6997F0D}" type="pres">
      <dgm:prSet presAssocID="{CCB63097-E5E4-8545-910C-154F6A0E2283}" presName="textNode" presStyleLbl="node1" presStyleIdx="5" presStyleCnt="7">
        <dgm:presLayoutVars>
          <dgm:bulletEnabled val="1"/>
        </dgm:presLayoutVars>
      </dgm:prSet>
      <dgm:spPr/>
    </dgm:pt>
    <dgm:pt modelId="{44C6CCAA-B794-484E-959A-7CF51A747779}" type="pres">
      <dgm:prSet presAssocID="{B7935D4B-3580-4249-A1C8-5C9A552291AC}" presName="sibTrans" presStyleCnt="0"/>
      <dgm:spPr/>
    </dgm:pt>
    <dgm:pt modelId="{668E6830-A7BF-414C-9BD3-9B046FF00193}" type="pres">
      <dgm:prSet presAssocID="{770B318C-531F-E641-9506-8F9BCEC7780A}" presName="textNode" presStyleLbl="node1" presStyleIdx="6" presStyleCnt="7">
        <dgm:presLayoutVars>
          <dgm:bulletEnabled val="1"/>
        </dgm:presLayoutVars>
      </dgm:prSet>
      <dgm:spPr/>
    </dgm:pt>
  </dgm:ptLst>
  <dgm:cxnLst>
    <dgm:cxn modelId="{62E21509-1B2E-453A-8213-D3BC3B3D688C}" type="presOf" srcId="{87969F89-950F-A54C-BEA5-5A13B5F800C4}" destId="{F9CB6742-57F2-1A46-8E6D-57654B6D9E59}" srcOrd="0" destOrd="0" presId="urn:microsoft.com/office/officeart/2005/8/layout/hProcess9"/>
    <dgm:cxn modelId="{7BFA540E-8208-C842-8C80-949F328EC715}" srcId="{75F641E9-819E-B046-BD3E-770C697040B0}" destId="{47AB67CB-25CD-8243-BAA0-5B82AE8EB1C3}" srcOrd="3" destOrd="0" parTransId="{E83AB6C7-9120-5040-BF19-1DE1FC3EDD2E}" sibTransId="{85461B09-4209-044F-B9FF-DA54E6709B70}"/>
    <dgm:cxn modelId="{A058BD19-EC71-4F8D-A8E7-458600CB25E1}" type="presOf" srcId="{747B43F5-6EBD-714E-9CEA-9C21AB386542}" destId="{361D92DA-7B0D-1444-B38B-16D1EF11C3E2}" srcOrd="0" destOrd="0" presId="urn:microsoft.com/office/officeart/2005/8/layout/hProcess9"/>
    <dgm:cxn modelId="{2B63672B-D570-C346-AD03-AF2CB0D89B79}" srcId="{75F641E9-819E-B046-BD3E-770C697040B0}" destId="{87969F89-950F-A54C-BEA5-5A13B5F800C4}" srcOrd="2" destOrd="0" parTransId="{8C948910-FE6C-D44D-AE3B-6B5DBD1C2C26}" sibTransId="{6A0B4B37-18BF-9448-8391-264F8647DC4D}"/>
    <dgm:cxn modelId="{01B9132F-D230-4A22-AA6B-D110DE67359A}" type="presOf" srcId="{E1FF3339-A52A-A84E-9EC1-09AE3D9CF29F}" destId="{021C71B3-9FB2-EE4E-82F7-898F9F0634EC}" srcOrd="0" destOrd="0" presId="urn:microsoft.com/office/officeart/2005/8/layout/hProcess9"/>
    <dgm:cxn modelId="{5655DC5C-4F9E-9F44-961F-0F46DA97C228}" srcId="{75F641E9-819E-B046-BD3E-770C697040B0}" destId="{747B43F5-6EBD-714E-9CEA-9C21AB386542}" srcOrd="0" destOrd="0" parTransId="{65B9616E-51BD-074F-9F90-228BDF81FFB8}" sibTransId="{2AE4AEC9-5012-4D4E-AE27-0AC017708E13}"/>
    <dgm:cxn modelId="{873A264F-FFA0-FC47-9CE9-677A35865615}" srcId="{75F641E9-819E-B046-BD3E-770C697040B0}" destId="{E1FF3339-A52A-A84E-9EC1-09AE3D9CF29F}" srcOrd="1" destOrd="0" parTransId="{156A0183-8616-EC40-9AB8-63FC3144A7E5}" sibTransId="{7A9DA2C3-EDD9-6444-AB31-5E26C3A179A2}"/>
    <dgm:cxn modelId="{5A9D9B54-AEF1-458F-B5C8-FC4A0D9DFBE0}" type="presOf" srcId="{770B318C-531F-E641-9506-8F9BCEC7780A}" destId="{668E6830-A7BF-414C-9BD3-9B046FF00193}" srcOrd="0" destOrd="0" presId="urn:microsoft.com/office/officeart/2005/8/layout/hProcess9"/>
    <dgm:cxn modelId="{0F8E1C76-5B96-DD43-9D21-6977F66BB88F}" srcId="{75F641E9-819E-B046-BD3E-770C697040B0}" destId="{CCB63097-E5E4-8545-910C-154F6A0E2283}" srcOrd="5" destOrd="0" parTransId="{F4BD77AB-CBAC-A54C-8334-8658C74E4A08}" sibTransId="{B7935D4B-3580-4249-A1C8-5C9A552291AC}"/>
    <dgm:cxn modelId="{0CBE6F78-56F6-6A49-8546-FE1B510C535D}" srcId="{75F641E9-819E-B046-BD3E-770C697040B0}" destId="{E6C6279A-CF27-4848-9188-64BB0567D730}" srcOrd="4" destOrd="0" parTransId="{9852A770-4424-1342-8AF4-26CC47CDCA0D}" sibTransId="{CEF4D987-3D54-D64D-A6B0-2A0588DFE4F0}"/>
    <dgm:cxn modelId="{F2E2AB9E-EC0D-4771-866C-4409AD1F52EF}" type="presOf" srcId="{47AB67CB-25CD-8243-BAA0-5B82AE8EB1C3}" destId="{807B7833-9A1D-2A48-971B-B19D19FF39C1}" srcOrd="0" destOrd="0" presId="urn:microsoft.com/office/officeart/2005/8/layout/hProcess9"/>
    <dgm:cxn modelId="{3B2CBEA0-449E-BB47-94A3-B293EE61D9DC}" srcId="{75F641E9-819E-B046-BD3E-770C697040B0}" destId="{770B318C-531F-E641-9506-8F9BCEC7780A}" srcOrd="6" destOrd="0" parTransId="{6B5770B1-4B7A-E84E-9901-BBB7964EDCB8}" sibTransId="{1E5C17FC-6158-9443-98A4-8964655C434D}"/>
    <dgm:cxn modelId="{A09D83A1-104B-43D7-A001-84C776142866}" type="presOf" srcId="{E6C6279A-CF27-4848-9188-64BB0567D730}" destId="{EFC273D9-97FD-DF4D-B771-8FC383102AE2}" srcOrd="0" destOrd="0" presId="urn:microsoft.com/office/officeart/2005/8/layout/hProcess9"/>
    <dgm:cxn modelId="{C7311AC1-90EA-4159-804E-A16AEB67D332}" type="presOf" srcId="{CCB63097-E5E4-8545-910C-154F6A0E2283}" destId="{76D59141-AEDC-D44D-876D-2A25B6997F0D}" srcOrd="0" destOrd="0" presId="urn:microsoft.com/office/officeart/2005/8/layout/hProcess9"/>
    <dgm:cxn modelId="{65AD87FF-4090-4642-A2CA-4F3F0B37413A}" type="presOf" srcId="{75F641E9-819E-B046-BD3E-770C697040B0}" destId="{33C78BCF-1D46-F346-9E14-B4ED4A0BB583}" srcOrd="0" destOrd="0" presId="urn:microsoft.com/office/officeart/2005/8/layout/hProcess9"/>
    <dgm:cxn modelId="{7783DB61-BF02-4A39-8A8A-1241EA434383}" type="presParOf" srcId="{33C78BCF-1D46-F346-9E14-B4ED4A0BB583}" destId="{7462F70F-279F-184D-B5A0-47F60847F82D}" srcOrd="0" destOrd="0" presId="urn:microsoft.com/office/officeart/2005/8/layout/hProcess9"/>
    <dgm:cxn modelId="{3E7CDA45-BFE3-4C16-8AD1-08EAA8289D1D}" type="presParOf" srcId="{33C78BCF-1D46-F346-9E14-B4ED4A0BB583}" destId="{AE70A8E5-62E0-C948-9D79-DBA87DC4D63C}" srcOrd="1" destOrd="0" presId="urn:microsoft.com/office/officeart/2005/8/layout/hProcess9"/>
    <dgm:cxn modelId="{D82CCD47-2263-4D27-8D97-A07E9E2277DE}" type="presParOf" srcId="{AE70A8E5-62E0-C948-9D79-DBA87DC4D63C}" destId="{361D92DA-7B0D-1444-B38B-16D1EF11C3E2}" srcOrd="0" destOrd="0" presId="urn:microsoft.com/office/officeart/2005/8/layout/hProcess9"/>
    <dgm:cxn modelId="{B460446D-AD86-450B-9AFC-4C10F93C7778}" type="presParOf" srcId="{AE70A8E5-62E0-C948-9D79-DBA87DC4D63C}" destId="{8053A02E-0E21-BE45-BD43-E868095959DA}" srcOrd="1" destOrd="0" presId="urn:microsoft.com/office/officeart/2005/8/layout/hProcess9"/>
    <dgm:cxn modelId="{30ED7020-361E-436F-AEF6-C51674C59B17}" type="presParOf" srcId="{AE70A8E5-62E0-C948-9D79-DBA87DC4D63C}" destId="{021C71B3-9FB2-EE4E-82F7-898F9F0634EC}" srcOrd="2" destOrd="0" presId="urn:microsoft.com/office/officeart/2005/8/layout/hProcess9"/>
    <dgm:cxn modelId="{76D48BB1-A72E-4CA2-8B02-B3CA8C504A3B}" type="presParOf" srcId="{AE70A8E5-62E0-C948-9D79-DBA87DC4D63C}" destId="{E4610E27-5C64-CE48-823F-482DDF3D0E28}" srcOrd="3" destOrd="0" presId="urn:microsoft.com/office/officeart/2005/8/layout/hProcess9"/>
    <dgm:cxn modelId="{DC37F4CF-06C0-4CA1-AE7E-1916ED4732F9}" type="presParOf" srcId="{AE70A8E5-62E0-C948-9D79-DBA87DC4D63C}" destId="{F9CB6742-57F2-1A46-8E6D-57654B6D9E59}" srcOrd="4" destOrd="0" presId="urn:microsoft.com/office/officeart/2005/8/layout/hProcess9"/>
    <dgm:cxn modelId="{81E5C4D1-43E6-4740-9E2F-167FD6B79964}" type="presParOf" srcId="{AE70A8E5-62E0-C948-9D79-DBA87DC4D63C}" destId="{2F608BAE-1FDB-8946-B233-6BF061225B20}" srcOrd="5" destOrd="0" presId="urn:microsoft.com/office/officeart/2005/8/layout/hProcess9"/>
    <dgm:cxn modelId="{2C2D1392-1DA0-4824-ABA0-A6E19777A6BF}" type="presParOf" srcId="{AE70A8E5-62E0-C948-9D79-DBA87DC4D63C}" destId="{807B7833-9A1D-2A48-971B-B19D19FF39C1}" srcOrd="6" destOrd="0" presId="urn:microsoft.com/office/officeart/2005/8/layout/hProcess9"/>
    <dgm:cxn modelId="{911AFBC1-C700-4E1D-865B-B020F18E7B1B}" type="presParOf" srcId="{AE70A8E5-62E0-C948-9D79-DBA87DC4D63C}" destId="{31F0248A-734F-6448-BDCE-F6B45D7D3791}" srcOrd="7" destOrd="0" presId="urn:microsoft.com/office/officeart/2005/8/layout/hProcess9"/>
    <dgm:cxn modelId="{663EAAC5-D959-4853-A812-515F994F88AE}" type="presParOf" srcId="{AE70A8E5-62E0-C948-9D79-DBA87DC4D63C}" destId="{EFC273D9-97FD-DF4D-B771-8FC383102AE2}" srcOrd="8" destOrd="0" presId="urn:microsoft.com/office/officeart/2005/8/layout/hProcess9"/>
    <dgm:cxn modelId="{B98606DB-E7A8-47DC-BBB2-9CA3B8D551D7}" type="presParOf" srcId="{AE70A8E5-62E0-C948-9D79-DBA87DC4D63C}" destId="{4C5AF4B2-3682-CC4D-92DF-E5E90187924C}" srcOrd="9" destOrd="0" presId="urn:microsoft.com/office/officeart/2005/8/layout/hProcess9"/>
    <dgm:cxn modelId="{97646601-7BE0-47F4-8D62-035870285F15}" type="presParOf" srcId="{AE70A8E5-62E0-C948-9D79-DBA87DC4D63C}" destId="{76D59141-AEDC-D44D-876D-2A25B6997F0D}" srcOrd="10" destOrd="0" presId="urn:microsoft.com/office/officeart/2005/8/layout/hProcess9"/>
    <dgm:cxn modelId="{7BDDAF17-10EE-4FE4-9ACC-721970F132EF}" type="presParOf" srcId="{AE70A8E5-62E0-C948-9D79-DBA87DC4D63C}" destId="{44C6CCAA-B794-484E-959A-7CF51A747779}" srcOrd="11" destOrd="0" presId="urn:microsoft.com/office/officeart/2005/8/layout/hProcess9"/>
    <dgm:cxn modelId="{A16274DC-7CA6-4C4C-8F4D-95E63E52A577}" type="presParOf" srcId="{AE70A8E5-62E0-C948-9D79-DBA87DC4D63C}" destId="{668E6830-A7BF-414C-9BD3-9B046FF00193}" srcOrd="1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349527-839C-3445-A315-A998C0265579}" type="doc">
      <dgm:prSet loTypeId="urn:microsoft.com/office/officeart/2005/8/layout/chevron2" loCatId="process" qsTypeId="urn:microsoft.com/office/officeart/2005/8/quickstyle/simple1#1" qsCatId="simple" csTypeId="urn:microsoft.com/office/officeart/2005/8/colors/accent1_3" csCatId="accent1" phldr="1"/>
      <dgm:spPr/>
      <dgm:t>
        <a:bodyPr/>
        <a:lstStyle/>
        <a:p>
          <a:endParaRPr lang="ru-RU"/>
        </a:p>
      </dgm:t>
    </dgm:pt>
    <dgm:pt modelId="{E7F27234-0593-FA49-BD59-CD9605330AD3}">
      <dgm:prSet/>
      <dgm:spPr/>
      <dgm:t>
        <a:bodyPr/>
        <a:lstStyle/>
        <a:p>
          <a:r>
            <a:rPr lang="ru-RU" dirty="0"/>
            <a:t>Научно-исследовательская и неисследовательская деятельность: </a:t>
          </a:r>
          <a:r>
            <a:rPr lang="ru-RU" i="1" dirty="0"/>
            <a:t>наличие или отсутствие элементов новизны</a:t>
          </a:r>
          <a:r>
            <a:rPr lang="ru-RU" dirty="0"/>
            <a:t>;</a:t>
          </a:r>
        </a:p>
      </dgm:t>
    </dgm:pt>
    <dgm:pt modelId="{90A83C9B-D749-334A-A827-305D03AF477A}" type="parTrans" cxnId="{A4554341-283F-8E49-83B6-621194EF11F0}">
      <dgm:prSet/>
      <dgm:spPr/>
      <dgm:t>
        <a:bodyPr/>
        <a:lstStyle/>
        <a:p>
          <a:endParaRPr lang="ru-RU"/>
        </a:p>
      </dgm:t>
    </dgm:pt>
    <dgm:pt modelId="{01A86D67-CCAA-2D44-B736-99E127F001AB}" type="sibTrans" cxnId="{A4554341-283F-8E49-83B6-621194EF11F0}">
      <dgm:prSet/>
      <dgm:spPr/>
      <dgm:t>
        <a:bodyPr/>
        <a:lstStyle/>
        <a:p>
          <a:endParaRPr lang="ru-RU"/>
        </a:p>
      </dgm:t>
    </dgm:pt>
    <dgm:pt modelId="{4E2E1A4C-E82D-724C-B3E0-E46D490C2D0F}">
      <dgm:prSet/>
      <dgm:spPr/>
      <dgm:t>
        <a:bodyPr/>
        <a:lstStyle/>
        <a:p>
          <a:r>
            <a:rPr lang="ru-RU" dirty="0"/>
            <a:t>Научно-исследовательская и «связанная/сопутствующая научная» деятельность;</a:t>
          </a:r>
        </a:p>
      </dgm:t>
    </dgm:pt>
    <dgm:pt modelId="{293FC6EF-2A9A-D446-9635-B37AD07223EF}" type="parTrans" cxnId="{B9211CFB-0110-3F4C-AD57-406E8031FDAA}">
      <dgm:prSet/>
      <dgm:spPr/>
      <dgm:t>
        <a:bodyPr/>
        <a:lstStyle/>
        <a:p>
          <a:endParaRPr lang="ru-RU"/>
        </a:p>
      </dgm:t>
    </dgm:pt>
    <dgm:pt modelId="{DE491FC3-8A84-914F-9716-D191EB35F1B3}" type="sibTrans" cxnId="{B9211CFB-0110-3F4C-AD57-406E8031FDAA}">
      <dgm:prSet/>
      <dgm:spPr/>
      <dgm:t>
        <a:bodyPr/>
        <a:lstStyle/>
        <a:p>
          <a:endParaRPr lang="ru-RU"/>
        </a:p>
      </dgm:t>
    </dgm:pt>
    <dgm:pt modelId="{5D4DA08F-CB84-D64E-92E7-FBCE274A48D8}">
      <dgm:prSet/>
      <dgm:spPr/>
      <dgm:t>
        <a:bodyPr/>
        <a:lstStyle/>
        <a:p>
          <a:r>
            <a:rPr lang="ru-RU" dirty="0"/>
            <a:t>Инновации и </a:t>
          </a:r>
          <a:r>
            <a:rPr lang="en-US" dirty="0"/>
            <a:t>R&amp;D</a:t>
          </a:r>
          <a:r>
            <a:rPr lang="ru-RU" dirty="0"/>
            <a:t>: </a:t>
          </a:r>
          <a:r>
            <a:rPr lang="ru-RU" i="1" dirty="0"/>
            <a:t>инновации включают в себя </a:t>
          </a:r>
          <a:r>
            <a:rPr lang="en-US" i="1" dirty="0"/>
            <a:t>R&amp;D</a:t>
          </a:r>
          <a:r>
            <a:rPr lang="en-US" dirty="0"/>
            <a:t>.</a:t>
          </a:r>
          <a:endParaRPr lang="ru-RU" dirty="0"/>
        </a:p>
      </dgm:t>
    </dgm:pt>
    <dgm:pt modelId="{A7A1C958-A3F4-AF49-96DD-A5680497E1D1}" type="parTrans" cxnId="{7EC59747-ADB3-6C4A-8D15-A3C365EF4322}">
      <dgm:prSet/>
      <dgm:spPr/>
      <dgm:t>
        <a:bodyPr/>
        <a:lstStyle/>
        <a:p>
          <a:endParaRPr lang="ru-RU"/>
        </a:p>
      </dgm:t>
    </dgm:pt>
    <dgm:pt modelId="{508ED519-64F5-7643-A320-35E21F69B865}" type="sibTrans" cxnId="{7EC59747-ADB3-6C4A-8D15-A3C365EF4322}">
      <dgm:prSet/>
      <dgm:spPr/>
      <dgm:t>
        <a:bodyPr/>
        <a:lstStyle/>
        <a:p>
          <a:endParaRPr lang="ru-RU"/>
        </a:p>
      </dgm:t>
    </dgm:pt>
    <dgm:pt modelId="{110D6F08-D9C8-DC4E-BA07-AB8B51D8DD20}">
      <dgm:prSet/>
      <dgm:spPr/>
      <dgm:t>
        <a:bodyPr/>
        <a:lstStyle/>
        <a:p>
          <a:r>
            <a:rPr lang="ru-RU" b="1" dirty="0"/>
            <a:t>1</a:t>
          </a:r>
        </a:p>
      </dgm:t>
    </dgm:pt>
    <dgm:pt modelId="{52D70945-49D1-6540-9A4F-DC1A83116E36}" type="parTrans" cxnId="{23757767-0B1F-3940-82A8-042B73F1B756}">
      <dgm:prSet/>
      <dgm:spPr/>
      <dgm:t>
        <a:bodyPr/>
        <a:lstStyle/>
        <a:p>
          <a:endParaRPr lang="ru-RU"/>
        </a:p>
      </dgm:t>
    </dgm:pt>
    <dgm:pt modelId="{5FF5C074-0710-8547-984D-56B1BD70C4AB}" type="sibTrans" cxnId="{23757767-0B1F-3940-82A8-042B73F1B756}">
      <dgm:prSet/>
      <dgm:spPr/>
      <dgm:t>
        <a:bodyPr/>
        <a:lstStyle/>
        <a:p>
          <a:endParaRPr lang="ru-RU"/>
        </a:p>
      </dgm:t>
    </dgm:pt>
    <dgm:pt modelId="{50A881E3-A932-294A-A1E9-832152B60676}">
      <dgm:prSet/>
      <dgm:spPr/>
      <dgm:t>
        <a:bodyPr/>
        <a:lstStyle/>
        <a:p>
          <a:r>
            <a:rPr lang="ru-RU" b="1" dirty="0"/>
            <a:t>2</a:t>
          </a:r>
        </a:p>
      </dgm:t>
    </dgm:pt>
    <dgm:pt modelId="{8CEE39E7-FBDE-F842-9400-A91C94F1F80F}" type="parTrans" cxnId="{B5D89FA9-4758-434A-8FB4-E2C861565D71}">
      <dgm:prSet/>
      <dgm:spPr/>
      <dgm:t>
        <a:bodyPr/>
        <a:lstStyle/>
        <a:p>
          <a:endParaRPr lang="ru-RU"/>
        </a:p>
      </dgm:t>
    </dgm:pt>
    <dgm:pt modelId="{15B44EEF-EDCE-5844-AF2E-90950F0DAB12}" type="sibTrans" cxnId="{B5D89FA9-4758-434A-8FB4-E2C861565D71}">
      <dgm:prSet/>
      <dgm:spPr/>
      <dgm:t>
        <a:bodyPr/>
        <a:lstStyle/>
        <a:p>
          <a:endParaRPr lang="ru-RU"/>
        </a:p>
      </dgm:t>
    </dgm:pt>
    <dgm:pt modelId="{94CD8B1E-7BE7-FB4D-8AFD-5CD64C0613A7}">
      <dgm:prSet/>
      <dgm:spPr/>
      <dgm:t>
        <a:bodyPr/>
        <a:lstStyle/>
        <a:p>
          <a:r>
            <a:rPr lang="ru-RU" b="1" dirty="0"/>
            <a:t>3</a:t>
          </a:r>
        </a:p>
      </dgm:t>
    </dgm:pt>
    <dgm:pt modelId="{DAF76866-DE2A-7C4F-B14B-5CE11F1E317E}" type="parTrans" cxnId="{1F627EDF-2CDD-164C-A9B9-5F87565187E7}">
      <dgm:prSet/>
      <dgm:spPr/>
      <dgm:t>
        <a:bodyPr/>
        <a:lstStyle/>
        <a:p>
          <a:endParaRPr lang="ru-RU"/>
        </a:p>
      </dgm:t>
    </dgm:pt>
    <dgm:pt modelId="{E17E4361-D6B8-1241-BA32-B284D97127F7}" type="sibTrans" cxnId="{1F627EDF-2CDD-164C-A9B9-5F87565187E7}">
      <dgm:prSet/>
      <dgm:spPr/>
      <dgm:t>
        <a:bodyPr/>
        <a:lstStyle/>
        <a:p>
          <a:endParaRPr lang="ru-RU"/>
        </a:p>
      </dgm:t>
    </dgm:pt>
    <dgm:pt modelId="{84C8201E-E783-AB43-81E8-EA102FE7230F}" type="pres">
      <dgm:prSet presAssocID="{D7349527-839C-3445-A315-A998C0265579}" presName="linearFlow" presStyleCnt="0">
        <dgm:presLayoutVars>
          <dgm:dir/>
          <dgm:animLvl val="lvl"/>
          <dgm:resizeHandles val="exact"/>
        </dgm:presLayoutVars>
      </dgm:prSet>
      <dgm:spPr/>
    </dgm:pt>
    <dgm:pt modelId="{B062C7C5-FC2C-9F4D-A0E6-43624F4C0C3A}" type="pres">
      <dgm:prSet presAssocID="{110D6F08-D9C8-DC4E-BA07-AB8B51D8DD20}" presName="composite" presStyleCnt="0"/>
      <dgm:spPr/>
    </dgm:pt>
    <dgm:pt modelId="{1AB92DA3-C284-C54E-8A5E-DDC266C59801}" type="pres">
      <dgm:prSet presAssocID="{110D6F08-D9C8-DC4E-BA07-AB8B51D8DD20}" presName="parentText" presStyleLbl="alignNode1" presStyleIdx="0" presStyleCnt="3">
        <dgm:presLayoutVars>
          <dgm:chMax val="1"/>
          <dgm:bulletEnabled val="1"/>
        </dgm:presLayoutVars>
      </dgm:prSet>
      <dgm:spPr/>
    </dgm:pt>
    <dgm:pt modelId="{0E1BCD12-4524-7040-A823-F8EDFDD6E40E}" type="pres">
      <dgm:prSet presAssocID="{110D6F08-D9C8-DC4E-BA07-AB8B51D8DD20}" presName="descendantText" presStyleLbl="alignAcc1" presStyleIdx="0" presStyleCnt="3">
        <dgm:presLayoutVars>
          <dgm:bulletEnabled val="1"/>
        </dgm:presLayoutVars>
      </dgm:prSet>
      <dgm:spPr/>
    </dgm:pt>
    <dgm:pt modelId="{8272C955-B3B7-F449-8713-35C7528FB637}" type="pres">
      <dgm:prSet presAssocID="{5FF5C074-0710-8547-984D-56B1BD70C4AB}" presName="sp" presStyleCnt="0"/>
      <dgm:spPr/>
    </dgm:pt>
    <dgm:pt modelId="{6112E4F4-226D-404E-9138-A005C26B7EB9}" type="pres">
      <dgm:prSet presAssocID="{50A881E3-A932-294A-A1E9-832152B60676}" presName="composite" presStyleCnt="0"/>
      <dgm:spPr/>
    </dgm:pt>
    <dgm:pt modelId="{EA0EDE01-18BB-DD4F-B858-D337439B6B9D}" type="pres">
      <dgm:prSet presAssocID="{50A881E3-A932-294A-A1E9-832152B60676}" presName="parentText" presStyleLbl="alignNode1" presStyleIdx="1" presStyleCnt="3">
        <dgm:presLayoutVars>
          <dgm:chMax val="1"/>
          <dgm:bulletEnabled val="1"/>
        </dgm:presLayoutVars>
      </dgm:prSet>
      <dgm:spPr/>
    </dgm:pt>
    <dgm:pt modelId="{2C6720CC-DA48-C346-BCAB-F791F3E282C5}" type="pres">
      <dgm:prSet presAssocID="{50A881E3-A932-294A-A1E9-832152B60676}" presName="descendantText" presStyleLbl="alignAcc1" presStyleIdx="1" presStyleCnt="3">
        <dgm:presLayoutVars>
          <dgm:bulletEnabled val="1"/>
        </dgm:presLayoutVars>
      </dgm:prSet>
      <dgm:spPr/>
    </dgm:pt>
    <dgm:pt modelId="{A6175D14-FF66-924E-B834-C0916411294D}" type="pres">
      <dgm:prSet presAssocID="{15B44EEF-EDCE-5844-AF2E-90950F0DAB12}" presName="sp" presStyleCnt="0"/>
      <dgm:spPr/>
    </dgm:pt>
    <dgm:pt modelId="{75CF6347-3FE8-9E42-A058-60176480C128}" type="pres">
      <dgm:prSet presAssocID="{94CD8B1E-7BE7-FB4D-8AFD-5CD64C0613A7}" presName="composite" presStyleCnt="0"/>
      <dgm:spPr/>
    </dgm:pt>
    <dgm:pt modelId="{7826620C-5904-3443-AD8A-BAD405BD79F1}" type="pres">
      <dgm:prSet presAssocID="{94CD8B1E-7BE7-FB4D-8AFD-5CD64C0613A7}" presName="parentText" presStyleLbl="alignNode1" presStyleIdx="2" presStyleCnt="3">
        <dgm:presLayoutVars>
          <dgm:chMax val="1"/>
          <dgm:bulletEnabled val="1"/>
        </dgm:presLayoutVars>
      </dgm:prSet>
      <dgm:spPr/>
    </dgm:pt>
    <dgm:pt modelId="{741F80C4-3A00-4B4C-8092-D4AF3D4454B7}" type="pres">
      <dgm:prSet presAssocID="{94CD8B1E-7BE7-FB4D-8AFD-5CD64C0613A7}" presName="descendantText" presStyleLbl="alignAcc1" presStyleIdx="2" presStyleCnt="3">
        <dgm:presLayoutVars>
          <dgm:bulletEnabled val="1"/>
        </dgm:presLayoutVars>
      </dgm:prSet>
      <dgm:spPr/>
    </dgm:pt>
  </dgm:ptLst>
  <dgm:cxnLst>
    <dgm:cxn modelId="{55C5C537-0948-48AF-8F9F-142CDD2126CD}" type="presOf" srcId="{50A881E3-A932-294A-A1E9-832152B60676}" destId="{EA0EDE01-18BB-DD4F-B858-D337439B6B9D}" srcOrd="0" destOrd="0" presId="urn:microsoft.com/office/officeart/2005/8/layout/chevron2"/>
    <dgm:cxn modelId="{A4554341-283F-8E49-83B6-621194EF11F0}" srcId="{110D6F08-D9C8-DC4E-BA07-AB8B51D8DD20}" destId="{E7F27234-0593-FA49-BD59-CD9605330AD3}" srcOrd="0" destOrd="0" parTransId="{90A83C9B-D749-334A-A827-305D03AF477A}" sibTransId="{01A86D67-CCAA-2D44-B736-99E127F001AB}"/>
    <dgm:cxn modelId="{33470E43-B338-4493-B71A-D0460F63874D}" type="presOf" srcId="{4E2E1A4C-E82D-724C-B3E0-E46D490C2D0F}" destId="{2C6720CC-DA48-C346-BCAB-F791F3E282C5}" srcOrd="0" destOrd="0" presId="urn:microsoft.com/office/officeart/2005/8/layout/chevron2"/>
    <dgm:cxn modelId="{23757767-0B1F-3940-82A8-042B73F1B756}" srcId="{D7349527-839C-3445-A315-A998C0265579}" destId="{110D6F08-D9C8-DC4E-BA07-AB8B51D8DD20}" srcOrd="0" destOrd="0" parTransId="{52D70945-49D1-6540-9A4F-DC1A83116E36}" sibTransId="{5FF5C074-0710-8547-984D-56B1BD70C4AB}"/>
    <dgm:cxn modelId="{7EC59747-ADB3-6C4A-8D15-A3C365EF4322}" srcId="{94CD8B1E-7BE7-FB4D-8AFD-5CD64C0613A7}" destId="{5D4DA08F-CB84-D64E-92E7-FBCE274A48D8}" srcOrd="0" destOrd="0" parTransId="{A7A1C958-A3F4-AF49-96DD-A5680497E1D1}" sibTransId="{508ED519-64F5-7643-A320-35E21F69B865}"/>
    <dgm:cxn modelId="{4E899888-92F7-47DD-B4E4-8DDDC41310ED}" type="presOf" srcId="{5D4DA08F-CB84-D64E-92E7-FBCE274A48D8}" destId="{741F80C4-3A00-4B4C-8092-D4AF3D4454B7}" srcOrd="0" destOrd="0" presId="urn:microsoft.com/office/officeart/2005/8/layout/chevron2"/>
    <dgm:cxn modelId="{01DFC895-8DE2-4465-93F6-55478217D1B1}" type="presOf" srcId="{94CD8B1E-7BE7-FB4D-8AFD-5CD64C0613A7}" destId="{7826620C-5904-3443-AD8A-BAD405BD79F1}" srcOrd="0" destOrd="0" presId="urn:microsoft.com/office/officeart/2005/8/layout/chevron2"/>
    <dgm:cxn modelId="{B5D89FA9-4758-434A-8FB4-E2C861565D71}" srcId="{D7349527-839C-3445-A315-A998C0265579}" destId="{50A881E3-A932-294A-A1E9-832152B60676}" srcOrd="1" destOrd="0" parTransId="{8CEE39E7-FBDE-F842-9400-A91C94F1F80F}" sibTransId="{15B44EEF-EDCE-5844-AF2E-90950F0DAB12}"/>
    <dgm:cxn modelId="{08B613C0-2B7D-4E24-8E73-1BDA7F192F2A}" type="presOf" srcId="{D7349527-839C-3445-A315-A998C0265579}" destId="{84C8201E-E783-AB43-81E8-EA102FE7230F}" srcOrd="0" destOrd="0" presId="urn:microsoft.com/office/officeart/2005/8/layout/chevron2"/>
    <dgm:cxn modelId="{1F627EDF-2CDD-164C-A9B9-5F87565187E7}" srcId="{D7349527-839C-3445-A315-A998C0265579}" destId="{94CD8B1E-7BE7-FB4D-8AFD-5CD64C0613A7}" srcOrd="2" destOrd="0" parTransId="{DAF76866-DE2A-7C4F-B14B-5CE11F1E317E}" sibTransId="{E17E4361-D6B8-1241-BA32-B284D97127F7}"/>
    <dgm:cxn modelId="{E56BCFF4-7FDD-4DEF-8329-32C0A03D708D}" type="presOf" srcId="{110D6F08-D9C8-DC4E-BA07-AB8B51D8DD20}" destId="{1AB92DA3-C284-C54E-8A5E-DDC266C59801}" srcOrd="0" destOrd="0" presId="urn:microsoft.com/office/officeart/2005/8/layout/chevron2"/>
    <dgm:cxn modelId="{10D217FA-2F26-44EF-966D-6B2AD151C709}" type="presOf" srcId="{E7F27234-0593-FA49-BD59-CD9605330AD3}" destId="{0E1BCD12-4524-7040-A823-F8EDFDD6E40E}" srcOrd="0" destOrd="0" presId="urn:microsoft.com/office/officeart/2005/8/layout/chevron2"/>
    <dgm:cxn modelId="{B9211CFB-0110-3F4C-AD57-406E8031FDAA}" srcId="{50A881E3-A932-294A-A1E9-832152B60676}" destId="{4E2E1A4C-E82D-724C-B3E0-E46D490C2D0F}" srcOrd="0" destOrd="0" parTransId="{293FC6EF-2A9A-D446-9635-B37AD07223EF}" sibTransId="{DE491FC3-8A84-914F-9716-D191EB35F1B3}"/>
    <dgm:cxn modelId="{0F9493D2-C3E1-4164-9353-45B27D99FC7C}" type="presParOf" srcId="{84C8201E-E783-AB43-81E8-EA102FE7230F}" destId="{B062C7C5-FC2C-9F4D-A0E6-43624F4C0C3A}" srcOrd="0" destOrd="0" presId="urn:microsoft.com/office/officeart/2005/8/layout/chevron2"/>
    <dgm:cxn modelId="{666D351C-C48A-4A79-B8BF-C9FAD98EC72A}" type="presParOf" srcId="{B062C7C5-FC2C-9F4D-A0E6-43624F4C0C3A}" destId="{1AB92DA3-C284-C54E-8A5E-DDC266C59801}" srcOrd="0" destOrd="0" presId="urn:microsoft.com/office/officeart/2005/8/layout/chevron2"/>
    <dgm:cxn modelId="{32868460-2E40-447B-B648-1B035E0B4F03}" type="presParOf" srcId="{B062C7C5-FC2C-9F4D-A0E6-43624F4C0C3A}" destId="{0E1BCD12-4524-7040-A823-F8EDFDD6E40E}" srcOrd="1" destOrd="0" presId="urn:microsoft.com/office/officeart/2005/8/layout/chevron2"/>
    <dgm:cxn modelId="{ECF1F1E9-C930-405E-9576-8A620BB929F1}" type="presParOf" srcId="{84C8201E-E783-AB43-81E8-EA102FE7230F}" destId="{8272C955-B3B7-F449-8713-35C7528FB637}" srcOrd="1" destOrd="0" presId="urn:microsoft.com/office/officeart/2005/8/layout/chevron2"/>
    <dgm:cxn modelId="{14514F5B-59DA-4754-A44C-BC502FEC33F3}" type="presParOf" srcId="{84C8201E-E783-AB43-81E8-EA102FE7230F}" destId="{6112E4F4-226D-404E-9138-A005C26B7EB9}" srcOrd="2" destOrd="0" presId="urn:microsoft.com/office/officeart/2005/8/layout/chevron2"/>
    <dgm:cxn modelId="{8FB957C9-56A7-43A7-BA5E-E3FB14B866AF}" type="presParOf" srcId="{6112E4F4-226D-404E-9138-A005C26B7EB9}" destId="{EA0EDE01-18BB-DD4F-B858-D337439B6B9D}" srcOrd="0" destOrd="0" presId="urn:microsoft.com/office/officeart/2005/8/layout/chevron2"/>
    <dgm:cxn modelId="{7F4A0C38-54EF-4BD2-9948-6E2858725A1E}" type="presParOf" srcId="{6112E4F4-226D-404E-9138-A005C26B7EB9}" destId="{2C6720CC-DA48-C346-BCAB-F791F3E282C5}" srcOrd="1" destOrd="0" presId="urn:microsoft.com/office/officeart/2005/8/layout/chevron2"/>
    <dgm:cxn modelId="{13BE14CF-8818-4859-A8D7-26758DED8819}" type="presParOf" srcId="{84C8201E-E783-AB43-81E8-EA102FE7230F}" destId="{A6175D14-FF66-924E-B834-C0916411294D}" srcOrd="3" destOrd="0" presId="urn:microsoft.com/office/officeart/2005/8/layout/chevron2"/>
    <dgm:cxn modelId="{238465B2-9397-40E7-88F1-433AD86EF7C3}" type="presParOf" srcId="{84C8201E-E783-AB43-81E8-EA102FE7230F}" destId="{75CF6347-3FE8-9E42-A058-60176480C128}" srcOrd="4" destOrd="0" presId="urn:microsoft.com/office/officeart/2005/8/layout/chevron2"/>
    <dgm:cxn modelId="{73416DED-87E3-442F-961A-BD5A16BC0219}" type="presParOf" srcId="{75CF6347-3FE8-9E42-A058-60176480C128}" destId="{7826620C-5904-3443-AD8A-BAD405BD79F1}" srcOrd="0" destOrd="0" presId="urn:microsoft.com/office/officeart/2005/8/layout/chevron2"/>
    <dgm:cxn modelId="{961DB159-5339-4CF5-A62E-A6964C3991A6}" type="presParOf" srcId="{75CF6347-3FE8-9E42-A058-60176480C128}" destId="{741F80C4-3A00-4B4C-8092-D4AF3D4454B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6C54FF-A163-2F44-8857-13069369BD6D}" type="doc">
      <dgm:prSet loTypeId="urn:microsoft.com/office/officeart/2005/8/layout/hList7" loCatId="" qsTypeId="urn:microsoft.com/office/officeart/2005/8/quickstyle/simple1#2" qsCatId="simple" csTypeId="urn:microsoft.com/office/officeart/2005/8/colors/accent6_1" csCatId="accent6" phldr="1"/>
      <dgm:spPr/>
    </dgm:pt>
    <dgm:pt modelId="{50740079-5C9B-9D46-8E21-A40889FDA5F4}">
      <dgm:prSet phldrT="[Текст]" custT="1"/>
      <dgm:spPr/>
      <dgm:t>
        <a:bodyPr/>
        <a:lstStyle/>
        <a:p>
          <a:r>
            <a:rPr lang="ru-RU" sz="3200" b="1" dirty="0"/>
            <a:t>Фундаментальные исследования</a:t>
          </a:r>
        </a:p>
      </dgm:t>
    </dgm:pt>
    <dgm:pt modelId="{ED97E3E9-C773-FA4F-A07B-2C9262969754}" type="parTrans" cxnId="{5F3FDCED-3612-D948-9EE0-28A4024AAFEF}">
      <dgm:prSet/>
      <dgm:spPr/>
      <dgm:t>
        <a:bodyPr/>
        <a:lstStyle/>
        <a:p>
          <a:endParaRPr lang="ru-RU"/>
        </a:p>
      </dgm:t>
    </dgm:pt>
    <dgm:pt modelId="{8FF8741D-A3BA-2E47-B375-1A1501F26BCD}" type="sibTrans" cxnId="{5F3FDCED-3612-D948-9EE0-28A4024AAFEF}">
      <dgm:prSet/>
      <dgm:spPr/>
      <dgm:t>
        <a:bodyPr/>
        <a:lstStyle/>
        <a:p>
          <a:endParaRPr lang="ru-RU"/>
        </a:p>
      </dgm:t>
    </dgm:pt>
    <dgm:pt modelId="{9F967A12-80EF-3E40-AB1E-6EA9087878F8}">
      <dgm:prSet phldrT="[Текст]" custT="1"/>
      <dgm:spPr/>
      <dgm:t>
        <a:bodyPr/>
        <a:lstStyle/>
        <a:p>
          <a:r>
            <a:rPr lang="ru-RU" sz="3200" b="1" dirty="0"/>
            <a:t>Прикладные исследования</a:t>
          </a:r>
        </a:p>
      </dgm:t>
    </dgm:pt>
    <dgm:pt modelId="{0AD55A0B-A354-3240-9331-FDBD823E3E29}" type="parTrans" cxnId="{0142E8B8-D44A-A545-924E-5A0586B96AB5}">
      <dgm:prSet/>
      <dgm:spPr/>
      <dgm:t>
        <a:bodyPr/>
        <a:lstStyle/>
        <a:p>
          <a:endParaRPr lang="ru-RU"/>
        </a:p>
      </dgm:t>
    </dgm:pt>
    <dgm:pt modelId="{823972D8-DE07-0042-B081-11340FE6B030}" type="sibTrans" cxnId="{0142E8B8-D44A-A545-924E-5A0586B96AB5}">
      <dgm:prSet/>
      <dgm:spPr/>
      <dgm:t>
        <a:bodyPr/>
        <a:lstStyle/>
        <a:p>
          <a:endParaRPr lang="ru-RU"/>
        </a:p>
      </dgm:t>
    </dgm:pt>
    <dgm:pt modelId="{F4B09299-5B45-354E-8271-EE16F7B3380F}">
      <dgm:prSet phldrT="[Текст]" custT="1"/>
      <dgm:spPr/>
      <dgm:t>
        <a:bodyPr/>
        <a:lstStyle/>
        <a:p>
          <a:r>
            <a:rPr lang="ru-RU" sz="3200" b="1" dirty="0"/>
            <a:t>Опытно-конструкторские разработки</a:t>
          </a:r>
        </a:p>
      </dgm:t>
    </dgm:pt>
    <dgm:pt modelId="{C9B6A0FC-3F43-6349-9C25-694DEEAF3BEB}" type="parTrans" cxnId="{355A9ABD-E232-B747-B3AE-01CC9181FC04}">
      <dgm:prSet/>
      <dgm:spPr/>
      <dgm:t>
        <a:bodyPr/>
        <a:lstStyle/>
        <a:p>
          <a:endParaRPr lang="ru-RU"/>
        </a:p>
      </dgm:t>
    </dgm:pt>
    <dgm:pt modelId="{81ABC575-D727-D74F-B339-D3D03FBAC346}" type="sibTrans" cxnId="{355A9ABD-E232-B747-B3AE-01CC9181FC04}">
      <dgm:prSet/>
      <dgm:spPr/>
      <dgm:t>
        <a:bodyPr/>
        <a:lstStyle/>
        <a:p>
          <a:endParaRPr lang="ru-RU"/>
        </a:p>
      </dgm:t>
    </dgm:pt>
    <dgm:pt modelId="{E3B09219-7F14-7943-B12C-4693972EB69D}" type="pres">
      <dgm:prSet presAssocID="{346C54FF-A163-2F44-8857-13069369BD6D}" presName="Name0" presStyleCnt="0">
        <dgm:presLayoutVars>
          <dgm:dir/>
          <dgm:resizeHandles val="exact"/>
        </dgm:presLayoutVars>
      </dgm:prSet>
      <dgm:spPr/>
    </dgm:pt>
    <dgm:pt modelId="{12799F16-175A-0A48-B55C-C4B9E6BC0687}" type="pres">
      <dgm:prSet presAssocID="{346C54FF-A163-2F44-8857-13069369BD6D}" presName="fgShape" presStyleLbl="fgShp" presStyleIdx="0" presStyleCnt="1"/>
      <dgm:spPr/>
    </dgm:pt>
    <dgm:pt modelId="{07CFD7AE-85FE-2144-93CB-2AE06A912477}" type="pres">
      <dgm:prSet presAssocID="{346C54FF-A163-2F44-8857-13069369BD6D}" presName="linComp" presStyleCnt="0"/>
      <dgm:spPr/>
    </dgm:pt>
    <dgm:pt modelId="{931EB010-0944-3049-A709-CB809F3FCF33}" type="pres">
      <dgm:prSet presAssocID="{50740079-5C9B-9D46-8E21-A40889FDA5F4}" presName="compNode" presStyleCnt="0"/>
      <dgm:spPr/>
    </dgm:pt>
    <dgm:pt modelId="{C498D13E-AA4F-E64A-9535-6C9D0B863872}" type="pres">
      <dgm:prSet presAssocID="{50740079-5C9B-9D46-8E21-A40889FDA5F4}" presName="bkgdShape" presStyleLbl="node1" presStyleIdx="0" presStyleCnt="3"/>
      <dgm:spPr/>
    </dgm:pt>
    <dgm:pt modelId="{62254093-E8D8-5240-8EF0-82566FEE85CD}" type="pres">
      <dgm:prSet presAssocID="{50740079-5C9B-9D46-8E21-A40889FDA5F4}" presName="nodeTx" presStyleLbl="node1" presStyleIdx="0" presStyleCnt="3">
        <dgm:presLayoutVars>
          <dgm:bulletEnabled val="1"/>
        </dgm:presLayoutVars>
      </dgm:prSet>
      <dgm:spPr/>
    </dgm:pt>
    <dgm:pt modelId="{FAC7669B-4007-9741-91F8-445A62D35505}" type="pres">
      <dgm:prSet presAssocID="{50740079-5C9B-9D46-8E21-A40889FDA5F4}" presName="invisiNode" presStyleLbl="node1" presStyleIdx="0" presStyleCnt="3"/>
      <dgm:spPr/>
    </dgm:pt>
    <dgm:pt modelId="{560A1182-E8D4-3D4F-93EE-02781B712C58}" type="pres">
      <dgm:prSet presAssocID="{50740079-5C9B-9D46-8E21-A40889FDA5F4}" presName="imagNode" presStyleLbl="fgImgPlace1" presStyleIdx="0" presStyleCnt="3" custFlipVert="1" custFlipHor="1" custScaleX="17300" custScaleY="14184" custLinFactNeighborX="-1954" custLinFactNeighborY="-199"/>
      <dgm:spPr/>
    </dgm:pt>
    <dgm:pt modelId="{E372B258-F3DD-D943-895A-54B85B83CB44}" type="pres">
      <dgm:prSet presAssocID="{8FF8741D-A3BA-2E47-B375-1A1501F26BCD}" presName="sibTrans" presStyleLbl="sibTrans2D1" presStyleIdx="0" presStyleCnt="0"/>
      <dgm:spPr/>
    </dgm:pt>
    <dgm:pt modelId="{1437DD3F-5085-2642-8AEF-56FD4DEF29FE}" type="pres">
      <dgm:prSet presAssocID="{9F967A12-80EF-3E40-AB1E-6EA9087878F8}" presName="compNode" presStyleCnt="0"/>
      <dgm:spPr/>
    </dgm:pt>
    <dgm:pt modelId="{D5DFFA64-79EF-E441-ADFF-A8120E1D2188}" type="pres">
      <dgm:prSet presAssocID="{9F967A12-80EF-3E40-AB1E-6EA9087878F8}" presName="bkgdShape" presStyleLbl="node1" presStyleIdx="1" presStyleCnt="3"/>
      <dgm:spPr/>
    </dgm:pt>
    <dgm:pt modelId="{F29347DC-D835-C941-87DC-9AA7BB51B9FB}" type="pres">
      <dgm:prSet presAssocID="{9F967A12-80EF-3E40-AB1E-6EA9087878F8}" presName="nodeTx" presStyleLbl="node1" presStyleIdx="1" presStyleCnt="3">
        <dgm:presLayoutVars>
          <dgm:bulletEnabled val="1"/>
        </dgm:presLayoutVars>
      </dgm:prSet>
      <dgm:spPr/>
    </dgm:pt>
    <dgm:pt modelId="{CB956510-D90A-9545-AD02-F4BFF5BB0A89}" type="pres">
      <dgm:prSet presAssocID="{9F967A12-80EF-3E40-AB1E-6EA9087878F8}" presName="invisiNode" presStyleLbl="node1" presStyleIdx="1" presStyleCnt="3"/>
      <dgm:spPr/>
    </dgm:pt>
    <dgm:pt modelId="{C09CF489-3D8C-CB49-B6AE-0F102BE28E59}" type="pres">
      <dgm:prSet presAssocID="{9F967A12-80EF-3E40-AB1E-6EA9087878F8}" presName="imagNode" presStyleLbl="fgImgPlace1" presStyleIdx="1" presStyleCnt="3" custFlipHor="1" custScaleX="9315" custScaleY="3762"/>
      <dgm:spPr/>
    </dgm:pt>
    <dgm:pt modelId="{9CEF5A0C-A408-0043-9D2E-D58C3EE093E3}" type="pres">
      <dgm:prSet presAssocID="{823972D8-DE07-0042-B081-11340FE6B030}" presName="sibTrans" presStyleLbl="sibTrans2D1" presStyleIdx="0" presStyleCnt="0"/>
      <dgm:spPr/>
    </dgm:pt>
    <dgm:pt modelId="{D060B7BC-80A2-324A-A435-AC0259CF399F}" type="pres">
      <dgm:prSet presAssocID="{F4B09299-5B45-354E-8271-EE16F7B3380F}" presName="compNode" presStyleCnt="0"/>
      <dgm:spPr/>
    </dgm:pt>
    <dgm:pt modelId="{6DB3F7EF-4FC2-0641-9DB4-C7B8ED600026}" type="pres">
      <dgm:prSet presAssocID="{F4B09299-5B45-354E-8271-EE16F7B3380F}" presName="bkgdShape" presStyleLbl="node1" presStyleIdx="2" presStyleCnt="3"/>
      <dgm:spPr/>
    </dgm:pt>
    <dgm:pt modelId="{98B243E4-C5DF-724E-8EF6-7608DDCBE8E1}" type="pres">
      <dgm:prSet presAssocID="{F4B09299-5B45-354E-8271-EE16F7B3380F}" presName="nodeTx" presStyleLbl="node1" presStyleIdx="2" presStyleCnt="3">
        <dgm:presLayoutVars>
          <dgm:bulletEnabled val="1"/>
        </dgm:presLayoutVars>
      </dgm:prSet>
      <dgm:spPr/>
    </dgm:pt>
    <dgm:pt modelId="{116F6D56-47EC-E14A-A7AD-49C2DD70CFDC}" type="pres">
      <dgm:prSet presAssocID="{F4B09299-5B45-354E-8271-EE16F7B3380F}" presName="invisiNode" presStyleLbl="node1" presStyleIdx="2" presStyleCnt="3"/>
      <dgm:spPr/>
    </dgm:pt>
    <dgm:pt modelId="{48BCC647-90E5-3B43-9158-9B6AB35BED40}" type="pres">
      <dgm:prSet presAssocID="{F4B09299-5B45-354E-8271-EE16F7B3380F}" presName="imagNode" presStyleLbl="fgImgPlace1" presStyleIdx="2" presStyleCnt="3" custScaleX="26735" custScaleY="23345"/>
      <dgm:spPr/>
    </dgm:pt>
  </dgm:ptLst>
  <dgm:cxnLst>
    <dgm:cxn modelId="{BEF6EB00-9531-4754-87DD-7D5B77554D7A}" type="presOf" srcId="{9F967A12-80EF-3E40-AB1E-6EA9087878F8}" destId="{D5DFFA64-79EF-E441-ADFF-A8120E1D2188}" srcOrd="0" destOrd="0" presId="urn:microsoft.com/office/officeart/2005/8/layout/hList7"/>
    <dgm:cxn modelId="{E5B2E25D-1606-4251-8518-122429E8E992}" type="presOf" srcId="{F4B09299-5B45-354E-8271-EE16F7B3380F}" destId="{6DB3F7EF-4FC2-0641-9DB4-C7B8ED600026}" srcOrd="0" destOrd="0" presId="urn:microsoft.com/office/officeart/2005/8/layout/hList7"/>
    <dgm:cxn modelId="{39D1F561-0D38-4B9A-907A-98A262A83582}" type="presOf" srcId="{9F967A12-80EF-3E40-AB1E-6EA9087878F8}" destId="{F29347DC-D835-C941-87DC-9AA7BB51B9FB}" srcOrd="1" destOrd="0" presId="urn:microsoft.com/office/officeart/2005/8/layout/hList7"/>
    <dgm:cxn modelId="{B9FB7C47-5F4F-4F64-AD71-9AADFD144616}" type="presOf" srcId="{346C54FF-A163-2F44-8857-13069369BD6D}" destId="{E3B09219-7F14-7943-B12C-4693972EB69D}" srcOrd="0" destOrd="0" presId="urn:microsoft.com/office/officeart/2005/8/layout/hList7"/>
    <dgm:cxn modelId="{898A5068-5F64-4A70-85CC-A4069F4B5F6B}" type="presOf" srcId="{50740079-5C9B-9D46-8E21-A40889FDA5F4}" destId="{C498D13E-AA4F-E64A-9535-6C9D0B863872}" srcOrd="0" destOrd="0" presId="urn:microsoft.com/office/officeart/2005/8/layout/hList7"/>
    <dgm:cxn modelId="{EC42979E-DACE-40D2-BBBE-14030B7039DF}" type="presOf" srcId="{F4B09299-5B45-354E-8271-EE16F7B3380F}" destId="{98B243E4-C5DF-724E-8EF6-7608DDCBE8E1}" srcOrd="1" destOrd="0" presId="urn:microsoft.com/office/officeart/2005/8/layout/hList7"/>
    <dgm:cxn modelId="{B79C2AB7-FD2F-42A9-8290-BAB723725083}" type="presOf" srcId="{50740079-5C9B-9D46-8E21-A40889FDA5F4}" destId="{62254093-E8D8-5240-8EF0-82566FEE85CD}" srcOrd="1" destOrd="0" presId="urn:microsoft.com/office/officeart/2005/8/layout/hList7"/>
    <dgm:cxn modelId="{0142E8B8-D44A-A545-924E-5A0586B96AB5}" srcId="{346C54FF-A163-2F44-8857-13069369BD6D}" destId="{9F967A12-80EF-3E40-AB1E-6EA9087878F8}" srcOrd="1" destOrd="0" parTransId="{0AD55A0B-A354-3240-9331-FDBD823E3E29}" sibTransId="{823972D8-DE07-0042-B081-11340FE6B030}"/>
    <dgm:cxn modelId="{355A9ABD-E232-B747-B3AE-01CC9181FC04}" srcId="{346C54FF-A163-2F44-8857-13069369BD6D}" destId="{F4B09299-5B45-354E-8271-EE16F7B3380F}" srcOrd="2" destOrd="0" parTransId="{C9B6A0FC-3F43-6349-9C25-694DEEAF3BEB}" sibTransId="{81ABC575-D727-D74F-B339-D3D03FBAC346}"/>
    <dgm:cxn modelId="{073BBECB-0609-4AF9-A69A-11F15ECC7C0D}" type="presOf" srcId="{8FF8741D-A3BA-2E47-B375-1A1501F26BCD}" destId="{E372B258-F3DD-D943-895A-54B85B83CB44}" srcOrd="0" destOrd="0" presId="urn:microsoft.com/office/officeart/2005/8/layout/hList7"/>
    <dgm:cxn modelId="{5F3FDCED-3612-D948-9EE0-28A4024AAFEF}" srcId="{346C54FF-A163-2F44-8857-13069369BD6D}" destId="{50740079-5C9B-9D46-8E21-A40889FDA5F4}" srcOrd="0" destOrd="0" parTransId="{ED97E3E9-C773-FA4F-A07B-2C9262969754}" sibTransId="{8FF8741D-A3BA-2E47-B375-1A1501F26BCD}"/>
    <dgm:cxn modelId="{57ACADF0-68CE-449F-91A9-EE11DC9BB51F}" type="presOf" srcId="{823972D8-DE07-0042-B081-11340FE6B030}" destId="{9CEF5A0C-A408-0043-9D2E-D58C3EE093E3}" srcOrd="0" destOrd="0" presId="urn:microsoft.com/office/officeart/2005/8/layout/hList7"/>
    <dgm:cxn modelId="{445241A9-8F92-4A37-B636-7BC93F224A39}" type="presParOf" srcId="{E3B09219-7F14-7943-B12C-4693972EB69D}" destId="{12799F16-175A-0A48-B55C-C4B9E6BC0687}" srcOrd="0" destOrd="0" presId="urn:microsoft.com/office/officeart/2005/8/layout/hList7"/>
    <dgm:cxn modelId="{D1EDF437-03F7-4C7A-9CAF-A6CA6B2CD4F4}" type="presParOf" srcId="{E3B09219-7F14-7943-B12C-4693972EB69D}" destId="{07CFD7AE-85FE-2144-93CB-2AE06A912477}" srcOrd="1" destOrd="0" presId="urn:microsoft.com/office/officeart/2005/8/layout/hList7"/>
    <dgm:cxn modelId="{8E353B50-5343-4048-80DC-ACC5A5534C41}" type="presParOf" srcId="{07CFD7AE-85FE-2144-93CB-2AE06A912477}" destId="{931EB010-0944-3049-A709-CB809F3FCF33}" srcOrd="0" destOrd="0" presId="urn:microsoft.com/office/officeart/2005/8/layout/hList7"/>
    <dgm:cxn modelId="{FC529D6D-45AD-495B-957A-FDAC988EEB00}" type="presParOf" srcId="{931EB010-0944-3049-A709-CB809F3FCF33}" destId="{C498D13E-AA4F-E64A-9535-6C9D0B863872}" srcOrd="0" destOrd="0" presId="urn:microsoft.com/office/officeart/2005/8/layout/hList7"/>
    <dgm:cxn modelId="{AA19449F-1277-44A5-A077-A4CC140CB94F}" type="presParOf" srcId="{931EB010-0944-3049-A709-CB809F3FCF33}" destId="{62254093-E8D8-5240-8EF0-82566FEE85CD}" srcOrd="1" destOrd="0" presId="urn:microsoft.com/office/officeart/2005/8/layout/hList7"/>
    <dgm:cxn modelId="{2C492A38-BE9D-4FAC-B62D-DEE1611B318C}" type="presParOf" srcId="{931EB010-0944-3049-A709-CB809F3FCF33}" destId="{FAC7669B-4007-9741-91F8-445A62D35505}" srcOrd="2" destOrd="0" presId="urn:microsoft.com/office/officeart/2005/8/layout/hList7"/>
    <dgm:cxn modelId="{2CF5D804-F372-470B-9EF7-D5EA7ABADB90}" type="presParOf" srcId="{931EB010-0944-3049-A709-CB809F3FCF33}" destId="{560A1182-E8D4-3D4F-93EE-02781B712C58}" srcOrd="3" destOrd="0" presId="urn:microsoft.com/office/officeart/2005/8/layout/hList7"/>
    <dgm:cxn modelId="{5A23720C-9B60-4785-BE99-379903B7D934}" type="presParOf" srcId="{07CFD7AE-85FE-2144-93CB-2AE06A912477}" destId="{E372B258-F3DD-D943-895A-54B85B83CB44}" srcOrd="1" destOrd="0" presId="urn:microsoft.com/office/officeart/2005/8/layout/hList7"/>
    <dgm:cxn modelId="{26ADBBD0-ACC2-4BE4-90BC-20309CA034C7}" type="presParOf" srcId="{07CFD7AE-85FE-2144-93CB-2AE06A912477}" destId="{1437DD3F-5085-2642-8AEF-56FD4DEF29FE}" srcOrd="2" destOrd="0" presId="urn:microsoft.com/office/officeart/2005/8/layout/hList7"/>
    <dgm:cxn modelId="{D58FDC5B-817A-48C5-B275-F1A6E20FACDE}" type="presParOf" srcId="{1437DD3F-5085-2642-8AEF-56FD4DEF29FE}" destId="{D5DFFA64-79EF-E441-ADFF-A8120E1D2188}" srcOrd="0" destOrd="0" presId="urn:microsoft.com/office/officeart/2005/8/layout/hList7"/>
    <dgm:cxn modelId="{4F334999-90CC-4B1A-A0BE-CFE9ED0B5D7B}" type="presParOf" srcId="{1437DD3F-5085-2642-8AEF-56FD4DEF29FE}" destId="{F29347DC-D835-C941-87DC-9AA7BB51B9FB}" srcOrd="1" destOrd="0" presId="urn:microsoft.com/office/officeart/2005/8/layout/hList7"/>
    <dgm:cxn modelId="{2A1E01FE-9431-4B72-8D44-E97E78090825}" type="presParOf" srcId="{1437DD3F-5085-2642-8AEF-56FD4DEF29FE}" destId="{CB956510-D90A-9545-AD02-F4BFF5BB0A89}" srcOrd="2" destOrd="0" presId="urn:microsoft.com/office/officeart/2005/8/layout/hList7"/>
    <dgm:cxn modelId="{B2609B49-1E62-45AE-9564-EAC35A1B5562}" type="presParOf" srcId="{1437DD3F-5085-2642-8AEF-56FD4DEF29FE}" destId="{C09CF489-3D8C-CB49-B6AE-0F102BE28E59}" srcOrd="3" destOrd="0" presId="urn:microsoft.com/office/officeart/2005/8/layout/hList7"/>
    <dgm:cxn modelId="{12B9BC8F-FBCC-4412-A055-B83AB62003E0}" type="presParOf" srcId="{07CFD7AE-85FE-2144-93CB-2AE06A912477}" destId="{9CEF5A0C-A408-0043-9D2E-D58C3EE093E3}" srcOrd="3" destOrd="0" presId="urn:microsoft.com/office/officeart/2005/8/layout/hList7"/>
    <dgm:cxn modelId="{851D7BFF-AAA4-4683-9A77-C47D1787C1F7}" type="presParOf" srcId="{07CFD7AE-85FE-2144-93CB-2AE06A912477}" destId="{D060B7BC-80A2-324A-A435-AC0259CF399F}" srcOrd="4" destOrd="0" presId="urn:microsoft.com/office/officeart/2005/8/layout/hList7"/>
    <dgm:cxn modelId="{E654F30E-F8E3-4D5B-8010-374D06C0D5C9}" type="presParOf" srcId="{D060B7BC-80A2-324A-A435-AC0259CF399F}" destId="{6DB3F7EF-4FC2-0641-9DB4-C7B8ED600026}" srcOrd="0" destOrd="0" presId="urn:microsoft.com/office/officeart/2005/8/layout/hList7"/>
    <dgm:cxn modelId="{5BD341FC-E89E-46FC-B04C-596A1076081C}" type="presParOf" srcId="{D060B7BC-80A2-324A-A435-AC0259CF399F}" destId="{98B243E4-C5DF-724E-8EF6-7608DDCBE8E1}" srcOrd="1" destOrd="0" presId="urn:microsoft.com/office/officeart/2005/8/layout/hList7"/>
    <dgm:cxn modelId="{BAADE31B-7E23-4CDD-997F-BA4CC4410BE6}" type="presParOf" srcId="{D060B7BC-80A2-324A-A435-AC0259CF399F}" destId="{116F6D56-47EC-E14A-A7AD-49C2DD70CFDC}" srcOrd="2" destOrd="0" presId="urn:microsoft.com/office/officeart/2005/8/layout/hList7"/>
    <dgm:cxn modelId="{FAC94419-FA2B-4006-865C-ACC0D03FA523}" type="presParOf" srcId="{D060B7BC-80A2-324A-A435-AC0259CF399F}" destId="{48BCC647-90E5-3B43-9158-9B6AB35BED4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9FAB81-0016-C149-AFB3-16CE779A12D7}" type="doc">
      <dgm:prSet loTypeId="urn:microsoft.com/office/officeart/2005/8/layout/equation1" loCatId="" qsTypeId="urn:microsoft.com/office/officeart/2005/8/quickstyle/simple1#3" qsCatId="simple" csTypeId="urn:microsoft.com/office/officeart/2005/8/colors/accent5_3" csCatId="accent5" phldr="1"/>
      <dgm:spPr/>
    </dgm:pt>
    <dgm:pt modelId="{B6CF2D61-1DA6-3E42-B602-EBA7DF3B31D8}">
      <dgm:prSet phldrT="[Текст]" custT="1"/>
      <dgm:spPr/>
      <dgm:t>
        <a:bodyPr/>
        <a:lstStyle/>
        <a:p>
          <a:r>
            <a:rPr lang="ru-RU" sz="3200" b="1" dirty="0"/>
            <a:t>ВНЕШНИЕ</a:t>
          </a:r>
        </a:p>
      </dgm:t>
    </dgm:pt>
    <dgm:pt modelId="{67B59C5F-734C-ED4B-84B8-668EB95CB3F0}" type="parTrans" cxnId="{EC504D45-1E06-B64B-90EA-6DA44C24C2C2}">
      <dgm:prSet/>
      <dgm:spPr/>
      <dgm:t>
        <a:bodyPr/>
        <a:lstStyle/>
        <a:p>
          <a:endParaRPr lang="ru-RU"/>
        </a:p>
      </dgm:t>
    </dgm:pt>
    <dgm:pt modelId="{C6EEF0D3-CEA7-1444-AFF1-47B8F4A33AA1}" type="sibTrans" cxnId="{EC504D45-1E06-B64B-90EA-6DA44C24C2C2}">
      <dgm:prSet/>
      <dgm:spPr/>
      <dgm:t>
        <a:bodyPr/>
        <a:lstStyle/>
        <a:p>
          <a:endParaRPr lang="ru-RU"/>
        </a:p>
      </dgm:t>
    </dgm:pt>
    <dgm:pt modelId="{6335F1DA-F6E6-C548-911C-6E317D06E495}">
      <dgm:prSet phldrT="[Текст]" custT="1"/>
      <dgm:spPr/>
      <dgm:t>
        <a:bodyPr/>
        <a:lstStyle/>
        <a:p>
          <a:r>
            <a:rPr lang="ru-RU" sz="3200" b="1" dirty="0"/>
            <a:t>ВНУТРЕННИЕ</a:t>
          </a:r>
        </a:p>
      </dgm:t>
    </dgm:pt>
    <dgm:pt modelId="{F196D04B-02FC-CE45-B1E3-03349E4FBA92}" type="parTrans" cxnId="{52050BC1-DE61-4749-A736-C470544BF042}">
      <dgm:prSet/>
      <dgm:spPr/>
      <dgm:t>
        <a:bodyPr/>
        <a:lstStyle/>
        <a:p>
          <a:endParaRPr lang="ru-RU"/>
        </a:p>
      </dgm:t>
    </dgm:pt>
    <dgm:pt modelId="{E0AFFDD1-CD8D-534D-AF65-1D6F824E1D0E}" type="sibTrans" cxnId="{52050BC1-DE61-4749-A736-C470544BF042}">
      <dgm:prSet/>
      <dgm:spPr/>
      <dgm:t>
        <a:bodyPr/>
        <a:lstStyle/>
        <a:p>
          <a:endParaRPr lang="ru-RU"/>
        </a:p>
      </dgm:t>
    </dgm:pt>
    <dgm:pt modelId="{036BC6C5-7924-5A4D-B344-4A503B28B85C}">
      <dgm:prSet phldrT="[Текст]"/>
      <dgm:spPr/>
      <dgm:t>
        <a:bodyPr/>
        <a:lstStyle/>
        <a:p>
          <a:r>
            <a:rPr lang="ru-RU" b="1" dirty="0">
              <a:solidFill>
                <a:schemeClr val="tx2">
                  <a:lumMod val="25000"/>
                </a:schemeClr>
              </a:solidFill>
            </a:rPr>
            <a:t>РАСХОДЫ НА НИОКР</a:t>
          </a:r>
        </a:p>
      </dgm:t>
    </dgm:pt>
    <dgm:pt modelId="{FB190E14-716F-484A-9C99-2C4111CC1480}" type="parTrans" cxnId="{EB5EE119-E332-0244-A6C5-AB4401490CA3}">
      <dgm:prSet/>
      <dgm:spPr/>
      <dgm:t>
        <a:bodyPr/>
        <a:lstStyle/>
        <a:p>
          <a:endParaRPr lang="ru-RU"/>
        </a:p>
      </dgm:t>
    </dgm:pt>
    <dgm:pt modelId="{20D764E8-2B98-924A-BC0B-0430608AB5E8}" type="sibTrans" cxnId="{EB5EE119-E332-0244-A6C5-AB4401490CA3}">
      <dgm:prSet/>
      <dgm:spPr/>
      <dgm:t>
        <a:bodyPr/>
        <a:lstStyle/>
        <a:p>
          <a:endParaRPr lang="ru-RU"/>
        </a:p>
      </dgm:t>
    </dgm:pt>
    <dgm:pt modelId="{A26D9B4F-4F60-5645-83A2-9DB13301579F}" type="pres">
      <dgm:prSet presAssocID="{859FAB81-0016-C149-AFB3-16CE779A12D7}" presName="linearFlow" presStyleCnt="0">
        <dgm:presLayoutVars>
          <dgm:dir/>
          <dgm:resizeHandles val="exact"/>
        </dgm:presLayoutVars>
      </dgm:prSet>
      <dgm:spPr/>
    </dgm:pt>
    <dgm:pt modelId="{C0751AE0-E25C-7D44-A27B-DF286218D87E}" type="pres">
      <dgm:prSet presAssocID="{B6CF2D61-1DA6-3E42-B602-EBA7DF3B31D8}" presName="node" presStyleLbl="node1" presStyleIdx="0" presStyleCnt="3" custScaleX="133981">
        <dgm:presLayoutVars>
          <dgm:bulletEnabled val="1"/>
        </dgm:presLayoutVars>
      </dgm:prSet>
      <dgm:spPr/>
    </dgm:pt>
    <dgm:pt modelId="{D46EE4EA-7481-E54F-A959-201011225F63}" type="pres">
      <dgm:prSet presAssocID="{C6EEF0D3-CEA7-1444-AFF1-47B8F4A33AA1}" presName="spacerL" presStyleCnt="0"/>
      <dgm:spPr/>
    </dgm:pt>
    <dgm:pt modelId="{167EC1F6-7F62-3E47-B4F3-7FBA9D646BF2}" type="pres">
      <dgm:prSet presAssocID="{C6EEF0D3-CEA7-1444-AFF1-47B8F4A33AA1}" presName="sibTrans" presStyleLbl="sibTrans2D1" presStyleIdx="0" presStyleCnt="2"/>
      <dgm:spPr/>
    </dgm:pt>
    <dgm:pt modelId="{600EF98B-7B79-C845-871B-903FECB00E07}" type="pres">
      <dgm:prSet presAssocID="{C6EEF0D3-CEA7-1444-AFF1-47B8F4A33AA1}" presName="spacerR" presStyleCnt="0"/>
      <dgm:spPr/>
    </dgm:pt>
    <dgm:pt modelId="{54A89EFC-E7B4-CF4C-93E9-FD25186EC7AB}" type="pres">
      <dgm:prSet presAssocID="{6335F1DA-F6E6-C548-911C-6E317D06E495}" presName="node" presStyleLbl="node1" presStyleIdx="1" presStyleCnt="3" custScaleX="165113">
        <dgm:presLayoutVars>
          <dgm:bulletEnabled val="1"/>
        </dgm:presLayoutVars>
      </dgm:prSet>
      <dgm:spPr/>
    </dgm:pt>
    <dgm:pt modelId="{17AE03B0-691D-6A41-B3C4-139361E57737}" type="pres">
      <dgm:prSet presAssocID="{E0AFFDD1-CD8D-534D-AF65-1D6F824E1D0E}" presName="spacerL" presStyleCnt="0"/>
      <dgm:spPr/>
    </dgm:pt>
    <dgm:pt modelId="{592EA16A-9D06-D748-8809-16B3D585E232}" type="pres">
      <dgm:prSet presAssocID="{E0AFFDD1-CD8D-534D-AF65-1D6F824E1D0E}" presName="sibTrans" presStyleLbl="sibTrans2D1" presStyleIdx="1" presStyleCnt="2"/>
      <dgm:spPr/>
    </dgm:pt>
    <dgm:pt modelId="{BC2D30A8-A9D8-FB47-AAAC-2D2F649E4A08}" type="pres">
      <dgm:prSet presAssocID="{E0AFFDD1-CD8D-534D-AF65-1D6F824E1D0E}" presName="spacerR" presStyleCnt="0"/>
      <dgm:spPr/>
    </dgm:pt>
    <dgm:pt modelId="{FDED66A0-0D2C-C041-A4A3-CFA650BF7D4C}" type="pres">
      <dgm:prSet presAssocID="{036BC6C5-7924-5A4D-B344-4A503B28B85C}" presName="node" presStyleLbl="node1" presStyleIdx="2" presStyleCnt="3">
        <dgm:presLayoutVars>
          <dgm:bulletEnabled val="1"/>
        </dgm:presLayoutVars>
      </dgm:prSet>
      <dgm:spPr/>
    </dgm:pt>
  </dgm:ptLst>
  <dgm:cxnLst>
    <dgm:cxn modelId="{EB5EE119-E332-0244-A6C5-AB4401490CA3}" srcId="{859FAB81-0016-C149-AFB3-16CE779A12D7}" destId="{036BC6C5-7924-5A4D-B344-4A503B28B85C}" srcOrd="2" destOrd="0" parTransId="{FB190E14-716F-484A-9C99-2C4111CC1480}" sibTransId="{20D764E8-2B98-924A-BC0B-0430608AB5E8}"/>
    <dgm:cxn modelId="{B0994537-AFE1-4697-A0BF-08DB7071ABA7}" type="presOf" srcId="{036BC6C5-7924-5A4D-B344-4A503B28B85C}" destId="{FDED66A0-0D2C-C041-A4A3-CFA650BF7D4C}" srcOrd="0" destOrd="0" presId="urn:microsoft.com/office/officeart/2005/8/layout/equation1"/>
    <dgm:cxn modelId="{EC504D45-1E06-B64B-90EA-6DA44C24C2C2}" srcId="{859FAB81-0016-C149-AFB3-16CE779A12D7}" destId="{B6CF2D61-1DA6-3E42-B602-EBA7DF3B31D8}" srcOrd="0" destOrd="0" parTransId="{67B59C5F-734C-ED4B-84B8-668EB95CB3F0}" sibTransId="{C6EEF0D3-CEA7-1444-AFF1-47B8F4A33AA1}"/>
    <dgm:cxn modelId="{D478AD45-2F57-41B9-A6E4-D2B244D2B080}" type="presOf" srcId="{B6CF2D61-1DA6-3E42-B602-EBA7DF3B31D8}" destId="{C0751AE0-E25C-7D44-A27B-DF286218D87E}" srcOrd="0" destOrd="0" presId="urn:microsoft.com/office/officeart/2005/8/layout/equation1"/>
    <dgm:cxn modelId="{1C383189-54DD-404F-986D-06D09230D74B}" type="presOf" srcId="{E0AFFDD1-CD8D-534D-AF65-1D6F824E1D0E}" destId="{592EA16A-9D06-D748-8809-16B3D585E232}" srcOrd="0" destOrd="0" presId="urn:microsoft.com/office/officeart/2005/8/layout/equation1"/>
    <dgm:cxn modelId="{52050BC1-DE61-4749-A736-C470544BF042}" srcId="{859FAB81-0016-C149-AFB3-16CE779A12D7}" destId="{6335F1DA-F6E6-C548-911C-6E317D06E495}" srcOrd="1" destOrd="0" parTransId="{F196D04B-02FC-CE45-B1E3-03349E4FBA92}" sibTransId="{E0AFFDD1-CD8D-534D-AF65-1D6F824E1D0E}"/>
    <dgm:cxn modelId="{CB5356C8-8FAE-4DF3-9CF9-913F858DCABB}" type="presOf" srcId="{C6EEF0D3-CEA7-1444-AFF1-47B8F4A33AA1}" destId="{167EC1F6-7F62-3E47-B4F3-7FBA9D646BF2}" srcOrd="0" destOrd="0" presId="urn:microsoft.com/office/officeart/2005/8/layout/equation1"/>
    <dgm:cxn modelId="{FBE31FD6-1ECA-4B7A-BE53-9FC632D3F8EE}" type="presOf" srcId="{6335F1DA-F6E6-C548-911C-6E317D06E495}" destId="{54A89EFC-E7B4-CF4C-93E9-FD25186EC7AB}" srcOrd="0" destOrd="0" presId="urn:microsoft.com/office/officeart/2005/8/layout/equation1"/>
    <dgm:cxn modelId="{DB98F9FB-41AD-423D-BE25-8DB4120F20AB}" type="presOf" srcId="{859FAB81-0016-C149-AFB3-16CE779A12D7}" destId="{A26D9B4F-4F60-5645-83A2-9DB13301579F}" srcOrd="0" destOrd="0" presId="urn:microsoft.com/office/officeart/2005/8/layout/equation1"/>
    <dgm:cxn modelId="{F7BBA1DB-5052-49BB-BF99-3FCCE5F2ABA5}" type="presParOf" srcId="{A26D9B4F-4F60-5645-83A2-9DB13301579F}" destId="{C0751AE0-E25C-7D44-A27B-DF286218D87E}" srcOrd="0" destOrd="0" presId="urn:microsoft.com/office/officeart/2005/8/layout/equation1"/>
    <dgm:cxn modelId="{6B06CCAD-CACD-4084-978E-2C9702ABE6E6}" type="presParOf" srcId="{A26D9B4F-4F60-5645-83A2-9DB13301579F}" destId="{D46EE4EA-7481-E54F-A959-201011225F63}" srcOrd="1" destOrd="0" presId="urn:microsoft.com/office/officeart/2005/8/layout/equation1"/>
    <dgm:cxn modelId="{80BC5F33-9735-442F-86F5-11DD6909BF97}" type="presParOf" srcId="{A26D9B4F-4F60-5645-83A2-9DB13301579F}" destId="{167EC1F6-7F62-3E47-B4F3-7FBA9D646BF2}" srcOrd="2" destOrd="0" presId="urn:microsoft.com/office/officeart/2005/8/layout/equation1"/>
    <dgm:cxn modelId="{1A838126-EA0B-4A16-9D16-07C94B685849}" type="presParOf" srcId="{A26D9B4F-4F60-5645-83A2-9DB13301579F}" destId="{600EF98B-7B79-C845-871B-903FECB00E07}" srcOrd="3" destOrd="0" presId="urn:microsoft.com/office/officeart/2005/8/layout/equation1"/>
    <dgm:cxn modelId="{846BB406-CF56-4CE7-B312-664981F43C8B}" type="presParOf" srcId="{A26D9B4F-4F60-5645-83A2-9DB13301579F}" destId="{54A89EFC-E7B4-CF4C-93E9-FD25186EC7AB}" srcOrd="4" destOrd="0" presId="urn:microsoft.com/office/officeart/2005/8/layout/equation1"/>
    <dgm:cxn modelId="{3CCD9B76-DCAF-49EF-8E63-B1BCE53F4BF4}" type="presParOf" srcId="{A26D9B4F-4F60-5645-83A2-9DB13301579F}" destId="{17AE03B0-691D-6A41-B3C4-139361E57737}" srcOrd="5" destOrd="0" presId="urn:microsoft.com/office/officeart/2005/8/layout/equation1"/>
    <dgm:cxn modelId="{CE05E45E-670E-4A90-9574-1E632A2546A6}" type="presParOf" srcId="{A26D9B4F-4F60-5645-83A2-9DB13301579F}" destId="{592EA16A-9D06-D748-8809-16B3D585E232}" srcOrd="6" destOrd="0" presId="urn:microsoft.com/office/officeart/2005/8/layout/equation1"/>
    <dgm:cxn modelId="{EE441CF9-6132-482E-9298-100B69D5DD91}" type="presParOf" srcId="{A26D9B4F-4F60-5645-83A2-9DB13301579F}" destId="{BC2D30A8-A9D8-FB47-AAAC-2D2F649E4A08}" srcOrd="7" destOrd="0" presId="urn:microsoft.com/office/officeart/2005/8/layout/equation1"/>
    <dgm:cxn modelId="{27594507-C075-433C-99F1-D1B5AD2EF0C3}" type="presParOf" srcId="{A26D9B4F-4F60-5645-83A2-9DB13301579F}" destId="{FDED66A0-0D2C-C041-A4A3-CFA650BF7D4C}"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9FAB81-0016-C149-AFB3-16CE779A12D7}" type="doc">
      <dgm:prSet loTypeId="urn:microsoft.com/office/officeart/2005/8/layout/equation1" loCatId="" qsTypeId="urn:microsoft.com/office/officeart/2005/8/quickstyle/simple1#4" qsCatId="simple" csTypeId="urn:microsoft.com/office/officeart/2005/8/colors/accent6_3" csCatId="accent6" phldr="1"/>
      <dgm:spPr/>
    </dgm:pt>
    <dgm:pt modelId="{B6CF2D61-1DA6-3E42-B602-EBA7DF3B31D8}">
      <dgm:prSet phldrT="[Текст]" custT="1"/>
      <dgm:spPr/>
      <dgm:t>
        <a:bodyPr/>
        <a:lstStyle/>
        <a:p>
          <a:r>
            <a:rPr lang="ru-RU" sz="3200" b="1" dirty="0"/>
            <a:t>ТЕКУЩИЕ</a:t>
          </a:r>
        </a:p>
      </dgm:t>
    </dgm:pt>
    <dgm:pt modelId="{67B59C5F-734C-ED4B-84B8-668EB95CB3F0}" type="parTrans" cxnId="{EC504D45-1E06-B64B-90EA-6DA44C24C2C2}">
      <dgm:prSet/>
      <dgm:spPr/>
      <dgm:t>
        <a:bodyPr/>
        <a:lstStyle/>
        <a:p>
          <a:endParaRPr lang="ru-RU"/>
        </a:p>
      </dgm:t>
    </dgm:pt>
    <dgm:pt modelId="{C6EEF0D3-CEA7-1444-AFF1-47B8F4A33AA1}" type="sibTrans" cxnId="{EC504D45-1E06-B64B-90EA-6DA44C24C2C2}">
      <dgm:prSet/>
      <dgm:spPr/>
      <dgm:t>
        <a:bodyPr/>
        <a:lstStyle/>
        <a:p>
          <a:endParaRPr lang="ru-RU"/>
        </a:p>
      </dgm:t>
    </dgm:pt>
    <dgm:pt modelId="{6335F1DA-F6E6-C548-911C-6E317D06E495}">
      <dgm:prSet phldrT="[Текст]" custT="1"/>
      <dgm:spPr/>
      <dgm:t>
        <a:bodyPr/>
        <a:lstStyle/>
        <a:p>
          <a:r>
            <a:rPr lang="ru-RU" sz="3200" b="1" dirty="0"/>
            <a:t>КАПИТАЛЬНЫЕ</a:t>
          </a:r>
        </a:p>
      </dgm:t>
    </dgm:pt>
    <dgm:pt modelId="{F196D04B-02FC-CE45-B1E3-03349E4FBA92}" type="parTrans" cxnId="{52050BC1-DE61-4749-A736-C470544BF042}">
      <dgm:prSet/>
      <dgm:spPr/>
      <dgm:t>
        <a:bodyPr/>
        <a:lstStyle/>
        <a:p>
          <a:endParaRPr lang="ru-RU"/>
        </a:p>
      </dgm:t>
    </dgm:pt>
    <dgm:pt modelId="{E0AFFDD1-CD8D-534D-AF65-1D6F824E1D0E}" type="sibTrans" cxnId="{52050BC1-DE61-4749-A736-C470544BF042}">
      <dgm:prSet/>
      <dgm:spPr/>
      <dgm:t>
        <a:bodyPr/>
        <a:lstStyle/>
        <a:p>
          <a:endParaRPr lang="ru-RU"/>
        </a:p>
      </dgm:t>
    </dgm:pt>
    <dgm:pt modelId="{036BC6C5-7924-5A4D-B344-4A503B28B85C}">
      <dgm:prSet phldrT="[Текст]" custT="1"/>
      <dgm:spPr/>
      <dgm:t>
        <a:bodyPr/>
        <a:lstStyle/>
        <a:p>
          <a:r>
            <a:rPr lang="ru-RU" sz="2600" b="1" kern="1200" dirty="0">
              <a:solidFill>
                <a:srgbClr val="EBEBEB">
                  <a:lumMod val="25000"/>
                </a:srgbClr>
              </a:solidFill>
              <a:latin typeface="Calibri" panose="020F0502020204030204"/>
              <a:ea typeface="+mn-ea"/>
              <a:cs typeface="+mn-cs"/>
            </a:rPr>
            <a:t>РАСХОДЫ НА НИОКР</a:t>
          </a:r>
        </a:p>
      </dgm:t>
    </dgm:pt>
    <dgm:pt modelId="{FB190E14-716F-484A-9C99-2C4111CC1480}" type="parTrans" cxnId="{EB5EE119-E332-0244-A6C5-AB4401490CA3}">
      <dgm:prSet/>
      <dgm:spPr/>
      <dgm:t>
        <a:bodyPr/>
        <a:lstStyle/>
        <a:p>
          <a:endParaRPr lang="ru-RU"/>
        </a:p>
      </dgm:t>
    </dgm:pt>
    <dgm:pt modelId="{20D764E8-2B98-924A-BC0B-0430608AB5E8}" type="sibTrans" cxnId="{EB5EE119-E332-0244-A6C5-AB4401490CA3}">
      <dgm:prSet/>
      <dgm:spPr/>
      <dgm:t>
        <a:bodyPr/>
        <a:lstStyle/>
        <a:p>
          <a:endParaRPr lang="ru-RU"/>
        </a:p>
      </dgm:t>
    </dgm:pt>
    <dgm:pt modelId="{A26D9B4F-4F60-5645-83A2-9DB13301579F}" type="pres">
      <dgm:prSet presAssocID="{859FAB81-0016-C149-AFB3-16CE779A12D7}" presName="linearFlow" presStyleCnt="0">
        <dgm:presLayoutVars>
          <dgm:dir/>
          <dgm:resizeHandles val="exact"/>
        </dgm:presLayoutVars>
      </dgm:prSet>
      <dgm:spPr/>
    </dgm:pt>
    <dgm:pt modelId="{C0751AE0-E25C-7D44-A27B-DF286218D87E}" type="pres">
      <dgm:prSet presAssocID="{B6CF2D61-1DA6-3E42-B602-EBA7DF3B31D8}" presName="node" presStyleLbl="node1" presStyleIdx="0" presStyleCnt="3" custScaleX="133543">
        <dgm:presLayoutVars>
          <dgm:bulletEnabled val="1"/>
        </dgm:presLayoutVars>
      </dgm:prSet>
      <dgm:spPr/>
    </dgm:pt>
    <dgm:pt modelId="{D46EE4EA-7481-E54F-A959-201011225F63}" type="pres">
      <dgm:prSet presAssocID="{C6EEF0D3-CEA7-1444-AFF1-47B8F4A33AA1}" presName="spacerL" presStyleCnt="0"/>
      <dgm:spPr/>
    </dgm:pt>
    <dgm:pt modelId="{167EC1F6-7F62-3E47-B4F3-7FBA9D646BF2}" type="pres">
      <dgm:prSet presAssocID="{C6EEF0D3-CEA7-1444-AFF1-47B8F4A33AA1}" presName="sibTrans" presStyleLbl="sibTrans2D1" presStyleIdx="0" presStyleCnt="2"/>
      <dgm:spPr/>
    </dgm:pt>
    <dgm:pt modelId="{600EF98B-7B79-C845-871B-903FECB00E07}" type="pres">
      <dgm:prSet presAssocID="{C6EEF0D3-CEA7-1444-AFF1-47B8F4A33AA1}" presName="spacerR" presStyleCnt="0"/>
      <dgm:spPr/>
    </dgm:pt>
    <dgm:pt modelId="{54A89EFC-E7B4-CF4C-93E9-FD25186EC7AB}" type="pres">
      <dgm:prSet presAssocID="{6335F1DA-F6E6-C548-911C-6E317D06E495}" presName="node" presStyleLbl="node1" presStyleIdx="1" presStyleCnt="3" custScaleX="207318">
        <dgm:presLayoutVars>
          <dgm:bulletEnabled val="1"/>
        </dgm:presLayoutVars>
      </dgm:prSet>
      <dgm:spPr/>
    </dgm:pt>
    <dgm:pt modelId="{17AE03B0-691D-6A41-B3C4-139361E57737}" type="pres">
      <dgm:prSet presAssocID="{E0AFFDD1-CD8D-534D-AF65-1D6F824E1D0E}" presName="spacerL" presStyleCnt="0"/>
      <dgm:spPr/>
    </dgm:pt>
    <dgm:pt modelId="{592EA16A-9D06-D748-8809-16B3D585E232}" type="pres">
      <dgm:prSet presAssocID="{E0AFFDD1-CD8D-534D-AF65-1D6F824E1D0E}" presName="sibTrans" presStyleLbl="sibTrans2D1" presStyleIdx="1" presStyleCnt="2"/>
      <dgm:spPr/>
    </dgm:pt>
    <dgm:pt modelId="{BC2D30A8-A9D8-FB47-AAAC-2D2F649E4A08}" type="pres">
      <dgm:prSet presAssocID="{E0AFFDD1-CD8D-534D-AF65-1D6F824E1D0E}" presName="spacerR" presStyleCnt="0"/>
      <dgm:spPr/>
    </dgm:pt>
    <dgm:pt modelId="{FDED66A0-0D2C-C041-A4A3-CFA650BF7D4C}" type="pres">
      <dgm:prSet presAssocID="{036BC6C5-7924-5A4D-B344-4A503B28B85C}" presName="node" presStyleLbl="node1" presStyleIdx="2" presStyleCnt="3" custScaleX="110712">
        <dgm:presLayoutVars>
          <dgm:bulletEnabled val="1"/>
        </dgm:presLayoutVars>
      </dgm:prSet>
      <dgm:spPr/>
    </dgm:pt>
  </dgm:ptLst>
  <dgm:cxnLst>
    <dgm:cxn modelId="{EB5EE119-E332-0244-A6C5-AB4401490CA3}" srcId="{859FAB81-0016-C149-AFB3-16CE779A12D7}" destId="{036BC6C5-7924-5A4D-B344-4A503B28B85C}" srcOrd="2" destOrd="0" parTransId="{FB190E14-716F-484A-9C99-2C4111CC1480}" sibTransId="{20D764E8-2B98-924A-BC0B-0430608AB5E8}"/>
    <dgm:cxn modelId="{2E59A227-8994-436A-9C3C-FBD58576758B}" type="presOf" srcId="{E0AFFDD1-CD8D-534D-AF65-1D6F824E1D0E}" destId="{592EA16A-9D06-D748-8809-16B3D585E232}" srcOrd="0" destOrd="0" presId="urn:microsoft.com/office/officeart/2005/8/layout/equation1"/>
    <dgm:cxn modelId="{F17AC02A-76EF-43B2-BBB5-B5ED1E578BE3}" type="presOf" srcId="{859FAB81-0016-C149-AFB3-16CE779A12D7}" destId="{A26D9B4F-4F60-5645-83A2-9DB13301579F}" srcOrd="0" destOrd="0" presId="urn:microsoft.com/office/officeart/2005/8/layout/equation1"/>
    <dgm:cxn modelId="{EC504D45-1E06-B64B-90EA-6DA44C24C2C2}" srcId="{859FAB81-0016-C149-AFB3-16CE779A12D7}" destId="{B6CF2D61-1DA6-3E42-B602-EBA7DF3B31D8}" srcOrd="0" destOrd="0" parTransId="{67B59C5F-734C-ED4B-84B8-668EB95CB3F0}" sibTransId="{C6EEF0D3-CEA7-1444-AFF1-47B8F4A33AA1}"/>
    <dgm:cxn modelId="{EF4B0078-1161-4B78-9325-5047D3A34C5C}" type="presOf" srcId="{6335F1DA-F6E6-C548-911C-6E317D06E495}" destId="{54A89EFC-E7B4-CF4C-93E9-FD25186EC7AB}" srcOrd="0" destOrd="0" presId="urn:microsoft.com/office/officeart/2005/8/layout/equation1"/>
    <dgm:cxn modelId="{FE8D6781-94C2-44E3-9205-87F786939AD9}" type="presOf" srcId="{036BC6C5-7924-5A4D-B344-4A503B28B85C}" destId="{FDED66A0-0D2C-C041-A4A3-CFA650BF7D4C}" srcOrd="0" destOrd="0" presId="urn:microsoft.com/office/officeart/2005/8/layout/equation1"/>
    <dgm:cxn modelId="{A450D7A9-2B4A-49BF-9B7A-076ABEE6814D}" type="presOf" srcId="{B6CF2D61-1DA6-3E42-B602-EBA7DF3B31D8}" destId="{C0751AE0-E25C-7D44-A27B-DF286218D87E}" srcOrd="0" destOrd="0" presId="urn:microsoft.com/office/officeart/2005/8/layout/equation1"/>
    <dgm:cxn modelId="{52050BC1-DE61-4749-A736-C470544BF042}" srcId="{859FAB81-0016-C149-AFB3-16CE779A12D7}" destId="{6335F1DA-F6E6-C548-911C-6E317D06E495}" srcOrd="1" destOrd="0" parTransId="{F196D04B-02FC-CE45-B1E3-03349E4FBA92}" sibTransId="{E0AFFDD1-CD8D-534D-AF65-1D6F824E1D0E}"/>
    <dgm:cxn modelId="{4916CDD1-AD95-4509-A2B4-02B702972119}" type="presOf" srcId="{C6EEF0D3-CEA7-1444-AFF1-47B8F4A33AA1}" destId="{167EC1F6-7F62-3E47-B4F3-7FBA9D646BF2}" srcOrd="0" destOrd="0" presId="urn:microsoft.com/office/officeart/2005/8/layout/equation1"/>
    <dgm:cxn modelId="{73AEB394-D3D3-4FF9-B82A-76C3C68259FA}" type="presParOf" srcId="{A26D9B4F-4F60-5645-83A2-9DB13301579F}" destId="{C0751AE0-E25C-7D44-A27B-DF286218D87E}" srcOrd="0" destOrd="0" presId="urn:microsoft.com/office/officeart/2005/8/layout/equation1"/>
    <dgm:cxn modelId="{27351FE0-A6D7-4E79-8DF0-D39FC0280809}" type="presParOf" srcId="{A26D9B4F-4F60-5645-83A2-9DB13301579F}" destId="{D46EE4EA-7481-E54F-A959-201011225F63}" srcOrd="1" destOrd="0" presId="urn:microsoft.com/office/officeart/2005/8/layout/equation1"/>
    <dgm:cxn modelId="{F9531D9B-36EA-4E39-9FFF-83AC3844B647}" type="presParOf" srcId="{A26D9B4F-4F60-5645-83A2-9DB13301579F}" destId="{167EC1F6-7F62-3E47-B4F3-7FBA9D646BF2}" srcOrd="2" destOrd="0" presId="urn:microsoft.com/office/officeart/2005/8/layout/equation1"/>
    <dgm:cxn modelId="{42C908A2-1E11-48EE-9551-3AF45B9F4776}" type="presParOf" srcId="{A26D9B4F-4F60-5645-83A2-9DB13301579F}" destId="{600EF98B-7B79-C845-871B-903FECB00E07}" srcOrd="3" destOrd="0" presId="urn:microsoft.com/office/officeart/2005/8/layout/equation1"/>
    <dgm:cxn modelId="{D4A18E51-8D22-46C6-966C-419AF258BF3E}" type="presParOf" srcId="{A26D9B4F-4F60-5645-83A2-9DB13301579F}" destId="{54A89EFC-E7B4-CF4C-93E9-FD25186EC7AB}" srcOrd="4" destOrd="0" presId="urn:microsoft.com/office/officeart/2005/8/layout/equation1"/>
    <dgm:cxn modelId="{D0230D6A-DCCB-474D-83EA-645C53981E3F}" type="presParOf" srcId="{A26D9B4F-4F60-5645-83A2-9DB13301579F}" destId="{17AE03B0-691D-6A41-B3C4-139361E57737}" srcOrd="5" destOrd="0" presId="urn:microsoft.com/office/officeart/2005/8/layout/equation1"/>
    <dgm:cxn modelId="{B097367F-5557-40C8-91FA-80782743B156}" type="presParOf" srcId="{A26D9B4F-4F60-5645-83A2-9DB13301579F}" destId="{592EA16A-9D06-D748-8809-16B3D585E232}" srcOrd="6" destOrd="0" presId="urn:microsoft.com/office/officeart/2005/8/layout/equation1"/>
    <dgm:cxn modelId="{F022B66A-64DD-42C4-BF03-C2DF69312BA0}" type="presParOf" srcId="{A26D9B4F-4F60-5645-83A2-9DB13301579F}" destId="{BC2D30A8-A9D8-FB47-AAAC-2D2F649E4A08}" srcOrd="7" destOrd="0" presId="urn:microsoft.com/office/officeart/2005/8/layout/equation1"/>
    <dgm:cxn modelId="{3AA61CBA-43C5-4959-ADE6-E37624EB3E84}" type="presParOf" srcId="{A26D9B4F-4F60-5645-83A2-9DB13301579F}" destId="{FDED66A0-0D2C-C041-A4A3-CFA650BF7D4C}"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5B2765-C52B-A64B-A2A8-011C4690DCF6}" type="doc">
      <dgm:prSet loTypeId="urn:microsoft.com/office/officeart/2005/8/layout/vList6" loCatId="" qsTypeId="urn:microsoft.com/office/officeart/2005/8/quickstyle/simple1#5" qsCatId="simple" csTypeId="urn:microsoft.com/office/officeart/2005/8/colors/colorful5" csCatId="colorful" phldr="1"/>
      <dgm:spPr/>
      <dgm:t>
        <a:bodyPr/>
        <a:lstStyle/>
        <a:p>
          <a:endParaRPr lang="ru-RU"/>
        </a:p>
      </dgm:t>
    </dgm:pt>
    <dgm:pt modelId="{63CB03FE-5A59-1C40-B3E4-538A8F43C7AC}">
      <dgm:prSet phldrT="[Текст]" custT="1"/>
      <dgm:spPr/>
      <dgm:t>
        <a:bodyPr/>
        <a:lstStyle/>
        <a:p>
          <a:r>
            <a:rPr lang="en-US" sz="5400" dirty="0"/>
            <a:t>GERD</a:t>
          </a:r>
          <a:endParaRPr lang="ru-RU" sz="5400" dirty="0"/>
        </a:p>
      </dgm:t>
    </dgm:pt>
    <dgm:pt modelId="{A0D79188-58D2-064B-9321-1DE8FF73192A}" type="parTrans" cxnId="{328B8F41-970F-2D45-B6A0-C015FFD3B0CA}">
      <dgm:prSet/>
      <dgm:spPr/>
      <dgm:t>
        <a:bodyPr/>
        <a:lstStyle/>
        <a:p>
          <a:endParaRPr lang="ru-RU"/>
        </a:p>
      </dgm:t>
    </dgm:pt>
    <dgm:pt modelId="{C7ED0387-F78D-0B41-9C56-1C098CF79CAE}" type="sibTrans" cxnId="{328B8F41-970F-2D45-B6A0-C015FFD3B0CA}">
      <dgm:prSet/>
      <dgm:spPr/>
      <dgm:t>
        <a:bodyPr/>
        <a:lstStyle/>
        <a:p>
          <a:endParaRPr lang="ru-RU"/>
        </a:p>
      </dgm:t>
    </dgm:pt>
    <dgm:pt modelId="{D383ACC8-A3DE-3B46-9B46-7516E3657B33}">
      <dgm:prSet phldrT="[Текст]"/>
      <dgm:spPr/>
      <dgm:t>
        <a:bodyPr/>
        <a:lstStyle/>
        <a:p>
          <a:r>
            <a:rPr lang="ru-RU" b="1" dirty="0" err="1"/>
            <a:t>Gross</a:t>
          </a:r>
          <a:r>
            <a:rPr lang="ru-RU" b="1" dirty="0"/>
            <a:t> </a:t>
          </a:r>
          <a:r>
            <a:rPr lang="ru-RU" b="1" dirty="0" err="1"/>
            <a:t>Domestic</a:t>
          </a:r>
          <a:r>
            <a:rPr lang="ru-RU" b="1" dirty="0"/>
            <a:t> </a:t>
          </a:r>
          <a:r>
            <a:rPr lang="ru-RU" b="1" dirty="0" err="1"/>
            <a:t>Expenditure</a:t>
          </a:r>
          <a:r>
            <a:rPr lang="ru-RU" b="1" dirty="0"/>
            <a:t> </a:t>
          </a:r>
          <a:r>
            <a:rPr lang="ru-RU" b="1" dirty="0" err="1"/>
            <a:t>on</a:t>
          </a:r>
          <a:r>
            <a:rPr lang="ru-RU" b="1" dirty="0"/>
            <a:t> R&amp;D</a:t>
          </a:r>
        </a:p>
      </dgm:t>
    </dgm:pt>
    <dgm:pt modelId="{3B316C7A-B55C-D644-A6D7-52BE64EF35EC}" type="parTrans" cxnId="{73D0B2D0-B027-BC41-B830-B641FCE140BB}">
      <dgm:prSet/>
      <dgm:spPr/>
      <dgm:t>
        <a:bodyPr/>
        <a:lstStyle/>
        <a:p>
          <a:endParaRPr lang="ru-RU"/>
        </a:p>
      </dgm:t>
    </dgm:pt>
    <dgm:pt modelId="{A221B896-9938-834D-88E6-D58FF2D08923}" type="sibTrans" cxnId="{73D0B2D0-B027-BC41-B830-B641FCE140BB}">
      <dgm:prSet/>
      <dgm:spPr/>
      <dgm:t>
        <a:bodyPr/>
        <a:lstStyle/>
        <a:p>
          <a:endParaRPr lang="ru-RU"/>
        </a:p>
      </dgm:t>
    </dgm:pt>
    <dgm:pt modelId="{8E191ABA-EA09-7B4D-B416-71EFE4BC56DF}">
      <dgm:prSet phldrT="[Текст]"/>
      <dgm:spPr/>
      <dgm:t>
        <a:bodyPr/>
        <a:lstStyle/>
        <a:p>
          <a:r>
            <a:rPr lang="ru-RU" b="1" dirty="0"/>
            <a:t>валовые внутренние расходы</a:t>
          </a:r>
          <a:r>
            <a:rPr lang="ru-RU" dirty="0"/>
            <a:t> на НИОКР или доля НИОКР в </a:t>
          </a:r>
          <a:r>
            <a:rPr lang="ru-RU" b="1" dirty="0"/>
            <a:t>ВВП</a:t>
          </a:r>
        </a:p>
      </dgm:t>
    </dgm:pt>
    <dgm:pt modelId="{742C87EB-34A0-4045-ACB8-D09158F23ED5}" type="parTrans" cxnId="{C3E303D0-6B4F-564C-B850-812089CB11E1}">
      <dgm:prSet/>
      <dgm:spPr/>
      <dgm:t>
        <a:bodyPr/>
        <a:lstStyle/>
        <a:p>
          <a:endParaRPr lang="ru-RU"/>
        </a:p>
      </dgm:t>
    </dgm:pt>
    <dgm:pt modelId="{D0F62DB5-C3BF-3D48-92E5-65BAB3774FD6}" type="sibTrans" cxnId="{C3E303D0-6B4F-564C-B850-812089CB11E1}">
      <dgm:prSet/>
      <dgm:spPr/>
      <dgm:t>
        <a:bodyPr/>
        <a:lstStyle/>
        <a:p>
          <a:endParaRPr lang="ru-RU"/>
        </a:p>
      </dgm:t>
    </dgm:pt>
    <dgm:pt modelId="{EC033BAB-89CF-DB4B-BB34-3B08E26833FD}">
      <dgm:prSet phldrT="[Текст]" custT="1"/>
      <dgm:spPr/>
      <dgm:t>
        <a:bodyPr/>
        <a:lstStyle/>
        <a:p>
          <a:r>
            <a:rPr lang="en-US" sz="5400" dirty="0"/>
            <a:t>GNERD</a:t>
          </a:r>
          <a:endParaRPr lang="ru-RU" sz="5400" dirty="0"/>
        </a:p>
      </dgm:t>
    </dgm:pt>
    <dgm:pt modelId="{685B0AAE-7540-EC40-A75B-A7E59109B9F8}" type="parTrans" cxnId="{7C96523A-DC5D-1C4E-B8B8-5E600315E823}">
      <dgm:prSet/>
      <dgm:spPr/>
      <dgm:t>
        <a:bodyPr/>
        <a:lstStyle/>
        <a:p>
          <a:endParaRPr lang="ru-RU"/>
        </a:p>
      </dgm:t>
    </dgm:pt>
    <dgm:pt modelId="{C6AA756D-465A-2F43-A179-9E0ECF7E7269}" type="sibTrans" cxnId="{7C96523A-DC5D-1C4E-B8B8-5E600315E823}">
      <dgm:prSet/>
      <dgm:spPr/>
      <dgm:t>
        <a:bodyPr/>
        <a:lstStyle/>
        <a:p>
          <a:endParaRPr lang="ru-RU"/>
        </a:p>
      </dgm:t>
    </dgm:pt>
    <dgm:pt modelId="{576B08C1-780C-8E42-822D-D9006601F889}">
      <dgm:prSet phldrT="[Текст]"/>
      <dgm:spPr/>
      <dgm:t>
        <a:bodyPr/>
        <a:lstStyle/>
        <a:p>
          <a:r>
            <a:rPr lang="ru-RU" b="1" dirty="0"/>
            <a:t>валовые национальные расходы</a:t>
          </a:r>
          <a:r>
            <a:rPr lang="ru-RU" dirty="0"/>
            <a:t> на НИОКР или доля НИОКР в </a:t>
          </a:r>
          <a:r>
            <a:rPr lang="ru-RU" b="1" dirty="0"/>
            <a:t>ВНП</a:t>
          </a:r>
        </a:p>
      </dgm:t>
    </dgm:pt>
    <dgm:pt modelId="{C3268692-CEA6-F446-8A63-A1538573B6BA}" type="parTrans" cxnId="{6AE93F3E-BAFE-BF42-AE4E-93CD0299BF28}">
      <dgm:prSet/>
      <dgm:spPr/>
      <dgm:t>
        <a:bodyPr/>
        <a:lstStyle/>
        <a:p>
          <a:endParaRPr lang="ru-RU"/>
        </a:p>
      </dgm:t>
    </dgm:pt>
    <dgm:pt modelId="{CF8AAC4B-5A85-1345-9DF6-F108241A0221}" type="sibTrans" cxnId="{6AE93F3E-BAFE-BF42-AE4E-93CD0299BF28}">
      <dgm:prSet/>
      <dgm:spPr/>
      <dgm:t>
        <a:bodyPr/>
        <a:lstStyle/>
        <a:p>
          <a:endParaRPr lang="ru-RU"/>
        </a:p>
      </dgm:t>
    </dgm:pt>
    <dgm:pt modelId="{4CF4B388-D75E-0444-978F-E23844ECAB96}">
      <dgm:prSet phldrT="[Текст]"/>
      <dgm:spPr/>
      <dgm:t>
        <a:bodyPr/>
        <a:lstStyle/>
        <a:p>
          <a:r>
            <a:rPr lang="en-US" b="1" dirty="0"/>
            <a:t>Gross National Expenditure on R&amp;D</a:t>
          </a:r>
          <a:endParaRPr lang="ru-RU" b="1" dirty="0"/>
        </a:p>
      </dgm:t>
    </dgm:pt>
    <dgm:pt modelId="{3EB7174E-F3E3-294F-B4EF-7AFBA2C48B3B}" type="parTrans" cxnId="{B296BCD1-62A1-3D49-B184-335B37820DDB}">
      <dgm:prSet/>
      <dgm:spPr/>
      <dgm:t>
        <a:bodyPr/>
        <a:lstStyle/>
        <a:p>
          <a:endParaRPr lang="ru-RU"/>
        </a:p>
      </dgm:t>
    </dgm:pt>
    <dgm:pt modelId="{570C5F81-FA81-4F40-AD2E-8A346D6603AF}" type="sibTrans" cxnId="{B296BCD1-62A1-3D49-B184-335B37820DDB}">
      <dgm:prSet/>
      <dgm:spPr/>
      <dgm:t>
        <a:bodyPr/>
        <a:lstStyle/>
        <a:p>
          <a:endParaRPr lang="ru-RU"/>
        </a:p>
      </dgm:t>
    </dgm:pt>
    <dgm:pt modelId="{6ADF1880-DA51-8B48-81B4-C9413B8E7743}" type="pres">
      <dgm:prSet presAssocID="{725B2765-C52B-A64B-A2A8-011C4690DCF6}" presName="Name0" presStyleCnt="0">
        <dgm:presLayoutVars>
          <dgm:dir/>
          <dgm:animLvl val="lvl"/>
          <dgm:resizeHandles/>
        </dgm:presLayoutVars>
      </dgm:prSet>
      <dgm:spPr/>
    </dgm:pt>
    <dgm:pt modelId="{EE9E0C48-5033-5449-B7C1-88407105C29F}" type="pres">
      <dgm:prSet presAssocID="{63CB03FE-5A59-1C40-B3E4-538A8F43C7AC}" presName="linNode" presStyleCnt="0"/>
      <dgm:spPr/>
    </dgm:pt>
    <dgm:pt modelId="{A928E119-7CDB-CD4D-8DF5-8F73215649F1}" type="pres">
      <dgm:prSet presAssocID="{63CB03FE-5A59-1C40-B3E4-538A8F43C7AC}" presName="parentShp" presStyleLbl="node1" presStyleIdx="0" presStyleCnt="2" custLinFactNeighborX="-1464" custLinFactNeighborY="-26">
        <dgm:presLayoutVars>
          <dgm:bulletEnabled val="1"/>
        </dgm:presLayoutVars>
      </dgm:prSet>
      <dgm:spPr/>
    </dgm:pt>
    <dgm:pt modelId="{B93865C5-B637-F541-9FB5-F445202D05E8}" type="pres">
      <dgm:prSet presAssocID="{63CB03FE-5A59-1C40-B3E4-538A8F43C7AC}" presName="childShp" presStyleLbl="bgAccFollowNode1" presStyleIdx="0" presStyleCnt="2">
        <dgm:presLayoutVars>
          <dgm:bulletEnabled val="1"/>
        </dgm:presLayoutVars>
      </dgm:prSet>
      <dgm:spPr/>
    </dgm:pt>
    <dgm:pt modelId="{62401203-16D5-AB40-89C8-EAA73B98F703}" type="pres">
      <dgm:prSet presAssocID="{C7ED0387-F78D-0B41-9C56-1C098CF79CAE}" presName="spacing" presStyleCnt="0"/>
      <dgm:spPr/>
    </dgm:pt>
    <dgm:pt modelId="{EFA669EF-EFED-FE4D-9C7F-9C3F523530B0}" type="pres">
      <dgm:prSet presAssocID="{EC033BAB-89CF-DB4B-BB34-3B08E26833FD}" presName="linNode" presStyleCnt="0"/>
      <dgm:spPr/>
    </dgm:pt>
    <dgm:pt modelId="{5ADC6055-87D4-7D4F-960E-631EC1681D58}" type="pres">
      <dgm:prSet presAssocID="{EC033BAB-89CF-DB4B-BB34-3B08E26833FD}" presName="parentShp" presStyleLbl="node1" presStyleIdx="1" presStyleCnt="2">
        <dgm:presLayoutVars>
          <dgm:bulletEnabled val="1"/>
        </dgm:presLayoutVars>
      </dgm:prSet>
      <dgm:spPr/>
    </dgm:pt>
    <dgm:pt modelId="{80CF6885-BC20-884A-ADFB-7B3ED1EE5CF1}" type="pres">
      <dgm:prSet presAssocID="{EC033BAB-89CF-DB4B-BB34-3B08E26833FD}" presName="childShp" presStyleLbl="bgAccFollowNode1" presStyleIdx="1" presStyleCnt="2">
        <dgm:presLayoutVars>
          <dgm:bulletEnabled val="1"/>
        </dgm:presLayoutVars>
      </dgm:prSet>
      <dgm:spPr/>
    </dgm:pt>
  </dgm:ptLst>
  <dgm:cxnLst>
    <dgm:cxn modelId="{7C96523A-DC5D-1C4E-B8B8-5E600315E823}" srcId="{725B2765-C52B-A64B-A2A8-011C4690DCF6}" destId="{EC033BAB-89CF-DB4B-BB34-3B08E26833FD}" srcOrd="1" destOrd="0" parTransId="{685B0AAE-7540-EC40-A75B-A7E59109B9F8}" sibTransId="{C6AA756D-465A-2F43-A179-9E0ECF7E7269}"/>
    <dgm:cxn modelId="{2BA0943C-F329-42FD-8208-ED8D2D0B95BA}" type="presOf" srcId="{EC033BAB-89CF-DB4B-BB34-3B08E26833FD}" destId="{5ADC6055-87D4-7D4F-960E-631EC1681D58}" srcOrd="0" destOrd="0" presId="urn:microsoft.com/office/officeart/2005/8/layout/vList6"/>
    <dgm:cxn modelId="{6AE93F3E-BAFE-BF42-AE4E-93CD0299BF28}" srcId="{EC033BAB-89CF-DB4B-BB34-3B08E26833FD}" destId="{576B08C1-780C-8E42-822D-D9006601F889}" srcOrd="1" destOrd="0" parTransId="{C3268692-CEA6-F446-8A63-A1538573B6BA}" sibTransId="{CF8AAC4B-5A85-1345-9DF6-F108241A0221}"/>
    <dgm:cxn modelId="{328B8F41-970F-2D45-B6A0-C015FFD3B0CA}" srcId="{725B2765-C52B-A64B-A2A8-011C4690DCF6}" destId="{63CB03FE-5A59-1C40-B3E4-538A8F43C7AC}" srcOrd="0" destOrd="0" parTransId="{A0D79188-58D2-064B-9321-1DE8FF73192A}" sibTransId="{C7ED0387-F78D-0B41-9C56-1C098CF79CAE}"/>
    <dgm:cxn modelId="{9E8E0064-93AC-4D8D-831C-09E8DFDE0B0B}" type="presOf" srcId="{576B08C1-780C-8E42-822D-D9006601F889}" destId="{80CF6885-BC20-884A-ADFB-7B3ED1EE5CF1}" srcOrd="0" destOrd="1" presId="urn:microsoft.com/office/officeart/2005/8/layout/vList6"/>
    <dgm:cxn modelId="{4B5F3751-A3C2-4679-AEDB-6EC544C5B072}" type="presOf" srcId="{725B2765-C52B-A64B-A2A8-011C4690DCF6}" destId="{6ADF1880-DA51-8B48-81B4-C9413B8E7743}" srcOrd="0" destOrd="0" presId="urn:microsoft.com/office/officeart/2005/8/layout/vList6"/>
    <dgm:cxn modelId="{B90D748E-C474-41FA-9D81-1D2723E9E0D7}" type="presOf" srcId="{4CF4B388-D75E-0444-978F-E23844ECAB96}" destId="{80CF6885-BC20-884A-ADFB-7B3ED1EE5CF1}" srcOrd="0" destOrd="0" presId="urn:microsoft.com/office/officeart/2005/8/layout/vList6"/>
    <dgm:cxn modelId="{01CDFC9E-A078-4CD2-A3CD-835D01F20FF9}" type="presOf" srcId="{D383ACC8-A3DE-3B46-9B46-7516E3657B33}" destId="{B93865C5-B637-F541-9FB5-F445202D05E8}" srcOrd="0" destOrd="0" presId="urn:microsoft.com/office/officeart/2005/8/layout/vList6"/>
    <dgm:cxn modelId="{C3E303D0-6B4F-564C-B850-812089CB11E1}" srcId="{63CB03FE-5A59-1C40-B3E4-538A8F43C7AC}" destId="{8E191ABA-EA09-7B4D-B416-71EFE4BC56DF}" srcOrd="1" destOrd="0" parTransId="{742C87EB-34A0-4045-ACB8-D09158F23ED5}" sibTransId="{D0F62DB5-C3BF-3D48-92E5-65BAB3774FD6}"/>
    <dgm:cxn modelId="{73D0B2D0-B027-BC41-B830-B641FCE140BB}" srcId="{63CB03FE-5A59-1C40-B3E4-538A8F43C7AC}" destId="{D383ACC8-A3DE-3B46-9B46-7516E3657B33}" srcOrd="0" destOrd="0" parTransId="{3B316C7A-B55C-D644-A6D7-52BE64EF35EC}" sibTransId="{A221B896-9938-834D-88E6-D58FF2D08923}"/>
    <dgm:cxn modelId="{B296BCD1-62A1-3D49-B184-335B37820DDB}" srcId="{EC033BAB-89CF-DB4B-BB34-3B08E26833FD}" destId="{4CF4B388-D75E-0444-978F-E23844ECAB96}" srcOrd="0" destOrd="0" parTransId="{3EB7174E-F3E3-294F-B4EF-7AFBA2C48B3B}" sibTransId="{570C5F81-FA81-4F40-AD2E-8A346D6603AF}"/>
    <dgm:cxn modelId="{C8D3E2E2-DBBB-4B01-A97D-560682DA8E26}" type="presOf" srcId="{63CB03FE-5A59-1C40-B3E4-538A8F43C7AC}" destId="{A928E119-7CDB-CD4D-8DF5-8F73215649F1}" srcOrd="0" destOrd="0" presId="urn:microsoft.com/office/officeart/2005/8/layout/vList6"/>
    <dgm:cxn modelId="{D291DBE9-6E75-41D6-8A3B-0098FF869B63}" type="presOf" srcId="{8E191ABA-EA09-7B4D-B416-71EFE4BC56DF}" destId="{B93865C5-B637-F541-9FB5-F445202D05E8}" srcOrd="0" destOrd="1" presId="urn:microsoft.com/office/officeart/2005/8/layout/vList6"/>
    <dgm:cxn modelId="{29AE13A9-C407-4F68-9634-84003A0DC9A9}" type="presParOf" srcId="{6ADF1880-DA51-8B48-81B4-C9413B8E7743}" destId="{EE9E0C48-5033-5449-B7C1-88407105C29F}" srcOrd="0" destOrd="0" presId="urn:microsoft.com/office/officeart/2005/8/layout/vList6"/>
    <dgm:cxn modelId="{264B1B53-08F2-4E71-BA18-E26C6BDADC51}" type="presParOf" srcId="{EE9E0C48-5033-5449-B7C1-88407105C29F}" destId="{A928E119-7CDB-CD4D-8DF5-8F73215649F1}" srcOrd="0" destOrd="0" presId="urn:microsoft.com/office/officeart/2005/8/layout/vList6"/>
    <dgm:cxn modelId="{DBCA06F0-B9FC-41B5-B21B-9298793B0A22}" type="presParOf" srcId="{EE9E0C48-5033-5449-B7C1-88407105C29F}" destId="{B93865C5-B637-F541-9FB5-F445202D05E8}" srcOrd="1" destOrd="0" presId="urn:microsoft.com/office/officeart/2005/8/layout/vList6"/>
    <dgm:cxn modelId="{767728AB-9ED5-4061-B3C6-CFF9F2DFBC66}" type="presParOf" srcId="{6ADF1880-DA51-8B48-81B4-C9413B8E7743}" destId="{62401203-16D5-AB40-89C8-EAA73B98F703}" srcOrd="1" destOrd="0" presId="urn:microsoft.com/office/officeart/2005/8/layout/vList6"/>
    <dgm:cxn modelId="{40C5FEEA-8D33-4163-8BCC-DEBD8E1639D9}" type="presParOf" srcId="{6ADF1880-DA51-8B48-81B4-C9413B8E7743}" destId="{EFA669EF-EFED-FE4D-9C7F-9C3F523530B0}" srcOrd="2" destOrd="0" presId="urn:microsoft.com/office/officeart/2005/8/layout/vList6"/>
    <dgm:cxn modelId="{5A0870CB-2741-4315-BD9C-ECC1CB0440B2}" type="presParOf" srcId="{EFA669EF-EFED-FE4D-9C7F-9C3F523530B0}" destId="{5ADC6055-87D4-7D4F-960E-631EC1681D58}" srcOrd="0" destOrd="0" presId="urn:microsoft.com/office/officeart/2005/8/layout/vList6"/>
    <dgm:cxn modelId="{1CD04B29-E9D4-4E24-8976-DB0A4E53C748}" type="presParOf" srcId="{EFA669EF-EFED-FE4D-9C7F-9C3F523530B0}" destId="{80CF6885-BC20-884A-ADFB-7B3ED1EE5CF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C9D872-9F3B-594B-BB1A-45C765C5BFB4}" type="doc">
      <dgm:prSet loTypeId="urn:microsoft.com/office/officeart/2005/8/layout/target2" loCatId="" qsTypeId="urn:microsoft.com/office/officeart/2005/8/quickstyle/simple1#6" qsCatId="simple" csTypeId="urn:microsoft.com/office/officeart/2005/8/colors/colorful5" csCatId="colorful" phldr="1"/>
      <dgm:spPr/>
      <dgm:t>
        <a:bodyPr/>
        <a:lstStyle/>
        <a:p>
          <a:endParaRPr lang="ru-RU"/>
        </a:p>
      </dgm:t>
    </dgm:pt>
    <dgm:pt modelId="{BE8D2BEB-2BD3-1D41-9C76-652BD19EFAC9}">
      <dgm:prSet phldrT="[Текст]"/>
      <dgm:spPr/>
      <dgm:t>
        <a:bodyPr/>
        <a:lstStyle/>
        <a:p>
          <a:pPr algn="ctr"/>
          <a:r>
            <a:rPr lang="ru-RU" dirty="0"/>
            <a:t>Текущие затраты</a:t>
          </a:r>
        </a:p>
      </dgm:t>
    </dgm:pt>
    <dgm:pt modelId="{24A67849-8FD9-224D-A016-FCCD8EBAEDEA}" type="parTrans" cxnId="{0AAA0C7E-B316-714E-A247-C04284528928}">
      <dgm:prSet/>
      <dgm:spPr/>
      <dgm:t>
        <a:bodyPr/>
        <a:lstStyle/>
        <a:p>
          <a:endParaRPr lang="ru-RU"/>
        </a:p>
      </dgm:t>
    </dgm:pt>
    <dgm:pt modelId="{8E05B533-F0F9-6C49-8D1E-4CC772BFC02C}" type="sibTrans" cxnId="{0AAA0C7E-B316-714E-A247-C04284528928}">
      <dgm:prSet/>
      <dgm:spPr/>
      <dgm:t>
        <a:bodyPr/>
        <a:lstStyle/>
        <a:p>
          <a:endParaRPr lang="ru-RU"/>
        </a:p>
      </dgm:t>
    </dgm:pt>
    <dgm:pt modelId="{EC70A572-7185-4742-B32A-7779BCA7FB21}">
      <dgm:prSet phldrT="[Текст]"/>
      <dgm:spPr/>
      <dgm:t>
        <a:bodyPr/>
        <a:lstStyle/>
        <a:p>
          <a:r>
            <a:rPr lang="ru-RU" dirty="0"/>
            <a:t>Затраты на рабочую силу</a:t>
          </a:r>
        </a:p>
      </dgm:t>
    </dgm:pt>
    <dgm:pt modelId="{F57CCB1F-21CC-7B4E-A314-7041B4AE9C9C}" type="parTrans" cxnId="{59A585D6-25BD-F04A-9D02-B628AEA9E9CD}">
      <dgm:prSet/>
      <dgm:spPr/>
      <dgm:t>
        <a:bodyPr/>
        <a:lstStyle/>
        <a:p>
          <a:endParaRPr lang="ru-RU"/>
        </a:p>
      </dgm:t>
    </dgm:pt>
    <dgm:pt modelId="{3318D394-0C04-8149-943B-71F1DFBD370B}" type="sibTrans" cxnId="{59A585D6-25BD-F04A-9D02-B628AEA9E9CD}">
      <dgm:prSet/>
      <dgm:spPr/>
      <dgm:t>
        <a:bodyPr/>
        <a:lstStyle/>
        <a:p>
          <a:endParaRPr lang="ru-RU"/>
        </a:p>
      </dgm:t>
    </dgm:pt>
    <dgm:pt modelId="{0341DBBA-192E-AE40-955B-AB7A46FECAEA}">
      <dgm:prSet phldrT="[Текст]"/>
      <dgm:spPr/>
      <dgm:t>
        <a:bodyPr/>
        <a:lstStyle/>
        <a:p>
          <a:r>
            <a:rPr lang="ru-RU" dirty="0"/>
            <a:t>Прочие текущие затраты</a:t>
          </a:r>
        </a:p>
      </dgm:t>
    </dgm:pt>
    <dgm:pt modelId="{6E36ADBC-C2D7-EC44-BF44-04D4B77A7B97}" type="parTrans" cxnId="{C4D1E460-B7F5-4F42-BFFC-FAEE5EFFE6EB}">
      <dgm:prSet/>
      <dgm:spPr/>
      <dgm:t>
        <a:bodyPr/>
        <a:lstStyle/>
        <a:p>
          <a:endParaRPr lang="ru-RU"/>
        </a:p>
      </dgm:t>
    </dgm:pt>
    <dgm:pt modelId="{E0029107-EF98-134B-AE86-3483F6E86A71}" type="sibTrans" cxnId="{C4D1E460-B7F5-4F42-BFFC-FAEE5EFFE6EB}">
      <dgm:prSet/>
      <dgm:spPr/>
      <dgm:t>
        <a:bodyPr/>
        <a:lstStyle/>
        <a:p>
          <a:endParaRPr lang="ru-RU"/>
        </a:p>
      </dgm:t>
    </dgm:pt>
    <dgm:pt modelId="{632B369D-11C1-EB48-9BC4-978431FB2B8B}" type="pres">
      <dgm:prSet presAssocID="{31C9D872-9F3B-594B-BB1A-45C765C5BFB4}" presName="Name0" presStyleCnt="0">
        <dgm:presLayoutVars>
          <dgm:chMax val="3"/>
          <dgm:chPref val="1"/>
          <dgm:dir/>
          <dgm:animLvl val="lvl"/>
          <dgm:resizeHandles/>
        </dgm:presLayoutVars>
      </dgm:prSet>
      <dgm:spPr/>
    </dgm:pt>
    <dgm:pt modelId="{291F79D1-01A7-AE4B-B3A6-A096626477C8}" type="pres">
      <dgm:prSet presAssocID="{31C9D872-9F3B-594B-BB1A-45C765C5BFB4}" presName="outerBox" presStyleCnt="0"/>
      <dgm:spPr/>
    </dgm:pt>
    <dgm:pt modelId="{0996015E-A44A-EA4B-86D0-F33216CFA00E}" type="pres">
      <dgm:prSet presAssocID="{31C9D872-9F3B-594B-BB1A-45C765C5BFB4}" presName="outerBoxParent" presStyleLbl="node1" presStyleIdx="0" presStyleCnt="1" custLinFactNeighborX="-3066" custLinFactNeighborY="-77657"/>
      <dgm:spPr/>
    </dgm:pt>
    <dgm:pt modelId="{1F09B72D-BC88-9E40-9726-0DA26D08D4DD}" type="pres">
      <dgm:prSet presAssocID="{31C9D872-9F3B-594B-BB1A-45C765C5BFB4}" presName="outerBoxChildren" presStyleCnt="0"/>
      <dgm:spPr/>
    </dgm:pt>
    <dgm:pt modelId="{814F87FD-53C9-3D40-8F2E-C8CFC22A68B5}" type="pres">
      <dgm:prSet presAssocID="{EC70A572-7185-4742-B32A-7779BCA7FB21}" presName="oChild" presStyleLbl="fgAcc1" presStyleIdx="0" presStyleCnt="2">
        <dgm:presLayoutVars>
          <dgm:bulletEnabled val="1"/>
        </dgm:presLayoutVars>
      </dgm:prSet>
      <dgm:spPr/>
    </dgm:pt>
    <dgm:pt modelId="{92F37F56-A2AB-CA4F-9E49-F3C20EEA9033}" type="pres">
      <dgm:prSet presAssocID="{3318D394-0C04-8149-943B-71F1DFBD370B}" presName="outerSibTrans" presStyleCnt="0"/>
      <dgm:spPr/>
    </dgm:pt>
    <dgm:pt modelId="{D8BDA6CC-2D01-2040-88F0-96F0535C8956}" type="pres">
      <dgm:prSet presAssocID="{0341DBBA-192E-AE40-955B-AB7A46FECAEA}" presName="oChild" presStyleLbl="fgAcc1" presStyleIdx="1" presStyleCnt="2">
        <dgm:presLayoutVars>
          <dgm:bulletEnabled val="1"/>
        </dgm:presLayoutVars>
      </dgm:prSet>
      <dgm:spPr/>
    </dgm:pt>
  </dgm:ptLst>
  <dgm:cxnLst>
    <dgm:cxn modelId="{B8068D1D-1AC6-4EA4-8AD8-E90EB18FAD46}" type="presOf" srcId="{0341DBBA-192E-AE40-955B-AB7A46FECAEA}" destId="{D8BDA6CC-2D01-2040-88F0-96F0535C8956}" srcOrd="0" destOrd="0" presId="urn:microsoft.com/office/officeart/2005/8/layout/target2"/>
    <dgm:cxn modelId="{C4D1E460-B7F5-4F42-BFFC-FAEE5EFFE6EB}" srcId="{BE8D2BEB-2BD3-1D41-9C76-652BD19EFAC9}" destId="{0341DBBA-192E-AE40-955B-AB7A46FECAEA}" srcOrd="1" destOrd="0" parTransId="{6E36ADBC-C2D7-EC44-BF44-04D4B77A7B97}" sibTransId="{E0029107-EF98-134B-AE86-3483F6E86A71}"/>
    <dgm:cxn modelId="{0AAA0C7E-B316-714E-A247-C04284528928}" srcId="{31C9D872-9F3B-594B-BB1A-45C765C5BFB4}" destId="{BE8D2BEB-2BD3-1D41-9C76-652BD19EFAC9}" srcOrd="0" destOrd="0" parTransId="{24A67849-8FD9-224D-A016-FCCD8EBAEDEA}" sibTransId="{8E05B533-F0F9-6C49-8D1E-4CC772BFC02C}"/>
    <dgm:cxn modelId="{59A585D6-25BD-F04A-9D02-B628AEA9E9CD}" srcId="{BE8D2BEB-2BD3-1D41-9C76-652BD19EFAC9}" destId="{EC70A572-7185-4742-B32A-7779BCA7FB21}" srcOrd="0" destOrd="0" parTransId="{F57CCB1F-21CC-7B4E-A314-7041B4AE9C9C}" sibTransId="{3318D394-0C04-8149-943B-71F1DFBD370B}"/>
    <dgm:cxn modelId="{026BFEEF-3D68-4324-8E7C-C3AB25B4D222}" type="presOf" srcId="{31C9D872-9F3B-594B-BB1A-45C765C5BFB4}" destId="{632B369D-11C1-EB48-9BC4-978431FB2B8B}" srcOrd="0" destOrd="0" presId="urn:microsoft.com/office/officeart/2005/8/layout/target2"/>
    <dgm:cxn modelId="{AB8888F6-1A23-41C9-8574-A81FF7899804}" type="presOf" srcId="{BE8D2BEB-2BD3-1D41-9C76-652BD19EFAC9}" destId="{0996015E-A44A-EA4B-86D0-F33216CFA00E}" srcOrd="0" destOrd="0" presId="urn:microsoft.com/office/officeart/2005/8/layout/target2"/>
    <dgm:cxn modelId="{311EE3FB-A822-4328-8254-EAEDD3253391}" type="presOf" srcId="{EC70A572-7185-4742-B32A-7779BCA7FB21}" destId="{814F87FD-53C9-3D40-8F2E-C8CFC22A68B5}" srcOrd="0" destOrd="0" presId="urn:microsoft.com/office/officeart/2005/8/layout/target2"/>
    <dgm:cxn modelId="{BC6B2859-6FD0-4E5B-A9AE-44994293AD46}" type="presParOf" srcId="{632B369D-11C1-EB48-9BC4-978431FB2B8B}" destId="{291F79D1-01A7-AE4B-B3A6-A096626477C8}" srcOrd="0" destOrd="0" presId="urn:microsoft.com/office/officeart/2005/8/layout/target2"/>
    <dgm:cxn modelId="{BDCCDDAF-3AE1-47E8-B8E1-4452C884E361}" type="presParOf" srcId="{291F79D1-01A7-AE4B-B3A6-A096626477C8}" destId="{0996015E-A44A-EA4B-86D0-F33216CFA00E}" srcOrd="0" destOrd="0" presId="urn:microsoft.com/office/officeart/2005/8/layout/target2"/>
    <dgm:cxn modelId="{0A4F31A9-AA0D-406C-8F8D-B205F1740530}" type="presParOf" srcId="{291F79D1-01A7-AE4B-B3A6-A096626477C8}" destId="{1F09B72D-BC88-9E40-9726-0DA26D08D4DD}" srcOrd="1" destOrd="0" presId="urn:microsoft.com/office/officeart/2005/8/layout/target2"/>
    <dgm:cxn modelId="{BB55D2E1-D493-454D-9BE8-DD3DA43ECF3B}" type="presParOf" srcId="{1F09B72D-BC88-9E40-9726-0DA26D08D4DD}" destId="{814F87FD-53C9-3D40-8F2E-C8CFC22A68B5}" srcOrd="0" destOrd="0" presId="urn:microsoft.com/office/officeart/2005/8/layout/target2"/>
    <dgm:cxn modelId="{0CB783AD-4D12-4D9D-BEBC-34944D61FF54}" type="presParOf" srcId="{1F09B72D-BC88-9E40-9726-0DA26D08D4DD}" destId="{92F37F56-A2AB-CA4F-9E49-F3C20EEA9033}" srcOrd="1" destOrd="0" presId="urn:microsoft.com/office/officeart/2005/8/layout/target2"/>
    <dgm:cxn modelId="{FED67362-1929-4941-B354-3E5F1EECB6F4}" type="presParOf" srcId="{1F09B72D-BC88-9E40-9726-0DA26D08D4DD}" destId="{D8BDA6CC-2D01-2040-88F0-96F0535C8956}"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1A9604-AF24-5D43-9276-CC9DB0A8F631}" type="doc">
      <dgm:prSet loTypeId="urn:microsoft.com/office/officeart/2005/8/layout/vList3" loCatId="" qsTypeId="urn:microsoft.com/office/officeart/2005/8/quickstyle/simple1#7" qsCatId="simple" csTypeId="urn:microsoft.com/office/officeart/2005/8/colors/accent1_2#2" csCatId="accent1" phldr="1"/>
      <dgm:spPr/>
      <dgm:t>
        <a:bodyPr/>
        <a:lstStyle/>
        <a:p>
          <a:endParaRPr lang="ru-RU"/>
        </a:p>
      </dgm:t>
    </dgm:pt>
    <dgm:pt modelId="{3A1676AC-9E5B-8F40-9E9C-229704500CCF}">
      <dgm:prSet phldrT="[Текст]"/>
      <dgm:spPr/>
      <dgm:t>
        <a:bodyPr/>
        <a:lstStyle/>
        <a:p>
          <a:r>
            <a:rPr lang="ru-RU" b="1" dirty="0"/>
            <a:t>численность персонала, занятого в области НИОКР</a:t>
          </a:r>
        </a:p>
      </dgm:t>
    </dgm:pt>
    <dgm:pt modelId="{D49D2C04-8FE6-994F-9291-06C185E1E509}" type="parTrans" cxnId="{A469A2BD-1C8D-4849-82C9-D8F9161801AB}">
      <dgm:prSet/>
      <dgm:spPr/>
      <dgm:t>
        <a:bodyPr/>
        <a:lstStyle/>
        <a:p>
          <a:endParaRPr lang="ru-RU"/>
        </a:p>
      </dgm:t>
    </dgm:pt>
    <dgm:pt modelId="{2A6CEF99-7DAC-AB44-93A0-838093AD652F}" type="sibTrans" cxnId="{A469A2BD-1C8D-4849-82C9-D8F9161801AB}">
      <dgm:prSet/>
      <dgm:spPr/>
      <dgm:t>
        <a:bodyPr/>
        <a:lstStyle/>
        <a:p>
          <a:endParaRPr lang="ru-RU"/>
        </a:p>
      </dgm:t>
    </dgm:pt>
    <dgm:pt modelId="{3FBF09C8-5B45-5744-806F-9ACCEE1EEB63}">
      <dgm:prSet phldrT="[Текст]"/>
      <dgm:spPr/>
      <dgm:t>
        <a:bodyPr/>
        <a:lstStyle/>
        <a:p>
          <a:r>
            <a:rPr lang="ru-RU" b="1" dirty="0"/>
            <a:t>общее количество полных рабочих дней, потраченных  на осуществление НИОКР на территории данной страны в течение данного года</a:t>
          </a:r>
        </a:p>
      </dgm:t>
    </dgm:pt>
    <dgm:pt modelId="{12767D80-6548-8540-8762-79497004E023}" type="parTrans" cxnId="{FBBC4A07-5E43-3C44-B2BA-C54898204DA4}">
      <dgm:prSet/>
      <dgm:spPr/>
      <dgm:t>
        <a:bodyPr/>
        <a:lstStyle/>
        <a:p>
          <a:endParaRPr lang="ru-RU"/>
        </a:p>
      </dgm:t>
    </dgm:pt>
    <dgm:pt modelId="{9EEDCF6C-016E-EB4D-A5F3-8E80807F24C9}" type="sibTrans" cxnId="{FBBC4A07-5E43-3C44-B2BA-C54898204DA4}">
      <dgm:prSet/>
      <dgm:spPr/>
      <dgm:t>
        <a:bodyPr/>
        <a:lstStyle/>
        <a:p>
          <a:endParaRPr lang="ru-RU"/>
        </a:p>
      </dgm:t>
    </dgm:pt>
    <dgm:pt modelId="{79A7AD7A-C8C0-8C42-A4D7-2B92A0E58B17}" type="pres">
      <dgm:prSet presAssocID="{0D1A9604-AF24-5D43-9276-CC9DB0A8F631}" presName="linearFlow" presStyleCnt="0">
        <dgm:presLayoutVars>
          <dgm:dir/>
          <dgm:resizeHandles val="exact"/>
        </dgm:presLayoutVars>
      </dgm:prSet>
      <dgm:spPr/>
    </dgm:pt>
    <dgm:pt modelId="{E0C5CD7D-D0B8-374D-B632-1FB9E6B4A20F}" type="pres">
      <dgm:prSet presAssocID="{3A1676AC-9E5B-8F40-9E9C-229704500CCF}" presName="composite" presStyleCnt="0"/>
      <dgm:spPr/>
    </dgm:pt>
    <dgm:pt modelId="{56DA2654-DB36-0C4E-B47D-59148DE4381F}" type="pres">
      <dgm:prSet presAssocID="{3A1676AC-9E5B-8F40-9E9C-229704500CCF}" presName="imgShp" presStyleLbl="fgImgPlace1" presStyleIdx="0" presStyleCnt="2"/>
      <dgm:spPr/>
    </dgm:pt>
    <dgm:pt modelId="{18ADF276-369F-4D4E-A27A-74F3D8C23EBE}" type="pres">
      <dgm:prSet presAssocID="{3A1676AC-9E5B-8F40-9E9C-229704500CCF}" presName="txShp" presStyleLbl="node1" presStyleIdx="0" presStyleCnt="2">
        <dgm:presLayoutVars>
          <dgm:bulletEnabled val="1"/>
        </dgm:presLayoutVars>
      </dgm:prSet>
      <dgm:spPr/>
    </dgm:pt>
    <dgm:pt modelId="{1F85986E-9EBD-6D42-A494-B77DB188BBD2}" type="pres">
      <dgm:prSet presAssocID="{2A6CEF99-7DAC-AB44-93A0-838093AD652F}" presName="spacing" presStyleCnt="0"/>
      <dgm:spPr/>
    </dgm:pt>
    <dgm:pt modelId="{F712557A-EE7A-0D4C-A647-C09E07C038EF}" type="pres">
      <dgm:prSet presAssocID="{3FBF09C8-5B45-5744-806F-9ACCEE1EEB63}" presName="composite" presStyleCnt="0"/>
      <dgm:spPr/>
    </dgm:pt>
    <dgm:pt modelId="{13D60926-C549-BA4A-9408-89099E8F7A89}" type="pres">
      <dgm:prSet presAssocID="{3FBF09C8-5B45-5744-806F-9ACCEE1EEB63}" presName="imgShp" presStyleLbl="fgImgPlace1" presStyleIdx="1" presStyleCnt="2"/>
      <dgm:spPr/>
    </dgm:pt>
    <dgm:pt modelId="{8474309B-176C-334B-B055-5FF2AF3FB94F}" type="pres">
      <dgm:prSet presAssocID="{3FBF09C8-5B45-5744-806F-9ACCEE1EEB63}" presName="txShp" presStyleLbl="node1" presStyleIdx="1" presStyleCnt="2">
        <dgm:presLayoutVars>
          <dgm:bulletEnabled val="1"/>
        </dgm:presLayoutVars>
      </dgm:prSet>
      <dgm:spPr/>
    </dgm:pt>
  </dgm:ptLst>
  <dgm:cxnLst>
    <dgm:cxn modelId="{FBBC4A07-5E43-3C44-B2BA-C54898204DA4}" srcId="{0D1A9604-AF24-5D43-9276-CC9DB0A8F631}" destId="{3FBF09C8-5B45-5744-806F-9ACCEE1EEB63}" srcOrd="1" destOrd="0" parTransId="{12767D80-6548-8540-8762-79497004E023}" sibTransId="{9EEDCF6C-016E-EB4D-A5F3-8E80807F24C9}"/>
    <dgm:cxn modelId="{DF5FFD1C-72D4-4D3C-B6EE-E26516DB03FB}" type="presOf" srcId="{0D1A9604-AF24-5D43-9276-CC9DB0A8F631}" destId="{79A7AD7A-C8C0-8C42-A4D7-2B92A0E58B17}" srcOrd="0" destOrd="0" presId="urn:microsoft.com/office/officeart/2005/8/layout/vList3"/>
    <dgm:cxn modelId="{ECCC8F35-7BF7-479D-8B62-7084D4596C45}" type="presOf" srcId="{3FBF09C8-5B45-5744-806F-9ACCEE1EEB63}" destId="{8474309B-176C-334B-B055-5FF2AF3FB94F}" srcOrd="0" destOrd="0" presId="urn:microsoft.com/office/officeart/2005/8/layout/vList3"/>
    <dgm:cxn modelId="{A469A2BD-1C8D-4849-82C9-D8F9161801AB}" srcId="{0D1A9604-AF24-5D43-9276-CC9DB0A8F631}" destId="{3A1676AC-9E5B-8F40-9E9C-229704500CCF}" srcOrd="0" destOrd="0" parTransId="{D49D2C04-8FE6-994F-9291-06C185E1E509}" sibTransId="{2A6CEF99-7DAC-AB44-93A0-838093AD652F}"/>
    <dgm:cxn modelId="{6C8C3FBE-9AF0-4793-80F9-0C64373B2C77}" type="presOf" srcId="{3A1676AC-9E5B-8F40-9E9C-229704500CCF}" destId="{18ADF276-369F-4D4E-A27A-74F3D8C23EBE}" srcOrd="0" destOrd="0" presId="urn:microsoft.com/office/officeart/2005/8/layout/vList3"/>
    <dgm:cxn modelId="{7AAFBF60-9DC9-4BFB-A210-56B8AB2122B1}" type="presParOf" srcId="{79A7AD7A-C8C0-8C42-A4D7-2B92A0E58B17}" destId="{E0C5CD7D-D0B8-374D-B632-1FB9E6B4A20F}" srcOrd="0" destOrd="0" presId="urn:microsoft.com/office/officeart/2005/8/layout/vList3"/>
    <dgm:cxn modelId="{773F2E52-4A76-4FF5-B27F-CAFB0ED956C5}" type="presParOf" srcId="{E0C5CD7D-D0B8-374D-B632-1FB9E6B4A20F}" destId="{56DA2654-DB36-0C4E-B47D-59148DE4381F}" srcOrd="0" destOrd="0" presId="urn:microsoft.com/office/officeart/2005/8/layout/vList3"/>
    <dgm:cxn modelId="{8F5E91C5-4A24-40EE-82B5-1BAE9EA7DB02}" type="presParOf" srcId="{E0C5CD7D-D0B8-374D-B632-1FB9E6B4A20F}" destId="{18ADF276-369F-4D4E-A27A-74F3D8C23EBE}" srcOrd="1" destOrd="0" presId="urn:microsoft.com/office/officeart/2005/8/layout/vList3"/>
    <dgm:cxn modelId="{97E7F78A-75AD-4106-8AF7-02E6C7C9EEB4}" type="presParOf" srcId="{79A7AD7A-C8C0-8C42-A4D7-2B92A0E58B17}" destId="{1F85986E-9EBD-6D42-A494-B77DB188BBD2}" srcOrd="1" destOrd="0" presId="urn:microsoft.com/office/officeart/2005/8/layout/vList3"/>
    <dgm:cxn modelId="{1D323F4E-D840-43AE-B5FA-68915E7C0BDF}" type="presParOf" srcId="{79A7AD7A-C8C0-8C42-A4D7-2B92A0E58B17}" destId="{F712557A-EE7A-0D4C-A647-C09E07C038EF}" srcOrd="2" destOrd="0" presId="urn:microsoft.com/office/officeart/2005/8/layout/vList3"/>
    <dgm:cxn modelId="{9E0D8EB2-7CA6-4E82-8FB5-5985E77EB954}" type="presParOf" srcId="{F712557A-EE7A-0D4C-A647-C09E07C038EF}" destId="{13D60926-C549-BA4A-9408-89099E8F7A89}" srcOrd="0" destOrd="0" presId="urn:microsoft.com/office/officeart/2005/8/layout/vList3"/>
    <dgm:cxn modelId="{BC525BA0-A61C-4056-BC83-4520DD10C18B}" type="presParOf" srcId="{F712557A-EE7A-0D4C-A647-C09E07C038EF}" destId="{8474309B-176C-334B-B055-5FF2AF3FB94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3B789-4F25-3541-8341-6569EA8C05B3}">
      <dsp:nvSpPr>
        <dsp:cNvPr id="0" name=""/>
        <dsp:cNvSpPr/>
      </dsp:nvSpPr>
      <dsp:spPr>
        <a:xfrm>
          <a:off x="-3688669" y="-566722"/>
          <a:ext cx="4396949" cy="4396949"/>
        </a:xfrm>
        <a:prstGeom prst="blockArc">
          <a:avLst>
            <a:gd name="adj1" fmla="val 18900000"/>
            <a:gd name="adj2" fmla="val 2700000"/>
            <a:gd name="adj3" fmla="val 491"/>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6BF1BD-290C-174E-B3A3-19B7AF6FF599}">
      <dsp:nvSpPr>
        <dsp:cNvPr id="0" name=""/>
        <dsp:cNvSpPr/>
      </dsp:nvSpPr>
      <dsp:spPr>
        <a:xfrm>
          <a:off x="371268" y="250898"/>
          <a:ext cx="4209116" cy="50205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508" tIns="68580" rIns="68580" bIns="68580" numCol="1" spcCol="1270" anchor="ctr" anchorCtr="0">
          <a:noAutofit/>
        </a:bodyPr>
        <a:lstStyle/>
        <a:p>
          <a:pPr marL="0" lvl="0" indent="0" algn="l" defTabSz="1200150">
            <a:lnSpc>
              <a:spcPct val="90000"/>
            </a:lnSpc>
            <a:spcBef>
              <a:spcPct val="0"/>
            </a:spcBef>
            <a:spcAft>
              <a:spcPct val="35000"/>
            </a:spcAft>
            <a:buNone/>
          </a:pPr>
          <a:r>
            <a:rPr lang="ru-RU" sz="2700" kern="1200" dirty="0">
              <a:ln>
                <a:solidFill>
                  <a:srgbClr val="4DB6AC"/>
                </a:solidFill>
              </a:ln>
              <a:solidFill>
                <a:srgbClr val="000000"/>
              </a:solidFill>
              <a:latin typeface="+mj-lt"/>
              <a:ea typeface="Times New Roman" charset="0"/>
              <a:cs typeface="Times New Roman" charset="0"/>
            </a:rPr>
            <a:t>продуктовые </a:t>
          </a:r>
        </a:p>
      </dsp:txBody>
      <dsp:txXfrm>
        <a:off x="371268" y="250898"/>
        <a:ext cx="4209116" cy="502057"/>
      </dsp:txXfrm>
    </dsp:sp>
    <dsp:sp modelId="{93333AA6-CE1D-D94A-8C21-98373F139672}">
      <dsp:nvSpPr>
        <dsp:cNvPr id="0" name=""/>
        <dsp:cNvSpPr/>
      </dsp:nvSpPr>
      <dsp:spPr>
        <a:xfrm>
          <a:off x="57482" y="188141"/>
          <a:ext cx="627571" cy="627571"/>
        </a:xfrm>
        <a:prstGeom prst="ellipse">
          <a:avLst/>
        </a:prstGeom>
        <a:solidFill>
          <a:srgbClr val="4DB6AC"/>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9CC877-4B7C-0249-AA4D-E734C4728089}">
      <dsp:nvSpPr>
        <dsp:cNvPr id="0" name=""/>
        <dsp:cNvSpPr/>
      </dsp:nvSpPr>
      <dsp:spPr>
        <a:xfrm>
          <a:off x="659109" y="1004114"/>
          <a:ext cx="3921275" cy="50205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508" tIns="68580" rIns="68580" bIns="68580" numCol="1" spcCol="1270" anchor="ctr" anchorCtr="0">
          <a:noAutofit/>
        </a:bodyPr>
        <a:lstStyle/>
        <a:p>
          <a:pPr marL="0" lvl="0" indent="0" algn="l" defTabSz="1200150">
            <a:lnSpc>
              <a:spcPct val="90000"/>
            </a:lnSpc>
            <a:spcBef>
              <a:spcPct val="0"/>
            </a:spcBef>
            <a:spcAft>
              <a:spcPct val="35000"/>
            </a:spcAft>
            <a:buNone/>
          </a:pPr>
          <a:r>
            <a:rPr lang="ru-RU" sz="2700" kern="1200" dirty="0">
              <a:ln>
                <a:solidFill>
                  <a:srgbClr val="4DB6AC"/>
                </a:solidFill>
              </a:ln>
              <a:solidFill>
                <a:srgbClr val="000000"/>
              </a:solidFill>
              <a:latin typeface="+mj-lt"/>
              <a:ea typeface="Times New Roman" charset="0"/>
              <a:cs typeface="Times New Roman" charset="0"/>
            </a:rPr>
            <a:t>процессные </a:t>
          </a:r>
        </a:p>
      </dsp:txBody>
      <dsp:txXfrm>
        <a:off x="659109" y="1004114"/>
        <a:ext cx="3921275" cy="502057"/>
      </dsp:txXfrm>
    </dsp:sp>
    <dsp:sp modelId="{C5E0DFD3-3D05-A24E-A435-7AEAD2FDAA2F}">
      <dsp:nvSpPr>
        <dsp:cNvPr id="0" name=""/>
        <dsp:cNvSpPr/>
      </dsp:nvSpPr>
      <dsp:spPr>
        <a:xfrm>
          <a:off x="345323" y="941357"/>
          <a:ext cx="627571" cy="627571"/>
        </a:xfrm>
        <a:prstGeom prst="ellipse">
          <a:avLst/>
        </a:prstGeom>
        <a:solidFill>
          <a:srgbClr val="4DB6AC"/>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BC62BF6-1E7B-5045-BB5C-F259B766EAFD}">
      <dsp:nvSpPr>
        <dsp:cNvPr id="0" name=""/>
        <dsp:cNvSpPr/>
      </dsp:nvSpPr>
      <dsp:spPr>
        <a:xfrm>
          <a:off x="659109" y="1757331"/>
          <a:ext cx="3921275" cy="50205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508" tIns="68580" rIns="68580" bIns="68580" numCol="1" spcCol="1270" anchor="ctr" anchorCtr="0">
          <a:noAutofit/>
        </a:bodyPr>
        <a:lstStyle/>
        <a:p>
          <a:pPr marL="0" lvl="0" indent="0" algn="l" defTabSz="1200150">
            <a:lnSpc>
              <a:spcPct val="90000"/>
            </a:lnSpc>
            <a:spcBef>
              <a:spcPct val="0"/>
            </a:spcBef>
            <a:spcAft>
              <a:spcPct val="35000"/>
            </a:spcAft>
            <a:buNone/>
          </a:pPr>
          <a:r>
            <a:rPr lang="ru-RU" sz="2700" kern="1200" dirty="0">
              <a:ln>
                <a:solidFill>
                  <a:srgbClr val="4DB6AC"/>
                </a:solidFill>
              </a:ln>
              <a:solidFill>
                <a:srgbClr val="000000"/>
              </a:solidFill>
              <a:latin typeface="+mj-lt"/>
              <a:ea typeface="Times New Roman" charset="0"/>
              <a:cs typeface="Times New Roman" charset="0"/>
            </a:rPr>
            <a:t>маркетинговые</a:t>
          </a:r>
        </a:p>
      </dsp:txBody>
      <dsp:txXfrm>
        <a:off x="659109" y="1757331"/>
        <a:ext cx="3921275" cy="502057"/>
      </dsp:txXfrm>
    </dsp:sp>
    <dsp:sp modelId="{00DC64BE-6CD1-3142-8C7C-C90916A12C9A}">
      <dsp:nvSpPr>
        <dsp:cNvPr id="0" name=""/>
        <dsp:cNvSpPr/>
      </dsp:nvSpPr>
      <dsp:spPr>
        <a:xfrm>
          <a:off x="345323" y="1694574"/>
          <a:ext cx="627571" cy="627571"/>
        </a:xfrm>
        <a:prstGeom prst="ellipse">
          <a:avLst/>
        </a:prstGeom>
        <a:solidFill>
          <a:srgbClr val="4DB6AC"/>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sp>
    <dsp:sp modelId="{25E116A2-8284-CD44-A8CF-DE8CB2C69C5A}">
      <dsp:nvSpPr>
        <dsp:cNvPr id="0" name=""/>
        <dsp:cNvSpPr/>
      </dsp:nvSpPr>
      <dsp:spPr>
        <a:xfrm>
          <a:off x="371268" y="2510548"/>
          <a:ext cx="4209116" cy="50205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508" tIns="68580" rIns="68580" bIns="68580" numCol="1" spcCol="1270" anchor="ctr" anchorCtr="0">
          <a:noAutofit/>
        </a:bodyPr>
        <a:lstStyle/>
        <a:p>
          <a:pPr marL="0" lvl="0" indent="0" algn="l" defTabSz="1200150">
            <a:lnSpc>
              <a:spcPct val="90000"/>
            </a:lnSpc>
            <a:spcBef>
              <a:spcPct val="0"/>
            </a:spcBef>
            <a:spcAft>
              <a:spcPct val="35000"/>
            </a:spcAft>
            <a:buNone/>
          </a:pPr>
          <a:r>
            <a:rPr lang="ru-RU" sz="2700" kern="1200" dirty="0">
              <a:ln>
                <a:solidFill>
                  <a:srgbClr val="4DB6AC"/>
                </a:solidFill>
              </a:ln>
              <a:solidFill>
                <a:srgbClr val="000000"/>
              </a:solidFill>
              <a:latin typeface="+mj-lt"/>
              <a:ea typeface="Times New Roman" charset="0"/>
              <a:cs typeface="Times New Roman" charset="0"/>
            </a:rPr>
            <a:t>организационные </a:t>
          </a:r>
        </a:p>
      </dsp:txBody>
      <dsp:txXfrm>
        <a:off x="371268" y="2510548"/>
        <a:ext cx="4209116" cy="502057"/>
      </dsp:txXfrm>
    </dsp:sp>
    <dsp:sp modelId="{964B44F1-E2A4-6442-BBBA-18D8E87D9AC1}">
      <dsp:nvSpPr>
        <dsp:cNvPr id="0" name=""/>
        <dsp:cNvSpPr/>
      </dsp:nvSpPr>
      <dsp:spPr>
        <a:xfrm>
          <a:off x="57482" y="2447791"/>
          <a:ext cx="627571" cy="627571"/>
        </a:xfrm>
        <a:prstGeom prst="ellipse">
          <a:avLst/>
        </a:prstGeom>
        <a:solidFill>
          <a:srgbClr val="4DB6AC"/>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12A14-2AED-AC46-BED4-5E5279B5CA06}">
      <dsp:nvSpPr>
        <dsp:cNvPr id="0" name=""/>
        <dsp:cNvSpPr/>
      </dsp:nvSpPr>
      <dsp:spPr>
        <a:xfrm>
          <a:off x="2771404" y="0"/>
          <a:ext cx="3880263" cy="3880263"/>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58789-D7EB-0E4D-986A-889B2FD03D96}">
      <dsp:nvSpPr>
        <dsp:cNvPr id="0" name=""/>
        <dsp:cNvSpPr/>
      </dsp:nvSpPr>
      <dsp:spPr>
        <a:xfrm>
          <a:off x="2761014" y="359711"/>
          <a:ext cx="1843822" cy="1513302"/>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tx2">
                  <a:lumMod val="25000"/>
                </a:schemeClr>
              </a:solidFill>
            </a:rPr>
            <a:t>ВУЗы</a:t>
          </a:r>
        </a:p>
      </dsp:txBody>
      <dsp:txXfrm>
        <a:off x="2834887" y="433584"/>
        <a:ext cx="1696076" cy="1365556"/>
      </dsp:txXfrm>
    </dsp:sp>
    <dsp:sp modelId="{FCF654BE-FB9C-354D-B8ED-A44B973E4D27}">
      <dsp:nvSpPr>
        <dsp:cNvPr id="0" name=""/>
        <dsp:cNvSpPr/>
      </dsp:nvSpPr>
      <dsp:spPr>
        <a:xfrm>
          <a:off x="4862943" y="368624"/>
          <a:ext cx="1754765" cy="1513302"/>
        </a:xfrm>
        <a:prstGeom prst="roundRect">
          <a:avLst/>
        </a:prstGeom>
        <a:solidFill>
          <a:schemeClr val="accent5">
            <a:hueOff val="-2096000"/>
            <a:satOff val="-12702"/>
            <a:lumOff val="15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2">
                  <a:lumMod val="25000"/>
                </a:schemeClr>
              </a:solidFill>
            </a:rPr>
            <a:t>Государственный сектор</a:t>
          </a:r>
        </a:p>
      </dsp:txBody>
      <dsp:txXfrm>
        <a:off x="4936816" y="442497"/>
        <a:ext cx="1607019" cy="1365556"/>
      </dsp:txXfrm>
    </dsp:sp>
    <dsp:sp modelId="{A659A5B9-90D0-6F40-A97D-675C167060DA}">
      <dsp:nvSpPr>
        <dsp:cNvPr id="0" name=""/>
        <dsp:cNvSpPr/>
      </dsp:nvSpPr>
      <dsp:spPr>
        <a:xfrm>
          <a:off x="2687649" y="2036516"/>
          <a:ext cx="1928810" cy="1513302"/>
        </a:xfrm>
        <a:prstGeom prst="roundRect">
          <a:avLst/>
        </a:prstGeom>
        <a:solidFill>
          <a:schemeClr val="accent5">
            <a:hueOff val="-4192001"/>
            <a:satOff val="-25403"/>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tx2">
                  <a:lumMod val="25000"/>
                </a:schemeClr>
              </a:solidFill>
            </a:rPr>
            <a:t>Частный сектор: коммерческий и некоммерческий</a:t>
          </a:r>
        </a:p>
      </dsp:txBody>
      <dsp:txXfrm>
        <a:off x="2761522" y="2110389"/>
        <a:ext cx="1781064" cy="1365556"/>
      </dsp:txXfrm>
    </dsp:sp>
    <dsp:sp modelId="{635D33ED-38E8-4446-8CC4-13D411B95C48}">
      <dsp:nvSpPr>
        <dsp:cNvPr id="0" name=""/>
        <dsp:cNvSpPr/>
      </dsp:nvSpPr>
      <dsp:spPr>
        <a:xfrm>
          <a:off x="4862769" y="2036516"/>
          <a:ext cx="1950692" cy="1513302"/>
        </a:xfrm>
        <a:prstGeom prst="roundRect">
          <a:avLst/>
        </a:prstGeom>
        <a:solidFill>
          <a:schemeClr val="accent5">
            <a:hueOff val="-6288001"/>
            <a:satOff val="-38105"/>
            <a:lumOff val="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4CFA3-9E5D-4C20-A3E6-913324011AA7}">
      <dsp:nvSpPr>
        <dsp:cNvPr id="0" name=""/>
        <dsp:cNvSpPr/>
      </dsp:nvSpPr>
      <dsp:spPr>
        <a:xfrm>
          <a:off x="322178" y="354"/>
          <a:ext cx="2509842" cy="15059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i="1" kern="1200" dirty="0"/>
            <a:t>Линейная модель распространения инноваций</a:t>
          </a:r>
        </a:p>
      </dsp:txBody>
      <dsp:txXfrm>
        <a:off x="322178" y="354"/>
        <a:ext cx="2509842" cy="1505905"/>
      </dsp:txXfrm>
    </dsp:sp>
    <dsp:sp modelId="{C7705A21-B657-4D74-B97E-CDAFEF7EC41A}">
      <dsp:nvSpPr>
        <dsp:cNvPr id="0" name=""/>
        <dsp:cNvSpPr/>
      </dsp:nvSpPr>
      <dsp:spPr>
        <a:xfrm>
          <a:off x="3083004" y="354"/>
          <a:ext cx="2509842" cy="15059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i="1" kern="1200" dirty="0"/>
            <a:t>Диффузная модель распространения инноваций</a:t>
          </a:r>
        </a:p>
      </dsp:txBody>
      <dsp:txXfrm>
        <a:off x="3083004" y="354"/>
        <a:ext cx="2509842" cy="1505905"/>
      </dsp:txXfrm>
    </dsp:sp>
    <dsp:sp modelId="{D4C21E95-6BAC-44BE-81C9-A0A908D97C82}">
      <dsp:nvSpPr>
        <dsp:cNvPr id="0" name=""/>
        <dsp:cNvSpPr/>
      </dsp:nvSpPr>
      <dsp:spPr>
        <a:xfrm>
          <a:off x="1702591" y="1757244"/>
          <a:ext cx="2509842" cy="15059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i="1" kern="1200" dirty="0"/>
            <a:t>Территориальная модель распространения инноваций</a:t>
          </a:r>
        </a:p>
      </dsp:txBody>
      <dsp:txXfrm>
        <a:off x="1702591" y="1757244"/>
        <a:ext cx="2509842" cy="15059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31855-84E3-4F16-B01E-99CF68900F20}">
      <dsp:nvSpPr>
        <dsp:cNvPr id="0" name=""/>
        <dsp:cNvSpPr/>
      </dsp:nvSpPr>
      <dsp:spPr>
        <a:xfrm>
          <a:off x="0" y="171053"/>
          <a:ext cx="6777372"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ru-RU" sz="2600" kern="1200" dirty="0"/>
            <a:t>Затратный подход</a:t>
          </a:r>
        </a:p>
      </dsp:txBody>
      <dsp:txXfrm>
        <a:off x="29700" y="200753"/>
        <a:ext cx="6717972" cy="549000"/>
      </dsp:txXfrm>
    </dsp:sp>
    <dsp:sp modelId="{53BAC2EF-FCFF-422E-8859-58B229A74E05}">
      <dsp:nvSpPr>
        <dsp:cNvPr id="0" name=""/>
        <dsp:cNvSpPr/>
      </dsp:nvSpPr>
      <dsp:spPr>
        <a:xfrm>
          <a:off x="0" y="779453"/>
          <a:ext cx="6777372"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18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ru-RU" sz="2000" kern="1200" dirty="0">
              <a:solidFill>
                <a:schemeClr val="accent2">
                  <a:lumMod val="75000"/>
                </a:schemeClr>
              </a:solidFill>
            </a:rPr>
            <a:t>Учет расчетных затрат потенциальных покупателей на создание или приобретение альтернативных источников дохода, равноценных объекту оценки.</a:t>
          </a:r>
        </a:p>
      </dsp:txBody>
      <dsp:txXfrm>
        <a:off x="0" y="779453"/>
        <a:ext cx="6777372" cy="861120"/>
      </dsp:txXfrm>
    </dsp:sp>
    <dsp:sp modelId="{BD9225B2-4AF8-4B77-902F-F5459A6BC312}">
      <dsp:nvSpPr>
        <dsp:cNvPr id="0" name=""/>
        <dsp:cNvSpPr/>
      </dsp:nvSpPr>
      <dsp:spPr>
        <a:xfrm>
          <a:off x="0" y="1640574"/>
          <a:ext cx="6777372"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ru-RU" sz="2600" kern="1200" dirty="0"/>
            <a:t>Рыночный подход</a:t>
          </a:r>
        </a:p>
      </dsp:txBody>
      <dsp:txXfrm>
        <a:off x="29700" y="1670274"/>
        <a:ext cx="6717972" cy="549000"/>
      </dsp:txXfrm>
    </dsp:sp>
    <dsp:sp modelId="{F1BF63B0-494F-4AF0-9A5B-D1F8591267EF}">
      <dsp:nvSpPr>
        <dsp:cNvPr id="0" name=""/>
        <dsp:cNvSpPr/>
      </dsp:nvSpPr>
      <dsp:spPr>
        <a:xfrm>
          <a:off x="0" y="2248974"/>
          <a:ext cx="6777372"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18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ru-RU" sz="2000" kern="1200" dirty="0">
              <a:solidFill>
                <a:schemeClr val="accent2">
                  <a:lumMod val="75000"/>
                </a:schemeClr>
              </a:solidFill>
            </a:rPr>
            <a:t>Расчет стоимости оцениваемого объекта на основании данных оценок на аналогичные объекты</a:t>
          </a:r>
        </a:p>
      </dsp:txBody>
      <dsp:txXfrm>
        <a:off x="0" y="2248974"/>
        <a:ext cx="6777372" cy="592020"/>
      </dsp:txXfrm>
    </dsp:sp>
    <dsp:sp modelId="{F5078413-9E7E-4335-A46C-A458573082A1}">
      <dsp:nvSpPr>
        <dsp:cNvPr id="0" name=""/>
        <dsp:cNvSpPr/>
      </dsp:nvSpPr>
      <dsp:spPr>
        <a:xfrm>
          <a:off x="0" y="2840994"/>
          <a:ext cx="6777372"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ru-RU" sz="2600" kern="1200" dirty="0"/>
            <a:t>Доходный подход</a:t>
          </a:r>
        </a:p>
      </dsp:txBody>
      <dsp:txXfrm>
        <a:off x="29700" y="2870694"/>
        <a:ext cx="6717972" cy="549000"/>
      </dsp:txXfrm>
    </dsp:sp>
    <dsp:sp modelId="{08E1BCA2-B0E0-4947-BC36-DFF66119EE28}">
      <dsp:nvSpPr>
        <dsp:cNvPr id="0" name=""/>
        <dsp:cNvSpPr/>
      </dsp:nvSpPr>
      <dsp:spPr>
        <a:xfrm>
          <a:off x="0" y="3449394"/>
          <a:ext cx="6777372"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18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ru-RU" sz="2000" kern="1200" dirty="0">
              <a:solidFill>
                <a:schemeClr val="accent2">
                  <a:lumMod val="75000"/>
                </a:schemeClr>
              </a:solidFill>
            </a:rPr>
            <a:t>Метод дисконтирования денежного потока, метод прямой капитализации и метод роялти.</a:t>
          </a:r>
        </a:p>
      </dsp:txBody>
      <dsp:txXfrm>
        <a:off x="0" y="3449394"/>
        <a:ext cx="6777372" cy="592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F70F-279F-184D-B5A0-47F60847F82D}">
      <dsp:nvSpPr>
        <dsp:cNvPr id="0" name=""/>
        <dsp:cNvSpPr/>
      </dsp:nvSpPr>
      <dsp:spPr>
        <a:xfrm>
          <a:off x="569892" y="0"/>
          <a:ext cx="6458783" cy="2737247"/>
        </a:xfrm>
        <a:prstGeom prst="rightArrow">
          <a:avLst/>
        </a:prstGeom>
        <a:solidFill>
          <a:schemeClr val="accent5">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61D92DA-7B0D-1444-B38B-16D1EF11C3E2}">
      <dsp:nvSpPr>
        <dsp:cNvPr id="0" name=""/>
        <dsp:cNvSpPr/>
      </dsp:nvSpPr>
      <dsp:spPr>
        <a:xfrm>
          <a:off x="1484" y="821174"/>
          <a:ext cx="949450" cy="1094898"/>
        </a:xfrm>
        <a:prstGeom prst="roundRect">
          <a:avLst/>
        </a:prstGeom>
        <a:gradFill rotWithShape="0">
          <a:gsLst>
            <a:gs pos="0">
              <a:schemeClr val="accent5">
                <a:hueOff val="0"/>
                <a:satOff val="0"/>
                <a:lumOff val="0"/>
                <a:alphaOff val="0"/>
                <a:tint val="98000"/>
                <a:lumMod val="100000"/>
              </a:schemeClr>
            </a:gs>
            <a:gs pos="100000">
              <a:schemeClr val="accent5">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a:t>1963</a:t>
          </a:r>
        </a:p>
      </dsp:txBody>
      <dsp:txXfrm>
        <a:off x="47832" y="867522"/>
        <a:ext cx="856754" cy="1002202"/>
      </dsp:txXfrm>
    </dsp:sp>
    <dsp:sp modelId="{021C71B3-9FB2-EE4E-82F7-898F9F0634EC}">
      <dsp:nvSpPr>
        <dsp:cNvPr id="0" name=""/>
        <dsp:cNvSpPr/>
      </dsp:nvSpPr>
      <dsp:spPr>
        <a:xfrm>
          <a:off x="1109175" y="821174"/>
          <a:ext cx="949450" cy="1094898"/>
        </a:xfrm>
        <a:prstGeom prst="roundRect">
          <a:avLst/>
        </a:prstGeom>
        <a:gradFill rotWithShape="0">
          <a:gsLst>
            <a:gs pos="0">
              <a:schemeClr val="accent5">
                <a:hueOff val="-1048000"/>
                <a:satOff val="-6351"/>
                <a:lumOff val="784"/>
                <a:alphaOff val="0"/>
                <a:tint val="98000"/>
                <a:lumMod val="100000"/>
              </a:schemeClr>
            </a:gs>
            <a:gs pos="100000">
              <a:schemeClr val="accent5">
                <a:hueOff val="-1048000"/>
                <a:satOff val="-6351"/>
                <a:lumOff val="784"/>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a:t>1970</a:t>
          </a:r>
        </a:p>
      </dsp:txBody>
      <dsp:txXfrm>
        <a:off x="1155523" y="867522"/>
        <a:ext cx="856754" cy="1002202"/>
      </dsp:txXfrm>
    </dsp:sp>
    <dsp:sp modelId="{F9CB6742-57F2-1A46-8E6D-57654B6D9E59}">
      <dsp:nvSpPr>
        <dsp:cNvPr id="0" name=""/>
        <dsp:cNvSpPr/>
      </dsp:nvSpPr>
      <dsp:spPr>
        <a:xfrm>
          <a:off x="2216867" y="821174"/>
          <a:ext cx="949450" cy="1094898"/>
        </a:xfrm>
        <a:prstGeom prst="roundRect">
          <a:avLst/>
        </a:prstGeom>
        <a:gradFill rotWithShape="0">
          <a:gsLst>
            <a:gs pos="0">
              <a:schemeClr val="accent5">
                <a:hueOff val="-2096000"/>
                <a:satOff val="-12702"/>
                <a:lumOff val="1568"/>
                <a:alphaOff val="0"/>
                <a:tint val="98000"/>
                <a:lumMod val="100000"/>
              </a:schemeClr>
            </a:gs>
            <a:gs pos="100000">
              <a:schemeClr val="accent5">
                <a:hueOff val="-2096000"/>
                <a:satOff val="-12702"/>
                <a:lumOff val="1568"/>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a:t>1976</a:t>
          </a:r>
        </a:p>
      </dsp:txBody>
      <dsp:txXfrm>
        <a:off x="2263215" y="867522"/>
        <a:ext cx="856754" cy="1002202"/>
      </dsp:txXfrm>
    </dsp:sp>
    <dsp:sp modelId="{807B7833-9A1D-2A48-971B-B19D19FF39C1}">
      <dsp:nvSpPr>
        <dsp:cNvPr id="0" name=""/>
        <dsp:cNvSpPr/>
      </dsp:nvSpPr>
      <dsp:spPr>
        <a:xfrm>
          <a:off x="3324559" y="821174"/>
          <a:ext cx="949450" cy="1094898"/>
        </a:xfrm>
        <a:prstGeom prst="roundRect">
          <a:avLst/>
        </a:prstGeom>
        <a:gradFill rotWithShape="0">
          <a:gsLst>
            <a:gs pos="0">
              <a:schemeClr val="accent5">
                <a:hueOff val="-3144000"/>
                <a:satOff val="-19053"/>
                <a:lumOff val="2352"/>
                <a:alphaOff val="0"/>
                <a:tint val="98000"/>
                <a:lumMod val="100000"/>
              </a:schemeClr>
            </a:gs>
            <a:gs pos="100000">
              <a:schemeClr val="accent5">
                <a:hueOff val="-3144000"/>
                <a:satOff val="-19053"/>
                <a:lumOff val="2352"/>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dirty="0"/>
            <a:t>1989</a:t>
          </a:r>
        </a:p>
      </dsp:txBody>
      <dsp:txXfrm>
        <a:off x="3370907" y="867522"/>
        <a:ext cx="856754" cy="1002202"/>
      </dsp:txXfrm>
    </dsp:sp>
    <dsp:sp modelId="{EFC273D9-97FD-DF4D-B771-8FC383102AE2}">
      <dsp:nvSpPr>
        <dsp:cNvPr id="0" name=""/>
        <dsp:cNvSpPr/>
      </dsp:nvSpPr>
      <dsp:spPr>
        <a:xfrm>
          <a:off x="4432251" y="821174"/>
          <a:ext cx="949450" cy="1094898"/>
        </a:xfrm>
        <a:prstGeom prst="roundRect">
          <a:avLst/>
        </a:prstGeom>
        <a:gradFill rotWithShape="0">
          <a:gsLst>
            <a:gs pos="0">
              <a:schemeClr val="accent5">
                <a:hueOff val="-4192001"/>
                <a:satOff val="-25403"/>
                <a:lumOff val="3137"/>
                <a:alphaOff val="0"/>
                <a:tint val="98000"/>
                <a:lumMod val="100000"/>
              </a:schemeClr>
            </a:gs>
            <a:gs pos="100000">
              <a:schemeClr val="accent5">
                <a:hueOff val="-4192001"/>
                <a:satOff val="-25403"/>
                <a:lumOff val="3137"/>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a:t>1994</a:t>
          </a:r>
        </a:p>
      </dsp:txBody>
      <dsp:txXfrm>
        <a:off x="4478599" y="867522"/>
        <a:ext cx="856754" cy="1002202"/>
      </dsp:txXfrm>
    </dsp:sp>
    <dsp:sp modelId="{76D59141-AEDC-D44D-876D-2A25B6997F0D}">
      <dsp:nvSpPr>
        <dsp:cNvPr id="0" name=""/>
        <dsp:cNvSpPr/>
      </dsp:nvSpPr>
      <dsp:spPr>
        <a:xfrm>
          <a:off x="5539943" y="821174"/>
          <a:ext cx="949450" cy="1094898"/>
        </a:xfrm>
        <a:prstGeom prst="roundRect">
          <a:avLst/>
        </a:prstGeom>
        <a:gradFill rotWithShape="0">
          <a:gsLst>
            <a:gs pos="0">
              <a:schemeClr val="accent5">
                <a:hueOff val="-5240001"/>
                <a:satOff val="-31754"/>
                <a:lumOff val="3921"/>
                <a:alphaOff val="0"/>
                <a:tint val="98000"/>
                <a:lumMod val="100000"/>
              </a:schemeClr>
            </a:gs>
            <a:gs pos="100000">
              <a:schemeClr val="accent5">
                <a:hueOff val="-5240001"/>
                <a:satOff val="-31754"/>
                <a:lumOff val="3921"/>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a:t>2002</a:t>
          </a:r>
        </a:p>
      </dsp:txBody>
      <dsp:txXfrm>
        <a:off x="5586291" y="867522"/>
        <a:ext cx="856754" cy="1002202"/>
      </dsp:txXfrm>
    </dsp:sp>
    <dsp:sp modelId="{668E6830-A7BF-414C-9BD3-9B046FF00193}">
      <dsp:nvSpPr>
        <dsp:cNvPr id="0" name=""/>
        <dsp:cNvSpPr/>
      </dsp:nvSpPr>
      <dsp:spPr>
        <a:xfrm>
          <a:off x="6647634" y="821174"/>
          <a:ext cx="949450" cy="1094898"/>
        </a:xfrm>
        <a:prstGeom prst="roundRect">
          <a:avLst/>
        </a:prstGeom>
        <a:gradFill rotWithShape="0">
          <a:gsLst>
            <a:gs pos="0">
              <a:schemeClr val="accent5">
                <a:hueOff val="-6288001"/>
                <a:satOff val="-38105"/>
                <a:lumOff val="4705"/>
                <a:alphaOff val="0"/>
                <a:tint val="98000"/>
                <a:lumMod val="100000"/>
              </a:schemeClr>
            </a:gs>
            <a:gs pos="100000">
              <a:schemeClr val="accent5">
                <a:hueOff val="-6288001"/>
                <a:satOff val="-38105"/>
                <a:lumOff val="4705"/>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a:t>2015</a:t>
          </a:r>
        </a:p>
      </dsp:txBody>
      <dsp:txXfrm>
        <a:off x="6693982" y="867522"/>
        <a:ext cx="856754" cy="10022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92DA3-C284-C54E-8A5E-DDC266C59801}">
      <dsp:nvSpPr>
        <dsp:cNvPr id="0" name=""/>
        <dsp:cNvSpPr/>
      </dsp:nvSpPr>
      <dsp:spPr>
        <a:xfrm rot="5400000">
          <a:off x="-157355" y="157551"/>
          <a:ext cx="1049036" cy="734325"/>
        </a:xfrm>
        <a:prstGeom prst="chevron">
          <a:avLst/>
        </a:prstGeom>
        <a:solidFill>
          <a:schemeClr val="accent1">
            <a:shade val="8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t>1</a:t>
          </a:r>
        </a:p>
      </dsp:txBody>
      <dsp:txXfrm rot="-5400000">
        <a:off x="1" y="367359"/>
        <a:ext cx="734325" cy="314711"/>
      </dsp:txXfrm>
    </dsp:sp>
    <dsp:sp modelId="{0E1BCD12-4524-7040-A823-F8EDFDD6E40E}">
      <dsp:nvSpPr>
        <dsp:cNvPr id="0" name=""/>
        <dsp:cNvSpPr/>
      </dsp:nvSpPr>
      <dsp:spPr>
        <a:xfrm rot="5400000">
          <a:off x="3825510" y="-3090988"/>
          <a:ext cx="681873" cy="6864243"/>
        </a:xfrm>
        <a:prstGeom prst="round2SameRect">
          <a:avLst/>
        </a:prstGeom>
        <a:solidFill>
          <a:schemeClr val="lt1">
            <a:alpha val="9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ru-RU" sz="1900" kern="1200" dirty="0"/>
            <a:t>Научно-исследовательская и неисследовательская деятельность: </a:t>
          </a:r>
          <a:r>
            <a:rPr lang="ru-RU" sz="1900" i="1" kern="1200" dirty="0"/>
            <a:t>наличие или отсутствие элементов новизны</a:t>
          </a:r>
          <a:r>
            <a:rPr lang="ru-RU" sz="1900" kern="1200" dirty="0"/>
            <a:t>;</a:t>
          </a:r>
        </a:p>
      </dsp:txBody>
      <dsp:txXfrm rot="-5400000">
        <a:off x="734325" y="33483"/>
        <a:ext cx="6830957" cy="615301"/>
      </dsp:txXfrm>
    </dsp:sp>
    <dsp:sp modelId="{EA0EDE01-18BB-DD4F-B858-D337439B6B9D}">
      <dsp:nvSpPr>
        <dsp:cNvPr id="0" name=""/>
        <dsp:cNvSpPr/>
      </dsp:nvSpPr>
      <dsp:spPr>
        <a:xfrm rot="5400000">
          <a:off x="-157355" y="1001262"/>
          <a:ext cx="1049036" cy="734325"/>
        </a:xfrm>
        <a:prstGeom prst="chevron">
          <a:avLst/>
        </a:prstGeom>
        <a:solidFill>
          <a:schemeClr val="accent1">
            <a:shade val="80000"/>
            <a:hueOff val="-127299"/>
            <a:satOff val="5001"/>
            <a:lumOff val="11200"/>
            <a:alphaOff val="0"/>
          </a:schemeClr>
        </a:solidFill>
        <a:ln w="19050" cap="rnd" cmpd="sng" algn="ctr">
          <a:solidFill>
            <a:schemeClr val="accent1">
              <a:shade val="80000"/>
              <a:hueOff val="-127299"/>
              <a:satOff val="5001"/>
              <a:lumOff val="112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t>2</a:t>
          </a:r>
        </a:p>
      </dsp:txBody>
      <dsp:txXfrm rot="-5400000">
        <a:off x="1" y="1211070"/>
        <a:ext cx="734325" cy="314711"/>
      </dsp:txXfrm>
    </dsp:sp>
    <dsp:sp modelId="{2C6720CC-DA48-C346-BCAB-F791F3E282C5}">
      <dsp:nvSpPr>
        <dsp:cNvPr id="0" name=""/>
        <dsp:cNvSpPr/>
      </dsp:nvSpPr>
      <dsp:spPr>
        <a:xfrm rot="5400000">
          <a:off x="3825510" y="-2247278"/>
          <a:ext cx="681873" cy="6864243"/>
        </a:xfrm>
        <a:prstGeom prst="round2SameRect">
          <a:avLst/>
        </a:prstGeom>
        <a:solidFill>
          <a:schemeClr val="lt1">
            <a:alpha val="90000"/>
            <a:hueOff val="0"/>
            <a:satOff val="0"/>
            <a:lumOff val="0"/>
            <a:alphaOff val="0"/>
          </a:schemeClr>
        </a:solidFill>
        <a:ln w="19050" cap="rnd" cmpd="sng" algn="ctr">
          <a:solidFill>
            <a:schemeClr val="accent1">
              <a:shade val="80000"/>
              <a:hueOff val="-127299"/>
              <a:satOff val="5001"/>
              <a:lumOff val="112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ru-RU" sz="1900" kern="1200" dirty="0"/>
            <a:t>Научно-исследовательская и «связанная/сопутствующая научная» деятельность;</a:t>
          </a:r>
        </a:p>
      </dsp:txBody>
      <dsp:txXfrm rot="-5400000">
        <a:off x="734325" y="877193"/>
        <a:ext cx="6830957" cy="615301"/>
      </dsp:txXfrm>
    </dsp:sp>
    <dsp:sp modelId="{7826620C-5904-3443-AD8A-BAD405BD79F1}">
      <dsp:nvSpPr>
        <dsp:cNvPr id="0" name=""/>
        <dsp:cNvSpPr/>
      </dsp:nvSpPr>
      <dsp:spPr>
        <a:xfrm rot="5400000">
          <a:off x="-157355" y="1844972"/>
          <a:ext cx="1049036" cy="734325"/>
        </a:xfrm>
        <a:prstGeom prst="chevron">
          <a:avLst/>
        </a:prstGeom>
        <a:solidFill>
          <a:schemeClr val="accent1">
            <a:shade val="80000"/>
            <a:hueOff val="-254599"/>
            <a:satOff val="10001"/>
            <a:lumOff val="22401"/>
            <a:alphaOff val="0"/>
          </a:schemeClr>
        </a:solidFill>
        <a:ln w="19050" cap="rnd" cmpd="sng" algn="ctr">
          <a:solidFill>
            <a:schemeClr val="accent1">
              <a:shade val="80000"/>
              <a:hueOff val="-254599"/>
              <a:satOff val="10001"/>
              <a:lumOff val="2240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t>3</a:t>
          </a:r>
        </a:p>
      </dsp:txBody>
      <dsp:txXfrm rot="-5400000">
        <a:off x="1" y="2054780"/>
        <a:ext cx="734325" cy="314711"/>
      </dsp:txXfrm>
    </dsp:sp>
    <dsp:sp modelId="{741F80C4-3A00-4B4C-8092-D4AF3D4454B7}">
      <dsp:nvSpPr>
        <dsp:cNvPr id="0" name=""/>
        <dsp:cNvSpPr/>
      </dsp:nvSpPr>
      <dsp:spPr>
        <a:xfrm rot="5400000">
          <a:off x="3825510" y="-1403567"/>
          <a:ext cx="681873" cy="6864243"/>
        </a:xfrm>
        <a:prstGeom prst="round2SameRect">
          <a:avLst/>
        </a:prstGeom>
        <a:solidFill>
          <a:schemeClr val="lt1">
            <a:alpha val="90000"/>
            <a:hueOff val="0"/>
            <a:satOff val="0"/>
            <a:lumOff val="0"/>
            <a:alphaOff val="0"/>
          </a:schemeClr>
        </a:solidFill>
        <a:ln w="19050" cap="rnd" cmpd="sng" algn="ctr">
          <a:solidFill>
            <a:schemeClr val="accent1">
              <a:shade val="80000"/>
              <a:hueOff val="-254599"/>
              <a:satOff val="10001"/>
              <a:lumOff val="2240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ru-RU" sz="1900" kern="1200" dirty="0"/>
            <a:t>Инновации и </a:t>
          </a:r>
          <a:r>
            <a:rPr lang="en-US" sz="1900" kern="1200" dirty="0"/>
            <a:t>R&amp;D</a:t>
          </a:r>
          <a:r>
            <a:rPr lang="ru-RU" sz="1900" kern="1200" dirty="0"/>
            <a:t>: </a:t>
          </a:r>
          <a:r>
            <a:rPr lang="ru-RU" sz="1900" i="1" kern="1200" dirty="0"/>
            <a:t>инновации включают в себя </a:t>
          </a:r>
          <a:r>
            <a:rPr lang="en-US" sz="1900" i="1" kern="1200" dirty="0"/>
            <a:t>R&amp;D</a:t>
          </a:r>
          <a:r>
            <a:rPr lang="en-US" sz="1900" kern="1200" dirty="0"/>
            <a:t>.</a:t>
          </a:r>
          <a:endParaRPr lang="ru-RU" sz="1900" kern="1200" dirty="0"/>
        </a:p>
      </dsp:txBody>
      <dsp:txXfrm rot="-5400000">
        <a:off x="734325" y="1720904"/>
        <a:ext cx="6830957" cy="6153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8D13E-AA4F-E64A-9535-6C9D0B863872}">
      <dsp:nvSpPr>
        <dsp:cNvPr id="0" name=""/>
        <dsp:cNvSpPr/>
      </dsp:nvSpPr>
      <dsp:spPr>
        <a:xfrm>
          <a:off x="1845" y="0"/>
          <a:ext cx="2871574" cy="2737247"/>
        </a:xfrm>
        <a:prstGeom prst="roundRect">
          <a:avLst>
            <a:gd name="adj" fmla="val 100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ru-RU" sz="3200" b="1" kern="1200" dirty="0"/>
            <a:t>Фундаментальные исследования</a:t>
          </a:r>
        </a:p>
      </dsp:txBody>
      <dsp:txXfrm>
        <a:off x="1845" y="1094898"/>
        <a:ext cx="2871574" cy="1094898"/>
      </dsp:txXfrm>
    </dsp:sp>
    <dsp:sp modelId="{560A1182-E8D4-3D4F-93EE-02781B712C58}">
      <dsp:nvSpPr>
        <dsp:cNvPr id="0" name=""/>
        <dsp:cNvSpPr/>
      </dsp:nvSpPr>
      <dsp:spPr>
        <a:xfrm flipH="1" flipV="1">
          <a:off x="1340977" y="553528"/>
          <a:ext cx="157690" cy="129287"/>
        </a:xfrm>
        <a:prstGeom prst="ellipse">
          <a:avLst/>
        </a:prstGeom>
        <a:solidFill>
          <a:schemeClr val="accent6">
            <a:tint val="40000"/>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DFFA64-79EF-E441-ADFF-A8120E1D2188}">
      <dsp:nvSpPr>
        <dsp:cNvPr id="0" name=""/>
        <dsp:cNvSpPr/>
      </dsp:nvSpPr>
      <dsp:spPr>
        <a:xfrm>
          <a:off x="2959567" y="0"/>
          <a:ext cx="2871574" cy="2737247"/>
        </a:xfrm>
        <a:prstGeom prst="roundRect">
          <a:avLst>
            <a:gd name="adj" fmla="val 100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ru-RU" sz="3200" b="1" kern="1200" dirty="0"/>
            <a:t>Прикладные исследования</a:t>
          </a:r>
        </a:p>
      </dsp:txBody>
      <dsp:txXfrm>
        <a:off x="2959567" y="1094898"/>
        <a:ext cx="2871574" cy="1094898"/>
      </dsp:txXfrm>
    </dsp:sp>
    <dsp:sp modelId="{C09CF489-3D8C-CB49-B6AE-0F102BE28E59}">
      <dsp:nvSpPr>
        <dsp:cNvPr id="0" name=""/>
        <dsp:cNvSpPr/>
      </dsp:nvSpPr>
      <dsp:spPr>
        <a:xfrm flipH="1">
          <a:off x="4352901" y="602841"/>
          <a:ext cx="84906" cy="34290"/>
        </a:xfrm>
        <a:prstGeom prst="ellipse">
          <a:avLst/>
        </a:prstGeom>
        <a:solidFill>
          <a:schemeClr val="accent6">
            <a:tint val="40000"/>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B3F7EF-4FC2-0641-9DB4-C7B8ED600026}">
      <dsp:nvSpPr>
        <dsp:cNvPr id="0" name=""/>
        <dsp:cNvSpPr/>
      </dsp:nvSpPr>
      <dsp:spPr>
        <a:xfrm>
          <a:off x="5917289" y="0"/>
          <a:ext cx="2871574" cy="2737247"/>
        </a:xfrm>
        <a:prstGeom prst="roundRect">
          <a:avLst>
            <a:gd name="adj" fmla="val 100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ru-RU" sz="3200" b="1" kern="1200" dirty="0"/>
            <a:t>Опытно-конструкторские разработки</a:t>
          </a:r>
        </a:p>
      </dsp:txBody>
      <dsp:txXfrm>
        <a:off x="5917289" y="1094898"/>
        <a:ext cx="2871574" cy="1094898"/>
      </dsp:txXfrm>
    </dsp:sp>
    <dsp:sp modelId="{48BCC647-90E5-3B43-9158-9B6AB35BED40}">
      <dsp:nvSpPr>
        <dsp:cNvPr id="0" name=""/>
        <dsp:cNvSpPr/>
      </dsp:nvSpPr>
      <dsp:spPr>
        <a:xfrm>
          <a:off x="7231231" y="513591"/>
          <a:ext cx="243690" cy="212790"/>
        </a:xfrm>
        <a:prstGeom prst="ellipse">
          <a:avLst/>
        </a:prstGeom>
        <a:solidFill>
          <a:schemeClr val="accent6">
            <a:tint val="40000"/>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799F16-175A-0A48-B55C-C4B9E6BC0687}">
      <dsp:nvSpPr>
        <dsp:cNvPr id="0" name=""/>
        <dsp:cNvSpPr/>
      </dsp:nvSpPr>
      <dsp:spPr>
        <a:xfrm>
          <a:off x="351628" y="2189797"/>
          <a:ext cx="8087453" cy="410587"/>
        </a:xfrm>
        <a:prstGeom prst="leftRightArrow">
          <a:avLst/>
        </a:prstGeom>
        <a:solidFill>
          <a:schemeClr val="accent6">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51AE0-E25C-7D44-A27B-DF286218D87E}">
      <dsp:nvSpPr>
        <dsp:cNvPr id="0" name=""/>
        <dsp:cNvSpPr/>
      </dsp:nvSpPr>
      <dsp:spPr>
        <a:xfrm>
          <a:off x="152" y="629098"/>
          <a:ext cx="2081109" cy="1553287"/>
        </a:xfrm>
        <a:prstGeom prst="ellipse">
          <a:avLst/>
        </a:prstGeom>
        <a:solidFill>
          <a:schemeClr val="accent5">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ru-RU" sz="3200" b="1" kern="1200" dirty="0"/>
            <a:t>ВНЕШНИЕ</a:t>
          </a:r>
        </a:p>
      </dsp:txBody>
      <dsp:txXfrm>
        <a:off x="304923" y="856572"/>
        <a:ext cx="1471567" cy="1098339"/>
      </dsp:txXfrm>
    </dsp:sp>
    <dsp:sp modelId="{167EC1F6-7F62-3E47-B4F3-7FBA9D646BF2}">
      <dsp:nvSpPr>
        <dsp:cNvPr id="0" name=""/>
        <dsp:cNvSpPr/>
      </dsp:nvSpPr>
      <dsp:spPr>
        <a:xfrm>
          <a:off x="2207388" y="955288"/>
          <a:ext cx="900906" cy="900906"/>
        </a:xfrm>
        <a:prstGeom prst="mathPlus">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2326803" y="1299794"/>
        <a:ext cx="662076" cy="211894"/>
      </dsp:txXfrm>
    </dsp:sp>
    <dsp:sp modelId="{54A89EFC-E7B4-CF4C-93E9-FD25186EC7AB}">
      <dsp:nvSpPr>
        <dsp:cNvPr id="0" name=""/>
        <dsp:cNvSpPr/>
      </dsp:nvSpPr>
      <dsp:spPr>
        <a:xfrm>
          <a:off x="3234422" y="629098"/>
          <a:ext cx="2564679" cy="1553287"/>
        </a:xfrm>
        <a:prstGeom prst="ellipse">
          <a:avLst/>
        </a:prstGeom>
        <a:solidFill>
          <a:schemeClr val="accent5">
            <a:shade val="80000"/>
            <a:hueOff val="191693"/>
            <a:satOff val="3331"/>
            <a:lumOff val="1303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ru-RU" sz="3200" b="1" kern="1200" dirty="0"/>
            <a:t>ВНУТРЕННИЕ</a:t>
          </a:r>
        </a:p>
      </dsp:txBody>
      <dsp:txXfrm>
        <a:off x="3610011" y="856572"/>
        <a:ext cx="1813501" cy="1098339"/>
      </dsp:txXfrm>
    </dsp:sp>
    <dsp:sp modelId="{592EA16A-9D06-D748-8809-16B3D585E232}">
      <dsp:nvSpPr>
        <dsp:cNvPr id="0" name=""/>
        <dsp:cNvSpPr/>
      </dsp:nvSpPr>
      <dsp:spPr>
        <a:xfrm>
          <a:off x="5925228" y="955288"/>
          <a:ext cx="900906" cy="900906"/>
        </a:xfrm>
        <a:prstGeom prst="mathEqual">
          <a:avLst/>
        </a:prstGeom>
        <a:solidFill>
          <a:schemeClr val="accent5">
            <a:shade val="90000"/>
            <a:hueOff val="383377"/>
            <a:satOff val="-181"/>
            <a:lumOff val="232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6044643" y="1140875"/>
        <a:ext cx="662076" cy="529732"/>
      </dsp:txXfrm>
    </dsp:sp>
    <dsp:sp modelId="{FDED66A0-0D2C-C041-A4A3-CFA650BF7D4C}">
      <dsp:nvSpPr>
        <dsp:cNvPr id="0" name=""/>
        <dsp:cNvSpPr/>
      </dsp:nvSpPr>
      <dsp:spPr>
        <a:xfrm>
          <a:off x="6952261" y="629098"/>
          <a:ext cx="1553287" cy="1553287"/>
        </a:xfrm>
        <a:prstGeom prst="ellipse">
          <a:avLst/>
        </a:prstGeom>
        <a:solidFill>
          <a:schemeClr val="accent5">
            <a:shade val="80000"/>
            <a:hueOff val="383386"/>
            <a:satOff val="6662"/>
            <a:lumOff val="2606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tx2">
                  <a:lumMod val="25000"/>
                </a:schemeClr>
              </a:solidFill>
            </a:rPr>
            <a:t>РАСХОДЫ НА НИОКР</a:t>
          </a:r>
        </a:p>
      </dsp:txBody>
      <dsp:txXfrm>
        <a:off x="7179735" y="856572"/>
        <a:ext cx="1098339" cy="10983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51AE0-E25C-7D44-A27B-DF286218D87E}">
      <dsp:nvSpPr>
        <dsp:cNvPr id="0" name=""/>
        <dsp:cNvSpPr/>
      </dsp:nvSpPr>
      <dsp:spPr>
        <a:xfrm>
          <a:off x="3821" y="689469"/>
          <a:ext cx="1913063" cy="1432545"/>
        </a:xfrm>
        <a:prstGeom prst="ellipse">
          <a:avLst/>
        </a:prstGeom>
        <a:solidFill>
          <a:schemeClr val="accent6">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ru-RU" sz="3200" b="1" kern="1200" dirty="0"/>
            <a:t>ТЕКУЩИЕ</a:t>
          </a:r>
        </a:p>
      </dsp:txBody>
      <dsp:txXfrm>
        <a:off x="283983" y="899260"/>
        <a:ext cx="1352739" cy="1012963"/>
      </dsp:txXfrm>
    </dsp:sp>
    <dsp:sp modelId="{167EC1F6-7F62-3E47-B4F3-7FBA9D646BF2}">
      <dsp:nvSpPr>
        <dsp:cNvPr id="0" name=""/>
        <dsp:cNvSpPr/>
      </dsp:nvSpPr>
      <dsp:spPr>
        <a:xfrm>
          <a:off x="2033207" y="990303"/>
          <a:ext cx="830876" cy="830876"/>
        </a:xfrm>
        <a:prstGeom prst="mathPlus">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2143340" y="1308030"/>
        <a:ext cx="610610" cy="195422"/>
      </dsp:txXfrm>
    </dsp:sp>
    <dsp:sp modelId="{54A89EFC-E7B4-CF4C-93E9-FD25186EC7AB}">
      <dsp:nvSpPr>
        <dsp:cNvPr id="0" name=""/>
        <dsp:cNvSpPr/>
      </dsp:nvSpPr>
      <dsp:spPr>
        <a:xfrm>
          <a:off x="2980406" y="689469"/>
          <a:ext cx="2969923" cy="1432545"/>
        </a:xfrm>
        <a:prstGeom prst="ellipse">
          <a:avLst/>
        </a:prstGeom>
        <a:solidFill>
          <a:schemeClr val="accent6">
            <a:shade val="80000"/>
            <a:hueOff val="72504"/>
            <a:satOff val="1236"/>
            <a:lumOff val="1058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ru-RU" sz="3200" b="1" kern="1200" dirty="0"/>
            <a:t>КАПИТАЛЬНЫЕ</a:t>
          </a:r>
        </a:p>
      </dsp:txBody>
      <dsp:txXfrm>
        <a:off x="3415341" y="899260"/>
        <a:ext cx="2100053" cy="1012963"/>
      </dsp:txXfrm>
    </dsp:sp>
    <dsp:sp modelId="{592EA16A-9D06-D748-8809-16B3D585E232}">
      <dsp:nvSpPr>
        <dsp:cNvPr id="0" name=""/>
        <dsp:cNvSpPr/>
      </dsp:nvSpPr>
      <dsp:spPr>
        <a:xfrm>
          <a:off x="6066653" y="990303"/>
          <a:ext cx="830876" cy="830876"/>
        </a:xfrm>
        <a:prstGeom prst="mathEqual">
          <a:avLst/>
        </a:prstGeom>
        <a:solidFill>
          <a:schemeClr val="accent6">
            <a:shade val="90000"/>
            <a:hueOff val="145021"/>
            <a:satOff val="-1126"/>
            <a:lumOff val="181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ru-RU" sz="3500" kern="1200"/>
        </a:p>
      </dsp:txBody>
      <dsp:txXfrm>
        <a:off x="6176786" y="1161463"/>
        <a:ext cx="610610" cy="488556"/>
      </dsp:txXfrm>
    </dsp:sp>
    <dsp:sp modelId="{FDED66A0-0D2C-C041-A4A3-CFA650BF7D4C}">
      <dsp:nvSpPr>
        <dsp:cNvPr id="0" name=""/>
        <dsp:cNvSpPr/>
      </dsp:nvSpPr>
      <dsp:spPr>
        <a:xfrm>
          <a:off x="7013852" y="689469"/>
          <a:ext cx="1585999" cy="1432545"/>
        </a:xfrm>
        <a:prstGeom prst="ellipse">
          <a:avLst/>
        </a:prstGeom>
        <a:solidFill>
          <a:schemeClr val="accent6">
            <a:shade val="80000"/>
            <a:hueOff val="145007"/>
            <a:satOff val="2473"/>
            <a:lumOff val="2117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ru-RU" sz="2600" b="1" kern="1200" dirty="0">
              <a:solidFill>
                <a:srgbClr val="EBEBEB">
                  <a:lumMod val="25000"/>
                </a:srgbClr>
              </a:solidFill>
              <a:latin typeface="Calibri" panose="020F0502020204030204"/>
              <a:ea typeface="+mn-ea"/>
              <a:cs typeface="+mn-cs"/>
            </a:rPr>
            <a:t>РАСХОДЫ НА НИОКР</a:t>
          </a:r>
        </a:p>
      </dsp:txBody>
      <dsp:txXfrm>
        <a:off x="7246116" y="899260"/>
        <a:ext cx="1121471" cy="10129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865C5-B637-F541-9FB5-F445202D05E8}">
      <dsp:nvSpPr>
        <dsp:cNvPr id="0" name=""/>
        <dsp:cNvSpPr/>
      </dsp:nvSpPr>
      <dsp:spPr>
        <a:xfrm>
          <a:off x="2761903" y="263"/>
          <a:ext cx="4142855" cy="1028943"/>
        </a:xfrm>
        <a:prstGeom prst="rightArrow">
          <a:avLst>
            <a:gd name="adj1" fmla="val 75000"/>
            <a:gd name="adj2" fmla="val 50000"/>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ru-RU" sz="1600" b="1" kern="1200" dirty="0" err="1"/>
            <a:t>Gross</a:t>
          </a:r>
          <a:r>
            <a:rPr lang="ru-RU" sz="1600" b="1" kern="1200" dirty="0"/>
            <a:t> </a:t>
          </a:r>
          <a:r>
            <a:rPr lang="ru-RU" sz="1600" b="1" kern="1200" dirty="0" err="1"/>
            <a:t>Domestic</a:t>
          </a:r>
          <a:r>
            <a:rPr lang="ru-RU" sz="1600" b="1" kern="1200" dirty="0"/>
            <a:t> </a:t>
          </a:r>
          <a:r>
            <a:rPr lang="ru-RU" sz="1600" b="1" kern="1200" dirty="0" err="1"/>
            <a:t>Expenditure</a:t>
          </a:r>
          <a:r>
            <a:rPr lang="ru-RU" sz="1600" b="1" kern="1200" dirty="0"/>
            <a:t> </a:t>
          </a:r>
          <a:r>
            <a:rPr lang="ru-RU" sz="1600" b="1" kern="1200" dirty="0" err="1"/>
            <a:t>on</a:t>
          </a:r>
          <a:r>
            <a:rPr lang="ru-RU" sz="1600" b="1" kern="1200" dirty="0"/>
            <a:t> R&amp;D</a:t>
          </a:r>
        </a:p>
        <a:p>
          <a:pPr marL="171450" lvl="1" indent="-171450" algn="l" defTabSz="711200">
            <a:lnSpc>
              <a:spcPct val="90000"/>
            </a:lnSpc>
            <a:spcBef>
              <a:spcPct val="0"/>
            </a:spcBef>
            <a:spcAft>
              <a:spcPct val="15000"/>
            </a:spcAft>
            <a:buChar char="•"/>
          </a:pPr>
          <a:r>
            <a:rPr lang="ru-RU" sz="1600" b="1" kern="1200" dirty="0"/>
            <a:t>валовые внутренние расходы</a:t>
          </a:r>
          <a:r>
            <a:rPr lang="ru-RU" sz="1600" kern="1200" dirty="0"/>
            <a:t> на НИОКР или доля НИОКР в </a:t>
          </a:r>
          <a:r>
            <a:rPr lang="ru-RU" sz="1600" b="1" kern="1200" dirty="0"/>
            <a:t>ВВП</a:t>
          </a:r>
        </a:p>
      </dsp:txBody>
      <dsp:txXfrm>
        <a:off x="2761903" y="128881"/>
        <a:ext cx="3757001" cy="771707"/>
      </dsp:txXfrm>
    </dsp:sp>
    <dsp:sp modelId="{A928E119-7CDB-CD4D-8DF5-8F73215649F1}">
      <dsp:nvSpPr>
        <dsp:cNvPr id="0" name=""/>
        <dsp:cNvSpPr/>
      </dsp:nvSpPr>
      <dsp:spPr>
        <a:xfrm>
          <a:off x="0" y="0"/>
          <a:ext cx="2761903" cy="1028943"/>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kern="1200" dirty="0"/>
            <a:t>GERD</a:t>
          </a:r>
          <a:endParaRPr lang="ru-RU" sz="5400" kern="1200" dirty="0"/>
        </a:p>
      </dsp:txBody>
      <dsp:txXfrm>
        <a:off x="50229" y="50229"/>
        <a:ext cx="2661445" cy="928485"/>
      </dsp:txXfrm>
    </dsp:sp>
    <dsp:sp modelId="{80CF6885-BC20-884A-ADFB-7B3ED1EE5CF1}">
      <dsp:nvSpPr>
        <dsp:cNvPr id="0" name=""/>
        <dsp:cNvSpPr/>
      </dsp:nvSpPr>
      <dsp:spPr>
        <a:xfrm>
          <a:off x="2761903" y="1132101"/>
          <a:ext cx="4142855" cy="1028943"/>
        </a:xfrm>
        <a:prstGeom prst="rightArrow">
          <a:avLst>
            <a:gd name="adj1" fmla="val 75000"/>
            <a:gd name="adj2" fmla="val 50000"/>
          </a:avLst>
        </a:prstGeom>
        <a:solidFill>
          <a:schemeClr val="accent5">
            <a:tint val="40000"/>
            <a:alpha val="90000"/>
            <a:hueOff val="-6605993"/>
            <a:satOff val="-34828"/>
            <a:lumOff val="-726"/>
            <a:alphaOff val="0"/>
          </a:schemeClr>
        </a:solidFill>
        <a:ln w="19050" cap="rnd" cmpd="sng" algn="ctr">
          <a:solidFill>
            <a:schemeClr val="accent5">
              <a:tint val="40000"/>
              <a:alpha val="90000"/>
              <a:hueOff val="-6605993"/>
              <a:satOff val="-34828"/>
              <a:lumOff val="-7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Gross National Expenditure on R&amp;D</a:t>
          </a:r>
          <a:endParaRPr lang="ru-RU" sz="1600" b="1" kern="1200" dirty="0"/>
        </a:p>
        <a:p>
          <a:pPr marL="171450" lvl="1" indent="-171450" algn="l" defTabSz="711200">
            <a:lnSpc>
              <a:spcPct val="90000"/>
            </a:lnSpc>
            <a:spcBef>
              <a:spcPct val="0"/>
            </a:spcBef>
            <a:spcAft>
              <a:spcPct val="15000"/>
            </a:spcAft>
            <a:buChar char="•"/>
          </a:pPr>
          <a:r>
            <a:rPr lang="ru-RU" sz="1600" b="1" kern="1200" dirty="0"/>
            <a:t>валовые национальные расходы</a:t>
          </a:r>
          <a:r>
            <a:rPr lang="ru-RU" sz="1600" kern="1200" dirty="0"/>
            <a:t> на НИОКР или доля НИОКР в </a:t>
          </a:r>
          <a:r>
            <a:rPr lang="ru-RU" sz="1600" b="1" kern="1200" dirty="0"/>
            <a:t>ВНП</a:t>
          </a:r>
        </a:p>
      </dsp:txBody>
      <dsp:txXfrm>
        <a:off x="2761903" y="1260719"/>
        <a:ext cx="3757001" cy="771707"/>
      </dsp:txXfrm>
    </dsp:sp>
    <dsp:sp modelId="{5ADC6055-87D4-7D4F-960E-631EC1681D58}">
      <dsp:nvSpPr>
        <dsp:cNvPr id="0" name=""/>
        <dsp:cNvSpPr/>
      </dsp:nvSpPr>
      <dsp:spPr>
        <a:xfrm>
          <a:off x="0" y="1132101"/>
          <a:ext cx="2761903" cy="1028943"/>
        </a:xfrm>
        <a:prstGeom prst="roundRect">
          <a:avLst/>
        </a:prstGeom>
        <a:solidFill>
          <a:schemeClr val="accent5">
            <a:hueOff val="-6288001"/>
            <a:satOff val="-38105"/>
            <a:lumOff val="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kern="1200" dirty="0"/>
            <a:t>GNERD</a:t>
          </a:r>
          <a:endParaRPr lang="ru-RU" sz="5400" kern="1200" dirty="0"/>
        </a:p>
      </dsp:txBody>
      <dsp:txXfrm>
        <a:off x="50229" y="1182330"/>
        <a:ext cx="2661445" cy="9284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6015E-A44A-EA4B-86D0-F33216CFA00E}">
      <dsp:nvSpPr>
        <dsp:cNvPr id="0" name=""/>
        <dsp:cNvSpPr/>
      </dsp:nvSpPr>
      <dsp:spPr>
        <a:xfrm>
          <a:off x="0" y="0"/>
          <a:ext cx="6972887" cy="2179121"/>
        </a:xfrm>
        <a:prstGeom prst="roundRect">
          <a:avLst>
            <a:gd name="adj" fmla="val 85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345305" numCol="1" spcCol="1270" anchor="t" anchorCtr="0">
          <a:noAutofit/>
        </a:bodyPr>
        <a:lstStyle/>
        <a:p>
          <a:pPr marL="0" lvl="0" indent="0" algn="ctr" defTabSz="1778000">
            <a:lnSpc>
              <a:spcPct val="90000"/>
            </a:lnSpc>
            <a:spcBef>
              <a:spcPct val="0"/>
            </a:spcBef>
            <a:spcAft>
              <a:spcPct val="35000"/>
            </a:spcAft>
            <a:buNone/>
          </a:pPr>
          <a:r>
            <a:rPr lang="ru-RU" sz="4000" kern="1200" dirty="0"/>
            <a:t>Текущие затраты</a:t>
          </a:r>
        </a:p>
      </dsp:txBody>
      <dsp:txXfrm>
        <a:off x="54251" y="54251"/>
        <a:ext cx="6864385" cy="2070619"/>
      </dsp:txXfrm>
    </dsp:sp>
    <dsp:sp modelId="{814F87FD-53C9-3D40-8F2E-C8CFC22A68B5}">
      <dsp:nvSpPr>
        <dsp:cNvPr id="0" name=""/>
        <dsp:cNvSpPr/>
      </dsp:nvSpPr>
      <dsp:spPr>
        <a:xfrm>
          <a:off x="174322" y="980604"/>
          <a:ext cx="3283010" cy="980604"/>
        </a:xfrm>
        <a:prstGeom prst="roundRect">
          <a:avLst>
            <a:gd name="adj" fmla="val 10500"/>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dirty="0"/>
            <a:t>Затраты на рабочую силу</a:t>
          </a:r>
        </a:p>
      </dsp:txBody>
      <dsp:txXfrm>
        <a:off x="204479" y="1010761"/>
        <a:ext cx="3222696" cy="920290"/>
      </dsp:txXfrm>
    </dsp:sp>
    <dsp:sp modelId="{D8BDA6CC-2D01-2040-88F0-96F0535C8956}">
      <dsp:nvSpPr>
        <dsp:cNvPr id="0" name=""/>
        <dsp:cNvSpPr/>
      </dsp:nvSpPr>
      <dsp:spPr>
        <a:xfrm>
          <a:off x="3509170" y="980604"/>
          <a:ext cx="3283010" cy="980604"/>
        </a:xfrm>
        <a:prstGeom prst="roundRect">
          <a:avLst>
            <a:gd name="adj" fmla="val 10500"/>
          </a:avLst>
        </a:prstGeom>
        <a:solidFill>
          <a:schemeClr val="lt1">
            <a:alpha val="90000"/>
            <a:hueOff val="0"/>
            <a:satOff val="0"/>
            <a:lumOff val="0"/>
            <a:alphaOff val="0"/>
          </a:schemeClr>
        </a:solidFill>
        <a:ln w="19050" cap="rnd" cmpd="sng" algn="ctr">
          <a:solidFill>
            <a:schemeClr val="accent5">
              <a:hueOff val="-6288001"/>
              <a:satOff val="-38105"/>
              <a:lumOff val="47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dirty="0"/>
            <a:t>Прочие текущие затраты</a:t>
          </a:r>
        </a:p>
      </dsp:txBody>
      <dsp:txXfrm>
        <a:off x="3539327" y="1010761"/>
        <a:ext cx="3222696" cy="9202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DF276-369F-4D4E-A27A-74F3D8C23EBE}">
      <dsp:nvSpPr>
        <dsp:cNvPr id="0" name=""/>
        <dsp:cNvSpPr/>
      </dsp:nvSpPr>
      <dsp:spPr>
        <a:xfrm rot="10800000">
          <a:off x="1574170" y="925"/>
          <a:ext cx="5053048" cy="1205642"/>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1655" tIns="72390" rIns="135128" bIns="72390" numCol="1" spcCol="1270" anchor="ctr" anchorCtr="0">
          <a:noAutofit/>
        </a:bodyPr>
        <a:lstStyle/>
        <a:p>
          <a:pPr marL="0" lvl="0" indent="0" algn="ctr" defTabSz="844550">
            <a:lnSpc>
              <a:spcPct val="90000"/>
            </a:lnSpc>
            <a:spcBef>
              <a:spcPct val="0"/>
            </a:spcBef>
            <a:spcAft>
              <a:spcPct val="35000"/>
            </a:spcAft>
            <a:buNone/>
          </a:pPr>
          <a:r>
            <a:rPr lang="ru-RU" sz="1900" b="1" kern="1200" dirty="0"/>
            <a:t>численность персонала, занятого в области НИОКР</a:t>
          </a:r>
        </a:p>
      </dsp:txBody>
      <dsp:txXfrm rot="10800000">
        <a:off x="1875580" y="925"/>
        <a:ext cx="4751638" cy="1205642"/>
      </dsp:txXfrm>
    </dsp:sp>
    <dsp:sp modelId="{56DA2654-DB36-0C4E-B47D-59148DE4381F}">
      <dsp:nvSpPr>
        <dsp:cNvPr id="0" name=""/>
        <dsp:cNvSpPr/>
      </dsp:nvSpPr>
      <dsp:spPr>
        <a:xfrm>
          <a:off x="971349" y="925"/>
          <a:ext cx="1205642" cy="1205642"/>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74309B-176C-334B-B055-5FF2AF3FB94F}">
      <dsp:nvSpPr>
        <dsp:cNvPr id="0" name=""/>
        <dsp:cNvSpPr/>
      </dsp:nvSpPr>
      <dsp:spPr>
        <a:xfrm rot="10800000">
          <a:off x="1574170" y="1530679"/>
          <a:ext cx="5053048" cy="1205642"/>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1655" tIns="72390" rIns="135128" bIns="72390" numCol="1" spcCol="1270" anchor="ctr" anchorCtr="0">
          <a:noAutofit/>
        </a:bodyPr>
        <a:lstStyle/>
        <a:p>
          <a:pPr marL="0" lvl="0" indent="0" algn="ctr" defTabSz="844550">
            <a:lnSpc>
              <a:spcPct val="90000"/>
            </a:lnSpc>
            <a:spcBef>
              <a:spcPct val="0"/>
            </a:spcBef>
            <a:spcAft>
              <a:spcPct val="35000"/>
            </a:spcAft>
            <a:buNone/>
          </a:pPr>
          <a:r>
            <a:rPr lang="ru-RU" sz="1900" b="1" kern="1200" dirty="0"/>
            <a:t>общее количество полных рабочих дней, потраченных  на осуществление НИОКР на территории данной страны в течение данного года</a:t>
          </a:r>
        </a:p>
      </dsp:txBody>
      <dsp:txXfrm rot="10800000">
        <a:off x="1875580" y="1530679"/>
        <a:ext cx="4751638" cy="1205642"/>
      </dsp:txXfrm>
    </dsp:sp>
    <dsp:sp modelId="{13D60926-C549-BA4A-9408-89099E8F7A89}">
      <dsp:nvSpPr>
        <dsp:cNvPr id="0" name=""/>
        <dsp:cNvSpPr/>
      </dsp:nvSpPr>
      <dsp:spPr>
        <a:xfrm>
          <a:off x="971349" y="1530679"/>
          <a:ext cx="1205642" cy="1205642"/>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Google Shape;3;n"/>
          <p:cNvSpPr>
            <a:spLocks noGrp="1" noRot="1" noChangeAspect="1"/>
          </p:cNvSpPr>
          <p:nvPr>
            <p:ph type="sldImg" idx="2"/>
          </p:nvPr>
        </p:nvSpPr>
        <p:spPr bwMode="auto">
          <a:xfrm>
            <a:off x="381000" y="685800"/>
            <a:ext cx="6096000" cy="3429000"/>
          </a:xfrm>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75" name="Google Shape;4;n"/>
          <p:cNvSpPr txBox="1">
            <a:spLocks noGrp="1"/>
          </p:cNvSpPr>
          <p:nvPr>
            <p:ph type="body" idx="1"/>
          </p:nvPr>
        </p:nvSpPr>
        <p:spPr bwMode="auto">
          <a:xfrm>
            <a:off x="685800" y="4343400"/>
            <a:ext cx="5486400" cy="41148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a:sym typeface="Arial"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9" name="Google Shape;63;p:notes"/>
          <p:cNvSpPr>
            <a:spLocks noGrp="1" noRot="1" noChangeAspect="1"/>
          </p:cNvSpPr>
          <p:nvPr>
            <p:ph type="sldImg" idx="2"/>
          </p:nvPr>
        </p:nvSpPr>
        <p:spPr>
          <a:noFill/>
          <a:ln>
            <a:headEnd/>
            <a:tailEnd/>
          </a:ln>
        </p:spPr>
      </p:sp>
      <p:sp>
        <p:nvSpPr>
          <p:cNvPr id="37890" name="Google Shape;64;p: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Образ слайда 1"/>
          <p:cNvSpPr>
            <a:spLocks noGrp="1" noRot="1" noChangeAspect="1"/>
          </p:cNvSpPr>
          <p:nvPr>
            <p:ph type="sldImg"/>
          </p:nvPr>
        </p:nvSpPr>
        <p:spPr>
          <a:ln>
            <a:headEnd/>
            <a:tailEnd/>
          </a:ln>
        </p:spPr>
      </p:sp>
      <p:sp>
        <p:nvSpPr>
          <p:cNvPr id="89090" name="Заметки 2"/>
          <p:cNvSpPr txBox="1">
            <a:spLocks noGrp="1"/>
          </p:cNvSpPr>
          <p:nvPr>
            <p:ph type="body" idx="1"/>
          </p:nvPr>
        </p:nvSpPr>
        <p:spPr/>
        <p:txBody>
          <a:bodyPr/>
          <a:lstStyle/>
          <a:p>
            <a:pPr eaLnBrk="1" hangingPunct="1">
              <a:buSzPts val="1100"/>
              <a:buFont typeface="Arial" charset="0"/>
              <a:buChar char="●"/>
            </a:pPr>
            <a:endParaRPr lang="ru-RU" sz="1100">
              <a:latin typeface="Arial" charset="0"/>
              <a:cs typeface="Arial" charset="0"/>
            </a:endParaRPr>
          </a:p>
        </p:txBody>
      </p:sp>
      <p:sp>
        <p:nvSpPr>
          <p:cNvPr id="89091" name="Номер слайда 3"/>
          <p:cNvSpPr>
            <a:spLocks noGrp="1"/>
          </p:cNvSpPr>
          <p:nvPr>
            <p:ph type="sldNum" sz="quarter" idx="4294967295"/>
          </p:nvPr>
        </p:nvSpPr>
        <p:spPr bwMode="auto">
          <a:xfrm>
            <a:off x="3884613" y="8685213"/>
            <a:ext cx="2971800" cy="458787"/>
          </a:xfrm>
          <a:prstGeom prst="rect">
            <a:avLst/>
          </a:prstGeom>
          <a:noFill/>
          <a:ln>
            <a:miter lim="800000"/>
            <a:headEnd/>
            <a:tailEnd/>
          </a:ln>
        </p:spPr>
        <p:txBody>
          <a:bodyPr/>
          <a:lstStyle/>
          <a:p>
            <a:pPr>
              <a:buClr>
                <a:srgbClr val="000000"/>
              </a:buClr>
              <a:buFont typeface="Arial" charset="0"/>
              <a:buNone/>
            </a:pPr>
            <a:fld id="{FECD23E2-C3C9-4951-B6FC-17ACEF7E000B}" type="slidenum">
              <a:rPr lang="ru-RU">
                <a:latin typeface="Calibri" pitchFamily="34" charset="0"/>
              </a:rPr>
              <a:pPr>
                <a:buClr>
                  <a:srgbClr val="000000"/>
                </a:buClr>
                <a:buFont typeface="Arial" charset="0"/>
                <a:buNone/>
              </a:pPr>
              <a:t>50</a:t>
            </a:fld>
            <a:endParaRPr lang="ru-RU">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89" name="Google Shape;136;g46261a50a9_0_126:notes"/>
          <p:cNvSpPr>
            <a:spLocks noGrp="1" noRot="1" noChangeAspect="1"/>
          </p:cNvSpPr>
          <p:nvPr>
            <p:ph type="sldImg" idx="2"/>
          </p:nvPr>
        </p:nvSpPr>
        <p:spPr>
          <a:noFill/>
          <a:ln>
            <a:headEnd/>
            <a:tailEnd/>
          </a:ln>
        </p:spPr>
      </p:sp>
      <p:sp>
        <p:nvSpPr>
          <p:cNvPr id="165890" name="Google Shape;137;g46261a50a9_0_126: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Google Shape;145;g46261a50a9_0_136:notes"/>
          <p:cNvSpPr>
            <a:spLocks noGrp="1" noRot="1" noChangeAspect="1"/>
          </p:cNvSpPr>
          <p:nvPr>
            <p:ph type="sldImg" idx="2"/>
          </p:nvPr>
        </p:nvSpPr>
        <p:spPr>
          <a:noFill/>
          <a:ln>
            <a:headEnd/>
            <a:tailEnd/>
          </a:ln>
        </p:spPr>
      </p:sp>
      <p:sp>
        <p:nvSpPr>
          <p:cNvPr id="167938" name="Google Shape;146;g46261a50a9_0_136: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5" name="Google Shape;150;g46261a50a9_0_143:notes"/>
          <p:cNvSpPr>
            <a:spLocks noGrp="1" noRot="1" noChangeAspect="1"/>
          </p:cNvSpPr>
          <p:nvPr>
            <p:ph type="sldImg" idx="2"/>
          </p:nvPr>
        </p:nvSpPr>
        <p:spPr>
          <a:noFill/>
          <a:ln>
            <a:headEnd/>
            <a:tailEnd/>
          </a:ln>
        </p:spPr>
      </p:sp>
      <p:sp>
        <p:nvSpPr>
          <p:cNvPr id="169986" name="Google Shape;151;g46261a50a9_0_143: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Google Shape;69;g44ec58b739_0_49:notes"/>
          <p:cNvSpPr>
            <a:spLocks noGrp="1" noRot="1" noChangeAspect="1"/>
          </p:cNvSpPr>
          <p:nvPr>
            <p:ph type="sldImg" idx="2"/>
          </p:nvPr>
        </p:nvSpPr>
        <p:spPr>
          <a:noFill/>
          <a:ln>
            <a:headEnd/>
            <a:tailEnd/>
          </a:ln>
        </p:spPr>
      </p:sp>
      <p:sp>
        <p:nvSpPr>
          <p:cNvPr id="39938" name="Google Shape;70;g44ec58b739_0_49: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75;g44ec58b739_0_54:notes"/>
          <p:cNvSpPr>
            <a:spLocks noGrp="1" noRot="1" noChangeAspect="1"/>
          </p:cNvSpPr>
          <p:nvPr>
            <p:ph type="sldImg" idx="2"/>
          </p:nvPr>
        </p:nvSpPr>
        <p:spPr>
          <a:noFill/>
          <a:ln>
            <a:headEnd/>
            <a:tailEnd/>
          </a:ln>
        </p:spPr>
      </p:sp>
      <p:sp>
        <p:nvSpPr>
          <p:cNvPr id="41986" name="Google Shape;76;g44ec58b739_0_54: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3" name="Google Shape;81;g44ec58b739_0_190:notes"/>
          <p:cNvSpPr>
            <a:spLocks noGrp="1" noRot="1" noChangeAspect="1"/>
          </p:cNvSpPr>
          <p:nvPr>
            <p:ph type="sldImg" idx="2"/>
          </p:nvPr>
        </p:nvSpPr>
        <p:spPr>
          <a:noFill/>
          <a:ln>
            <a:headEnd/>
            <a:tailEnd/>
          </a:ln>
        </p:spPr>
      </p:sp>
      <p:sp>
        <p:nvSpPr>
          <p:cNvPr id="44034" name="Google Shape;82;g44ec58b739_0_190: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1" name="Google Shape;87;g44ec58b739_0_195:notes"/>
          <p:cNvSpPr>
            <a:spLocks noGrp="1" noRot="1" noChangeAspect="1"/>
          </p:cNvSpPr>
          <p:nvPr>
            <p:ph type="sldImg" idx="2"/>
          </p:nvPr>
        </p:nvSpPr>
        <p:spPr>
          <a:noFill/>
          <a:ln>
            <a:headEnd/>
            <a:tailEnd/>
          </a:ln>
        </p:spPr>
      </p:sp>
      <p:sp>
        <p:nvSpPr>
          <p:cNvPr id="46082" name="Google Shape;88;g44ec58b739_0_195: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9" name="Google Shape;93;g44ec58b739_0_200:notes"/>
          <p:cNvSpPr>
            <a:spLocks noGrp="1" noRot="1" noChangeAspect="1"/>
          </p:cNvSpPr>
          <p:nvPr>
            <p:ph type="sldImg" idx="2"/>
          </p:nvPr>
        </p:nvSpPr>
        <p:spPr>
          <a:noFill/>
          <a:ln>
            <a:headEnd/>
            <a:tailEnd/>
          </a:ln>
        </p:spPr>
      </p:sp>
      <p:sp>
        <p:nvSpPr>
          <p:cNvPr id="48130" name="Google Shape;94;g44ec58b739_0_200: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7" name="Google Shape;99;g44ec58b739_0_184:notes"/>
          <p:cNvSpPr>
            <a:spLocks noGrp="1" noRot="1" noChangeAspect="1"/>
          </p:cNvSpPr>
          <p:nvPr>
            <p:ph type="sldImg" idx="2"/>
          </p:nvPr>
        </p:nvSpPr>
        <p:spPr>
          <a:noFill/>
          <a:ln>
            <a:headEnd/>
            <a:tailEnd/>
          </a:ln>
        </p:spPr>
      </p:sp>
      <p:sp>
        <p:nvSpPr>
          <p:cNvPr id="50178" name="Google Shape;100;g44ec58b739_0_184:notes"/>
          <p:cNvSpPr txBox="1">
            <a:spLocks noGrp="1"/>
          </p:cNvSpPr>
          <p:nvPr>
            <p:ph type="body" idx="1"/>
          </p:nvPr>
        </p:nvSpPr>
        <p:spPr>
          <a:ln/>
        </p:spPr>
        <p:txBody>
          <a:bodyPr/>
          <a:lstStyle/>
          <a:p>
            <a:pPr marL="0" indent="0" eaLnBrk="1" hangingPunct="1">
              <a:buSzPts val="1100"/>
            </a:pPr>
            <a:endParaRPr lang="ru-RU" sz="110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Образ слайда 1"/>
          <p:cNvSpPr>
            <a:spLocks noGrp="1" noRot="1" noChangeAspect="1"/>
          </p:cNvSpPr>
          <p:nvPr>
            <p:ph type="sldImg"/>
          </p:nvPr>
        </p:nvSpPr>
        <p:spPr>
          <a:ln>
            <a:headEnd/>
            <a:tailEnd/>
          </a:ln>
        </p:spPr>
      </p:sp>
      <p:sp>
        <p:nvSpPr>
          <p:cNvPr id="78850" name="Заметки 2"/>
          <p:cNvSpPr txBox="1">
            <a:spLocks noGrp="1"/>
          </p:cNvSpPr>
          <p:nvPr>
            <p:ph type="body" idx="1"/>
          </p:nvPr>
        </p:nvSpPr>
        <p:spPr/>
        <p:txBody>
          <a:bodyPr/>
          <a:lstStyle/>
          <a:p>
            <a:pPr eaLnBrk="1" hangingPunct="1">
              <a:buSzPts val="1100"/>
              <a:buFont typeface="Arial" charset="0"/>
              <a:buChar char="●"/>
            </a:pPr>
            <a:endParaRPr lang="ru-RU" sz="1100">
              <a:latin typeface="Arial" charset="0"/>
              <a:cs typeface="Arial" charset="0"/>
            </a:endParaRPr>
          </a:p>
        </p:txBody>
      </p:sp>
      <p:sp>
        <p:nvSpPr>
          <p:cNvPr id="78851" name="Номер слайда 3"/>
          <p:cNvSpPr>
            <a:spLocks noGrp="1"/>
          </p:cNvSpPr>
          <p:nvPr>
            <p:ph type="sldNum" sz="quarter" idx="4294967295"/>
          </p:nvPr>
        </p:nvSpPr>
        <p:spPr bwMode="auto">
          <a:xfrm>
            <a:off x="3884613" y="8685213"/>
            <a:ext cx="2971800" cy="458787"/>
          </a:xfrm>
          <a:prstGeom prst="rect">
            <a:avLst/>
          </a:prstGeom>
          <a:noFill/>
          <a:ln>
            <a:miter lim="800000"/>
            <a:headEnd/>
            <a:tailEnd/>
          </a:ln>
        </p:spPr>
        <p:txBody>
          <a:bodyPr/>
          <a:lstStyle/>
          <a:p>
            <a:pPr>
              <a:buClr>
                <a:srgbClr val="000000"/>
              </a:buClr>
              <a:buFont typeface="Arial" charset="0"/>
              <a:buNone/>
            </a:pPr>
            <a:fld id="{24B83CF0-D8D3-4A93-A594-303B027057CB}" type="slidenum">
              <a:rPr lang="ru-RU">
                <a:latin typeface="Calibri" pitchFamily="34" charset="0"/>
              </a:rPr>
              <a:pPr>
                <a:buClr>
                  <a:srgbClr val="000000"/>
                </a:buClr>
                <a:buFont typeface="Arial" charset="0"/>
                <a:buNone/>
              </a:pPr>
              <a:t>42</a:t>
            </a:fld>
            <a:endParaRPr lang="ru-RU">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Образ слайда 1"/>
          <p:cNvSpPr>
            <a:spLocks noGrp="1" noRot="1" noChangeAspect="1"/>
          </p:cNvSpPr>
          <p:nvPr>
            <p:ph type="sldImg"/>
          </p:nvPr>
        </p:nvSpPr>
        <p:spPr>
          <a:ln>
            <a:headEnd/>
            <a:tailEnd/>
          </a:ln>
        </p:spPr>
      </p:sp>
      <p:sp>
        <p:nvSpPr>
          <p:cNvPr id="82946" name="Заметки 2"/>
          <p:cNvSpPr txBox="1">
            <a:spLocks noGrp="1"/>
          </p:cNvSpPr>
          <p:nvPr>
            <p:ph type="body" idx="1"/>
          </p:nvPr>
        </p:nvSpPr>
        <p:spPr/>
        <p:txBody>
          <a:bodyPr/>
          <a:lstStyle/>
          <a:p>
            <a:pPr eaLnBrk="1" hangingPunct="1">
              <a:buSzPts val="1100"/>
              <a:buFont typeface="Arial" charset="0"/>
              <a:buChar char="●"/>
            </a:pPr>
            <a:endParaRPr lang="ru-RU" sz="1100">
              <a:latin typeface="Arial" charset="0"/>
              <a:cs typeface="Arial" charset="0"/>
            </a:endParaRPr>
          </a:p>
        </p:txBody>
      </p:sp>
      <p:sp>
        <p:nvSpPr>
          <p:cNvPr id="82947" name="Номер слайда 3"/>
          <p:cNvSpPr>
            <a:spLocks noGrp="1"/>
          </p:cNvSpPr>
          <p:nvPr>
            <p:ph type="sldNum" sz="quarter" idx="4294967295"/>
          </p:nvPr>
        </p:nvSpPr>
        <p:spPr bwMode="auto">
          <a:xfrm>
            <a:off x="3884613" y="8685213"/>
            <a:ext cx="2971800" cy="458787"/>
          </a:xfrm>
          <a:prstGeom prst="rect">
            <a:avLst/>
          </a:prstGeom>
          <a:noFill/>
          <a:ln>
            <a:miter lim="800000"/>
            <a:headEnd/>
            <a:tailEnd/>
          </a:ln>
        </p:spPr>
        <p:txBody>
          <a:bodyPr/>
          <a:lstStyle/>
          <a:p>
            <a:pPr>
              <a:buClr>
                <a:srgbClr val="000000"/>
              </a:buClr>
              <a:buFont typeface="Arial" charset="0"/>
              <a:buNone/>
            </a:pPr>
            <a:fld id="{D2D931C5-96B8-47B7-8F7D-F664338E4F74}" type="slidenum">
              <a:rPr lang="ru-RU">
                <a:latin typeface="Calibri" pitchFamily="34" charset="0"/>
              </a:rPr>
              <a:pPr>
                <a:buClr>
                  <a:srgbClr val="000000"/>
                </a:buClr>
                <a:buFont typeface="Arial" charset="0"/>
                <a:buNone/>
              </a:pPr>
              <a:t>45</a:t>
            </a:fld>
            <a:endParaRPr lang="ru-RU">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
        <p:cNvGrpSpPr/>
        <p:nvPr/>
      </p:nvGrpSpPr>
      <p:grpSpPr>
        <a:xfrm>
          <a:off x="0" y="0"/>
          <a:ext cx="0" cy="0"/>
          <a:chOff x="0" y="0"/>
          <a:chExt cx="0" cy="0"/>
        </a:xfrm>
      </p:grpSpPr>
      <p:cxnSp>
        <p:nvCxnSpPr>
          <p:cNvPr id="4" name="Google Shape;10;p2"/>
          <p:cNvCxnSpPr>
            <a:cxnSpLocks noChangeShapeType="1"/>
          </p:cNvCxnSpPr>
          <p:nvPr/>
        </p:nvCxnSpPr>
        <p:spPr bwMode="auto">
          <a:xfrm>
            <a:off x="7007225" y="3176588"/>
            <a:ext cx="561975" cy="0"/>
          </a:xfrm>
          <a:prstGeom prst="straightConnector1">
            <a:avLst/>
          </a:prstGeom>
          <a:noFill/>
          <a:ln w="76200">
            <a:solidFill>
              <a:schemeClr val="tx2"/>
            </a:solidFill>
            <a:round/>
            <a:headEnd type="none" w="sm" len="sm"/>
            <a:tailEnd type="none" w="sm" len="sm"/>
          </a:ln>
        </p:spPr>
      </p:cxnSp>
      <p:cxnSp>
        <p:nvCxnSpPr>
          <p:cNvPr id="5" name="Google Shape;11;p2"/>
          <p:cNvCxnSpPr>
            <a:cxnSpLocks noChangeShapeType="1"/>
          </p:cNvCxnSpPr>
          <p:nvPr/>
        </p:nvCxnSpPr>
        <p:spPr bwMode="auto">
          <a:xfrm>
            <a:off x="1574800" y="3157538"/>
            <a:ext cx="561975" cy="0"/>
          </a:xfrm>
          <a:prstGeom prst="straightConnector1">
            <a:avLst/>
          </a:prstGeom>
          <a:noFill/>
          <a:ln w="76200">
            <a:solidFill>
              <a:schemeClr val="tx2"/>
            </a:solidFill>
            <a:round/>
            <a:headEnd type="none" w="sm" len="sm"/>
            <a:tailEnd type="none" w="sm" len="sm"/>
          </a:ln>
        </p:spPr>
      </p:cxnSp>
      <p:grpSp>
        <p:nvGrpSpPr>
          <p:cNvPr id="6" name="Google Shape;12;p2"/>
          <p:cNvGrpSpPr>
            <a:grpSpLocks/>
          </p:cNvGrpSpPr>
          <p:nvPr/>
        </p:nvGrpSpPr>
        <p:grpSpPr bwMode="auto">
          <a:xfrm>
            <a:off x="1004888" y="1022350"/>
            <a:ext cx="7135812" cy="152400"/>
            <a:chOff x="1346429" y="1011300"/>
            <a:chExt cx="6452100" cy="152400"/>
          </a:xfrm>
        </p:grpSpPr>
        <p:cxnSp>
          <p:nvCxnSpPr>
            <p:cNvPr id="7"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8"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9" name="Google Shape;15;p2"/>
          <p:cNvGrpSpPr>
            <a:grpSpLocks/>
          </p:cNvGrpSpPr>
          <p:nvPr/>
        </p:nvGrpSpPr>
        <p:grpSpPr bwMode="auto">
          <a:xfrm>
            <a:off x="1004888" y="3968750"/>
            <a:ext cx="7135812" cy="152400"/>
            <a:chOff x="1346435" y="3969088"/>
            <a:chExt cx="6452100" cy="152400"/>
          </a:xfrm>
        </p:grpSpPr>
        <p:cxnSp>
          <p:nvCxnSpPr>
            <p:cNvPr id="10"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1"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anchor="b"/>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2" name="Google Shape;20;p2"/>
          <p:cNvSpPr txBox="1">
            <a:spLocks noGrp="1"/>
          </p:cNvSpPr>
          <p:nvPr>
            <p:ph type="sldNum" idx="10"/>
          </p:nvPr>
        </p:nvSpPr>
        <p:spPr bwMode="auto">
          <a:xfrm>
            <a:off x="8472488" y="4662488"/>
            <a:ext cx="549275" cy="393700"/>
          </a:xfrm>
          <a:prstGeom prst="rect">
            <a:avLst/>
          </a:prstGeom>
          <a:noFill/>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fld id="{FC40E516-D982-4BA7-9AAA-923274994F28}"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7CC6135A-5010-4298-8D6A-ABA8228A2AC4}" type="datetimeFigureOut">
              <a:rPr lang="ru-RU"/>
              <a:pPr>
                <a:defRPr/>
              </a:pPr>
              <a:t>20.09.2021</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0831019F-EA67-41FE-AE0B-7A53B4797E3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1" y="2481436"/>
            <a:ext cx="7598570" cy="1101600"/>
          </a:xfrm>
        </p:spPr>
        <p:txBody>
          <a:bodyPr anchor="b"/>
          <a:lstStyle>
            <a:lvl1pPr algn="l">
              <a:defRPr sz="3000" b="0" cap="all"/>
            </a:lvl1pPr>
          </a:lstStyle>
          <a:p>
            <a:r>
              <a:rPr lang="ru-RU"/>
              <a:t>Образец заголовка</a:t>
            </a:r>
            <a:endParaRPr lang="en-US" dirty="0"/>
          </a:p>
        </p:txBody>
      </p:sp>
      <p:sp>
        <p:nvSpPr>
          <p:cNvPr id="3" name="Text Placeholder 2"/>
          <p:cNvSpPr>
            <a:spLocks noGrp="1"/>
          </p:cNvSpPr>
          <p:nvPr>
            <p:ph type="body" idx="1"/>
          </p:nvPr>
        </p:nvSpPr>
        <p:spPr>
          <a:xfrm>
            <a:off x="514349" y="3583036"/>
            <a:ext cx="7598571" cy="645300"/>
          </a:xfrm>
        </p:spPr>
        <p:txBody>
          <a:bodyPr anchor="t"/>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8FC3025D-F667-4CBB-97D3-5DCE47DE9F64}" type="datetimeFigureOut">
              <a:rPr lang="ru-RU"/>
              <a:pPr>
                <a:defRPr/>
              </a:pPr>
              <a:t>20.09.2021</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28B61313-6807-46CB-88FC-E97015C9E554}"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4351" y="1606550"/>
            <a:ext cx="3746501" cy="273685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366421" y="1606551"/>
            <a:ext cx="3746499" cy="2736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Date Placeholder 4"/>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03B6AD17-C995-4BBB-BB95-3979C9301BC9}" type="datetimeFigureOut">
              <a:rPr lang="ru-RU"/>
              <a:pPr>
                <a:defRPr/>
              </a:pPr>
              <a:t>20.09.2021</a:t>
            </a:fld>
            <a:endParaRPr lang="ru-RU"/>
          </a:p>
        </p:txBody>
      </p:sp>
      <p:sp>
        <p:nvSpPr>
          <p:cNvPr id="7" name="Footer Placeholder 5"/>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6"/>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EF92BD44-B22F-41C1-A797-175FA8E03E5D}"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730252" y="1663700"/>
            <a:ext cx="3531791"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514351" y="2152651"/>
            <a:ext cx="3747692" cy="2190749"/>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572003" y="1670050"/>
            <a:ext cx="35421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367612" y="2152651"/>
            <a:ext cx="3746501" cy="2190749"/>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3D4C8B3D-F1AF-4E50-A0C3-6752184661EE}" type="datetimeFigureOut">
              <a:rPr lang="ru-RU"/>
              <a:pPr>
                <a:defRPr/>
              </a:pPr>
              <a:t>20.09.2021</a:t>
            </a:fld>
            <a:endParaRPr lang="ru-RU"/>
          </a:p>
        </p:txBody>
      </p:sp>
      <p:sp>
        <p:nvSpPr>
          <p:cNvPr id="8" name="Footer Placeholder 7"/>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9" name="Slide Number Placeholder 8"/>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83A89829-68C6-4350-84B7-BEDDAB484AE6}"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Picture 5"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p:txBody>
          <a:bodyPr/>
          <a:lstStyle/>
          <a:p>
            <a:r>
              <a:rPr lang="ru-RU"/>
              <a:t>Образец заголовка</a:t>
            </a:r>
            <a:endParaRPr lang="en-US" dirty="0"/>
          </a:p>
        </p:txBody>
      </p:sp>
      <p:sp>
        <p:nvSpPr>
          <p:cNvPr id="4" name="Date Placeholder 2"/>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F3137D4B-B4E6-493C-AECB-6446CE0E18D8}" type="datetimeFigureOut">
              <a:rPr lang="ru-RU"/>
              <a:pPr>
                <a:defRPr/>
              </a:pPr>
              <a:t>20.09.2021</a:t>
            </a:fld>
            <a:endParaRPr lang="ru-RU"/>
          </a:p>
        </p:txBody>
      </p:sp>
      <p:sp>
        <p:nvSpPr>
          <p:cNvPr id="5" name="Footer Placeholder 3"/>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6" name="Slide Number Placeholder 4"/>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2B5E8B3C-2E52-4063-858D-D5C95036FC1E}"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 name="Picture 4"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0B72744B-D7FC-4971-9200-B6CA3388D682}" type="datetimeFigureOut">
              <a:rPr lang="ru-RU"/>
              <a:pPr>
                <a:defRPr/>
              </a:pPr>
              <a:t>20.09.2021</a:t>
            </a:fld>
            <a:endParaRPr lang="ru-RU"/>
          </a:p>
        </p:txBody>
      </p:sp>
      <p:sp>
        <p:nvSpPr>
          <p:cNvPr id="4" name="Footer Placeholder 2"/>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5" name="Slide Number Placeholder 3"/>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094A5AFF-E92F-4961-A974-E6FE720307ED}"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0" y="1555750"/>
            <a:ext cx="2760664" cy="1028700"/>
          </a:xfrm>
        </p:spPr>
        <p:txBody>
          <a:bodyPr anchor="b"/>
          <a:lstStyle>
            <a:lvl1pPr algn="l">
              <a:defRPr sz="1800" b="0"/>
            </a:lvl1pPr>
          </a:lstStyle>
          <a:p>
            <a:r>
              <a:rPr lang="ru-RU"/>
              <a:t>Образец заголовка</a:t>
            </a:r>
            <a:endParaRPr lang="en-US" dirty="0"/>
          </a:p>
        </p:txBody>
      </p:sp>
      <p:sp>
        <p:nvSpPr>
          <p:cNvPr id="3" name="Content Placeholder 2"/>
          <p:cNvSpPr>
            <a:spLocks noGrp="1"/>
          </p:cNvSpPr>
          <p:nvPr>
            <p:ph idx="1"/>
          </p:nvPr>
        </p:nvSpPr>
        <p:spPr>
          <a:xfrm>
            <a:off x="3486151" y="457201"/>
            <a:ext cx="462677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14350" y="2584450"/>
            <a:ext cx="2760664" cy="1371600"/>
          </a:xfrm>
        </p:spPr>
        <p:txBody>
          <a:bodyPr anchor="t"/>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6" name="Date Placeholder 4"/>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49EF4801-6311-4D29-A159-636B25104076}" type="datetimeFigureOut">
              <a:rPr lang="ru-RU"/>
              <a:pPr>
                <a:defRPr/>
              </a:pPr>
              <a:t>20.09.2021</a:t>
            </a:fld>
            <a:endParaRPr lang="ru-RU"/>
          </a:p>
        </p:txBody>
      </p:sp>
      <p:sp>
        <p:nvSpPr>
          <p:cNvPr id="7" name="Footer Placeholder 5"/>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6"/>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6835CE5E-AF91-406B-BA9F-3E481FABB981}"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0" y="1200150"/>
            <a:ext cx="4623490" cy="1028700"/>
          </a:xfrm>
        </p:spPr>
        <p:txBody>
          <a:bodyPr anchor="b"/>
          <a:lstStyle>
            <a:lvl1pPr algn="l">
              <a:defRPr sz="21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5652190" y="685800"/>
            <a:ext cx="2460731" cy="3429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514350" y="2228850"/>
            <a:ext cx="4623490" cy="1371600"/>
          </a:xfrm>
        </p:spPr>
        <p:txBody>
          <a:bodyPr anchor="t"/>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6" name="Date Placeholder 4"/>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C04082DA-E04D-4D21-8817-3617677B66D2}" type="datetimeFigureOut">
              <a:rPr lang="ru-RU"/>
              <a:pPr>
                <a:defRPr/>
              </a:pPr>
              <a:t>20.09.2021</a:t>
            </a:fld>
            <a:endParaRPr lang="ru-RU"/>
          </a:p>
        </p:txBody>
      </p:sp>
      <p:sp>
        <p:nvSpPr>
          <p:cNvPr id="7" name="Footer Placeholder 5"/>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6"/>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881AEE56-5462-4681-986B-E6ECED211453}"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1" y="3549649"/>
            <a:ext cx="7598570" cy="425054"/>
          </a:xfrm>
        </p:spPr>
        <p:txBody>
          <a:bodyPr anchor="b"/>
          <a:lstStyle>
            <a:lvl1pPr algn="l">
              <a:defRPr sz="18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28701" y="699084"/>
            <a:ext cx="6569870" cy="23737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514351" y="3974702"/>
            <a:ext cx="7598570" cy="370284"/>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6" name="Date Placeholder 4"/>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1C11928E-CE88-437B-9789-BE20AB4C516D}" type="datetimeFigureOut">
              <a:rPr lang="ru-RU"/>
              <a:pPr>
                <a:defRPr/>
              </a:pPr>
              <a:t>20.09.2021</a:t>
            </a:fld>
            <a:endParaRPr lang="ru-RU"/>
          </a:p>
        </p:txBody>
      </p:sp>
      <p:sp>
        <p:nvSpPr>
          <p:cNvPr id="7" name="Footer Placeholder 5"/>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6"/>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018D0C3C-FF0B-4C86-8DBE-A3E39A0235EA}"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1" y="457201"/>
            <a:ext cx="7598570" cy="2343149"/>
          </a:xfrm>
        </p:spPr>
        <p:txBody>
          <a:bodyPr/>
          <a:lstStyle>
            <a:lvl1pPr algn="l">
              <a:defRPr sz="2400" b="0" cap="none"/>
            </a:lvl1pPr>
          </a:lstStyle>
          <a:p>
            <a:r>
              <a:rPr lang="ru-RU"/>
              <a:t>Образец заголовка</a:t>
            </a:r>
            <a:endParaRPr lang="en-US" dirty="0"/>
          </a:p>
        </p:txBody>
      </p:sp>
      <p:sp>
        <p:nvSpPr>
          <p:cNvPr id="3" name="Text Placeholder 2"/>
          <p:cNvSpPr>
            <a:spLocks noGrp="1"/>
          </p:cNvSpPr>
          <p:nvPr>
            <p:ph type="body" idx="1"/>
          </p:nvPr>
        </p:nvSpPr>
        <p:spPr>
          <a:xfrm>
            <a:off x="514350" y="3257550"/>
            <a:ext cx="7598571" cy="1085850"/>
          </a:xfrm>
        </p:spPr>
        <p:txBody>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57B4209D-1BDD-483E-9D7F-BACAA920C714}" type="datetimeFigureOut">
              <a:rPr lang="ru-RU"/>
              <a:pPr>
                <a:defRPr/>
              </a:pPr>
              <a:t>20.09.2021</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C3469976-4760-4E53-9C1C-2D659E6DAB3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25"/>
        <p:cNvGrpSpPr/>
        <p:nvPr/>
      </p:nvGrpSpPr>
      <p:grpSpPr>
        <a:xfrm>
          <a:off x="0" y="0"/>
          <a:ext cx="0" cy="0"/>
          <a:chOff x="0" y="0"/>
          <a:chExt cx="0" cy="0"/>
        </a:xfrm>
      </p:grpSpPr>
      <p:sp>
        <p:nvSpPr>
          <p:cNvPr id="4" name="Google Shape;26;p4"/>
          <p:cNvSpPr/>
          <p:nvPr/>
        </p:nvSpPr>
        <p:spPr>
          <a:xfrm>
            <a:off x="0" y="5045075"/>
            <a:ext cx="9144000" cy="98425"/>
          </a:xfrm>
          <a:prstGeom prst="rect">
            <a:avLst/>
          </a:pr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 name="Google Shape;29;p4"/>
          <p:cNvSpPr txBox="1">
            <a:spLocks noGrp="1"/>
          </p:cNvSpPr>
          <p:nvPr>
            <p:ph type="sldNum" idx="10"/>
          </p:nvPr>
        </p:nvSpPr>
        <p:spPr bwMode="auto">
          <a:xfrm>
            <a:off x="8472488" y="4662488"/>
            <a:ext cx="549275" cy="393700"/>
          </a:xfrm>
          <a:prstGeom prst="rect">
            <a:avLst/>
          </a:prstGeom>
          <a:noFill/>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fld id="{6D7B3DB6-8950-463F-B11A-A76D6C89CB29}" type="slidenum">
              <a:rPr lang="ru-RU"/>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5" name="Picture 10"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6" name="TextBox 11"/>
          <p:cNvSpPr txBox="1"/>
          <p:nvPr/>
        </p:nvSpPr>
        <p:spPr>
          <a:xfrm>
            <a:off x="7678738" y="2057400"/>
            <a:ext cx="457200" cy="43815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6000" dirty="0">
                <a:solidFill>
                  <a:prstClr val="white"/>
                </a:solidFill>
                <a:effectLst/>
                <a:latin typeface="Calibri" panose="020F0502020204030204"/>
                <a:cs typeface="+mn-cs"/>
                <a:sym typeface="Arial"/>
              </a:rPr>
              <a:t>”</a:t>
            </a:r>
          </a:p>
        </p:txBody>
      </p:sp>
      <p:sp>
        <p:nvSpPr>
          <p:cNvPr id="7" name="TextBox 12"/>
          <p:cNvSpPr txBox="1"/>
          <p:nvPr/>
        </p:nvSpPr>
        <p:spPr>
          <a:xfrm>
            <a:off x="366713" y="617538"/>
            <a:ext cx="457200" cy="43815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6000" dirty="0">
                <a:solidFill>
                  <a:prstClr val="white"/>
                </a:solidFill>
                <a:effectLst/>
                <a:latin typeface="Calibri" panose="020F0502020204030204"/>
                <a:cs typeface="+mn-cs"/>
                <a:sym typeface="Arial"/>
              </a:rPr>
              <a:t>“</a:t>
            </a:r>
          </a:p>
        </p:txBody>
      </p:sp>
      <p:sp>
        <p:nvSpPr>
          <p:cNvPr id="16" name="Title 1"/>
          <p:cNvSpPr>
            <a:spLocks noGrp="1"/>
          </p:cNvSpPr>
          <p:nvPr>
            <p:ph type="title"/>
          </p:nvPr>
        </p:nvSpPr>
        <p:spPr>
          <a:xfrm>
            <a:off x="744201" y="457201"/>
            <a:ext cx="7162799" cy="2057399"/>
          </a:xfrm>
        </p:spPr>
        <p:txBody>
          <a:bodyPr/>
          <a:lstStyle>
            <a:lvl1pPr algn="l">
              <a:defRPr sz="24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823406" y="2514600"/>
            <a:ext cx="7004388" cy="285750"/>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a:t>Образец текста</a:t>
            </a:r>
          </a:p>
        </p:txBody>
      </p:sp>
      <p:sp>
        <p:nvSpPr>
          <p:cNvPr id="3" name="Text Placeholder 2"/>
          <p:cNvSpPr>
            <a:spLocks noGrp="1"/>
          </p:cNvSpPr>
          <p:nvPr>
            <p:ph type="body" idx="1"/>
          </p:nvPr>
        </p:nvSpPr>
        <p:spPr>
          <a:xfrm>
            <a:off x="515599" y="3257550"/>
            <a:ext cx="7614275" cy="1085850"/>
          </a:xfrm>
        </p:spPr>
        <p:txBody>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8" name="Date Placeholder 3"/>
          <p:cNvSpPr>
            <a:spLocks noGrp="1"/>
          </p:cNvSpPr>
          <p:nvPr>
            <p:ph type="dt" sz="half" idx="14"/>
          </p:nvPr>
        </p:nvSpPr>
        <p:spPr/>
        <p:txBody>
          <a:bodyPr/>
          <a:lstStyle>
            <a:lvl1pPr>
              <a:buClr>
                <a:srgbClr val="000000"/>
              </a:buClr>
              <a:buFont typeface="Arial"/>
              <a:buNone/>
              <a:defRPr kern="0">
                <a:ea typeface="Arial"/>
                <a:cs typeface="Arial"/>
              </a:defRPr>
            </a:lvl1pPr>
          </a:lstStyle>
          <a:p>
            <a:pPr>
              <a:defRPr/>
            </a:pPr>
            <a:fld id="{98DB5781-8D5F-4C23-9D21-4B85DDEA97E7}" type="datetimeFigureOut">
              <a:rPr lang="ru-RU"/>
              <a:pPr>
                <a:defRPr/>
              </a:pPr>
              <a:t>20.09.2021</a:t>
            </a:fld>
            <a:endParaRPr lang="ru-RU"/>
          </a:p>
        </p:txBody>
      </p:sp>
      <p:sp>
        <p:nvSpPr>
          <p:cNvPr id="9" name="Footer Placeholder 4"/>
          <p:cNvSpPr>
            <a:spLocks noGrp="1"/>
          </p:cNvSpPr>
          <p:nvPr>
            <p:ph type="ftr" sz="quarter" idx="15"/>
          </p:nvPr>
        </p:nvSpPr>
        <p:spPr/>
        <p:txBody>
          <a:bodyPr/>
          <a:lstStyle>
            <a:lvl1pPr>
              <a:buClr>
                <a:srgbClr val="000000"/>
              </a:buClr>
              <a:buFont typeface="Arial"/>
              <a:buNone/>
              <a:defRPr kern="0">
                <a:ea typeface="Arial"/>
                <a:cs typeface="Arial"/>
              </a:defRPr>
            </a:lvl1pPr>
          </a:lstStyle>
          <a:p>
            <a:pPr>
              <a:defRPr/>
            </a:pPr>
            <a:endParaRPr lang="ru-RU"/>
          </a:p>
        </p:txBody>
      </p:sp>
      <p:sp>
        <p:nvSpPr>
          <p:cNvPr id="11" name="Slide Number Placeholder 5"/>
          <p:cNvSpPr>
            <a:spLocks noGrp="1"/>
          </p:cNvSpPr>
          <p:nvPr>
            <p:ph type="sldNum" sz="quarter" idx="16"/>
          </p:nvPr>
        </p:nvSpPr>
        <p:spPr/>
        <p:txBody>
          <a:bodyPr/>
          <a:lstStyle>
            <a:lvl1pPr>
              <a:buClr>
                <a:srgbClr val="000000"/>
              </a:buClr>
              <a:buFont typeface="Arial"/>
              <a:buNone/>
              <a:defRPr kern="0">
                <a:ea typeface="Arial"/>
                <a:cs typeface="Arial"/>
              </a:defRPr>
            </a:lvl1pPr>
          </a:lstStyle>
          <a:p>
            <a:pPr>
              <a:defRPr/>
            </a:pPr>
            <a:fld id="{B6E596E2-ADF4-4B46-870F-14964050ACCC}"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2" y="2481436"/>
            <a:ext cx="7598569" cy="1101600"/>
          </a:xfrm>
        </p:spPr>
        <p:txBody>
          <a:bodyPr anchor="b"/>
          <a:lstStyle>
            <a:lvl1pPr algn="l">
              <a:defRPr sz="2400" b="0" cap="none"/>
            </a:lvl1pPr>
          </a:lstStyle>
          <a:p>
            <a:r>
              <a:rPr lang="ru-RU"/>
              <a:t>Образец заголовка</a:t>
            </a:r>
            <a:endParaRPr lang="en-US" dirty="0"/>
          </a:p>
        </p:txBody>
      </p:sp>
      <p:sp>
        <p:nvSpPr>
          <p:cNvPr id="3" name="Text Placeholder 2"/>
          <p:cNvSpPr>
            <a:spLocks noGrp="1"/>
          </p:cNvSpPr>
          <p:nvPr>
            <p:ph type="body" idx="1"/>
          </p:nvPr>
        </p:nvSpPr>
        <p:spPr>
          <a:xfrm>
            <a:off x="514351" y="3583036"/>
            <a:ext cx="7598570" cy="645300"/>
          </a:xfrm>
        </p:spPr>
        <p:txBody>
          <a:bodyPr anchor="t"/>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3CEC7F29-D677-4493-A0F6-AB064EA4F584}" type="datetimeFigureOut">
              <a:rPr lang="ru-RU"/>
              <a:pPr>
                <a:defRPr/>
              </a:pPr>
              <a:t>20.09.2021</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B749E8FD-CED6-4606-9752-E1BBD2427561}"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pic>
        <p:nvPicPr>
          <p:cNvPr id="5" name="Picture 10"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6" name="TextBox 12"/>
          <p:cNvSpPr txBox="1"/>
          <p:nvPr/>
        </p:nvSpPr>
        <p:spPr>
          <a:xfrm>
            <a:off x="7678738" y="2057400"/>
            <a:ext cx="457200" cy="43815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6000" dirty="0">
                <a:solidFill>
                  <a:prstClr val="white"/>
                </a:solidFill>
                <a:effectLst/>
                <a:latin typeface="Calibri" panose="020F0502020204030204"/>
                <a:cs typeface="+mn-cs"/>
                <a:sym typeface="Arial"/>
              </a:rPr>
              <a:t>”</a:t>
            </a:r>
          </a:p>
        </p:txBody>
      </p:sp>
      <p:sp>
        <p:nvSpPr>
          <p:cNvPr id="7" name="TextBox 13"/>
          <p:cNvSpPr txBox="1"/>
          <p:nvPr/>
        </p:nvSpPr>
        <p:spPr>
          <a:xfrm>
            <a:off x="366713" y="617538"/>
            <a:ext cx="457200" cy="43815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6000" dirty="0">
                <a:solidFill>
                  <a:prstClr val="white"/>
                </a:solidFill>
                <a:effectLst/>
                <a:latin typeface="Calibri" panose="020F0502020204030204"/>
                <a:cs typeface="+mn-cs"/>
                <a:sym typeface="Arial"/>
              </a:rPr>
              <a:t>“</a:t>
            </a:r>
          </a:p>
        </p:txBody>
      </p:sp>
      <p:sp>
        <p:nvSpPr>
          <p:cNvPr id="16" name="Title 1"/>
          <p:cNvSpPr>
            <a:spLocks noGrp="1"/>
          </p:cNvSpPr>
          <p:nvPr>
            <p:ph type="title"/>
          </p:nvPr>
        </p:nvSpPr>
        <p:spPr>
          <a:xfrm>
            <a:off x="744201" y="457201"/>
            <a:ext cx="7162799" cy="2057399"/>
          </a:xfrm>
        </p:spPr>
        <p:txBody>
          <a:bodyPr/>
          <a:lstStyle>
            <a:lvl1pPr algn="l">
              <a:defRPr sz="24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514350" y="2914650"/>
            <a:ext cx="7601577" cy="666750"/>
          </a:xfrm>
        </p:spPr>
        <p:txBody>
          <a:bodyPr anchor="b"/>
          <a:lstStyle>
            <a:lvl1pPr>
              <a:buNone/>
              <a:defRPr lang="en-US" sz="1800" b="0" cap="none"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514349" y="3581400"/>
            <a:ext cx="7601577" cy="762000"/>
          </a:xfrm>
        </p:spPr>
        <p:txBody>
          <a:bodyPr anchor="t"/>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8" name="Date Placeholder 3"/>
          <p:cNvSpPr>
            <a:spLocks noGrp="1"/>
          </p:cNvSpPr>
          <p:nvPr>
            <p:ph type="dt" sz="half" idx="14"/>
          </p:nvPr>
        </p:nvSpPr>
        <p:spPr/>
        <p:txBody>
          <a:bodyPr/>
          <a:lstStyle>
            <a:lvl1pPr>
              <a:buClr>
                <a:srgbClr val="000000"/>
              </a:buClr>
              <a:buFont typeface="Arial"/>
              <a:buNone/>
              <a:defRPr kern="0">
                <a:ea typeface="Arial"/>
                <a:cs typeface="Arial"/>
              </a:defRPr>
            </a:lvl1pPr>
          </a:lstStyle>
          <a:p>
            <a:pPr>
              <a:defRPr/>
            </a:pPr>
            <a:fld id="{9C36EC19-0745-447E-8E12-ED6927CA77E6}" type="datetimeFigureOut">
              <a:rPr lang="ru-RU"/>
              <a:pPr>
                <a:defRPr/>
              </a:pPr>
              <a:t>20.09.2021</a:t>
            </a:fld>
            <a:endParaRPr lang="ru-RU"/>
          </a:p>
        </p:txBody>
      </p:sp>
      <p:sp>
        <p:nvSpPr>
          <p:cNvPr id="9" name="Footer Placeholder 4"/>
          <p:cNvSpPr>
            <a:spLocks noGrp="1"/>
          </p:cNvSpPr>
          <p:nvPr>
            <p:ph type="ftr" sz="quarter" idx="15"/>
          </p:nvPr>
        </p:nvSpPr>
        <p:spPr/>
        <p:txBody>
          <a:bodyPr/>
          <a:lstStyle>
            <a:lvl1pPr>
              <a:buClr>
                <a:srgbClr val="000000"/>
              </a:buClr>
              <a:buFont typeface="Arial"/>
              <a:buNone/>
              <a:defRPr kern="0">
                <a:ea typeface="Arial"/>
                <a:cs typeface="Arial"/>
              </a:defRPr>
            </a:lvl1pPr>
          </a:lstStyle>
          <a:p>
            <a:pPr>
              <a:defRPr/>
            </a:pPr>
            <a:endParaRPr lang="ru-RU"/>
          </a:p>
        </p:txBody>
      </p:sp>
      <p:sp>
        <p:nvSpPr>
          <p:cNvPr id="11" name="Slide Number Placeholder 5"/>
          <p:cNvSpPr>
            <a:spLocks noGrp="1"/>
          </p:cNvSpPr>
          <p:nvPr>
            <p:ph type="sldNum" sz="quarter" idx="16"/>
          </p:nvPr>
        </p:nvSpPr>
        <p:spPr/>
        <p:txBody>
          <a:bodyPr/>
          <a:lstStyle>
            <a:lvl1pPr>
              <a:buClr>
                <a:srgbClr val="000000"/>
              </a:buClr>
              <a:buFont typeface="Arial"/>
              <a:buNone/>
              <a:defRPr kern="0">
                <a:ea typeface="Arial"/>
                <a:cs typeface="Arial"/>
              </a:defRPr>
            </a:lvl1pPr>
          </a:lstStyle>
          <a:p>
            <a:pPr>
              <a:defRPr/>
            </a:pPr>
            <a:fld id="{ED7BF071-FD98-458B-A7CB-92268AE212F3}"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title"/>
          </p:nvPr>
        </p:nvSpPr>
        <p:spPr>
          <a:xfrm>
            <a:off x="514351" y="457201"/>
            <a:ext cx="7598570" cy="2057399"/>
          </a:xfrm>
        </p:spPr>
        <p:txBody>
          <a:bodyPr/>
          <a:lstStyle>
            <a:lvl1pPr>
              <a:defRPr lang="en-US" b="0" dirty="0"/>
            </a:lvl1pPr>
          </a:lstStyle>
          <a:p>
            <a:pPr lvl="0"/>
            <a:r>
              <a:rPr lang="ru-RU"/>
              <a:t>Образец заголовка</a:t>
            </a:r>
            <a:endParaRPr lang="en-US" dirty="0"/>
          </a:p>
        </p:txBody>
      </p:sp>
      <p:sp>
        <p:nvSpPr>
          <p:cNvPr id="10" name="Text Placeholder 9"/>
          <p:cNvSpPr>
            <a:spLocks noGrp="1"/>
          </p:cNvSpPr>
          <p:nvPr>
            <p:ph type="body" sz="quarter" idx="13"/>
          </p:nvPr>
        </p:nvSpPr>
        <p:spPr>
          <a:xfrm>
            <a:off x="514351" y="2628900"/>
            <a:ext cx="7598571" cy="628650"/>
          </a:xfrm>
        </p:spPr>
        <p:txBody>
          <a:bodyPr anchor="b"/>
          <a:lstStyle>
            <a:lvl1pPr>
              <a:buNone/>
              <a:defRPr lang="en-US" sz="2100" b="0" cap="none"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514350" y="3257550"/>
            <a:ext cx="7598571" cy="1085850"/>
          </a:xfrm>
        </p:spPr>
        <p:txBody>
          <a:bodyPr anchor="t"/>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6" name="Date Placeholder 3"/>
          <p:cNvSpPr>
            <a:spLocks noGrp="1"/>
          </p:cNvSpPr>
          <p:nvPr>
            <p:ph type="dt" sz="half" idx="14"/>
          </p:nvPr>
        </p:nvSpPr>
        <p:spPr/>
        <p:txBody>
          <a:bodyPr/>
          <a:lstStyle>
            <a:lvl1pPr>
              <a:buClr>
                <a:srgbClr val="000000"/>
              </a:buClr>
              <a:buFont typeface="Arial"/>
              <a:buNone/>
              <a:defRPr kern="0">
                <a:ea typeface="Arial"/>
                <a:cs typeface="Arial"/>
              </a:defRPr>
            </a:lvl1pPr>
          </a:lstStyle>
          <a:p>
            <a:pPr>
              <a:defRPr/>
            </a:pPr>
            <a:fld id="{73861B97-9200-4F2A-BD13-22E2D0116BCA}" type="datetimeFigureOut">
              <a:rPr lang="ru-RU"/>
              <a:pPr>
                <a:defRPr/>
              </a:pPr>
              <a:t>20.09.2021</a:t>
            </a:fld>
            <a:endParaRPr lang="ru-RU"/>
          </a:p>
        </p:txBody>
      </p:sp>
      <p:sp>
        <p:nvSpPr>
          <p:cNvPr id="7" name="Footer Placeholder 4"/>
          <p:cNvSpPr>
            <a:spLocks noGrp="1"/>
          </p:cNvSpPr>
          <p:nvPr>
            <p:ph type="ftr" sz="quarter" idx="15"/>
          </p:nvPr>
        </p:nvSpPr>
        <p:spPr/>
        <p:txBody>
          <a:bodyPr/>
          <a:lstStyle>
            <a:lvl1pPr>
              <a:buClr>
                <a:srgbClr val="000000"/>
              </a:buClr>
              <a:buFont typeface="Arial"/>
              <a:buNone/>
              <a:defRPr kern="0">
                <a:ea typeface="Arial"/>
                <a:cs typeface="Arial"/>
              </a:defRPr>
            </a:lvl1pPr>
          </a:lstStyle>
          <a:p>
            <a:pPr>
              <a:defRPr/>
            </a:pPr>
            <a:endParaRPr lang="ru-RU"/>
          </a:p>
        </p:txBody>
      </p:sp>
      <p:sp>
        <p:nvSpPr>
          <p:cNvPr id="8" name="Slide Number Placeholder 5"/>
          <p:cNvSpPr>
            <a:spLocks noGrp="1"/>
          </p:cNvSpPr>
          <p:nvPr>
            <p:ph type="sldNum" sz="quarter" idx="16"/>
          </p:nvPr>
        </p:nvSpPr>
        <p:spPr/>
        <p:txBody>
          <a:bodyPr/>
          <a:lstStyle>
            <a:lvl1pPr>
              <a:buClr>
                <a:srgbClr val="000000"/>
              </a:buClr>
              <a:buFont typeface="Arial"/>
              <a:buNone/>
              <a:defRPr kern="0">
                <a:ea typeface="Arial"/>
                <a:cs typeface="Arial"/>
              </a:defRPr>
            </a:lvl1pPr>
          </a:lstStyle>
          <a:p>
            <a:pPr>
              <a:defRPr/>
            </a:pPr>
            <a:fld id="{DD0A19A8-0152-49AB-9DDF-9E4755A90F4E}" type="slidenum">
              <a:rPr lang="ru-RU"/>
              <a:pPr>
                <a:defRPr/>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8" name="Title 1"/>
          <p:cNvSpPr>
            <a:spLocks noGrp="1"/>
          </p:cNvSpPr>
          <p:nvPr>
            <p:ph type="title"/>
          </p:nvPr>
        </p:nvSpPr>
        <p:spPr>
          <a:xfrm>
            <a:off x="514351" y="457201"/>
            <a:ext cx="7598569" cy="1092200"/>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8C70C2AB-FC94-4285-A658-31C30331B485}" type="datetimeFigureOut">
              <a:rPr lang="ru-RU"/>
              <a:pPr>
                <a:defRPr/>
              </a:pPr>
              <a:t>20.09.2021</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A7E9E07B-84FF-43D8-A36E-90B21F843626}" type="slidenum">
              <a:rPr lang="ru-RU"/>
              <a:pPr>
                <a:defRPr/>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Vertical Title 1"/>
          <p:cNvSpPr>
            <a:spLocks noGrp="1"/>
          </p:cNvSpPr>
          <p:nvPr>
            <p:ph type="title" orient="vert"/>
          </p:nvPr>
        </p:nvSpPr>
        <p:spPr>
          <a:xfrm>
            <a:off x="6494006" y="457200"/>
            <a:ext cx="1618914" cy="38862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4350" y="457200"/>
            <a:ext cx="5874087" cy="38862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buClr>
                <a:srgbClr val="000000"/>
              </a:buClr>
              <a:buFont typeface="Arial"/>
              <a:buNone/>
              <a:defRPr kern="0">
                <a:ea typeface="Arial"/>
                <a:cs typeface="Arial"/>
              </a:defRPr>
            </a:lvl1pPr>
          </a:lstStyle>
          <a:p>
            <a:pPr>
              <a:defRPr/>
            </a:pPr>
            <a:fld id="{85143EE0-FF55-42C1-9E02-D2D5E244D421}" type="datetimeFigureOut">
              <a:rPr lang="ru-RU"/>
              <a:pPr>
                <a:defRPr/>
              </a:pPr>
              <a:t>20.09.2021</a:t>
            </a:fld>
            <a:endParaRPr lang="ru-RU"/>
          </a:p>
        </p:txBody>
      </p:sp>
      <p:sp>
        <p:nvSpPr>
          <p:cNvPr id="6" name="Footer Placeholder 4"/>
          <p:cNvSpPr>
            <a:spLocks noGrp="1"/>
          </p:cNvSpPr>
          <p:nvPr>
            <p:ph type="ftr" sz="quarter" idx="11"/>
          </p:nvPr>
        </p:nvSpPr>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p:txBody>
          <a:bodyPr/>
          <a:lstStyle>
            <a:lvl1pPr>
              <a:buClr>
                <a:srgbClr val="000000"/>
              </a:buClr>
              <a:buFont typeface="Arial"/>
              <a:buNone/>
              <a:defRPr kern="0">
                <a:ea typeface="Arial"/>
                <a:cs typeface="Arial"/>
              </a:defRPr>
            </a:lvl1pPr>
          </a:lstStyle>
          <a:p>
            <a:pPr>
              <a:defRPr/>
            </a:pPr>
            <a:fld id="{0EEA9642-0738-44C3-B2FE-FB86625D9B6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anchor="b"/>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anchor="ct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3" name="Google Shape;44;p8"/>
          <p:cNvSpPr txBox="1">
            <a:spLocks noGrp="1"/>
          </p:cNvSpPr>
          <p:nvPr>
            <p:ph type="sldNum" idx="10"/>
          </p:nvPr>
        </p:nvSpPr>
        <p:spPr bwMode="auto">
          <a:xfrm>
            <a:off x="8472488" y="4662488"/>
            <a:ext cx="549275" cy="393700"/>
          </a:xfrm>
          <a:prstGeom prst="rect">
            <a:avLst/>
          </a:prstGeom>
          <a:noFill/>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fld id="{4C88020F-C465-4F8F-9D23-380E948B0217}"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45"/>
        <p:cNvGrpSpPr/>
        <p:nvPr/>
      </p:nvGrpSpPr>
      <p:grpSpPr>
        <a:xfrm>
          <a:off x="0" y="0"/>
          <a:ext cx="0" cy="0"/>
          <a:chOff x="0" y="0"/>
          <a:chExt cx="0" cy="0"/>
        </a:xfrm>
      </p:grpSpPr>
      <p:sp>
        <p:nvSpPr>
          <p:cNvPr id="5" name="Google Shape;46;p9"/>
          <p:cNvSpPr/>
          <p:nvPr/>
        </p:nvSpPr>
        <p:spPr>
          <a:xfrm>
            <a:off x="4572000" y="0"/>
            <a:ext cx="4572000" cy="5143500"/>
          </a:xfrm>
          <a:prstGeom prst="rect">
            <a:avLst/>
          </a:pr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cxnSp>
        <p:nvCxnSpPr>
          <p:cNvPr id="6" name="Google Shape;47;p9"/>
          <p:cNvCxnSpPr>
            <a:cxnSpLocks noChangeShapeType="1"/>
          </p:cNvCxnSpPr>
          <p:nvPr/>
        </p:nvCxnSpPr>
        <p:spPr bwMode="auto">
          <a:xfrm>
            <a:off x="5029200" y="4495800"/>
            <a:ext cx="468313" cy="0"/>
          </a:xfrm>
          <a:prstGeom prst="straightConnector1">
            <a:avLst/>
          </a:prstGeom>
          <a:noFill/>
          <a:ln w="19050">
            <a:solidFill>
              <a:schemeClr val="bg1"/>
            </a:solidFill>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anchor="b"/>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anchor="ct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7" name="Google Shape;51;p9"/>
          <p:cNvSpPr txBox="1">
            <a:spLocks noGrp="1"/>
          </p:cNvSpPr>
          <p:nvPr>
            <p:ph type="sldNum" idx="10"/>
          </p:nvPr>
        </p:nvSpPr>
        <p:spPr bwMode="auto">
          <a:xfrm>
            <a:off x="8472488" y="4662488"/>
            <a:ext cx="549275" cy="393700"/>
          </a:xfrm>
          <a:prstGeom prst="rect">
            <a:avLst/>
          </a:prstGeom>
          <a:noFill/>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FFFFFF"/>
                </a:solidFill>
                <a:latin typeface="Open Sans"/>
                <a:sym typeface="Open Sans"/>
              </a:defRPr>
            </a:lvl1pPr>
          </a:lstStyle>
          <a:p>
            <a:fld id="{FD41A915-5E7B-43A1-B1B8-F30E63A5D0F6}"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anchor="ct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55"/>
        <p:cNvGrpSpPr/>
        <p:nvPr/>
      </p:nvGrpSpPr>
      <p:grpSpPr>
        <a:xfrm>
          <a:off x="0" y="0"/>
          <a:ext cx="0" cy="0"/>
          <a:chOff x="0" y="0"/>
          <a:chExt cx="0" cy="0"/>
        </a:xfrm>
      </p:grpSpPr>
      <p:sp>
        <p:nvSpPr>
          <p:cNvPr id="4" name="Google Shape;56;p11"/>
          <p:cNvSpPr>
            <a:spLocks noChangeArrowheads="1"/>
          </p:cNvSpPr>
          <p:nvPr/>
        </p:nvSpPr>
        <p:spPr bwMode="auto">
          <a:xfrm>
            <a:off x="0" y="5045075"/>
            <a:ext cx="9144000" cy="98425"/>
          </a:xfrm>
          <a:prstGeom prst="rect">
            <a:avLst/>
          </a:prstGeom>
          <a:solidFill>
            <a:schemeClr val="tx2"/>
          </a:solidFill>
          <a:ln w="9525">
            <a:noFill/>
            <a:miter lim="800000"/>
            <a:headEnd/>
            <a:tailEnd/>
          </a:ln>
        </p:spPr>
        <p:txBody>
          <a:bodyPr lIns="91425" tIns="91425" rIns="91425" bIns="91425" anchor="ctr"/>
          <a:lstStyle/>
          <a:p>
            <a:pPr>
              <a:buClr>
                <a:srgbClr val="000000"/>
              </a:buClr>
              <a:buFont typeface="Arial" charset="0"/>
              <a:buNone/>
            </a:pPr>
            <a:endParaRPr lang="ru-RU"/>
          </a:p>
        </p:txBody>
      </p:sp>
      <p:sp>
        <p:nvSpPr>
          <p:cNvPr id="57" name="Google Shape;57;p11"/>
          <p:cNvSpPr txBox="1">
            <a:spLocks noGrp="1"/>
          </p:cNvSpPr>
          <p:nvPr>
            <p:ph type="title"/>
          </p:nvPr>
        </p:nvSpPr>
        <p:spPr>
          <a:xfrm>
            <a:off x="311700" y="1304850"/>
            <a:ext cx="8520600" cy="1538400"/>
          </a:xfrm>
          <a:prstGeom prst="rect">
            <a:avLst/>
          </a:prstGeom>
        </p:spPr>
        <p:txBody>
          <a:bodyPr spcFirstLastPara="1" anchor="ct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rPr lang="ru-RU"/>
              <a:t>Образец заголовка</a:t>
            </a:r>
            <a:endParaRP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 name="Google Shape;59;p11"/>
          <p:cNvSpPr txBox="1">
            <a:spLocks noGrp="1"/>
          </p:cNvSpPr>
          <p:nvPr>
            <p:ph type="sldNum" idx="10"/>
          </p:nvPr>
        </p:nvSpPr>
        <p:spPr bwMode="auto">
          <a:xfrm>
            <a:off x="8472488" y="4662488"/>
            <a:ext cx="549275" cy="393700"/>
          </a:xfrm>
          <a:prstGeom prst="rect">
            <a:avLst/>
          </a:prstGeom>
          <a:noFill/>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fld id="{340BFD30-ACCD-4C82-BEFB-3723B4721DE7}"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bwMode="auto">
          <a:xfrm>
            <a:off x="7989888" y="4794250"/>
            <a:ext cx="742950" cy="228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fld id="{6117BA7D-A37A-4FB6-890D-956549C11451}" type="datetimeFigureOut">
              <a:rPr lang="en-US"/>
              <a:pPr/>
              <a:t>9/20/2021</a:t>
            </a:fld>
            <a:endParaRPr lang="en-US"/>
          </a:p>
        </p:txBody>
      </p:sp>
      <p:sp>
        <p:nvSpPr>
          <p:cNvPr id="5" name="Footer Placeholder 4"/>
          <p:cNvSpPr>
            <a:spLocks noGrp="1"/>
          </p:cNvSpPr>
          <p:nvPr>
            <p:ph type="ftr" sz="quarter" idx="11"/>
          </p:nvPr>
        </p:nvSpPr>
        <p:spPr bwMode="auto">
          <a:xfrm>
            <a:off x="420688" y="4794250"/>
            <a:ext cx="2895600" cy="228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endParaRPr lang="en-US"/>
          </a:p>
        </p:txBody>
      </p:sp>
      <p:sp>
        <p:nvSpPr>
          <p:cNvPr id="6" name="Slide Number Placeholder 5"/>
          <p:cNvSpPr>
            <a:spLocks noGrp="1"/>
          </p:cNvSpPr>
          <p:nvPr>
            <p:ph type="sldNum" sz="quarter" idx="12"/>
          </p:nvPr>
        </p:nvSpPr>
        <p:spPr bwMode="auto">
          <a:xfrm>
            <a:off x="8472488" y="4662488"/>
            <a:ext cx="549275" cy="393700"/>
          </a:xfrm>
          <a:prstGeom prst="rect">
            <a:avLst/>
          </a:prstGeom>
          <a:noFill/>
          <a:ln>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695D46"/>
                </a:solidFill>
                <a:latin typeface="Open Sans"/>
                <a:sym typeface="Open Sans"/>
              </a:defRPr>
            </a:lvl1pPr>
          </a:lstStyle>
          <a:p>
            <a:fld id="{356E692D-A93A-4F6F-B39A-0C9B4D25ECC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6" descr="Celestia-R1---OverlayTitleHD.png"/>
          <p:cNvPicPr>
            <a:picLocks noChangeAspect="1"/>
          </p:cNvPicPr>
          <p:nvPr/>
        </p:nvPicPr>
        <p:blipFill>
          <a:blip r:embed="rId2"/>
          <a:srcRect/>
          <a:stretch>
            <a:fillRect/>
          </a:stretch>
        </p:blipFill>
        <p:spPr bwMode="auto">
          <a:xfrm>
            <a:off x="0" y="0"/>
            <a:ext cx="9142413" cy="5141913"/>
          </a:xfrm>
          <a:prstGeom prst="rect">
            <a:avLst/>
          </a:prstGeom>
          <a:noFill/>
          <a:ln w="9525">
            <a:noFill/>
            <a:miter lim="800000"/>
            <a:headEnd/>
            <a:tailEnd/>
          </a:ln>
        </p:spPr>
      </p:pic>
      <p:sp>
        <p:nvSpPr>
          <p:cNvPr id="2" name="Title 1"/>
          <p:cNvSpPr>
            <a:spLocks noGrp="1"/>
          </p:cNvSpPr>
          <p:nvPr>
            <p:ph type="ctrTitle"/>
          </p:nvPr>
        </p:nvSpPr>
        <p:spPr>
          <a:xfrm>
            <a:off x="2971799" y="1473200"/>
            <a:ext cx="5398295" cy="1816098"/>
          </a:xfrm>
        </p:spPr>
        <p:txBody>
          <a:bodyPr anchor="b"/>
          <a:lstStyle>
            <a:lvl1pPr algn="r">
              <a:defRPr sz="3600">
                <a:effectLst/>
              </a:defRPr>
            </a:lvl1pPr>
          </a:lstStyle>
          <a:p>
            <a:r>
              <a:rPr lang="ru-RU"/>
              <a:t>Образец заголовка</a:t>
            </a:r>
            <a:endParaRPr lang="en-US" dirty="0"/>
          </a:p>
        </p:txBody>
      </p:sp>
      <p:sp>
        <p:nvSpPr>
          <p:cNvPr id="3" name="Subtitle 2"/>
          <p:cNvSpPr>
            <a:spLocks noGrp="1"/>
          </p:cNvSpPr>
          <p:nvPr>
            <p:ph type="subTitle" idx="1"/>
          </p:nvPr>
        </p:nvSpPr>
        <p:spPr>
          <a:xfrm>
            <a:off x="2971799" y="3289300"/>
            <a:ext cx="5398295" cy="1054100"/>
          </a:xfrm>
        </p:spPr>
        <p:txBody>
          <a:bodyPr anchor="t"/>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endParaRPr lang="en-US" dirty="0"/>
          </a:p>
        </p:txBody>
      </p:sp>
      <p:sp>
        <p:nvSpPr>
          <p:cNvPr id="5" name="Date Placeholder 3"/>
          <p:cNvSpPr>
            <a:spLocks noGrp="1"/>
          </p:cNvSpPr>
          <p:nvPr>
            <p:ph type="dt" sz="half" idx="10"/>
          </p:nvPr>
        </p:nvSpPr>
        <p:spPr>
          <a:xfrm>
            <a:off x="6699250" y="4403725"/>
            <a:ext cx="1200150" cy="282575"/>
          </a:xfrm>
        </p:spPr>
        <p:txBody>
          <a:bodyPr/>
          <a:lstStyle>
            <a:lvl1pPr>
              <a:buClr>
                <a:srgbClr val="000000"/>
              </a:buClr>
              <a:buFont typeface="Arial"/>
              <a:buNone/>
              <a:defRPr kern="0">
                <a:ea typeface="Arial"/>
                <a:cs typeface="Arial"/>
              </a:defRPr>
            </a:lvl1pPr>
          </a:lstStyle>
          <a:p>
            <a:pPr>
              <a:defRPr/>
            </a:pPr>
            <a:fld id="{A16B07F4-F8F6-4C75-ABD6-9E09FE816888}" type="datetimeFigureOut">
              <a:rPr lang="ru-RU"/>
              <a:pPr>
                <a:defRPr/>
              </a:pPr>
              <a:t>20.09.2021</a:t>
            </a:fld>
            <a:endParaRPr lang="ru-RU"/>
          </a:p>
        </p:txBody>
      </p:sp>
      <p:sp>
        <p:nvSpPr>
          <p:cNvPr id="6" name="Footer Placeholder 4"/>
          <p:cNvSpPr>
            <a:spLocks noGrp="1"/>
          </p:cNvSpPr>
          <p:nvPr>
            <p:ph type="ftr" sz="quarter" idx="11"/>
          </p:nvPr>
        </p:nvSpPr>
        <p:spPr>
          <a:xfrm>
            <a:off x="2971800" y="4403725"/>
            <a:ext cx="3670300" cy="282575"/>
          </a:xfrm>
        </p:spPr>
        <p:txBody>
          <a:bodyPr/>
          <a:lstStyle>
            <a:lvl1pPr>
              <a:buClr>
                <a:srgbClr val="000000"/>
              </a:buClr>
              <a:buFont typeface="Arial"/>
              <a:buNone/>
              <a:defRPr kern="0">
                <a:ea typeface="Arial"/>
                <a:cs typeface="Arial"/>
              </a:defRPr>
            </a:lvl1pPr>
          </a:lstStyle>
          <a:p>
            <a:pPr>
              <a:defRPr/>
            </a:pPr>
            <a:endParaRPr lang="ru-RU"/>
          </a:p>
        </p:txBody>
      </p:sp>
      <p:sp>
        <p:nvSpPr>
          <p:cNvPr id="7" name="Slide Number Placeholder 5"/>
          <p:cNvSpPr>
            <a:spLocks noGrp="1"/>
          </p:cNvSpPr>
          <p:nvPr>
            <p:ph type="sldNum" sz="quarter" idx="12"/>
          </p:nvPr>
        </p:nvSpPr>
        <p:spPr>
          <a:xfrm>
            <a:off x="7956550" y="4403725"/>
            <a:ext cx="414338" cy="282575"/>
          </a:xfrm>
        </p:spPr>
        <p:txBody>
          <a:bodyPr/>
          <a:lstStyle>
            <a:lvl1pPr>
              <a:buClr>
                <a:srgbClr val="000000"/>
              </a:buClr>
              <a:buFont typeface="Arial"/>
              <a:buNone/>
              <a:defRPr kern="0">
                <a:ea typeface="Arial"/>
                <a:cs typeface="Arial"/>
              </a:defRPr>
            </a:lvl1pPr>
          </a:lstStyle>
          <a:p>
            <a:pPr>
              <a:defRPr/>
            </a:pPr>
            <a:fld id="{CB0337EC-DEE7-4387-A673-E1C4A3F83354}"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4500"/>
            <a:ext cx="8521700" cy="708025"/>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a:sym typeface="Arial" charset="0"/>
            </a:endParaRPr>
          </a:p>
        </p:txBody>
      </p:sp>
      <p:sp>
        <p:nvSpPr>
          <p:cNvPr id="1027" name="Google Shape;7;p1"/>
          <p:cNvSpPr txBox="1">
            <a:spLocks noGrp="1"/>
          </p:cNvSpPr>
          <p:nvPr>
            <p:ph type="body" idx="1"/>
          </p:nvPr>
        </p:nvSpPr>
        <p:spPr bwMode="auto">
          <a:xfrm>
            <a:off x="311150" y="1266825"/>
            <a:ext cx="8521700" cy="33020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a:sym typeface="Arial" charset="0"/>
            </a:endParaRPr>
          </a:p>
        </p:txBody>
      </p:sp>
      <p:sp>
        <p:nvSpPr>
          <p:cNvPr id="1028" name="Google Shape;8;p1"/>
          <p:cNvSpPr txBox="1">
            <a:spLocks noGrp="1"/>
          </p:cNvSpPr>
          <p:nvPr/>
        </p:nvSpPr>
        <p:spPr bwMode="auto">
          <a:xfrm>
            <a:off x="8472488" y="4662488"/>
            <a:ext cx="549275" cy="393700"/>
          </a:xfrm>
          <a:prstGeom prst="rect">
            <a:avLst/>
          </a:prstGeom>
          <a:noFill/>
          <a:ln w="9525">
            <a:noFill/>
            <a:miter lim="800000"/>
            <a:headEnd/>
            <a:tailEnd/>
          </a:ln>
        </p:spPr>
        <p:txBody>
          <a:bodyPr lIns="91425" tIns="91425" rIns="91425" bIns="91425" anchor="ctr"/>
          <a:lstStyle/>
          <a:p>
            <a:pPr algn="r">
              <a:buClr>
                <a:srgbClr val="000000"/>
              </a:buClr>
              <a:buFont typeface="Arial" charset="0"/>
              <a:buNone/>
            </a:pPr>
            <a:fld id="{346C4DAC-D97E-4338-9CF5-4ABBF61AC4E7}" type="slidenum">
              <a:rPr lang="ru-RU" sz="1000">
                <a:solidFill>
                  <a:srgbClr val="695D46"/>
                </a:solidFill>
                <a:latin typeface="Open Sans"/>
                <a:sym typeface="Open Sans"/>
              </a:rPr>
              <a:pPr algn="r">
                <a:buClr>
                  <a:srgbClr val="000000"/>
                </a:buClr>
                <a:buFont typeface="Arial" charset="0"/>
                <a:buNone/>
              </a:pPr>
              <a:t>‹#›</a:t>
            </a:fld>
            <a:endParaRPr lang="ru-RU" sz="1000">
              <a:solidFill>
                <a:srgbClr val="695D46"/>
              </a:solidFill>
              <a:latin typeface="Open Sans"/>
              <a:sym typeface="Open Sans"/>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5" r:id="rId3"/>
    <p:sldLayoutId id="2147483688" r:id="rId4"/>
    <p:sldLayoutId id="2147483689" r:id="rId5"/>
    <p:sldLayoutId id="2147483684" r:id="rId6"/>
    <p:sldLayoutId id="2147483690" r:id="rId7"/>
    <p:sldLayoutId id="2147483691" r:id="rId8"/>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chemeClr val="tx1"/>
          </a:solidFill>
          <a:latin typeface="+mj-lt"/>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457200"/>
            <a:ext cx="7599363" cy="1092200"/>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4350" y="1606550"/>
            <a:ext cx="7599363" cy="273685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442075" y="4403725"/>
            <a:ext cx="1200150" cy="282575"/>
          </a:xfrm>
          <a:prstGeom prst="rect">
            <a:avLst/>
          </a:prstGeom>
        </p:spPr>
        <p:txBody>
          <a:bodyPr vert="horz" lIns="91440" tIns="45720" rIns="91440" bIns="45720" rtlCol="0" anchor="ctr"/>
          <a:lstStyle>
            <a:lvl1pPr algn="r" fontAlgn="auto">
              <a:spcBef>
                <a:spcPts val="0"/>
              </a:spcBef>
              <a:spcAft>
                <a:spcPts val="0"/>
              </a:spcAft>
              <a:defRPr sz="750" b="0" i="0" smtClean="0">
                <a:solidFill>
                  <a:prstClr val="white"/>
                </a:solidFill>
                <a:effectLst/>
                <a:latin typeface="+mn-lt"/>
                <a:cs typeface="+mn-cs"/>
                <a:sym typeface="Arial"/>
              </a:defRPr>
            </a:lvl1pPr>
          </a:lstStyle>
          <a:p>
            <a:pPr>
              <a:defRPr/>
            </a:pPr>
            <a:fld id="{48848FCF-A5D4-410D-BACA-E4D052240D73}" type="datetimeFigureOut">
              <a:rPr lang="ru-RU"/>
              <a:pPr>
                <a:defRPr/>
              </a:pPr>
              <a:t>20.09.2021</a:t>
            </a:fld>
            <a:endParaRPr lang="ru-RU"/>
          </a:p>
        </p:txBody>
      </p:sp>
      <p:sp>
        <p:nvSpPr>
          <p:cNvPr id="5" name="Footer Placeholder 4"/>
          <p:cNvSpPr>
            <a:spLocks noGrp="1"/>
          </p:cNvSpPr>
          <p:nvPr>
            <p:ph type="ftr" sz="quarter" idx="3"/>
          </p:nvPr>
        </p:nvSpPr>
        <p:spPr>
          <a:xfrm>
            <a:off x="514350" y="4403725"/>
            <a:ext cx="5870575" cy="282575"/>
          </a:xfrm>
          <a:prstGeom prst="rect">
            <a:avLst/>
          </a:prstGeom>
        </p:spPr>
        <p:txBody>
          <a:bodyPr vert="horz" lIns="91440" tIns="45720" rIns="91440" bIns="45720" rtlCol="0" anchor="ctr"/>
          <a:lstStyle>
            <a:lvl1pPr algn="l" fontAlgn="auto">
              <a:spcBef>
                <a:spcPts val="0"/>
              </a:spcBef>
              <a:spcAft>
                <a:spcPts val="0"/>
              </a:spcAft>
              <a:defRPr sz="750" b="0" i="0">
                <a:solidFill>
                  <a:prstClr val="white"/>
                </a:solidFill>
                <a:effectLst/>
                <a:latin typeface="+mn-lt"/>
                <a:cs typeface="+mn-cs"/>
                <a:sym typeface="Arial"/>
              </a:defRPr>
            </a:lvl1pPr>
          </a:lstStyle>
          <a:p>
            <a:pPr>
              <a:defRPr/>
            </a:pPr>
            <a:endParaRPr lang="ru-RU"/>
          </a:p>
        </p:txBody>
      </p:sp>
      <p:sp>
        <p:nvSpPr>
          <p:cNvPr id="6" name="Slide Number Placeholder 5"/>
          <p:cNvSpPr>
            <a:spLocks noGrp="1"/>
          </p:cNvSpPr>
          <p:nvPr>
            <p:ph type="sldNum" sz="quarter" idx="4"/>
          </p:nvPr>
        </p:nvSpPr>
        <p:spPr>
          <a:xfrm>
            <a:off x="7699375" y="4403725"/>
            <a:ext cx="414338" cy="282575"/>
          </a:xfrm>
          <a:prstGeom prst="rect">
            <a:avLst/>
          </a:prstGeom>
        </p:spPr>
        <p:txBody>
          <a:bodyPr vert="horz" lIns="91440" tIns="45720" rIns="91440" bIns="45720" rtlCol="0" anchor="ctr"/>
          <a:lstStyle>
            <a:lvl1pPr algn="r" fontAlgn="auto">
              <a:spcBef>
                <a:spcPts val="0"/>
              </a:spcBef>
              <a:spcAft>
                <a:spcPts val="0"/>
              </a:spcAft>
              <a:defRPr sz="750" b="0" i="0" smtClean="0">
                <a:solidFill>
                  <a:prstClr val="white"/>
                </a:solidFill>
                <a:effectLst/>
                <a:latin typeface="+mn-lt"/>
                <a:cs typeface="+mn-cs"/>
                <a:sym typeface="Arial"/>
              </a:defRPr>
            </a:lvl1pPr>
          </a:lstStyle>
          <a:p>
            <a:pPr>
              <a:defRPr/>
            </a:pPr>
            <a:fld id="{85E447BB-AE14-405C-B633-82C635A29701}"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defTabSz="342900" rtl="0" fontAlgn="base">
        <a:spcBef>
          <a:spcPct val="0"/>
        </a:spcBef>
        <a:spcAft>
          <a:spcPct val="0"/>
        </a:spcAft>
        <a:defRPr sz="2700" kern="1200" cap="all">
          <a:ln w="3175" cmpd="sng">
            <a:noFill/>
          </a:ln>
          <a:solidFill>
            <a:schemeClr val="tx1"/>
          </a:solidFill>
          <a:latin typeface="+mj-lt"/>
          <a:ea typeface="+mj-ea"/>
          <a:cs typeface="+mj-cs"/>
        </a:defRPr>
      </a:lvl1pPr>
      <a:lvl2pPr algn="l" defTabSz="342900" rtl="0" fontAlgn="base">
        <a:spcBef>
          <a:spcPct val="0"/>
        </a:spcBef>
        <a:spcAft>
          <a:spcPct val="0"/>
        </a:spcAft>
        <a:defRPr sz="2700">
          <a:solidFill>
            <a:schemeClr val="tx1"/>
          </a:solidFill>
          <a:latin typeface="Calibri Light"/>
        </a:defRPr>
      </a:lvl2pPr>
      <a:lvl3pPr algn="l" defTabSz="342900" rtl="0" fontAlgn="base">
        <a:spcBef>
          <a:spcPct val="0"/>
        </a:spcBef>
        <a:spcAft>
          <a:spcPct val="0"/>
        </a:spcAft>
        <a:defRPr sz="2700">
          <a:solidFill>
            <a:schemeClr val="tx1"/>
          </a:solidFill>
          <a:latin typeface="Calibri Light"/>
        </a:defRPr>
      </a:lvl3pPr>
      <a:lvl4pPr algn="l" defTabSz="342900" rtl="0" fontAlgn="base">
        <a:spcBef>
          <a:spcPct val="0"/>
        </a:spcBef>
        <a:spcAft>
          <a:spcPct val="0"/>
        </a:spcAft>
        <a:defRPr sz="2700">
          <a:solidFill>
            <a:schemeClr val="tx1"/>
          </a:solidFill>
          <a:latin typeface="Calibri Light"/>
        </a:defRPr>
      </a:lvl4pPr>
      <a:lvl5pPr algn="l" defTabSz="342900" rtl="0" fontAlgn="base">
        <a:spcBef>
          <a:spcPct val="0"/>
        </a:spcBef>
        <a:spcAft>
          <a:spcPct val="0"/>
        </a:spcAft>
        <a:defRPr sz="2700">
          <a:solidFill>
            <a:schemeClr val="tx1"/>
          </a:solidFill>
          <a:latin typeface="Calibri Light"/>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fontAlgn="base">
        <a:spcBef>
          <a:spcPct val="0"/>
        </a:spcBef>
        <a:spcAft>
          <a:spcPts val="750"/>
        </a:spcAft>
        <a:buClr>
          <a:schemeClr val="tx1"/>
        </a:buClr>
        <a:buSzPct val="100000"/>
        <a:buFont typeface="Arial" charset="0"/>
        <a:buChar char="•"/>
        <a:defRPr sz="1300" kern="1200">
          <a:solidFill>
            <a:schemeClr val="tx1"/>
          </a:solidFill>
          <a:latin typeface="+mn-lt"/>
          <a:ea typeface="+mn-ea"/>
          <a:cs typeface="+mn-cs"/>
        </a:defRPr>
      </a:lvl1pPr>
      <a:lvl2pPr marL="557213" indent="-214313" algn="l" defTabSz="342900" rtl="0" fontAlgn="base">
        <a:spcBef>
          <a:spcPct val="0"/>
        </a:spcBef>
        <a:spcAft>
          <a:spcPts val="750"/>
        </a:spcAft>
        <a:buClr>
          <a:schemeClr val="tx1"/>
        </a:buClr>
        <a:buSzPct val="100000"/>
        <a:buFont typeface="Arial" charset="0"/>
        <a:buChar char="•"/>
        <a:defRPr sz="1200" kern="1200">
          <a:solidFill>
            <a:schemeClr val="tx1"/>
          </a:solidFill>
          <a:latin typeface="+mn-lt"/>
          <a:ea typeface="+mn-ea"/>
          <a:cs typeface="+mn-cs"/>
        </a:defRPr>
      </a:lvl2pPr>
      <a:lvl3pPr marL="900113" indent="-214313" algn="l" defTabSz="342900" rtl="0" fontAlgn="base">
        <a:spcBef>
          <a:spcPct val="0"/>
        </a:spcBef>
        <a:spcAft>
          <a:spcPts val="750"/>
        </a:spcAft>
        <a:buClr>
          <a:schemeClr val="tx1"/>
        </a:buClr>
        <a:buSzPct val="100000"/>
        <a:buFont typeface="Arial" charset="0"/>
        <a:buChar char="•"/>
        <a:defRPr sz="1000" kern="1200">
          <a:solidFill>
            <a:schemeClr val="tx1"/>
          </a:solidFill>
          <a:latin typeface="+mn-lt"/>
          <a:ea typeface="+mn-ea"/>
          <a:cs typeface="+mn-cs"/>
        </a:defRPr>
      </a:lvl3pPr>
      <a:lvl4pPr marL="1157288" indent="-128588" algn="l" defTabSz="342900" rtl="0" fontAlgn="base">
        <a:spcBef>
          <a:spcPct val="0"/>
        </a:spcBef>
        <a:spcAft>
          <a:spcPts val="750"/>
        </a:spcAft>
        <a:buClr>
          <a:schemeClr val="tx1"/>
        </a:buClr>
        <a:buSzPct val="100000"/>
        <a:buFont typeface="Arial" charset="0"/>
        <a:buChar char="•"/>
        <a:defRPr sz="900" kern="1200">
          <a:solidFill>
            <a:schemeClr val="tx1"/>
          </a:solidFill>
          <a:latin typeface="+mn-lt"/>
          <a:ea typeface="+mn-ea"/>
          <a:cs typeface="+mn-cs"/>
        </a:defRPr>
      </a:lvl4pPr>
      <a:lvl5pPr marL="1500188" indent="-128588" algn="l" defTabSz="342900" rtl="0" fontAlgn="base">
        <a:spcBef>
          <a:spcPct val="0"/>
        </a:spcBef>
        <a:spcAft>
          <a:spcPts val="750"/>
        </a:spcAft>
        <a:buClr>
          <a:schemeClr val="tx1"/>
        </a:buClr>
        <a:buSzPct val="100000"/>
        <a:buFont typeface="Arial" charset="0"/>
        <a:buChar char="•"/>
        <a:defRPr sz="900" kern="1200">
          <a:solidFill>
            <a:schemeClr val="tx1"/>
          </a:solidFill>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t53@yandex.ru/" TargetMode="External"/><Relationship Id="rId2" Type="http://schemas.openxmlformats.org/officeDocument/2006/relationships/hyperlink" Target="http://petrtolmachev.ru/"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rvc.ru/upload/iblock/0dd/Management_of_Innovations_in_Russian_Companies.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hyperlink" Target="http://dom.lndb.lv/data/obj/file/244247.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openxmlformats.org/officeDocument/2006/relationships/image" Target="../media/image1.jpeg"/><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diagramLayout" Target="../diagrams/layout4.xml"/><Relationship Id="rId7" Type="http://schemas.openxmlformats.org/officeDocument/2006/relationships/image" Target="../media/image26.tiff"/><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28.tiff"/></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9.xml"/><Relationship Id="rId7" Type="http://schemas.openxmlformats.org/officeDocument/2006/relationships/image" Target="../media/image32.png"/><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B4C63C21-4852-48AD-9D1F-05DDA1DA0856}"/>
              </a:ext>
            </a:extLst>
          </p:cNvPr>
          <p:cNvSpPr>
            <a:spLocks noGrp="1"/>
          </p:cNvSpPr>
          <p:nvPr>
            <p:ph type="title"/>
          </p:nvPr>
        </p:nvSpPr>
        <p:spPr/>
        <p:txBody>
          <a:bodyPr/>
          <a:lstStyle/>
          <a:p>
            <a:r>
              <a:rPr lang="ru-RU" sz="3600" dirty="0">
                <a:solidFill>
                  <a:srgbClr val="000000"/>
                </a:solidFill>
              </a:rPr>
              <a:t>Инновационный </a:t>
            </a:r>
            <a:r>
              <a:rPr lang="ru-RU" sz="3600" dirty="0" err="1">
                <a:solidFill>
                  <a:srgbClr val="000000"/>
                </a:solidFill>
              </a:rPr>
              <a:t>экономикс</a:t>
            </a:r>
            <a:endParaRPr lang="ru-RU" sz="3600" dirty="0">
              <a:solidFill>
                <a:srgbClr val="000000"/>
              </a:solidFill>
            </a:endParaRPr>
          </a:p>
        </p:txBody>
      </p:sp>
      <p:sp>
        <p:nvSpPr>
          <p:cNvPr id="5" name="Текст 4">
            <a:extLst>
              <a:ext uri="{FF2B5EF4-FFF2-40B4-BE49-F238E27FC236}">
                <a16:creationId xmlns:a16="http://schemas.microsoft.com/office/drawing/2014/main" id="{0973CB59-5A37-4F6E-A6D4-F3A813CCAD2B}"/>
              </a:ext>
            </a:extLst>
          </p:cNvPr>
          <p:cNvSpPr>
            <a:spLocks noGrp="1"/>
          </p:cNvSpPr>
          <p:nvPr>
            <p:ph type="body" idx="1"/>
          </p:nvPr>
        </p:nvSpPr>
        <p:spPr/>
        <p:txBody>
          <a:bodyPr/>
          <a:lstStyle/>
          <a:p>
            <a:pPr algn="r"/>
            <a:r>
              <a:rPr lang="ru-RU" sz="1800" b="1" i="1" dirty="0">
                <a:solidFill>
                  <a:srgbClr val="000000"/>
                </a:solidFill>
                <a:effectLst/>
                <a:latin typeface="Times New Roman" panose="02020603050405020304" pitchFamily="18" charset="0"/>
                <a:ea typeface="MS Mincho" panose="02020609040205080304" pitchFamily="49" charset="-128"/>
              </a:rPr>
              <a:t>Толмачев Петр Иванович,</a:t>
            </a:r>
            <a:r>
              <a:rPr lang="ru-RU" sz="1800" i="1" dirty="0">
                <a:solidFill>
                  <a:srgbClr val="000000"/>
                </a:solidFill>
                <a:effectLst/>
                <a:latin typeface="Times New Roman" panose="02020603050405020304" pitchFamily="18" charset="0"/>
                <a:ea typeface="MS Mincho" panose="02020609040205080304" pitchFamily="49" charset="-128"/>
              </a:rPr>
              <a:t> д.э.н., профессор кафедры мировой экономики Дипломатической академии МИД России, Сайт: </a:t>
            </a:r>
            <a:r>
              <a:rPr lang="ru-RU" sz="1800" i="1" u="sng" dirty="0">
                <a:solidFill>
                  <a:srgbClr val="000000"/>
                </a:solidFill>
                <a:effectLst/>
                <a:latin typeface="Times New Roman" panose="02020603050405020304" pitchFamily="18" charset="0"/>
                <a:ea typeface="MS Mincho" panose="02020609040205080304" pitchFamily="49" charset="-128"/>
                <a:hlinkClick r:id="rId2">
                  <a:extLst>
                    <a:ext uri="{A12FA001-AC4F-418D-AE19-62706E023703}">
                      <ahyp:hlinkClr xmlns:ahyp="http://schemas.microsoft.com/office/drawing/2018/hyperlinkcolor" val="tx"/>
                    </a:ext>
                  </a:extLst>
                </a:hlinkClick>
              </a:rPr>
              <a:t>http://petrtolmachev.ru</a:t>
            </a:r>
            <a:r>
              <a:rPr lang="ru-RU" sz="1800" i="1" dirty="0">
                <a:solidFill>
                  <a:srgbClr val="000000"/>
                </a:solidFill>
                <a:effectLst/>
                <a:latin typeface="Times New Roman" panose="02020603050405020304" pitchFamily="18" charset="0"/>
                <a:ea typeface="MS Mincho" panose="02020609040205080304" pitchFamily="49" charset="-128"/>
              </a:rPr>
              <a:t>; </a:t>
            </a:r>
            <a:r>
              <a:rPr lang="en-US" sz="1800" i="1" u="sng" dirty="0">
                <a:solidFill>
                  <a:srgbClr val="CE93D8"/>
                </a:solidFill>
                <a:effectLst/>
                <a:latin typeface="Times New Roman" panose="02020603050405020304" pitchFamily="18" charset="0"/>
                <a:ea typeface="MS Mincho" panose="02020609040205080304" pitchFamily="49" charset="-128"/>
                <a:hlinkClick r:id="rId3">
                  <a:extLst>
                    <a:ext uri="{A12FA001-AC4F-418D-AE19-62706E023703}">
                      <ahyp:hlinkClr xmlns:ahyp="http://schemas.microsoft.com/office/drawing/2018/hyperlinkcolor" val="tx"/>
                    </a:ext>
                  </a:extLst>
                </a:hlinkClick>
              </a:rPr>
              <a:t>www</a:t>
            </a:r>
            <a:r>
              <a:rPr lang="ru-RU" sz="1800" i="1" u="sng" dirty="0">
                <a:solidFill>
                  <a:srgbClr val="CE93D8"/>
                </a:solidFill>
                <a:effectLst/>
                <a:latin typeface="Times New Roman" panose="02020603050405020304" pitchFamily="18" charset="0"/>
                <a:ea typeface="MS Mincho" panose="02020609040205080304" pitchFamily="49" charset="-128"/>
                <a:hlinkClick r:id="rId3">
                  <a:extLst>
                    <a:ext uri="{A12FA001-AC4F-418D-AE19-62706E023703}">
                      <ahyp:hlinkClr xmlns:ahyp="http://schemas.microsoft.com/office/drawing/2018/hyperlinkcolor" val="tx"/>
                    </a:ext>
                  </a:extLst>
                </a:hlinkClick>
              </a:rPr>
              <a:t>.</a:t>
            </a:r>
            <a:r>
              <a:rPr lang="en-US" sz="1800" i="1" u="sng" dirty="0" err="1">
                <a:solidFill>
                  <a:srgbClr val="CE93D8"/>
                </a:solidFill>
                <a:effectLst/>
                <a:latin typeface="Times New Roman" panose="02020603050405020304" pitchFamily="18" charset="0"/>
                <a:ea typeface="MS Mincho" panose="02020609040205080304" pitchFamily="49" charset="-128"/>
                <a:hlinkClick r:id="rId3">
                  <a:extLst>
                    <a:ext uri="{A12FA001-AC4F-418D-AE19-62706E023703}">
                      <ahyp:hlinkClr xmlns:ahyp="http://schemas.microsoft.com/office/drawing/2018/hyperlinkcolor" val="tx"/>
                    </a:ext>
                  </a:extLst>
                </a:hlinkClick>
              </a:rPr>
              <a:t>pt</a:t>
            </a:r>
            <a:r>
              <a:rPr lang="ru-RU" sz="1800" i="1" u="sng" dirty="0">
                <a:solidFill>
                  <a:srgbClr val="CE93D8"/>
                </a:solidFill>
                <a:effectLst/>
                <a:latin typeface="Times New Roman" panose="02020603050405020304" pitchFamily="18" charset="0"/>
                <a:ea typeface="MS Mincho" panose="02020609040205080304" pitchFamily="49" charset="-128"/>
                <a:hlinkClick r:id="rId3">
                  <a:extLst>
                    <a:ext uri="{A12FA001-AC4F-418D-AE19-62706E023703}">
                      <ahyp:hlinkClr xmlns:ahyp="http://schemas.microsoft.com/office/drawing/2018/hyperlinkcolor" val="tx"/>
                    </a:ext>
                  </a:extLst>
                </a:hlinkClick>
              </a:rPr>
              <a:t>53@</a:t>
            </a:r>
            <a:r>
              <a:rPr lang="en-US" sz="1800" i="1" u="sng" dirty="0" err="1">
                <a:solidFill>
                  <a:srgbClr val="CE93D8"/>
                </a:solidFill>
                <a:effectLst/>
                <a:latin typeface="Times New Roman" panose="02020603050405020304" pitchFamily="18" charset="0"/>
                <a:ea typeface="MS Mincho" panose="02020609040205080304" pitchFamily="49" charset="-128"/>
                <a:hlinkClick r:id="rId3">
                  <a:extLst>
                    <a:ext uri="{A12FA001-AC4F-418D-AE19-62706E023703}">
                      <ahyp:hlinkClr xmlns:ahyp="http://schemas.microsoft.com/office/drawing/2018/hyperlinkcolor" val="tx"/>
                    </a:ext>
                  </a:extLst>
                </a:hlinkClick>
              </a:rPr>
              <a:t>yandex</a:t>
            </a:r>
            <a:r>
              <a:rPr lang="ru-RU" sz="1800" i="1" u="sng" dirty="0">
                <a:solidFill>
                  <a:srgbClr val="CE93D8"/>
                </a:solidFill>
                <a:effectLst/>
                <a:latin typeface="Times New Roman" panose="02020603050405020304" pitchFamily="18" charset="0"/>
                <a:ea typeface="MS Mincho" panose="02020609040205080304" pitchFamily="49" charset="-128"/>
                <a:hlinkClick r:id="rId3">
                  <a:extLst>
                    <a:ext uri="{A12FA001-AC4F-418D-AE19-62706E023703}">
                      <ahyp:hlinkClr xmlns:ahyp="http://schemas.microsoft.com/office/drawing/2018/hyperlinkcolor" val="tx"/>
                    </a:ext>
                  </a:extLst>
                </a:hlinkClick>
              </a:rPr>
              <a:t>.</a:t>
            </a:r>
            <a:r>
              <a:rPr lang="en-US" sz="1800" i="1" u="sng" dirty="0" err="1">
                <a:solidFill>
                  <a:srgbClr val="000000"/>
                </a:solidFill>
                <a:effectLst/>
                <a:latin typeface="Times New Roman" panose="02020603050405020304" pitchFamily="18" charset="0"/>
                <a:ea typeface="MS Mincho" panose="02020609040205080304" pitchFamily="49" charset="-128"/>
                <a:hlinkClick r:id="rId3">
                  <a:extLst>
                    <a:ext uri="{A12FA001-AC4F-418D-AE19-62706E023703}">
                      <ahyp:hlinkClr xmlns:ahyp="http://schemas.microsoft.com/office/drawing/2018/hyperlinkcolor" val="tx"/>
                    </a:ext>
                  </a:extLst>
                </a:hlinkClick>
              </a:rPr>
              <a:t>ru</a:t>
            </a:r>
            <a:r>
              <a:rPr lang="ru-RU" sz="1800" i="1" dirty="0">
                <a:solidFill>
                  <a:srgbClr val="000000"/>
                </a:solidFill>
                <a:effectLst/>
                <a:latin typeface="Times New Roman" panose="02020603050405020304" pitchFamily="18" charset="0"/>
                <a:ea typeface="MS Mincho" panose="02020609040205080304" pitchFamily="49" charset="-128"/>
              </a:rPr>
              <a:t> тел. 7985-77492-37м. </a:t>
            </a:r>
            <a:endParaRPr lang="ru-RU" sz="1800" dirty="0">
              <a:solidFill>
                <a:srgbClr val="000000"/>
              </a:solidFill>
              <a:effectLst/>
              <a:latin typeface="Times New Roman" panose="02020603050405020304" pitchFamily="18" charset="0"/>
              <a:ea typeface="MS Mincho" panose="02020609040205080304" pitchFamily="49" charset="-128"/>
            </a:endParaRPr>
          </a:p>
          <a:p>
            <a:r>
              <a:rPr lang="ru-RU" sz="1800" dirty="0">
                <a:effectLst/>
                <a:latin typeface="Times New Roman" panose="02020603050405020304" pitchFamily="18" charset="0"/>
                <a:ea typeface="MS Mincho" panose="02020609040205080304" pitchFamily="49" charset="-128"/>
              </a:rPr>
              <a:t> </a:t>
            </a:r>
          </a:p>
          <a:p>
            <a:endParaRPr lang="ru-RU" dirty="0">
              <a:solidFill>
                <a:schemeClr val="bg1"/>
              </a:solidFill>
            </a:endParaRPr>
          </a:p>
        </p:txBody>
      </p:sp>
    </p:spTree>
    <p:extLst>
      <p:ext uri="{BB962C8B-B14F-4D97-AF65-F5344CB8AC3E}">
        <p14:creationId xmlns:p14="http://schemas.microsoft.com/office/powerpoint/2010/main" val="355247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Google Shape;72;p14"/>
          <p:cNvSpPr txBox="1">
            <a:spLocks noGrp="1"/>
          </p:cNvSpPr>
          <p:nvPr>
            <p:ph type="title"/>
          </p:nvPr>
        </p:nvSpPr>
        <p:spPr>
          <a:xfrm>
            <a:off x="311150" y="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Сущность экономики знаний</a:t>
            </a:r>
          </a:p>
        </p:txBody>
      </p:sp>
      <p:sp>
        <p:nvSpPr>
          <p:cNvPr id="73" name="Google Shape;73;p14"/>
          <p:cNvSpPr txBox="1">
            <a:spLocks noGrp="1"/>
          </p:cNvSpPr>
          <p:nvPr>
            <p:ph type="body" idx="1"/>
          </p:nvPr>
        </p:nvSpPr>
        <p:spPr>
          <a:xfrm>
            <a:off x="311700" y="707400"/>
            <a:ext cx="8520600" cy="3302700"/>
          </a:xfrm>
        </p:spPr>
        <p:txBody>
          <a:bodyPr>
            <a:noAutofit/>
          </a:bodyPr>
          <a:lstStyle/>
          <a:p>
            <a:pPr marL="0" indent="457200" algn="just" eaLnBrk="1" fontAlgn="auto" hangingPunct="1">
              <a:lnSpc>
                <a:spcPct val="115000"/>
              </a:lnSpc>
              <a:buClr>
                <a:schemeClr val="dk2"/>
              </a:buClr>
              <a:buFont typeface="Open Sans"/>
              <a:buNone/>
              <a:defRPr/>
            </a:pPr>
            <a:r>
              <a:rPr lang="ru" sz="1800" dirty="0">
                <a:solidFill>
                  <a:srgbClr val="000000"/>
                </a:solidFill>
                <a:highlight>
                  <a:srgbClr val="FFFFFF"/>
                </a:highlight>
                <a:sym typeface="Arial"/>
              </a:rPr>
              <a:t>Современные тенденции развития мировой экономики ведут к формированию новой концепции экономического развития. Новый, постиндустриальный этап развития общества и соответствующий ему тип экономики все больше и больше делает упор на информацию, высокие технологии, инновации, человека с его знаниями и навыками. Таким образом, данное направление развития позволит перейти к качественно новому уровню ведения хозяйствования, как на макро-, так и на микроуровне. В условиях глобализации, совершенствования систем связи и способов генерации новых технологий все чаще возникает потребность в пересмотре старых методов управления и организации. В производстве сильно возрастает значение таких интеллектуальных продуктов как «ноу-хау», знания организации. Данные тенденции свидетельствуют о переходе экономик стран к экономике знаний.</a:t>
            </a:r>
            <a:endParaRPr sz="1800" dirty="0">
              <a:solidFill>
                <a:srgbClr val="000000"/>
              </a:solidFill>
              <a:highlight>
                <a:srgbClr val="FFFFFF"/>
              </a:highlight>
              <a:latin typeface="Open Sans"/>
              <a:ea typeface="Open Sans"/>
              <a:cs typeface="Open Sans"/>
              <a:sym typeface="Open San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Сравнение моделей</a:t>
            </a:r>
          </a:p>
        </p:txBody>
      </p:sp>
      <p:sp>
        <p:nvSpPr>
          <p:cNvPr id="140290"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500">
                <a:solidFill>
                  <a:srgbClr val="695D46"/>
                </a:solidFill>
                <a:latin typeface="Open Sans"/>
                <a:cs typeface="Arial" charset="0"/>
                <a:sym typeface="Open Sans"/>
              </a:rPr>
              <a:t>Помимо общего ограничения, линейная и диффузная модели имеют ряд частных ограничений, связанных с из базовыми предпосылками. Так, из-за отсутствия </a:t>
            </a:r>
            <a:br>
              <a:rPr lang="ru-RU" sz="1500">
                <a:solidFill>
                  <a:srgbClr val="695D46"/>
                </a:solidFill>
                <a:latin typeface="Open Sans"/>
                <a:cs typeface="Arial" charset="0"/>
                <a:sym typeface="Open Sans"/>
              </a:rPr>
            </a:br>
            <a:r>
              <a:rPr lang="ru-RU" sz="1500">
                <a:solidFill>
                  <a:srgbClr val="695D46"/>
                </a:solidFill>
                <a:latin typeface="Open Sans"/>
                <a:cs typeface="Arial" charset="0"/>
                <a:sym typeface="Open Sans"/>
              </a:rPr>
              <a:t>в линейной модели параметра времени априорно предполагается, что любая инновация, которая была начата, рано или поздно завершится. Недостатком диффузной модели является допущение, что общество состоит из групп, отличных друг от друга исключительно по скорости усвоения инноваций. Это приводит </a:t>
            </a:r>
            <a:br>
              <a:rPr lang="ru-RU" sz="1500">
                <a:solidFill>
                  <a:srgbClr val="695D46"/>
                </a:solidFill>
                <a:latin typeface="Open Sans"/>
                <a:cs typeface="Arial" charset="0"/>
                <a:sym typeface="Open Sans"/>
              </a:rPr>
            </a:br>
            <a:r>
              <a:rPr lang="ru-RU" sz="1500">
                <a:solidFill>
                  <a:srgbClr val="695D46"/>
                </a:solidFill>
                <a:latin typeface="Open Sans"/>
                <a:cs typeface="Arial" charset="0"/>
                <a:sym typeface="Open Sans"/>
              </a:rPr>
              <a:t>к тому, что диффузная модель на концептуальном уровне попадает в замкнутый круг: с одной стороны, скорость распространения инновации определяется </a:t>
            </a:r>
            <a:br>
              <a:rPr lang="ru-RU" sz="1500">
                <a:solidFill>
                  <a:srgbClr val="695D46"/>
                </a:solidFill>
                <a:latin typeface="Open Sans"/>
                <a:cs typeface="Arial" charset="0"/>
                <a:sym typeface="Open Sans"/>
              </a:rPr>
            </a:br>
            <a:r>
              <a:rPr lang="ru-RU" sz="1500">
                <a:solidFill>
                  <a:srgbClr val="695D46"/>
                </a:solidFill>
                <a:latin typeface="Open Sans"/>
                <a:cs typeface="Arial" charset="0"/>
                <a:sym typeface="Open Sans"/>
              </a:rPr>
              <a:t>через то, как быстро различные группы населения способны ее усвоить, с другой - сами группы выделяются на основании скорости, с которой они адаптируют технологическое нововведение.</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Заголовок 1"/>
          <p:cNvSpPr txBox="1">
            <a:spLocks noGrp="1"/>
          </p:cNvSpPr>
          <p:nvPr>
            <p:ph type="ctrTitle"/>
          </p:nvPr>
        </p:nvSpPr>
        <p:spPr>
          <a:xfrm>
            <a:off x="1423102" y="1800632"/>
            <a:ext cx="7135812" cy="1023937"/>
          </a:xfrm>
        </p:spPr>
        <p:txBody>
          <a:bodyPr/>
          <a:lstStyle/>
          <a:p>
            <a:pPr eaLnBrk="1" hangingPunct="1">
              <a:spcBef>
                <a:spcPct val="0"/>
              </a:spcBef>
              <a:spcAft>
                <a:spcPct val="0"/>
              </a:spcAft>
              <a:buClr>
                <a:schemeClr val="accent1"/>
              </a:buClr>
              <a:buFont typeface="PT Sans Narrow"/>
              <a:buNone/>
            </a:pPr>
            <a:r>
              <a:rPr lang="ru-RU" sz="4000" b="1">
                <a:solidFill>
                  <a:schemeClr val="accent1"/>
                </a:solidFill>
                <a:latin typeface="PT Sans Narrow"/>
                <a:cs typeface="Arial" charset="0"/>
                <a:sym typeface="PT Sans Narrow"/>
              </a:rPr>
              <a:t>11. Субъекты права на средства индивидуализации юридических лиц</a:t>
            </a:r>
          </a:p>
        </p:txBody>
      </p:sp>
      <p:sp>
        <p:nvSpPr>
          <p:cNvPr id="142338" name="Подзаголовок 2"/>
          <p:cNvSpPr txBox="1">
            <a:spLocks noGrp="1"/>
          </p:cNvSpPr>
          <p:nvPr>
            <p:ph type="subTitle" idx="1"/>
          </p:nvPr>
        </p:nvSpPr>
        <p:spPr>
          <a:xfrm>
            <a:off x="1987919" y="2665265"/>
            <a:ext cx="4870450" cy="793750"/>
          </a:xfrm>
        </p:spPr>
        <p:txBody>
          <a:bodyPr/>
          <a:lstStyle/>
          <a:p>
            <a:pPr marL="457200" indent="-342900" eaLnBrk="1" hangingPunct="1">
              <a:spcBef>
                <a:spcPct val="0"/>
              </a:spcBef>
              <a:spcAft>
                <a:spcPct val="0"/>
              </a:spcAft>
              <a:buClr>
                <a:srgbClr val="695D46"/>
              </a:buClr>
              <a:buFont typeface="Open Sans"/>
              <a:buNone/>
            </a:pPr>
            <a:endParaRPr lang="ru-RU" dirty="0">
              <a:solidFill>
                <a:srgbClr val="695D46"/>
              </a:solidFill>
              <a:latin typeface="Open Sans"/>
              <a:cs typeface="Arial" charset="0"/>
              <a:sym typeface="Open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Текст 2"/>
          <p:cNvSpPr txBox="1">
            <a:spLocks noGrp="1"/>
          </p:cNvSpPr>
          <p:nvPr>
            <p:ph type="body" idx="1"/>
          </p:nvPr>
        </p:nvSpPr>
        <p:spPr>
          <a:xfrm>
            <a:off x="282575" y="67627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2000">
                <a:solidFill>
                  <a:srgbClr val="695D46"/>
                </a:solidFill>
                <a:latin typeface="Open Sans"/>
                <a:cs typeface="Arial" charset="0"/>
                <a:sym typeface="Open Sans"/>
              </a:rPr>
              <a:t>Индивидуализация участников гражданского оборота </a:t>
            </a:r>
            <a:br>
              <a:rPr lang="ru-RU" sz="2000">
                <a:solidFill>
                  <a:srgbClr val="695D46"/>
                </a:solidFill>
                <a:latin typeface="Open Sans"/>
                <a:cs typeface="Arial" charset="0"/>
                <a:sym typeface="Open Sans"/>
              </a:rPr>
            </a:br>
            <a:r>
              <a:rPr lang="ru-RU" sz="2000">
                <a:solidFill>
                  <a:srgbClr val="695D46"/>
                </a:solidFill>
                <a:latin typeface="Open Sans"/>
                <a:cs typeface="Arial" charset="0"/>
                <a:sym typeface="Open Sans"/>
              </a:rPr>
              <a:t>и производимой ими продукции осуществляется с помощью системы специальных обозначений, признанных </a:t>
            </a:r>
            <a:br>
              <a:rPr lang="ru-RU" sz="2000">
                <a:solidFill>
                  <a:srgbClr val="695D46"/>
                </a:solidFill>
                <a:latin typeface="Open Sans"/>
                <a:cs typeface="Arial" charset="0"/>
                <a:sym typeface="Open Sans"/>
              </a:rPr>
            </a:br>
            <a:r>
              <a:rPr lang="ru-RU" sz="2000">
                <a:solidFill>
                  <a:srgbClr val="695D46"/>
                </a:solidFill>
                <a:latin typeface="Open Sans"/>
                <a:cs typeface="Arial" charset="0"/>
                <a:sym typeface="Open Sans"/>
              </a:rPr>
              <a:t>в установленном порядке и служащих своеобразными сигналами, привлекающими потребителей на определенные сегменты рынков товаров, работ и услуг.</a:t>
            </a:r>
          </a:p>
        </p:txBody>
      </p:sp>
      <p:pic>
        <p:nvPicPr>
          <p:cNvPr id="143362" name="Picture 2" descr="Картинки по запросу Субъекты права на средства индивидуализации юридических лиц."/>
          <p:cNvPicPr>
            <a:picLocks noChangeAspect="1" noChangeArrowheads="1"/>
          </p:cNvPicPr>
          <p:nvPr/>
        </p:nvPicPr>
        <p:blipFill>
          <a:blip r:embed="rId2"/>
          <a:srcRect/>
          <a:stretch>
            <a:fillRect/>
          </a:stretch>
        </p:blipFill>
        <p:spPr bwMode="auto">
          <a:xfrm>
            <a:off x="5753100" y="2917825"/>
            <a:ext cx="2857500" cy="21209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2700" b="1">
                <a:solidFill>
                  <a:schemeClr val="accent1"/>
                </a:solidFill>
                <a:latin typeface="PT Sans Narrow"/>
                <a:cs typeface="Arial" charset="0"/>
                <a:sym typeface="PT Sans Narrow"/>
              </a:rPr>
              <a:t>Субъекты права на наименование места происхождения товара</a:t>
            </a:r>
          </a:p>
        </p:txBody>
      </p:sp>
      <p:sp>
        <p:nvSpPr>
          <p:cNvPr id="144386"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800">
                <a:solidFill>
                  <a:srgbClr val="695D46"/>
                </a:solidFill>
                <a:latin typeface="Open Sans"/>
                <a:cs typeface="Arial" charset="0"/>
                <a:sym typeface="Open Sans"/>
              </a:rPr>
              <a:t>Особенностью положений, касающихся субъектов права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на наименование места происхождения товара, является возможность получения правовой охраны на основе одной заявки одновременно несколькими юридическими и физическими лицами. Право пользования этим же наименованием места происхождения товара может быть предоставлено любому другому юридическому или физическому лицу, которое в границах того же географического объекта производит товар, обладающий такими же основными свойствами. Для этого такое лицо должно подать заявку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на получение свидетельства на уже зарегистрированное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или ранее заявленное наименование места происхождения товара.</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93713" y="2676525"/>
            <a:ext cx="8288337" cy="2359025"/>
          </a:xfrm>
        </p:spPr>
        <p:txBody>
          <a:bodyPr>
            <a:normAutofit/>
          </a:bodyPr>
          <a:lstStyle/>
          <a:p>
            <a:pPr marL="457200" indent="-342900" algn="just" eaLnBrk="1" hangingPunct="1">
              <a:lnSpc>
                <a:spcPct val="105000"/>
              </a:lnSpc>
              <a:buClr>
                <a:srgbClr val="695D46"/>
              </a:buClr>
              <a:buSzPts val="1800"/>
              <a:buFont typeface="Open Sans"/>
              <a:buChar char="●"/>
            </a:pPr>
            <a:r>
              <a:rPr lang="ru-RU" sz="1500">
                <a:solidFill>
                  <a:srgbClr val="695D46"/>
                </a:solidFill>
                <a:latin typeface="Open Sans"/>
                <a:cs typeface="Arial" charset="0"/>
                <a:sym typeface="Open Sans"/>
              </a:rPr>
              <a:t>Для признания обозначения наименованием места происхождения товара необходимо соблюдение ряда условий.</a:t>
            </a:r>
          </a:p>
          <a:p>
            <a:pPr marL="457200" indent="-342900" algn="just" eaLnBrk="1" hangingPunct="1">
              <a:lnSpc>
                <a:spcPct val="105000"/>
              </a:lnSpc>
              <a:buClr>
                <a:srgbClr val="695D46"/>
              </a:buClr>
              <a:buSzPts val="1800"/>
              <a:buFont typeface="Open Sans"/>
              <a:buNone/>
            </a:pPr>
            <a:r>
              <a:rPr lang="ru-RU" sz="1500">
                <a:solidFill>
                  <a:srgbClr val="695D46"/>
                </a:solidFill>
                <a:latin typeface="Open Sans"/>
                <a:cs typeface="Arial" charset="0"/>
                <a:sym typeface="Open Sans"/>
              </a:rPr>
              <a:t>1. Обозначение должно содержать прямое или косвенное указание на то, что товар происходит из конкретной страны, области или местности (например, минеральная вода "нарзан", "тульский пряник" и т.д.).</a:t>
            </a:r>
          </a:p>
          <a:p>
            <a:pPr marL="457200" indent="-342900" algn="just" eaLnBrk="1" hangingPunct="1">
              <a:lnSpc>
                <a:spcPct val="105000"/>
              </a:lnSpc>
              <a:buClr>
                <a:srgbClr val="695D46"/>
              </a:buClr>
              <a:buSzPts val="1800"/>
              <a:buFont typeface="Open Sans"/>
              <a:buNone/>
            </a:pPr>
            <a:r>
              <a:rPr lang="ru-RU" sz="1500">
                <a:solidFill>
                  <a:srgbClr val="695D46"/>
                </a:solidFill>
                <a:latin typeface="Open Sans"/>
                <a:cs typeface="Arial" charset="0"/>
                <a:sym typeface="Open Sans"/>
              </a:rPr>
              <a:t>2. Необходимо наличие связи обозначения товара с его особыми свойствами, которые являются характерными для данного географического объекта (например, "хохломская роспись").</a:t>
            </a:r>
          </a:p>
          <a:p>
            <a:pPr marL="457200" indent="-342900" algn="just" eaLnBrk="1" hangingPunct="1">
              <a:lnSpc>
                <a:spcPct val="105000"/>
              </a:lnSpc>
              <a:buClr>
                <a:srgbClr val="695D46"/>
              </a:buClr>
              <a:buSzPts val="1800"/>
              <a:buFont typeface="Open Sans"/>
              <a:buNone/>
            </a:pPr>
            <a:r>
              <a:rPr lang="ru-RU" sz="1500">
                <a:solidFill>
                  <a:srgbClr val="695D46"/>
                </a:solidFill>
                <a:latin typeface="Open Sans"/>
                <a:cs typeface="Arial" charset="0"/>
                <a:sym typeface="Open Sans"/>
              </a:rPr>
              <a:t>3. Необходима регистрация наименования места происхождения товара.</a:t>
            </a:r>
          </a:p>
          <a:p>
            <a:pPr marL="457200" indent="-342900" eaLnBrk="1" hangingPunct="1">
              <a:lnSpc>
                <a:spcPct val="105000"/>
              </a:lnSpc>
              <a:buClr>
                <a:srgbClr val="695D46"/>
              </a:buClr>
              <a:buSzPts val="1800"/>
              <a:buFont typeface="Open Sans"/>
              <a:buChar char="●"/>
            </a:pPr>
            <a:endParaRPr lang="en-US" sz="1500">
              <a:solidFill>
                <a:srgbClr val="695D46"/>
              </a:solidFill>
              <a:latin typeface="Open Sans"/>
              <a:cs typeface="Arial" charset="0"/>
              <a:sym typeface="Open Sans"/>
            </a:endParaRPr>
          </a:p>
        </p:txBody>
      </p:sp>
      <p:pic>
        <p:nvPicPr>
          <p:cNvPr id="145410" name="Рисунок 3"/>
          <p:cNvPicPr>
            <a:picLocks noChangeAspect="1"/>
          </p:cNvPicPr>
          <p:nvPr/>
        </p:nvPicPr>
        <p:blipFill>
          <a:blip r:embed="rId2"/>
          <a:srcRect/>
          <a:stretch>
            <a:fillRect/>
          </a:stretch>
        </p:blipFill>
        <p:spPr bwMode="auto">
          <a:xfrm>
            <a:off x="2735263" y="206375"/>
            <a:ext cx="3603625" cy="237807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4838" y="738188"/>
            <a:ext cx="8229600" cy="3162300"/>
          </a:xfrm>
        </p:spPr>
        <p:txBody>
          <a:bodyPr>
            <a:normAutofit/>
          </a:bodyPr>
          <a:lstStyle/>
          <a:p>
            <a:pPr marL="457200" indent="-342900" algn="just" eaLnBrk="1" hangingPunct="1">
              <a:lnSpc>
                <a:spcPct val="95000"/>
              </a:lnSpc>
              <a:buClr>
                <a:srgbClr val="695D46"/>
              </a:buClr>
              <a:buSzPts val="1800"/>
              <a:buFont typeface="Open Sans"/>
              <a:buChar char="●"/>
            </a:pPr>
            <a:r>
              <a:rPr lang="ru-RU" sz="1700">
                <a:solidFill>
                  <a:srgbClr val="695D46"/>
                </a:solidFill>
                <a:latin typeface="Open Sans"/>
                <a:cs typeface="Arial" charset="0"/>
                <a:sym typeface="Open Sans"/>
              </a:rPr>
              <a:t>Лицо, незаконно использующее зарегистрированное наименование места происхождения товара или сходное с таким наименованием обозначение, обязано по требованию обладателя свидетельства, государственного органа, прокурора или общественной организации:</a:t>
            </a:r>
          </a:p>
          <a:p>
            <a:pPr marL="457200" indent="-342900" algn="just" eaLnBrk="1" hangingPunct="1">
              <a:lnSpc>
                <a:spcPct val="95000"/>
              </a:lnSpc>
              <a:buClr>
                <a:srgbClr val="695D46"/>
              </a:buClr>
              <a:buSzPts val="1800"/>
              <a:buFont typeface="Open Sans"/>
              <a:buNone/>
            </a:pPr>
            <a:r>
              <a:rPr lang="ru-RU" sz="1700">
                <a:solidFill>
                  <a:srgbClr val="695D46"/>
                </a:solidFill>
                <a:latin typeface="Open Sans"/>
                <a:cs typeface="Arial" charset="0"/>
                <a:sym typeface="Open Sans"/>
              </a:rPr>
              <a:t>– прекратить его использование, а также возместить причиненные убытки в соответствии с гражданским законодательством;</a:t>
            </a:r>
          </a:p>
          <a:p>
            <a:pPr marL="457200" indent="-342900" algn="just" eaLnBrk="1" hangingPunct="1">
              <a:lnSpc>
                <a:spcPct val="95000"/>
              </a:lnSpc>
              <a:buClr>
                <a:srgbClr val="695D46"/>
              </a:buClr>
              <a:buSzPts val="1800"/>
              <a:buFont typeface="Open Sans"/>
              <a:buNone/>
            </a:pPr>
            <a:r>
              <a:rPr lang="ru-RU" sz="1700">
                <a:solidFill>
                  <a:srgbClr val="695D46"/>
                </a:solidFill>
                <a:latin typeface="Open Sans"/>
                <a:cs typeface="Arial" charset="0"/>
                <a:sym typeface="Open Sans"/>
              </a:rPr>
              <a:t>– опубликовать судебное решение в целях восстановления деловой репутации потерпевшего;</a:t>
            </a:r>
          </a:p>
          <a:p>
            <a:pPr marL="457200" indent="-342900" algn="just" eaLnBrk="1" hangingPunct="1">
              <a:lnSpc>
                <a:spcPct val="95000"/>
              </a:lnSpc>
              <a:buClr>
                <a:srgbClr val="695D46"/>
              </a:buClr>
              <a:buSzPts val="1800"/>
              <a:buFont typeface="Open Sans"/>
              <a:buNone/>
            </a:pPr>
            <a:r>
              <a:rPr lang="ru-RU" sz="1700">
                <a:solidFill>
                  <a:srgbClr val="695D46"/>
                </a:solidFill>
                <a:latin typeface="Open Sans"/>
                <a:cs typeface="Arial" charset="0"/>
                <a:sym typeface="Open Sans"/>
              </a:rPr>
              <a:t>– удалить с контрафактных товаров, этикеток, упаковок незаконно используемое наименование места происхождения товара </a:t>
            </a:r>
            <a:br>
              <a:rPr lang="ru-RU" sz="1700">
                <a:solidFill>
                  <a:srgbClr val="695D46"/>
                </a:solidFill>
                <a:latin typeface="Open Sans"/>
                <a:cs typeface="Arial" charset="0"/>
                <a:sym typeface="Open Sans"/>
              </a:rPr>
            </a:br>
            <a:r>
              <a:rPr lang="ru-RU" sz="1700">
                <a:solidFill>
                  <a:srgbClr val="695D46"/>
                </a:solidFill>
                <a:latin typeface="Open Sans"/>
                <a:cs typeface="Arial" charset="0"/>
                <a:sym typeface="Open Sans"/>
              </a:rPr>
              <a:t>или сходное с ним до степени смешения обозначение либо уничтожить контрафактные товары, этикетки, упаковки.</a:t>
            </a:r>
          </a:p>
          <a:p>
            <a:pPr marL="457200" indent="-342900" eaLnBrk="1" hangingPunct="1">
              <a:lnSpc>
                <a:spcPct val="95000"/>
              </a:lnSpc>
              <a:buClr>
                <a:srgbClr val="695D46"/>
              </a:buClr>
              <a:buSzPts val="1800"/>
              <a:buFont typeface="Open Sans"/>
              <a:buChar char="●"/>
            </a:pPr>
            <a:endParaRPr lang="en-US" sz="1700">
              <a:solidFill>
                <a:srgbClr val="695D46"/>
              </a:solidFill>
              <a:latin typeface="Open Sans"/>
              <a:cs typeface="Arial" charset="0"/>
              <a:sym typeface="Open San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4400" b="1">
                <a:solidFill>
                  <a:schemeClr val="accent1"/>
                </a:solidFill>
                <a:latin typeface="PT Sans Narrow"/>
                <a:cs typeface="Arial" charset="0"/>
                <a:sym typeface="PT Sans Narrow"/>
              </a:rPr>
              <a:t>12. Классификация объектов интеллектуальной собственности</a:t>
            </a:r>
          </a:p>
        </p:txBody>
      </p:sp>
      <p:sp>
        <p:nvSpPr>
          <p:cNvPr id="148482"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dirty="0">
              <a:solidFill>
                <a:srgbClr val="695D46"/>
              </a:solidFill>
              <a:latin typeface="Open Sans"/>
              <a:cs typeface="Arial" charset="0"/>
              <a:sym typeface="Open San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Заголовок 1"/>
          <p:cNvSpPr txBox="1">
            <a:spLocks noGrp="1"/>
          </p:cNvSpPr>
          <p:nvPr>
            <p:ph type="title"/>
          </p:nvPr>
        </p:nvSpPr>
        <p:spPr>
          <a:xfrm>
            <a:off x="882650" y="344488"/>
            <a:ext cx="7396163" cy="708025"/>
          </a:xfrm>
        </p:spPr>
        <p:txBody>
          <a:bodyPr/>
          <a:lstStyle/>
          <a:p>
            <a:pPr algn="just" eaLnBrk="1" hangingPunct="1">
              <a:buClr>
                <a:schemeClr val="accent1"/>
              </a:buClr>
              <a:buSzPts val="3600"/>
              <a:buFont typeface="PT Sans Narrow"/>
              <a:buNone/>
            </a:pPr>
            <a:r>
              <a:rPr lang="ru-RU" sz="1800" b="1">
                <a:solidFill>
                  <a:schemeClr val="accent1"/>
                </a:solidFill>
                <a:latin typeface="PT Sans Narrow"/>
                <a:cs typeface="Arial" charset="0"/>
                <a:sym typeface="PT Sans Narrow"/>
              </a:rPr>
              <a:t>Право собственности – это совокупность правовых норм, закрепляющих, охраняющих и регулирующих состояние принадлежности материальных благ конкретным лицам. Выражается 3мя правомочиями – право владеть, пользоваться </a:t>
            </a:r>
            <a:br>
              <a:rPr lang="ru-RU" sz="1800" b="1">
                <a:solidFill>
                  <a:schemeClr val="accent1"/>
                </a:solidFill>
                <a:latin typeface="PT Sans Narrow"/>
                <a:cs typeface="Arial" charset="0"/>
                <a:sym typeface="PT Sans Narrow"/>
              </a:rPr>
            </a:br>
            <a:r>
              <a:rPr lang="ru-RU" sz="1800" b="1">
                <a:solidFill>
                  <a:schemeClr val="accent1"/>
                </a:solidFill>
                <a:latin typeface="PT Sans Narrow"/>
                <a:cs typeface="Arial" charset="0"/>
                <a:sym typeface="PT Sans Narrow"/>
              </a:rPr>
              <a:t>и распоряжаться.</a:t>
            </a:r>
          </a:p>
        </p:txBody>
      </p:sp>
      <p:sp>
        <p:nvSpPr>
          <p:cNvPr id="149506" name="Объект 2"/>
          <p:cNvSpPr txBox="1">
            <a:spLocks noGrp="1"/>
          </p:cNvSpPr>
          <p:nvPr>
            <p:ph idx="1"/>
          </p:nvPr>
        </p:nvSpPr>
        <p:spPr>
          <a:xfrm>
            <a:off x="3063875" y="1482725"/>
            <a:ext cx="3602038" cy="696913"/>
          </a:xfrm>
        </p:spPr>
        <p:txBody>
          <a:bodyPr/>
          <a:lstStyle/>
          <a:p>
            <a:pPr marL="457200" indent="-342900" eaLnBrk="1" hangingPunct="1">
              <a:lnSpc>
                <a:spcPct val="115000"/>
              </a:lnSpc>
              <a:buClr>
                <a:srgbClr val="695D46"/>
              </a:buClr>
              <a:buSzPts val="1800"/>
              <a:buFont typeface="Open Sans"/>
              <a:buChar char="●"/>
            </a:pPr>
            <a:r>
              <a:rPr lang="ru-RU" sz="2400">
                <a:solidFill>
                  <a:srgbClr val="695D46"/>
                </a:solidFill>
                <a:latin typeface="Open Sans"/>
                <a:cs typeface="Arial" charset="0"/>
                <a:sym typeface="Open Sans"/>
              </a:rPr>
              <a:t>Интеллектуальная собственность:</a:t>
            </a:r>
          </a:p>
        </p:txBody>
      </p:sp>
      <p:sp>
        <p:nvSpPr>
          <p:cNvPr id="149507" name="TextBox 3"/>
          <p:cNvSpPr txBox="1">
            <a:spLocks noChangeArrowheads="1"/>
          </p:cNvSpPr>
          <p:nvPr/>
        </p:nvSpPr>
        <p:spPr bwMode="auto">
          <a:xfrm>
            <a:off x="882650" y="2497138"/>
            <a:ext cx="3346450" cy="1568450"/>
          </a:xfrm>
          <a:prstGeom prst="rect">
            <a:avLst/>
          </a:prstGeom>
          <a:noFill/>
          <a:ln w="9525">
            <a:noFill/>
            <a:miter lim="800000"/>
            <a:headEnd/>
            <a:tailEnd/>
          </a:ln>
        </p:spPr>
        <p:txBody>
          <a:bodyPr>
            <a:spAutoFit/>
          </a:bodyPr>
          <a:lstStyle/>
          <a:p>
            <a:pPr algn="just">
              <a:buClr>
                <a:srgbClr val="000000"/>
              </a:buClr>
              <a:buFont typeface="Arial" charset="0"/>
              <a:buNone/>
            </a:pPr>
            <a:r>
              <a:rPr lang="ru-RU" sz="1200"/>
              <a:t>Промышленная собственность – это часть интеллектуальной собственности, созданная человеком в производственной </a:t>
            </a:r>
            <a:br>
              <a:rPr lang="ru-RU" sz="1200"/>
            </a:br>
            <a:r>
              <a:rPr lang="ru-RU" sz="1200"/>
              <a:t>и научной областях, права </a:t>
            </a:r>
            <a:br>
              <a:rPr lang="ru-RU" sz="1200"/>
            </a:br>
            <a:r>
              <a:rPr lang="ru-RU" sz="1200"/>
              <a:t>на которую должны быть проверены государственным органом с выдачей правоустанавливающего документа (патент, свидетельство).</a:t>
            </a:r>
          </a:p>
        </p:txBody>
      </p:sp>
      <p:sp>
        <p:nvSpPr>
          <p:cNvPr id="149508" name="TextBox 4"/>
          <p:cNvSpPr txBox="1">
            <a:spLocks noChangeArrowheads="1"/>
          </p:cNvSpPr>
          <p:nvPr/>
        </p:nvSpPr>
        <p:spPr bwMode="auto">
          <a:xfrm>
            <a:off x="5233988" y="2497138"/>
            <a:ext cx="3044825" cy="1384300"/>
          </a:xfrm>
          <a:prstGeom prst="rect">
            <a:avLst/>
          </a:prstGeom>
          <a:noFill/>
          <a:ln w="9525">
            <a:noFill/>
            <a:miter lim="800000"/>
            <a:headEnd/>
            <a:tailEnd/>
          </a:ln>
        </p:spPr>
        <p:txBody>
          <a:bodyPr>
            <a:spAutoFit/>
          </a:bodyPr>
          <a:lstStyle/>
          <a:p>
            <a:pPr algn="just">
              <a:buClr>
                <a:srgbClr val="000000"/>
              </a:buClr>
              <a:buFont typeface="Arial" charset="0"/>
              <a:buNone/>
            </a:pPr>
            <a:r>
              <a:rPr lang="ru-RU" sz="1200"/>
              <a:t>Авторское право – это совокупность правовых норм, регулирующих имущественные и связанные с ними личные неимущественные отношения, возникающие в процессе создания </a:t>
            </a:r>
            <a:br>
              <a:rPr lang="ru-RU" sz="1200"/>
            </a:br>
            <a:r>
              <a:rPr lang="ru-RU" sz="1200"/>
              <a:t>и использования литературных, музыкальных, научных произведений.</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Google Shape;78;p15"/>
          <p:cNvSpPr txBox="1">
            <a:spLocks noGrp="1"/>
          </p:cNvSpPr>
          <p:nvPr>
            <p:ph type="title"/>
          </p:nvPr>
        </p:nvSpPr>
        <p:spPr>
          <a:xfrm>
            <a:off x="311150" y="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Определение “Экономика знаний”</a:t>
            </a:r>
          </a:p>
        </p:txBody>
      </p:sp>
      <p:sp>
        <p:nvSpPr>
          <p:cNvPr id="40962" name="Google Shape;79;p15"/>
          <p:cNvSpPr txBox="1">
            <a:spLocks noGrp="1"/>
          </p:cNvSpPr>
          <p:nvPr>
            <p:ph type="body" idx="1"/>
          </p:nvPr>
        </p:nvSpPr>
        <p:spPr>
          <a:xfrm>
            <a:off x="269875" y="708025"/>
            <a:ext cx="8562975" cy="39497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400">
                <a:solidFill>
                  <a:srgbClr val="000000"/>
                </a:solidFill>
                <a:cs typeface="Arial" charset="0"/>
              </a:rPr>
              <a:t>Основателем экономики знаний как дисциплины считается Ф. Махлуп, автор книги «Производство и распространение знаний в США», вышедшей в 1962 г.</a:t>
            </a:r>
          </a:p>
          <a:p>
            <a:pPr marL="0" indent="457200" algn="just" eaLnBrk="1" hangingPunct="1">
              <a:lnSpc>
                <a:spcPct val="115000"/>
              </a:lnSpc>
              <a:spcBef>
                <a:spcPct val="0"/>
              </a:spcBef>
              <a:spcAft>
                <a:spcPct val="0"/>
              </a:spcAft>
              <a:buClr>
                <a:srgbClr val="695D46"/>
              </a:buClr>
              <a:buFont typeface="Open Sans"/>
              <a:buNone/>
            </a:pPr>
            <a:endParaRPr lang="ru-RU" sz="2400">
              <a:solidFill>
                <a:srgbClr val="000000"/>
              </a:solidFill>
              <a:cs typeface="Arial" charset="0"/>
            </a:endParaRPr>
          </a:p>
          <a:p>
            <a:pPr marL="0" indent="457200" algn="just" eaLnBrk="1" hangingPunct="1">
              <a:lnSpc>
                <a:spcPct val="115000"/>
              </a:lnSpc>
              <a:spcBef>
                <a:spcPct val="0"/>
              </a:spcBef>
              <a:spcAft>
                <a:spcPct val="0"/>
              </a:spcAft>
              <a:buClr>
                <a:srgbClr val="695D46"/>
              </a:buClr>
              <a:buFont typeface="Open Sans"/>
              <a:buNone/>
            </a:pPr>
            <a:r>
              <a:rPr lang="ru-RU" sz="2400">
                <a:solidFill>
                  <a:srgbClr val="000000"/>
                </a:solidFill>
                <a:cs typeface="Arial" charset="0"/>
              </a:rPr>
              <a:t>Ф. Махлуп определял экономику знаний следующим образом: </a:t>
            </a:r>
            <a:r>
              <a:rPr lang="ru-RU" sz="2400" b="1">
                <a:solidFill>
                  <a:srgbClr val="000000"/>
                </a:solidFill>
                <a:cs typeface="Arial" charset="0"/>
              </a:rPr>
              <a:t>«Один из секторов народного хозяйства, в котором происходит производство, обработка и управление знаниями»</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Объект 3"/>
          <p:cNvPicPr>
            <a:picLocks noGrp="1" noChangeAspect="1"/>
          </p:cNvPicPr>
          <p:nvPr>
            <p:ph idx="1"/>
          </p:nvPr>
        </p:nvPicPr>
        <p:blipFill>
          <a:blip r:embed="rId2"/>
          <a:srcRect/>
          <a:stretch>
            <a:fillRect/>
          </a:stretch>
        </p:blipFill>
        <p:spPr>
          <a:xfrm>
            <a:off x="1017588" y="155575"/>
            <a:ext cx="7877175" cy="4987925"/>
          </a:xfr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Заголовок 1"/>
          <p:cNvSpPr txBox="1">
            <a:spLocks noGrp="1"/>
          </p:cNvSpPr>
          <p:nvPr>
            <p:ph type="title"/>
          </p:nvPr>
        </p:nvSpPr>
        <p:spPr>
          <a:xfrm>
            <a:off x="1028700" y="525463"/>
            <a:ext cx="8115300" cy="1114425"/>
          </a:xfrm>
        </p:spPr>
        <p:txBody>
          <a:bodyPr/>
          <a:lstStyle/>
          <a:p>
            <a:pPr eaLnBrk="1" hangingPunct="1">
              <a:buClr>
                <a:schemeClr val="accent1"/>
              </a:buClr>
              <a:buSzPts val="3600"/>
              <a:buFont typeface="PT Sans Narrow"/>
              <a:buNone/>
            </a:pPr>
            <a:r>
              <a:rPr lang="ru-RU" sz="3600" b="1">
                <a:solidFill>
                  <a:schemeClr val="accent1"/>
                </a:solidFill>
                <a:latin typeface="PT Sans Narrow"/>
                <a:cs typeface="Arial" charset="0"/>
                <a:sym typeface="PT Sans Narrow"/>
              </a:rPr>
              <a:t>Не являются объектами интеллектуальной собственности:</a:t>
            </a:r>
          </a:p>
        </p:txBody>
      </p:sp>
      <p:sp>
        <p:nvSpPr>
          <p:cNvPr id="3" name="Объект 2"/>
          <p:cNvSpPr>
            <a:spLocks noGrp="1"/>
          </p:cNvSpPr>
          <p:nvPr>
            <p:ph idx="1"/>
          </p:nvPr>
        </p:nvSpPr>
        <p:spPr>
          <a:xfrm>
            <a:off x="768350" y="1639888"/>
            <a:ext cx="7700963" cy="3336925"/>
          </a:xfrm>
        </p:spPr>
        <p:txBody>
          <a:bodyPr>
            <a:normAutofit/>
          </a:bodyPr>
          <a:lstStyle/>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открытия</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рационализаторские предложения</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формулы</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методы измерения и испытания</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методы и приемы трудовых действий</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методы управления производством</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рецепты</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системы обработки информации</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 экономические прогнозы</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 экспериментальные образцы</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 математические методы и модели</a:t>
            </a:r>
          </a:p>
          <a:p>
            <a:pPr marL="457200" indent="-342900" eaLnBrk="1" hangingPunct="1">
              <a:lnSpc>
                <a:spcPct val="90000"/>
              </a:lnSpc>
              <a:buClr>
                <a:srgbClr val="695D46"/>
              </a:buClr>
              <a:buSzPts val="1800"/>
              <a:buFont typeface="Wingdings" pitchFamily="2" charset="2"/>
              <a:buChar char="v"/>
            </a:pPr>
            <a:r>
              <a:rPr lang="ru-RU" sz="1800">
                <a:solidFill>
                  <a:srgbClr val="695D46"/>
                </a:solidFill>
                <a:latin typeface="Open Sans"/>
                <a:cs typeface="Arial" charset="0"/>
                <a:sym typeface="Open Sans"/>
              </a:rPr>
              <a:t>лабораторные технологии.</a:t>
            </a:r>
          </a:p>
          <a:p>
            <a:pPr marL="457200" indent="-342900" eaLnBrk="1" hangingPunct="1">
              <a:lnSpc>
                <a:spcPct val="90000"/>
              </a:lnSpc>
              <a:buClrTx/>
              <a:buFont typeface="Open Sans"/>
              <a:buNone/>
            </a:pPr>
            <a:endParaRPr lang="ru-RU" sz="1800">
              <a:solidFill>
                <a:srgbClr val="695D46"/>
              </a:solidFill>
              <a:latin typeface="Open Sans"/>
              <a:cs typeface="Arial" charset="0"/>
              <a:sym typeface="Open San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4400" b="1">
                <a:solidFill>
                  <a:schemeClr val="accent1"/>
                </a:solidFill>
                <a:latin typeface="PT Sans Narrow"/>
                <a:cs typeface="Arial" charset="0"/>
                <a:sym typeface="PT Sans Narrow"/>
              </a:rPr>
              <a:t>13. Общие условия инновационной деятельности</a:t>
            </a:r>
          </a:p>
        </p:txBody>
      </p:sp>
      <p:sp>
        <p:nvSpPr>
          <p:cNvPr id="153602" name="Подзаголовок 2"/>
          <p:cNvSpPr txBox="1">
            <a:spLocks noGrp="1"/>
          </p:cNvSpPr>
          <p:nvPr>
            <p:ph type="subTitle" idx="1"/>
          </p:nvPr>
        </p:nvSpPr>
        <p:spPr>
          <a:xfrm>
            <a:off x="2299808" y="2799612"/>
            <a:ext cx="4870450" cy="793750"/>
          </a:xfrm>
        </p:spPr>
        <p:txBody>
          <a:bodyPr/>
          <a:lstStyle/>
          <a:p>
            <a:pPr marL="457200" indent="-342900" eaLnBrk="1" hangingPunct="1">
              <a:spcBef>
                <a:spcPct val="0"/>
              </a:spcBef>
              <a:spcAft>
                <a:spcPct val="0"/>
              </a:spcAft>
              <a:buClr>
                <a:srgbClr val="695D46"/>
              </a:buClr>
              <a:buFont typeface="Open Sans"/>
              <a:buNone/>
            </a:pPr>
            <a:endParaRPr lang="ru-RU" dirty="0">
              <a:solidFill>
                <a:srgbClr val="695D46"/>
              </a:solidFill>
              <a:latin typeface="Open Sans"/>
              <a:cs typeface="Arial" charset="0"/>
              <a:sym typeface="Open San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8000" y="457200"/>
            <a:ext cx="8027988" cy="4375150"/>
          </a:xfrm>
        </p:spPr>
        <p:txBody>
          <a:bodyPr>
            <a:normAutofit/>
          </a:bodyPr>
          <a:lstStyle/>
          <a:p>
            <a:pPr marL="457200" indent="-342900" algn="just" eaLnBrk="1" hangingPunct="1">
              <a:lnSpc>
                <a:spcPct val="105000"/>
              </a:lnSpc>
              <a:buClr>
                <a:srgbClr val="695D46"/>
              </a:buClr>
              <a:buSzPts val="1800"/>
              <a:buFont typeface="Open Sans"/>
              <a:buChar char="●"/>
            </a:pPr>
            <a:r>
              <a:rPr lang="ru-RU" sz="1700">
                <a:solidFill>
                  <a:srgbClr val="695D46"/>
                </a:solidFill>
                <a:latin typeface="Open Sans"/>
                <a:cs typeface="Arial" charset="0"/>
                <a:sym typeface="Open Sans"/>
              </a:rPr>
              <a:t>Инновационная деятельность предприятия отражает его способность воспринимать и использовать научные, научно- технические достижения с целью получения принципиально новых продуктов, новых технологий, организационно-технических </a:t>
            </a:r>
            <a:br>
              <a:rPr lang="ru-RU" sz="1700">
                <a:solidFill>
                  <a:srgbClr val="695D46"/>
                </a:solidFill>
                <a:latin typeface="Open Sans"/>
                <a:cs typeface="Arial" charset="0"/>
                <a:sym typeface="Open Sans"/>
              </a:rPr>
            </a:br>
            <a:r>
              <a:rPr lang="ru-RU" sz="1700">
                <a:solidFill>
                  <a:srgbClr val="695D46"/>
                </a:solidFill>
                <a:latin typeface="Open Sans"/>
                <a:cs typeface="Arial" charset="0"/>
                <a:sym typeface="Open Sans"/>
              </a:rPr>
              <a:t>и социально-экономических решений производственного, финансового, коммерческого, управленческого или иного характера.</a:t>
            </a:r>
          </a:p>
          <a:p>
            <a:pPr marL="457200" indent="-342900" algn="just" eaLnBrk="1" hangingPunct="1">
              <a:lnSpc>
                <a:spcPct val="105000"/>
              </a:lnSpc>
              <a:buClr>
                <a:srgbClr val="695D46"/>
              </a:buClr>
              <a:buSzPts val="1800"/>
              <a:buFont typeface="Open Sans"/>
              <a:buChar char="●"/>
            </a:pPr>
            <a:r>
              <a:rPr lang="ru-RU" sz="1700">
                <a:solidFill>
                  <a:srgbClr val="695D46"/>
                </a:solidFill>
                <a:latin typeface="Open Sans"/>
                <a:cs typeface="Arial" charset="0"/>
                <a:sym typeface="Open Sans"/>
              </a:rPr>
              <a:t>Инновации — это результат внедрения новшеств с целью получения экономического, социального, экологического и других видов эффекта. Создание и внедрение новшеств в производство требует затрат различных ресурсов, соответственно вложений капитала. </a:t>
            </a:r>
          </a:p>
          <a:p>
            <a:pPr marL="457200" indent="-342900" algn="just" eaLnBrk="1" hangingPunct="1">
              <a:lnSpc>
                <a:spcPct val="105000"/>
              </a:lnSpc>
              <a:buClr>
                <a:srgbClr val="695D46"/>
              </a:buClr>
              <a:buSzPts val="1800"/>
              <a:buFont typeface="Open Sans"/>
              <a:buChar char="●"/>
            </a:pPr>
            <a:r>
              <a:rPr lang="ru-RU" sz="1700">
                <a:solidFill>
                  <a:srgbClr val="695D46"/>
                </a:solidFill>
                <a:latin typeface="Open Sans"/>
                <a:cs typeface="Arial" charset="0"/>
                <a:sym typeface="Open Sans"/>
              </a:rPr>
              <a:t>В условиях рыночных отношений любые инвестиции осуществляются с расчетом на получение экономического эффекта, прибыли. Инновации связаны с инвестициями повышенного риска, следовательно, предприятие, осуществляющее инновационную деятельность, рассчитывает на высокую прибыль.</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Заголовок 1"/>
          <p:cNvSpPr txBox="1">
            <a:spLocks noGrp="1"/>
          </p:cNvSpPr>
          <p:nvPr>
            <p:ph type="title"/>
          </p:nvPr>
        </p:nvSpPr>
        <p:spPr>
          <a:xfrm>
            <a:off x="331788" y="222250"/>
            <a:ext cx="6673850" cy="1273175"/>
          </a:xfrm>
        </p:spPr>
        <p:txBody>
          <a:bodyPr/>
          <a:lstStyle/>
          <a:p>
            <a:pPr eaLnBrk="1" hangingPunct="1">
              <a:buClr>
                <a:schemeClr val="accent1"/>
              </a:buClr>
              <a:buSzPts val="3600"/>
              <a:buFont typeface="PT Sans Narrow"/>
              <a:buNone/>
            </a:pPr>
            <a:r>
              <a:rPr lang="ru-RU" sz="2100" b="1">
                <a:solidFill>
                  <a:schemeClr val="accent1"/>
                </a:solidFill>
                <a:latin typeface="PT Sans Narrow"/>
                <a:cs typeface="Arial" charset="0"/>
                <a:sym typeface="PT Sans Narrow"/>
              </a:rPr>
              <a:t>Основные условия инновационной деятельности на макроэкономическом (институциональном) уровне:</a:t>
            </a:r>
          </a:p>
        </p:txBody>
      </p:sp>
      <p:sp>
        <p:nvSpPr>
          <p:cNvPr id="155650" name="Объект 2"/>
          <p:cNvSpPr txBox="1">
            <a:spLocks noGrp="1"/>
          </p:cNvSpPr>
          <p:nvPr>
            <p:ph idx="1"/>
          </p:nvPr>
        </p:nvSpPr>
        <p:spPr>
          <a:xfrm>
            <a:off x="4391025" y="1557338"/>
            <a:ext cx="4502150" cy="2679700"/>
          </a:xfrm>
        </p:spPr>
        <p:txBody>
          <a:bodyPr/>
          <a:lstStyle/>
          <a:p>
            <a:pPr marL="457200" indent="-342900" algn="just" eaLnBrk="1" hangingPunct="1">
              <a:lnSpc>
                <a:spcPct val="115000"/>
              </a:lnSpc>
              <a:buClr>
                <a:srgbClr val="695D46"/>
              </a:buClr>
              <a:buSzPts val="1800"/>
              <a:buFont typeface="Open Sans"/>
              <a:buChar char="●"/>
            </a:pPr>
            <a:r>
              <a:rPr lang="ru-RU" sz="1800">
                <a:solidFill>
                  <a:srgbClr val="695D46"/>
                </a:solidFill>
                <a:latin typeface="Open Sans"/>
                <a:cs typeface="Arial" charset="0"/>
                <a:sym typeface="Open Sans"/>
              </a:rPr>
              <a:t>Общие условия инновационной деятельности определяются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на основании комплексов внешних и внутренних воздействий. </a:t>
            </a:r>
          </a:p>
        </p:txBody>
      </p:sp>
      <p:pic>
        <p:nvPicPr>
          <p:cNvPr id="155651" name="Рисунок 4"/>
          <p:cNvPicPr>
            <a:picLocks noChangeAspect="1"/>
          </p:cNvPicPr>
          <p:nvPr/>
        </p:nvPicPr>
        <p:blipFill>
          <a:blip r:embed="rId2"/>
          <a:srcRect/>
          <a:stretch>
            <a:fillRect/>
          </a:stretch>
        </p:blipFill>
        <p:spPr bwMode="auto">
          <a:xfrm>
            <a:off x="522288" y="1136650"/>
            <a:ext cx="3868737" cy="3813175"/>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На микроэкономическом уровне:</a:t>
            </a:r>
          </a:p>
        </p:txBody>
      </p:sp>
      <p:sp>
        <p:nvSpPr>
          <p:cNvPr id="156674"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100" b="1">
                <a:solidFill>
                  <a:srgbClr val="695D46"/>
                </a:solidFill>
                <a:latin typeface="Open Sans"/>
                <a:cs typeface="Arial" charset="0"/>
                <a:sym typeface="Open Sans"/>
              </a:rPr>
              <a:t>Корпоративные</a:t>
            </a:r>
            <a:r>
              <a:rPr lang="ru-RU" sz="1100">
                <a:solidFill>
                  <a:srgbClr val="695D46"/>
                </a:solidFill>
                <a:latin typeface="Open Sans"/>
                <a:cs typeface="Arial" charset="0"/>
                <a:sym typeface="Open Sans"/>
              </a:rPr>
              <a:t> – связанные с политикой, целями, стратегией и ценностями корпорации (Совместимость проекта с текущей стратегией компании и ее долгосрочными планами, допустимость изменений в стратегии фирмы с учетом потенциала проекта, согласованность проекта с представлениями о компании, соответствие проекта отношению корпорации к риску, соответствие проекта отношению корпорации к нововведениям, соответствие временно́го аспекта проекта требованиям корпорации);</a:t>
            </a:r>
          </a:p>
          <a:p>
            <a:pPr algn="just" eaLnBrk="1" hangingPunct="1">
              <a:lnSpc>
                <a:spcPct val="115000"/>
              </a:lnSpc>
              <a:spcBef>
                <a:spcPct val="0"/>
              </a:spcBef>
              <a:spcAft>
                <a:spcPct val="0"/>
              </a:spcAft>
              <a:buClr>
                <a:srgbClr val="695D46"/>
              </a:buClr>
              <a:buFont typeface="Open Sans"/>
              <a:buChar char="●"/>
            </a:pPr>
            <a:r>
              <a:rPr lang="ru-RU" sz="1100" b="1">
                <a:solidFill>
                  <a:srgbClr val="695D46"/>
                </a:solidFill>
                <a:latin typeface="Open Sans"/>
                <a:cs typeface="Arial" charset="0"/>
                <a:sym typeface="Open Sans"/>
              </a:rPr>
              <a:t>Рыночные</a:t>
            </a:r>
            <a:r>
              <a:rPr lang="ru-RU" sz="1100">
                <a:solidFill>
                  <a:srgbClr val="695D46"/>
                </a:solidFill>
                <a:latin typeface="Open Sans"/>
                <a:cs typeface="Arial" charset="0"/>
                <a:sym typeface="Open Sans"/>
              </a:rPr>
              <a:t> (Соответствие проекта четко определенным потребностям рынка, Доля рынка, которую сможет контролировать корпорация, Жизненный цикл продукта в виде товара, Вероятность коммерческого успеха, Вероятный объем продаж, Временной аспект рыночного плана, Воздействие на существующие продукты, Ценообразование и восприятие продукта потребителями, Позиция в конкуренции, Соответствие продукта существующим каналам распределения, Оценка стартовых затрат);</a:t>
            </a:r>
          </a:p>
          <a:p>
            <a:pPr algn="just" eaLnBrk="1" hangingPunct="1">
              <a:lnSpc>
                <a:spcPct val="115000"/>
              </a:lnSpc>
              <a:spcBef>
                <a:spcPct val="0"/>
              </a:spcBef>
              <a:spcAft>
                <a:spcPct val="0"/>
              </a:spcAft>
              <a:buClr>
                <a:srgbClr val="695D46"/>
              </a:buClr>
              <a:buFont typeface="Open Sans"/>
              <a:buChar char="●"/>
            </a:pPr>
            <a:r>
              <a:rPr lang="ru-RU" sz="1100" b="1">
                <a:solidFill>
                  <a:srgbClr val="695D46"/>
                </a:solidFill>
                <a:latin typeface="Open Sans"/>
                <a:cs typeface="Arial" charset="0"/>
                <a:sym typeface="Open Sans"/>
              </a:rPr>
              <a:t>Научно-технические</a:t>
            </a:r>
            <a:r>
              <a:rPr lang="ru-RU" sz="1100">
                <a:solidFill>
                  <a:srgbClr val="695D46"/>
                </a:solidFill>
                <a:latin typeface="Open Sans"/>
                <a:cs typeface="Arial" charset="0"/>
                <a:sym typeface="Open Sans"/>
              </a:rPr>
              <a:t> (Соответствие проекта стратегии НИОКР, Допустимость изменений в стратегии НИОКР </a:t>
            </a:r>
            <a:br>
              <a:rPr lang="ru-RU" sz="1100">
                <a:solidFill>
                  <a:srgbClr val="695D46"/>
                </a:solidFill>
                <a:latin typeface="Open Sans"/>
                <a:cs typeface="Arial" charset="0"/>
                <a:sym typeface="Open Sans"/>
              </a:rPr>
            </a:br>
            <a:r>
              <a:rPr lang="ru-RU" sz="1100">
                <a:solidFill>
                  <a:srgbClr val="695D46"/>
                </a:solidFill>
                <a:latin typeface="Open Sans"/>
                <a:cs typeface="Arial" charset="0"/>
                <a:sym typeface="Open Sans"/>
              </a:rPr>
              <a:t>с учетом потенциала проекта, Вероятность технического успеха проекта, Стоимость и время разработки проекта, Патентная чистота проекта, Наличие научно-технических ресурсов для выполнения проекта, Возможность выполнения будущих НИОКР на базе данного проекта и новой технологии, Воздействие на другие проекты);</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Текст 2"/>
          <p:cNvSpPr txBox="1">
            <a:spLocks noGrp="1"/>
          </p:cNvSpPr>
          <p:nvPr>
            <p:ph type="body" idx="1"/>
          </p:nvPr>
        </p:nvSpPr>
        <p:spPr>
          <a:xfrm>
            <a:off x="304800" y="687388"/>
            <a:ext cx="8520113" cy="3303587"/>
          </a:xfrm>
        </p:spPr>
        <p:txBody>
          <a:bodyPr/>
          <a:lstStyle/>
          <a:p>
            <a:pPr algn="just" eaLnBrk="1" hangingPunct="1">
              <a:lnSpc>
                <a:spcPct val="115000"/>
              </a:lnSpc>
              <a:spcBef>
                <a:spcPct val="0"/>
              </a:spcBef>
              <a:spcAft>
                <a:spcPct val="0"/>
              </a:spcAft>
              <a:buClr>
                <a:srgbClr val="695D46"/>
              </a:buClr>
              <a:buFont typeface="Open Sans"/>
              <a:buChar char="●"/>
            </a:pPr>
            <a:r>
              <a:rPr lang="ru-RU" b="1">
                <a:solidFill>
                  <a:srgbClr val="695D46"/>
                </a:solidFill>
                <a:latin typeface="Open Sans"/>
                <a:cs typeface="Arial" charset="0"/>
                <a:sym typeface="Open Sans"/>
              </a:rPr>
              <a:t>Финансовые</a:t>
            </a:r>
            <a:r>
              <a:rPr lang="ru-RU">
                <a:solidFill>
                  <a:srgbClr val="695D46"/>
                </a:solidFill>
                <a:latin typeface="Open Sans"/>
                <a:cs typeface="Arial" charset="0"/>
                <a:sym typeface="Open Sans"/>
              </a:rPr>
              <a:t> (Стоимость НИОКР, Вложения в производство, Вложения в маркетинг, Наличие финансов в нужные моменты времени, Влияние на другие проекты, требующие финансовых средств, Время достижения точки безубыточности и максимальное отрицательное значение расходов, Потенциальный годовой размер прибыли, Ожидаемая норма прибыли, Соответствие проекта критериям эффективности инвестиций, принятым в компании);</a:t>
            </a:r>
          </a:p>
          <a:p>
            <a:pPr algn="just" eaLnBrk="1" hangingPunct="1">
              <a:lnSpc>
                <a:spcPct val="115000"/>
              </a:lnSpc>
              <a:spcBef>
                <a:spcPct val="0"/>
              </a:spcBef>
              <a:spcAft>
                <a:spcPct val="0"/>
              </a:spcAft>
              <a:buClr>
                <a:srgbClr val="695D46"/>
              </a:buClr>
              <a:buFont typeface="Open Sans"/>
              <a:buChar char="●"/>
            </a:pPr>
            <a:r>
              <a:rPr lang="ru-RU" b="1">
                <a:solidFill>
                  <a:srgbClr val="695D46"/>
                </a:solidFill>
                <a:latin typeface="Open Sans"/>
                <a:cs typeface="Arial" charset="0"/>
                <a:sym typeface="Open Sans"/>
              </a:rPr>
              <a:t>Производственные</a:t>
            </a:r>
            <a:r>
              <a:rPr lang="ru-RU">
                <a:solidFill>
                  <a:srgbClr val="695D46"/>
                </a:solidFill>
                <a:latin typeface="Open Sans"/>
                <a:cs typeface="Arial" charset="0"/>
                <a:sym typeface="Open Sans"/>
              </a:rPr>
              <a:t> (Новые технологические процессы, Достаточная численность </a:t>
            </a:r>
            <a:br>
              <a:rPr lang="ru-RU">
                <a:solidFill>
                  <a:srgbClr val="695D46"/>
                </a:solidFill>
                <a:latin typeface="Open Sans"/>
                <a:cs typeface="Arial" charset="0"/>
                <a:sym typeface="Open Sans"/>
              </a:rPr>
            </a:br>
            <a:r>
              <a:rPr lang="ru-RU">
                <a:solidFill>
                  <a:srgbClr val="695D46"/>
                </a:solidFill>
                <a:latin typeface="Open Sans"/>
                <a:cs typeface="Arial" charset="0"/>
                <a:sym typeface="Open Sans"/>
              </a:rPr>
              <a:t>и квалификация производственного персонала, Соответствие проекта имеющимся производственным мощностям, Цена и наличие материалов, Производственные издержки, Потребности в дополнительных мощностях);</a:t>
            </a:r>
          </a:p>
          <a:p>
            <a:pPr algn="just" eaLnBrk="1" hangingPunct="1">
              <a:lnSpc>
                <a:spcPct val="115000"/>
              </a:lnSpc>
              <a:spcBef>
                <a:spcPct val="0"/>
              </a:spcBef>
              <a:spcAft>
                <a:spcPct val="0"/>
              </a:spcAft>
              <a:buClr>
                <a:srgbClr val="695D46"/>
              </a:buClr>
              <a:buFont typeface="Open Sans"/>
              <a:buChar char="●"/>
            </a:pPr>
            <a:r>
              <a:rPr lang="ru-RU" b="1">
                <a:solidFill>
                  <a:srgbClr val="695D46"/>
                </a:solidFill>
                <a:latin typeface="Open Sans"/>
                <a:cs typeface="Arial" charset="0"/>
                <a:sym typeface="Open Sans"/>
              </a:rPr>
              <a:t>Внешние и экономические </a:t>
            </a:r>
            <a:r>
              <a:rPr lang="ru-RU">
                <a:solidFill>
                  <a:srgbClr val="695D46"/>
                </a:solidFill>
                <a:latin typeface="Open Sans"/>
                <a:cs typeface="Arial" charset="0"/>
                <a:sym typeface="Open Sans"/>
              </a:rPr>
              <a:t>(Возможные вредные воздействия продуктов и технологии, Влияние общественного мнения, Текущее и перспективное законодательство, Воздействие на уровень занятости).</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2400" b="1">
                <a:solidFill>
                  <a:schemeClr val="accent1"/>
                </a:solidFill>
                <a:latin typeface="PT Sans Narrow"/>
                <a:cs typeface="Arial" charset="0"/>
                <a:sym typeface="PT Sans Narrow"/>
              </a:rPr>
              <a:t>Безусловно, на осуществление инновационной деятельности оказывают влияние и мезоэкономические (отраслевые и региональные) условия:</a:t>
            </a:r>
          </a:p>
        </p:txBody>
      </p:sp>
      <p:sp>
        <p:nvSpPr>
          <p:cNvPr id="3" name="Текст 2"/>
          <p:cNvSpPr>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800">
                <a:solidFill>
                  <a:srgbClr val="695D46"/>
                </a:solidFill>
                <a:latin typeface="Open Sans"/>
                <a:cs typeface="Arial" charset="0"/>
                <a:sym typeface="Open Sans"/>
              </a:rPr>
              <a:t>уровень технологичности отрасли, характеризующийся содержанием разработок, скоростью технологических изменений, структурой взаимосвязей, характером доступа к знаниям, организационными структурами и институциональными факторами;</a:t>
            </a:r>
          </a:p>
          <a:p>
            <a:pPr algn="just" eaLnBrk="1" hangingPunct="1">
              <a:lnSpc>
                <a:spcPct val="115000"/>
              </a:lnSpc>
              <a:spcBef>
                <a:spcPct val="0"/>
              </a:spcBef>
              <a:spcAft>
                <a:spcPct val="0"/>
              </a:spcAft>
              <a:buClr>
                <a:srgbClr val="695D46"/>
              </a:buClr>
              <a:buFont typeface="Open Sans"/>
              <a:buChar char="●"/>
            </a:pPr>
            <a:r>
              <a:rPr lang="ru-RU" sz="1800">
                <a:solidFill>
                  <a:srgbClr val="695D46"/>
                </a:solidFill>
                <a:latin typeface="Open Sans"/>
                <a:cs typeface="Arial" charset="0"/>
                <a:sym typeface="Open Sans"/>
              </a:rPr>
              <a:t>развитость на конкретном рынке сферы услуг;</a:t>
            </a:r>
          </a:p>
          <a:p>
            <a:pPr algn="just" eaLnBrk="1" hangingPunct="1">
              <a:lnSpc>
                <a:spcPct val="115000"/>
              </a:lnSpc>
              <a:spcBef>
                <a:spcPct val="0"/>
              </a:spcBef>
              <a:spcAft>
                <a:spcPct val="0"/>
              </a:spcAft>
              <a:buClr>
                <a:srgbClr val="695D46"/>
              </a:buClr>
              <a:buFont typeface="Open Sans"/>
              <a:buChar char="●"/>
            </a:pPr>
            <a:r>
              <a:rPr lang="ru-RU" sz="1800">
                <a:solidFill>
                  <a:srgbClr val="695D46"/>
                </a:solidFill>
                <a:latin typeface="Open Sans"/>
                <a:cs typeface="Arial" charset="0"/>
                <a:sym typeface="Open Sans"/>
              </a:rPr>
              <a:t>наличие рыночных условий осуществления инновации на малых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и средних предприятиях;</a:t>
            </a:r>
          </a:p>
          <a:p>
            <a:pPr algn="just" eaLnBrk="1" hangingPunct="1">
              <a:lnSpc>
                <a:spcPct val="115000"/>
              </a:lnSpc>
              <a:spcBef>
                <a:spcPct val="0"/>
              </a:spcBef>
              <a:spcAft>
                <a:spcPct val="0"/>
              </a:spcAft>
              <a:buClr>
                <a:srgbClr val="695D46"/>
              </a:buClr>
              <a:buFont typeface="Open Sans"/>
              <a:buChar char="●"/>
            </a:pPr>
            <a:r>
              <a:rPr lang="ru-RU" sz="1800">
                <a:solidFill>
                  <a:srgbClr val="695D46"/>
                </a:solidFill>
                <a:latin typeface="Open Sans"/>
                <a:cs typeface="Arial" charset="0"/>
                <a:sym typeface="Open Sans"/>
              </a:rPr>
              <a:t>уровень региональной инновационной системы;</a:t>
            </a:r>
          </a:p>
          <a:p>
            <a:pPr algn="just" eaLnBrk="1" hangingPunct="1">
              <a:lnSpc>
                <a:spcPct val="115000"/>
              </a:lnSpc>
              <a:spcBef>
                <a:spcPct val="0"/>
              </a:spcBef>
              <a:spcAft>
                <a:spcPct val="0"/>
              </a:spcAft>
              <a:buClr>
                <a:srgbClr val="695D46"/>
              </a:buClr>
              <a:buFont typeface="Open Sans"/>
              <a:buChar char="●"/>
            </a:pPr>
            <a:r>
              <a:rPr lang="ru-RU" sz="1800">
                <a:solidFill>
                  <a:srgbClr val="695D46"/>
                </a:solidFill>
                <a:latin typeface="Open Sans"/>
                <a:cs typeface="Arial" charset="0"/>
                <a:sym typeface="Open Sans"/>
              </a:rPr>
              <a:t>степень влияния глобализации.</a:t>
            </a:r>
          </a:p>
          <a:p>
            <a:pPr eaLnBrk="1" hangingPunct="1">
              <a:lnSpc>
                <a:spcPct val="115000"/>
              </a:lnSpc>
              <a:spcBef>
                <a:spcPct val="0"/>
              </a:spcBef>
              <a:spcAft>
                <a:spcPct val="0"/>
              </a:spcAft>
              <a:buClr>
                <a:srgbClr val="695D46"/>
              </a:buClr>
              <a:buFont typeface="Open Sans"/>
              <a:buNone/>
            </a:pPr>
            <a:endParaRPr lang="ru-RU" sz="1800">
              <a:solidFill>
                <a:srgbClr val="695D46"/>
              </a:solidFill>
              <a:latin typeface="Open Sans"/>
              <a:cs typeface="Arial" charset="0"/>
              <a:sym typeface="Open San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endParaRPr lang="ru-RU" sz="4400" b="1" dirty="0">
              <a:solidFill>
                <a:schemeClr val="accent1"/>
              </a:solidFill>
              <a:latin typeface="PT Sans Narrow"/>
              <a:cs typeface="Arial" charset="0"/>
              <a:sym typeface="PT Sans Narro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Google Shape;84;p16"/>
          <p:cNvSpPr txBox="1">
            <a:spLocks noGrp="1"/>
          </p:cNvSpPr>
          <p:nvPr>
            <p:ph type="title"/>
          </p:nvPr>
        </p:nvSpPr>
        <p:spPr>
          <a:xfrm>
            <a:off x="311150" y="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Определение “Экономика знаний”</a:t>
            </a:r>
          </a:p>
        </p:txBody>
      </p:sp>
      <p:sp>
        <p:nvSpPr>
          <p:cNvPr id="43010" name="Google Shape;85;p16"/>
          <p:cNvSpPr txBox="1">
            <a:spLocks noGrp="1"/>
          </p:cNvSpPr>
          <p:nvPr>
            <p:ph type="body" idx="1"/>
          </p:nvPr>
        </p:nvSpPr>
        <p:spPr>
          <a:xfrm>
            <a:off x="311150" y="782638"/>
            <a:ext cx="8521700" cy="4040187"/>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400">
                <a:solidFill>
                  <a:srgbClr val="000000"/>
                </a:solidFill>
                <a:cs typeface="Arial" charset="0"/>
              </a:rPr>
              <a:t>Организацией экономического сотрудничества и развития было предложено следующее определение этого термина при разработке национальных стратегий для отдельных стран: </a:t>
            </a:r>
            <a:r>
              <a:rPr lang="ru-RU" sz="2400" b="1">
                <a:solidFill>
                  <a:srgbClr val="000000"/>
                </a:solidFill>
                <a:cs typeface="Arial" charset="0"/>
              </a:rPr>
              <a:t>«Экономика знаний - это такая экономика, которая рекомендует своим организациям и людям приобретать, создавать, распространять и использовать кодифицированные и неявные знания с целью более эффективного ускорения экономического и социального развития»</a:t>
            </a:r>
            <a:endParaRPr lang="ru-RU" sz="2400" b="1">
              <a:solidFill>
                <a:srgbClr val="695D46"/>
              </a:solidFill>
              <a:latin typeface="Open Sans"/>
              <a:cs typeface="Arial" charset="0"/>
              <a:sym typeface="Open San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4400" b="1">
                <a:solidFill>
                  <a:schemeClr val="accent1"/>
                </a:solidFill>
                <a:latin typeface="PT Sans Narrow"/>
                <a:cs typeface="Arial" charset="0"/>
                <a:sym typeface="PT Sans Narrow"/>
              </a:rPr>
              <a:t>14. Классификация объектов интеллектуальной собственности</a:t>
            </a:r>
          </a:p>
        </p:txBody>
      </p:sp>
      <p:sp>
        <p:nvSpPr>
          <p:cNvPr id="160770"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z="2300" dirty="0">
              <a:solidFill>
                <a:srgbClr val="695D46"/>
              </a:solidFill>
              <a:latin typeface="Open Sans"/>
              <a:cs typeface="Arial" charset="0"/>
              <a:sym typeface="Open San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84263" y="1003300"/>
            <a:ext cx="7200900" cy="2686050"/>
          </a:xfrm>
        </p:spPr>
        <p:txBody>
          <a:bodyPr/>
          <a:lstStyle/>
          <a:p>
            <a:pPr algn="just" eaLnBrk="1" hangingPunct="1">
              <a:lnSpc>
                <a:spcPct val="115000"/>
              </a:lnSpc>
              <a:buClr>
                <a:srgbClr val="695D46"/>
              </a:buClr>
              <a:buSzPts val="1800"/>
              <a:buFont typeface="Open Sans"/>
              <a:buNone/>
            </a:pPr>
            <a:r>
              <a:rPr lang="ru-RU" sz="2400">
                <a:solidFill>
                  <a:srgbClr val="695D46"/>
                </a:solidFill>
                <a:latin typeface="Open Sans"/>
                <a:cs typeface="Arial" charset="0"/>
                <a:sym typeface="Open Sans"/>
              </a:rPr>
              <a:t>Объекты интеллектуальной собственности неоднородны по своему составу, по характеру использования в процессе производства, </a:t>
            </a:r>
            <a:br>
              <a:rPr lang="ru-RU" sz="2400">
                <a:solidFill>
                  <a:srgbClr val="695D46"/>
                </a:solidFill>
                <a:latin typeface="Open Sans"/>
                <a:cs typeface="Arial" charset="0"/>
                <a:sym typeface="Open Sans"/>
              </a:rPr>
            </a:br>
            <a:r>
              <a:rPr lang="ru-RU" sz="2400">
                <a:solidFill>
                  <a:srgbClr val="695D46"/>
                </a:solidFill>
                <a:latin typeface="Open Sans"/>
                <a:cs typeface="Arial" charset="0"/>
                <a:sym typeface="Open Sans"/>
              </a:rPr>
              <a:t>по степени влияния на финансовое состояние и результаты хозяйственной деятельности предприятия. Поэтому необходима классификация, которая может быть произведена по ряду признаков.</a:t>
            </a:r>
          </a:p>
          <a:p>
            <a:pPr eaLnBrk="1" hangingPunct="1">
              <a:lnSpc>
                <a:spcPct val="115000"/>
              </a:lnSpc>
              <a:buClr>
                <a:srgbClr val="695D46"/>
              </a:buClr>
              <a:buSzPts val="1800"/>
              <a:buFont typeface="Open Sans"/>
              <a:buChar char="●"/>
            </a:pPr>
            <a:endParaRPr lang="ru-RU" sz="1800">
              <a:solidFill>
                <a:srgbClr val="695D46"/>
              </a:solidFill>
              <a:latin typeface="Open Sans"/>
              <a:cs typeface="Arial" charset="0"/>
              <a:sym typeface="Open San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Заголовок 1"/>
          <p:cNvSpPr txBox="1">
            <a:spLocks noGrp="1"/>
          </p:cNvSpPr>
          <p:nvPr>
            <p:ph type="title"/>
          </p:nvPr>
        </p:nvSpPr>
        <p:spPr/>
        <p:txBody>
          <a:bodyPr/>
          <a:lstStyle/>
          <a:p>
            <a:pPr eaLnBrk="1" hangingPunct="1">
              <a:buClr>
                <a:schemeClr val="accent1"/>
              </a:buClr>
              <a:buSzPts val="3600"/>
              <a:buFont typeface="PT Sans Narrow"/>
              <a:buNone/>
            </a:pPr>
            <a:r>
              <a:rPr lang="ru-RU" sz="3600" b="1">
                <a:solidFill>
                  <a:schemeClr val="accent1"/>
                </a:solidFill>
                <a:latin typeface="PT Sans Narrow"/>
                <a:cs typeface="Arial" charset="0"/>
                <a:sym typeface="PT Sans Narrow"/>
              </a:rPr>
              <a:t>Объекты интеллектуальной собственности</a:t>
            </a:r>
          </a:p>
        </p:txBody>
      </p:sp>
      <p:pic>
        <p:nvPicPr>
          <p:cNvPr id="162818" name="Объект 3"/>
          <p:cNvPicPr>
            <a:picLocks noGrp="1" noChangeAspect="1"/>
          </p:cNvPicPr>
          <p:nvPr>
            <p:ph idx="1"/>
          </p:nvPr>
        </p:nvPicPr>
        <p:blipFill>
          <a:blip r:embed="rId2"/>
          <a:srcRect/>
          <a:stretch>
            <a:fillRect/>
          </a:stretch>
        </p:blipFill>
        <p:spPr>
          <a:xfrm>
            <a:off x="2393950" y="1714500"/>
            <a:ext cx="4470400" cy="2686050"/>
          </a:xfr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03300" y="542925"/>
            <a:ext cx="7200900" cy="4532313"/>
          </a:xfrm>
        </p:spPr>
        <p:txBody>
          <a:bodyPr>
            <a:normAutofit/>
          </a:bodyPr>
          <a:lstStyle/>
          <a:p>
            <a:pPr marL="457200" indent="-342900" algn="just" eaLnBrk="1" hangingPunct="1">
              <a:lnSpc>
                <a:spcPct val="95000"/>
              </a:lnSpc>
              <a:buClr>
                <a:srgbClr val="695D46"/>
              </a:buClr>
              <a:buSzPts val="1800"/>
              <a:buFont typeface="Open Sans"/>
              <a:buChar char="●"/>
            </a:pPr>
            <a:r>
              <a:rPr lang="ru-RU" sz="1600">
                <a:solidFill>
                  <a:srgbClr val="695D46"/>
                </a:solidFill>
                <a:latin typeface="Open Sans"/>
                <a:cs typeface="Arial" charset="0"/>
                <a:sym typeface="Open Sans"/>
              </a:rPr>
              <a:t>в зависимости от использования </a:t>
            </a:r>
            <a:br>
              <a:rPr lang="ru-RU" sz="1600">
                <a:solidFill>
                  <a:srgbClr val="695D46"/>
                </a:solidFill>
                <a:latin typeface="Open Sans"/>
                <a:cs typeface="Arial" charset="0"/>
                <a:sym typeface="Open Sans"/>
              </a:rPr>
            </a:br>
            <a:r>
              <a:rPr lang="ru-RU" sz="1600">
                <a:solidFill>
                  <a:srgbClr val="695D46"/>
                </a:solidFill>
                <a:latin typeface="Open Sans"/>
                <a:cs typeface="Arial" charset="0"/>
                <a:sym typeface="Open Sans"/>
              </a:rPr>
              <a:t>в производстве, нематериальные активы можно разделить </a:t>
            </a:r>
            <a:br>
              <a:rPr lang="ru-RU" sz="1600">
                <a:solidFill>
                  <a:srgbClr val="695D46"/>
                </a:solidFill>
                <a:latin typeface="Open Sans"/>
                <a:cs typeface="Arial" charset="0"/>
                <a:sym typeface="Open Sans"/>
              </a:rPr>
            </a:br>
            <a:r>
              <a:rPr lang="ru-RU" sz="1600">
                <a:solidFill>
                  <a:srgbClr val="695D46"/>
                </a:solidFill>
                <a:latin typeface="Open Sans"/>
                <a:cs typeface="Arial" charset="0"/>
                <a:sym typeface="Open Sans"/>
              </a:rPr>
              <a:t>на функционирующие (работающие) объекты, применение которых приносит предприятию доход в настоящий период; нефункционирующие (неработающие) объекты, которые </a:t>
            </a:r>
            <a:br>
              <a:rPr lang="ru-RU" sz="1600">
                <a:solidFill>
                  <a:srgbClr val="695D46"/>
                </a:solidFill>
                <a:latin typeface="Open Sans"/>
                <a:cs typeface="Arial" charset="0"/>
                <a:sym typeface="Open Sans"/>
              </a:rPr>
            </a:br>
            <a:r>
              <a:rPr lang="ru-RU" sz="1600">
                <a:solidFill>
                  <a:srgbClr val="695D46"/>
                </a:solidFill>
                <a:latin typeface="Open Sans"/>
                <a:cs typeface="Arial" charset="0"/>
                <a:sym typeface="Open Sans"/>
              </a:rPr>
              <a:t>не используются по каким-либо причинам, но могут применяться в будущем;</a:t>
            </a:r>
          </a:p>
          <a:p>
            <a:pPr marL="457200" indent="-342900" algn="just" eaLnBrk="1" hangingPunct="1">
              <a:lnSpc>
                <a:spcPct val="95000"/>
              </a:lnSpc>
              <a:buClr>
                <a:srgbClr val="695D46"/>
              </a:buClr>
              <a:buSzPts val="1800"/>
              <a:buFont typeface="Open Sans"/>
              <a:buChar char="●"/>
            </a:pPr>
            <a:r>
              <a:rPr lang="ru-RU" sz="1600">
                <a:solidFill>
                  <a:srgbClr val="695D46"/>
                </a:solidFill>
                <a:latin typeface="Open Sans"/>
                <a:cs typeface="Arial" charset="0"/>
                <a:sym typeface="Open Sans"/>
              </a:rPr>
              <a:t>по степени влияния на финансовые результаты предприятия выделяются объекты нематериальных активов (НМА), способные приносить доход прямо, за счет внедрения их в эксплуатацию </a:t>
            </a:r>
            <a:br>
              <a:rPr lang="ru-RU" sz="1600">
                <a:solidFill>
                  <a:srgbClr val="695D46"/>
                </a:solidFill>
                <a:latin typeface="Open Sans"/>
                <a:cs typeface="Arial" charset="0"/>
                <a:sym typeface="Open Sans"/>
              </a:rPr>
            </a:br>
            <a:r>
              <a:rPr lang="ru-RU" sz="1600">
                <a:solidFill>
                  <a:srgbClr val="695D46"/>
                </a:solidFill>
                <a:latin typeface="Open Sans"/>
                <a:cs typeface="Arial" charset="0"/>
                <a:sym typeface="Open Sans"/>
              </a:rPr>
              <a:t>и объекты, опосредованно влияющие на финансовые результаты;</a:t>
            </a:r>
          </a:p>
          <a:p>
            <a:pPr marL="457200" indent="-342900" algn="just" eaLnBrk="1" hangingPunct="1">
              <a:lnSpc>
                <a:spcPct val="95000"/>
              </a:lnSpc>
              <a:buClr>
                <a:srgbClr val="695D46"/>
              </a:buClr>
              <a:buSzPts val="1800"/>
              <a:buFont typeface="Open Sans"/>
              <a:buChar char="●"/>
            </a:pPr>
            <a:r>
              <a:rPr lang="ru-RU" sz="1600">
                <a:solidFill>
                  <a:srgbClr val="695D46"/>
                </a:solidFill>
                <a:latin typeface="Open Sans"/>
                <a:cs typeface="Arial" charset="0"/>
                <a:sym typeface="Open Sans"/>
              </a:rPr>
              <a:t>по признаку получения результата интеллектуальной деятельности различают гуманитарные, технические, научные;</a:t>
            </a:r>
          </a:p>
          <a:p>
            <a:pPr marL="457200" indent="-342900" algn="just" eaLnBrk="1" hangingPunct="1">
              <a:lnSpc>
                <a:spcPct val="95000"/>
              </a:lnSpc>
              <a:buClr>
                <a:srgbClr val="695D46"/>
              </a:buClr>
              <a:buSzPts val="1800"/>
              <a:buFont typeface="Open Sans"/>
              <a:buChar char="●"/>
            </a:pPr>
            <a:r>
              <a:rPr lang="ru-RU" sz="1600">
                <a:solidFill>
                  <a:srgbClr val="695D46"/>
                </a:solidFill>
                <a:latin typeface="Open Sans"/>
                <a:cs typeface="Arial" charset="0"/>
                <a:sym typeface="Open Sans"/>
              </a:rPr>
              <a:t>в зависимости от степени правовой защищенности, одна часть нематериальных активов относится к защищаемым охранными документами (авторскими правами), другая – к разряду </a:t>
            </a:r>
            <a:br>
              <a:rPr lang="ru-RU" sz="1600">
                <a:solidFill>
                  <a:srgbClr val="695D46"/>
                </a:solidFill>
                <a:latin typeface="Open Sans"/>
                <a:cs typeface="Arial" charset="0"/>
                <a:sym typeface="Open Sans"/>
              </a:rPr>
            </a:br>
            <a:r>
              <a:rPr lang="ru-RU" sz="1600">
                <a:solidFill>
                  <a:srgbClr val="695D46"/>
                </a:solidFill>
                <a:latin typeface="Open Sans"/>
                <a:cs typeface="Arial" charset="0"/>
                <a:sym typeface="Open Sans"/>
              </a:rPr>
              <a:t>не защищенных охранными документами (авторскими правами).</a:t>
            </a:r>
          </a:p>
          <a:p>
            <a:pPr marL="457200" indent="-342900" eaLnBrk="1" hangingPunct="1">
              <a:lnSpc>
                <a:spcPct val="95000"/>
              </a:lnSpc>
              <a:buClr>
                <a:srgbClr val="695D46"/>
              </a:buClr>
              <a:buSzPts val="1800"/>
              <a:buFont typeface="Open Sans"/>
              <a:buChar char="●"/>
            </a:pPr>
            <a:endParaRPr lang="ru-RU" sz="1100">
              <a:solidFill>
                <a:srgbClr val="695D46"/>
              </a:solidFill>
              <a:latin typeface="Open Sans"/>
              <a:cs typeface="Arial" charset="0"/>
              <a:sym typeface="Open San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Google Shape;139;p15"/>
          <p:cNvSpPr txBox="1">
            <a:spLocks noGrp="1"/>
          </p:cNvSpPr>
          <p:nvPr>
            <p:ph type="title"/>
          </p:nvPr>
        </p:nvSpPr>
        <p:spPr>
          <a:xfrm>
            <a:off x="303213" y="273050"/>
            <a:ext cx="7505700" cy="955675"/>
          </a:xfrm>
        </p:spPr>
        <p:txBody>
          <a:bodyPr/>
          <a:lstStyle/>
          <a:p>
            <a:pPr eaLnBrk="1" hangingPunct="1">
              <a:spcBef>
                <a:spcPts val="1000"/>
              </a:spcBef>
              <a:spcAft>
                <a:spcPct val="0"/>
              </a:spcAft>
              <a:buClr>
                <a:schemeClr val="accent1"/>
              </a:buClr>
              <a:buFont typeface="PT Sans Narrow"/>
              <a:buNone/>
            </a:pPr>
            <a:r>
              <a:rPr lang="ru-RU" sz="1800" b="1">
                <a:latin typeface="Cambria" pitchFamily="18" charset="0"/>
                <a:cs typeface="Arial" charset="0"/>
                <a:sym typeface="Cambria" pitchFamily="18" charset="0"/>
              </a:rPr>
              <a:t>К объектам промышленной собственности относятся:</a:t>
            </a:r>
            <a:br>
              <a:rPr lang="ru-RU" sz="1800" b="1">
                <a:latin typeface="Cambria" pitchFamily="18" charset="0"/>
                <a:cs typeface="Arial" charset="0"/>
                <a:sym typeface="Cambria" pitchFamily="18" charset="0"/>
              </a:rPr>
            </a:br>
            <a:r>
              <a:rPr lang="ru-RU" sz="1800" b="1">
                <a:latin typeface="Cambria" pitchFamily="18" charset="0"/>
                <a:cs typeface="Arial" charset="0"/>
                <a:sym typeface="Cambria" pitchFamily="18" charset="0"/>
              </a:rPr>
              <a:t>- изобретения;</a:t>
            </a:r>
            <a:br>
              <a:rPr lang="ru-RU" sz="1800" b="1">
                <a:latin typeface="Cambria" pitchFamily="18" charset="0"/>
                <a:cs typeface="Arial" charset="0"/>
                <a:sym typeface="Cambria" pitchFamily="18" charset="0"/>
              </a:rPr>
            </a:br>
            <a:r>
              <a:rPr lang="ru-RU" sz="1800" b="1">
                <a:latin typeface="Cambria" pitchFamily="18" charset="0"/>
                <a:cs typeface="Arial" charset="0"/>
                <a:sym typeface="Cambria" pitchFamily="18" charset="0"/>
              </a:rPr>
              <a:t>- промышленные образцы;</a:t>
            </a:r>
            <a:br>
              <a:rPr lang="ru-RU" sz="1800" b="1">
                <a:latin typeface="Cambria" pitchFamily="18" charset="0"/>
                <a:cs typeface="Arial" charset="0"/>
                <a:sym typeface="Cambria" pitchFamily="18" charset="0"/>
              </a:rPr>
            </a:br>
            <a:r>
              <a:rPr lang="ru-RU" sz="1800" b="1">
                <a:latin typeface="Cambria" pitchFamily="18" charset="0"/>
                <a:cs typeface="Arial" charset="0"/>
                <a:sym typeface="Cambria" pitchFamily="18" charset="0"/>
              </a:rPr>
              <a:t>- полезные модели;</a:t>
            </a:r>
            <a:br>
              <a:rPr lang="ru-RU" sz="1800" b="1">
                <a:latin typeface="Cambria" pitchFamily="18" charset="0"/>
                <a:cs typeface="Arial" charset="0"/>
                <a:sym typeface="Cambria" pitchFamily="18" charset="0"/>
              </a:rPr>
            </a:br>
            <a:r>
              <a:rPr lang="ru-RU" sz="1800" b="1">
                <a:latin typeface="Cambria" pitchFamily="18" charset="0"/>
                <a:cs typeface="Arial" charset="0"/>
                <a:sym typeface="Cambria" pitchFamily="18" charset="0"/>
              </a:rPr>
              <a:t>- товарные знаки;</a:t>
            </a:r>
            <a:br>
              <a:rPr lang="ru-RU" sz="1800" b="1">
                <a:latin typeface="Cambria" pitchFamily="18" charset="0"/>
                <a:cs typeface="Arial" charset="0"/>
                <a:sym typeface="Cambria" pitchFamily="18" charset="0"/>
              </a:rPr>
            </a:br>
            <a:r>
              <a:rPr lang="ru-RU" sz="1800" b="1">
                <a:latin typeface="Cambria" pitchFamily="18" charset="0"/>
                <a:cs typeface="Arial" charset="0"/>
                <a:sym typeface="Cambria" pitchFamily="18" charset="0"/>
              </a:rPr>
              <a:t>- знаки обслуживания;</a:t>
            </a:r>
            <a:br>
              <a:rPr lang="ru-RU" sz="1800" b="1">
                <a:latin typeface="Cambria" pitchFamily="18" charset="0"/>
                <a:cs typeface="Arial" charset="0"/>
                <a:sym typeface="Cambria" pitchFamily="18" charset="0"/>
              </a:rPr>
            </a:br>
            <a:r>
              <a:rPr lang="ru-RU" sz="1800" b="1">
                <a:latin typeface="Cambria" pitchFamily="18" charset="0"/>
                <a:cs typeface="Arial" charset="0"/>
                <a:sym typeface="Cambria" pitchFamily="18" charset="0"/>
              </a:rPr>
              <a:t>- наименование мест происхождения товара.</a:t>
            </a:r>
            <a:br>
              <a:rPr lang="ru-RU" sz="1800" b="1">
                <a:latin typeface="Cambria" pitchFamily="18" charset="0"/>
                <a:cs typeface="Arial" charset="0"/>
                <a:sym typeface="Cambria" pitchFamily="18" charset="0"/>
              </a:rPr>
            </a:br>
            <a:endParaRPr lang="ru-RU" sz="1800" b="1">
              <a:solidFill>
                <a:schemeClr val="accent1"/>
              </a:solidFill>
              <a:latin typeface="Cambria" pitchFamily="18" charset="0"/>
              <a:cs typeface="Arial" charset="0"/>
              <a:sym typeface="Cambria" pitchFamily="18" charset="0"/>
            </a:endParaRPr>
          </a:p>
        </p:txBody>
      </p:sp>
      <p:pic>
        <p:nvPicPr>
          <p:cNvPr id="164866" name="Google Shape;140;p15"/>
          <p:cNvPicPr preferRelativeResize="0">
            <a:picLocks noChangeAspect="1" noChangeArrowheads="1"/>
          </p:cNvPicPr>
          <p:nvPr/>
        </p:nvPicPr>
        <p:blipFill>
          <a:blip r:embed="rId3"/>
          <a:srcRect/>
          <a:stretch>
            <a:fillRect/>
          </a:stretch>
        </p:blipFill>
        <p:spPr bwMode="auto">
          <a:xfrm>
            <a:off x="6407150" y="660400"/>
            <a:ext cx="2298700" cy="1436688"/>
          </a:xfrm>
          <a:prstGeom prst="rect">
            <a:avLst/>
          </a:prstGeom>
          <a:noFill/>
          <a:ln w="9525">
            <a:noFill/>
            <a:miter lim="800000"/>
            <a:headEnd/>
            <a:tailEnd/>
          </a:ln>
        </p:spPr>
      </p:pic>
      <p:pic>
        <p:nvPicPr>
          <p:cNvPr id="164867" name="Google Shape;141;p15"/>
          <p:cNvPicPr preferRelativeResize="0">
            <a:picLocks noChangeAspect="1" noChangeArrowheads="1"/>
          </p:cNvPicPr>
          <p:nvPr/>
        </p:nvPicPr>
        <p:blipFill>
          <a:blip r:embed="rId4"/>
          <a:srcRect/>
          <a:stretch>
            <a:fillRect/>
          </a:stretch>
        </p:blipFill>
        <p:spPr bwMode="auto">
          <a:xfrm>
            <a:off x="3652838" y="727075"/>
            <a:ext cx="2478087" cy="1303338"/>
          </a:xfrm>
          <a:prstGeom prst="rect">
            <a:avLst/>
          </a:prstGeom>
          <a:noFill/>
          <a:ln w="9525">
            <a:noFill/>
            <a:miter lim="800000"/>
            <a:headEnd/>
            <a:tailEnd/>
          </a:ln>
        </p:spPr>
      </p:pic>
      <p:pic>
        <p:nvPicPr>
          <p:cNvPr id="164868" name="Google Shape;142;p15"/>
          <p:cNvPicPr preferRelativeResize="0">
            <a:picLocks noChangeAspect="1" noChangeArrowheads="1"/>
          </p:cNvPicPr>
          <p:nvPr/>
        </p:nvPicPr>
        <p:blipFill>
          <a:blip r:embed="rId5"/>
          <a:srcRect/>
          <a:stretch>
            <a:fillRect/>
          </a:stretch>
        </p:blipFill>
        <p:spPr bwMode="auto">
          <a:xfrm>
            <a:off x="6407150" y="2687638"/>
            <a:ext cx="2298700" cy="1976437"/>
          </a:xfrm>
          <a:prstGeom prst="rect">
            <a:avLst/>
          </a:prstGeom>
          <a:noFill/>
          <a:ln w="9525">
            <a:noFill/>
            <a:miter lim="800000"/>
            <a:headEnd/>
            <a:tailEnd/>
          </a:ln>
        </p:spPr>
      </p:pic>
      <p:pic>
        <p:nvPicPr>
          <p:cNvPr id="164869" name="Google Shape;143;p15"/>
          <p:cNvPicPr preferRelativeResize="0">
            <a:picLocks noChangeAspect="1" noChangeArrowheads="1"/>
          </p:cNvPicPr>
          <p:nvPr/>
        </p:nvPicPr>
        <p:blipFill>
          <a:blip r:embed="rId6"/>
          <a:srcRect/>
          <a:stretch>
            <a:fillRect/>
          </a:stretch>
        </p:blipFill>
        <p:spPr bwMode="auto">
          <a:xfrm>
            <a:off x="4156075" y="2209800"/>
            <a:ext cx="1471613" cy="1235075"/>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Google Shape;148;p16"/>
          <p:cNvSpPr txBox="1">
            <a:spLocks noGrp="1"/>
          </p:cNvSpPr>
          <p:nvPr>
            <p:ph type="title"/>
          </p:nvPr>
        </p:nvSpPr>
        <p:spPr>
          <a:xfrm>
            <a:off x="249238" y="112713"/>
            <a:ext cx="8655050" cy="1162050"/>
          </a:xfrm>
        </p:spPr>
        <p:txBody>
          <a:bodyPr/>
          <a:lstStyle/>
          <a:p>
            <a:pPr algn="just" eaLnBrk="1" hangingPunct="1">
              <a:lnSpc>
                <a:spcPct val="115000"/>
              </a:lnSpc>
              <a:spcBef>
                <a:spcPts val="1500"/>
              </a:spcBef>
              <a:spcAft>
                <a:spcPct val="0"/>
              </a:spcAft>
              <a:buSzPts val="1100"/>
            </a:pPr>
            <a:r>
              <a:rPr lang="ru-RU" sz="1300" b="1">
                <a:latin typeface="Cambria" pitchFamily="18" charset="0"/>
                <a:cs typeface="Arial" charset="0"/>
                <a:sym typeface="Cambria" pitchFamily="18" charset="0"/>
              </a:rPr>
              <a:t>Под патентом на изобретение понимается охранный документ, выдаваемый на изобретение и удостоверяющий приоритет, авторство и исключительное право на использование в течение срока действия патента. С точки зрения оплаты, патенты могут продаваться (уступаться) или покупаться целиком или по частям. Сделка может заключаться как по одному, так и по нескольким патентам на изобретения.</a:t>
            </a:r>
            <a:br>
              <a:rPr lang="ru-RU" sz="1300" b="1">
                <a:latin typeface="Cambria" pitchFamily="18" charset="0"/>
                <a:cs typeface="Arial" charset="0"/>
                <a:sym typeface="Cambria" pitchFamily="18" charset="0"/>
              </a:rPr>
            </a:br>
            <a:r>
              <a:rPr lang="ru-RU" sz="1300" b="1">
                <a:latin typeface="Cambria" pitchFamily="18" charset="0"/>
                <a:cs typeface="Arial" charset="0"/>
                <a:sym typeface="Cambria" pitchFamily="18" charset="0"/>
              </a:rPr>
              <a:t>Изобретением является результат научных исследований и разработок, производственной деятельности, воплощающий новое, обладающее существенными отличиями техническое решение задачи в любой области экономики.</a:t>
            </a:r>
            <a:br>
              <a:rPr lang="ru-RU" sz="1300" b="1">
                <a:latin typeface="Cambria" pitchFamily="18" charset="0"/>
                <a:cs typeface="Arial" charset="0"/>
                <a:sym typeface="Cambria" pitchFamily="18" charset="0"/>
              </a:rPr>
            </a:br>
            <a:r>
              <a:rPr lang="ru-RU" sz="1300" b="1">
                <a:latin typeface="Cambria" pitchFamily="18" charset="0"/>
                <a:cs typeface="Arial" charset="0"/>
                <a:sym typeface="Cambria" pitchFamily="18" charset="0"/>
              </a:rPr>
              <a:t>Ноу-хау - не имеющие охранного документа и не обладающие изобретательским уровнем полностью или частично конфиденциальные знания, опыт, навыки, включающие сведения технического, экономического, управленческого, финансового или иного характера, использование которых обеспечивает определенные преимущества и коммерческую выгоду лицу, их получившему.</a:t>
            </a:r>
            <a:br>
              <a:rPr lang="ru-RU" sz="1300" b="1">
                <a:latin typeface="Cambria" pitchFamily="18" charset="0"/>
                <a:cs typeface="Arial" charset="0"/>
                <a:sym typeface="Cambria" pitchFamily="18" charset="0"/>
              </a:rPr>
            </a:br>
            <a:r>
              <a:rPr lang="ru-RU" sz="1300" b="1">
                <a:latin typeface="Cambria" pitchFamily="18" charset="0"/>
                <a:cs typeface="Arial" charset="0"/>
                <a:sym typeface="Cambria" pitchFamily="18" charset="0"/>
              </a:rPr>
              <a:t>Под ноу-хау понимаются являющиеся секретными незапатентованные технологические знания и процессы, практический опыт, включая методы, способы и навыки, необходимые для проектирования, расчетов, строительства и производства каких-либо изделий, научно - исследовательских, опытно - конструкторских и прочих работ; составы и рецепты материалов, веществ, сплавов и прочие; методы и способы лечения; методы и способы добычи полезных ископаемых; спецификации, формулы и рецептура; документация, схемы организации производства, опыт в области дизайна, маркетинга, управления, экономики и финансов и прочая недоступная широкой общественности информация</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Google Shape;153;p17"/>
          <p:cNvSpPr txBox="1">
            <a:spLocks noGrp="1"/>
          </p:cNvSpPr>
          <p:nvPr>
            <p:ph type="title"/>
          </p:nvPr>
        </p:nvSpPr>
        <p:spPr>
          <a:xfrm>
            <a:off x="819150" y="319088"/>
            <a:ext cx="7505700" cy="955675"/>
          </a:xfrm>
        </p:spPr>
        <p:txBody>
          <a:bodyPr/>
          <a:lstStyle/>
          <a:p>
            <a:pPr eaLnBrk="1" hangingPunct="1">
              <a:lnSpc>
                <a:spcPct val="150000"/>
              </a:lnSpc>
              <a:spcBef>
                <a:spcPts val="1500"/>
              </a:spcBef>
              <a:spcAft>
                <a:spcPct val="0"/>
              </a:spcAft>
              <a:buSzPts val="1100"/>
            </a:pPr>
            <a:r>
              <a:rPr lang="ru-RU" sz="1100" b="1">
                <a:latin typeface="Cambria" pitchFamily="18" charset="0"/>
                <a:cs typeface="Arial" charset="0"/>
                <a:sym typeface="Cambria" pitchFamily="18" charset="0"/>
              </a:rPr>
              <a:t>Товарные знаки и промышленные образцы могут быть предметами торговли, лицензирования и франшизинга. Товарным знаком является оригинально оформленное графическое изображение, сочетание цифр, букв или слов и тому подобное, предназначенное отличать товары и услуги одних производителей от однородных товаров и услуг других производителей. Правовая охрана товарного знака возможна только в том случае, если он зарегистрирован. При этом исключительное право владельца на товарный знак определяется в отношении тех товаров и услуг, которые перечислены в свидетельстве на товарный знак. Обязательным условием лицензионного договора является положение о том, что качество товаров лицензиата должно быть не ниже качества товаров лицензиара и контролировать выполнение этого условия должен лицензиар.</a:t>
            </a:r>
            <a:br>
              <a:rPr lang="ru-RU" sz="1100" b="1">
                <a:latin typeface="Cambria" pitchFamily="18" charset="0"/>
                <a:cs typeface="Arial" charset="0"/>
                <a:sym typeface="Cambria" pitchFamily="18" charset="0"/>
              </a:rPr>
            </a:br>
            <a:r>
              <a:rPr lang="ru-RU" sz="1100" b="1">
                <a:latin typeface="Cambria" pitchFamily="18" charset="0"/>
                <a:cs typeface="Arial" charset="0"/>
                <a:sym typeface="Cambria" pitchFamily="18" charset="0"/>
              </a:rPr>
              <a:t>Промышленным образцом называется зарегистрированное в установленном порядке новое художественно - конструкторское (дизайнерское) решение внешнего вида изделия, в котором отражается единство его технических, функциональных и эстетических свойств. Франшизингом или франчайзингом (коммерческой концессией) является передача или переуступка прав на использование некоторых видов промышленной собственности, целью подобных соглашений является продажа товаров или оказание фирменных услуг. Фактически данные соглашения сфокусированы на использовании эксклюзивных товарных знаков франшизора - стороны в сделке, предоставляющей франшизу</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endParaRPr lang="ru-RU" sz="4400" b="1" dirty="0">
              <a:solidFill>
                <a:schemeClr val="accent1"/>
              </a:solidFill>
              <a:latin typeface="PT Sans Narrow"/>
              <a:cs typeface="Arial" charset="0"/>
              <a:sym typeface="PT Sans Narrow"/>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4400" b="1">
                <a:solidFill>
                  <a:schemeClr val="accent1"/>
                </a:solidFill>
                <a:latin typeface="PT Sans Narrow"/>
                <a:cs typeface="Arial" charset="0"/>
                <a:sym typeface="PT Sans Narrow"/>
              </a:rPr>
              <a:t>16. Оценка эффективности затрат </a:t>
            </a:r>
            <a:br>
              <a:rPr lang="ru-RU" sz="4400" b="1">
                <a:solidFill>
                  <a:schemeClr val="accent1"/>
                </a:solidFill>
                <a:latin typeface="PT Sans Narrow"/>
                <a:cs typeface="Arial" charset="0"/>
                <a:sym typeface="PT Sans Narrow"/>
              </a:rPr>
            </a:br>
            <a:r>
              <a:rPr lang="ru-RU" sz="4400" b="1">
                <a:solidFill>
                  <a:schemeClr val="accent1"/>
                </a:solidFill>
                <a:latin typeface="PT Sans Narrow"/>
                <a:cs typeface="Arial" charset="0"/>
                <a:sym typeface="PT Sans Narrow"/>
              </a:rPr>
              <a:t>на НИОКР</a:t>
            </a:r>
          </a:p>
        </p:txBody>
      </p:sp>
      <p:sp>
        <p:nvSpPr>
          <p:cNvPr id="172034"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z="2000" dirty="0">
              <a:solidFill>
                <a:srgbClr val="695D46"/>
              </a:solidFill>
              <a:latin typeface="Open Sans"/>
              <a:cs typeface="Arial" charset="0"/>
              <a:sym typeface="Open San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7938" y="-20638"/>
            <a:ext cx="6777037" cy="857251"/>
          </a:xfrm>
        </p:spPr>
        <p:txBody>
          <a:bodyPr>
            <a:noAutofit/>
          </a:bodyPr>
          <a:lstStyle/>
          <a:p>
            <a:pPr eaLnBrk="1" hangingPunct="1">
              <a:buClr>
                <a:schemeClr val="accent1"/>
              </a:buClr>
              <a:buSzPts val="3600"/>
              <a:buFont typeface="PT Sans Narrow"/>
              <a:buNone/>
            </a:pPr>
            <a:r>
              <a:rPr lang="ru-RU" sz="2900" b="1">
                <a:solidFill>
                  <a:schemeClr val="accent1"/>
                </a:solidFill>
                <a:latin typeface="PT Sans Narrow"/>
                <a:cs typeface="Arial" charset="0"/>
                <a:sym typeface="PT Sans Narrow"/>
              </a:rPr>
              <a:t>Затраты компаний на НИОКР, млрд долл.</a:t>
            </a:r>
          </a:p>
        </p:txBody>
      </p:sp>
      <p:pic>
        <p:nvPicPr>
          <p:cNvPr id="173058" name="Picture 2"/>
          <p:cNvPicPr>
            <a:picLocks noGrp="1" noChangeAspect="1" noChangeArrowheads="1"/>
          </p:cNvPicPr>
          <p:nvPr>
            <p:ph idx="1"/>
          </p:nvPr>
        </p:nvPicPr>
        <p:blipFill>
          <a:blip r:embed="rId2"/>
          <a:srcRect/>
          <a:stretch>
            <a:fillRect/>
          </a:stretch>
        </p:blipFill>
        <p:spPr>
          <a:xfrm>
            <a:off x="1709738" y="896938"/>
            <a:ext cx="5465762" cy="4138612"/>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Google Shape;90;p17"/>
          <p:cNvSpPr txBox="1">
            <a:spLocks noGrp="1"/>
          </p:cNvSpPr>
          <p:nvPr>
            <p:ph type="title"/>
          </p:nvPr>
        </p:nvSpPr>
        <p:spPr>
          <a:xfrm>
            <a:off x="311150" y="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Признаки экономики знаний</a:t>
            </a:r>
          </a:p>
        </p:txBody>
      </p:sp>
      <p:sp>
        <p:nvSpPr>
          <p:cNvPr id="91" name="Google Shape;91;p17"/>
          <p:cNvSpPr txBox="1">
            <a:spLocks noGrp="1"/>
          </p:cNvSpPr>
          <p:nvPr>
            <p:ph type="body" idx="1"/>
          </p:nvPr>
        </p:nvSpPr>
        <p:spPr>
          <a:xfrm>
            <a:off x="0" y="708025"/>
            <a:ext cx="9144000" cy="4392613"/>
          </a:xfrm>
        </p:spPr>
        <p:txBody>
          <a:bodyPr>
            <a:noAutofit/>
          </a:bodyPr>
          <a:lstStyle/>
          <a:p>
            <a:pPr indent="-317500" algn="just" eaLnBrk="1" hangingPunct="1">
              <a:lnSpc>
                <a:spcPct val="115000"/>
              </a:lnSpc>
              <a:spcBef>
                <a:spcPct val="0"/>
              </a:spcBef>
              <a:spcAft>
                <a:spcPct val="0"/>
              </a:spcAft>
              <a:buSzPts val="1400"/>
            </a:pPr>
            <a:r>
              <a:rPr lang="ru-RU">
                <a:solidFill>
                  <a:srgbClr val="000000"/>
                </a:solidFill>
                <a:cs typeface="Arial" charset="0"/>
              </a:rPr>
              <a:t>потребление знания может увеличивать его ценность;</a:t>
            </a:r>
          </a:p>
          <a:p>
            <a:pPr indent="-317500" algn="just" eaLnBrk="1" hangingPunct="1">
              <a:lnSpc>
                <a:spcPct val="115000"/>
              </a:lnSpc>
              <a:spcBef>
                <a:spcPct val="0"/>
              </a:spcBef>
              <a:spcAft>
                <a:spcPct val="0"/>
              </a:spcAft>
              <a:buSzPts val="1400"/>
            </a:pPr>
            <a:r>
              <a:rPr lang="ru-RU">
                <a:solidFill>
                  <a:srgbClr val="000000"/>
                </a:solidFill>
                <a:cs typeface="Arial" charset="0"/>
              </a:rPr>
              <a:t>неделимость знания как продукта;</a:t>
            </a:r>
          </a:p>
          <a:p>
            <a:pPr indent="-317500" algn="just" eaLnBrk="1" hangingPunct="1">
              <a:lnSpc>
                <a:spcPct val="115000"/>
              </a:lnSpc>
              <a:spcBef>
                <a:spcPct val="0"/>
              </a:spcBef>
              <a:spcAft>
                <a:spcPct val="0"/>
              </a:spcAft>
              <a:buSzPts val="1400"/>
            </a:pPr>
            <a:r>
              <a:rPr lang="ru-RU">
                <a:solidFill>
                  <a:srgbClr val="000000"/>
                </a:solidFill>
                <a:cs typeface="Arial" charset="0"/>
              </a:rPr>
              <a:t>наличие автора знания.</a:t>
            </a:r>
          </a:p>
          <a:p>
            <a:pPr indent="-317500" algn="just" eaLnBrk="1" hangingPunct="1">
              <a:lnSpc>
                <a:spcPct val="115000"/>
              </a:lnSpc>
              <a:spcBef>
                <a:spcPct val="0"/>
              </a:spcBef>
              <a:spcAft>
                <a:spcPct val="0"/>
              </a:spcAft>
              <a:buClr>
                <a:srgbClr val="695D46"/>
              </a:buClr>
              <a:buFont typeface="Open Sans"/>
              <a:buNone/>
            </a:pPr>
            <a:r>
              <a:rPr lang="ru-RU">
                <a:solidFill>
                  <a:srgbClr val="000000"/>
                </a:solidFill>
                <a:cs typeface="Arial" charset="0"/>
              </a:rPr>
              <a:t>Сущность экономики знаний, по мнению специалистов, определяется такими взаимосвязанными процессами, как:</a:t>
            </a:r>
          </a:p>
          <a:p>
            <a:pPr indent="-317500" algn="just" eaLnBrk="1" hangingPunct="1">
              <a:lnSpc>
                <a:spcPct val="115000"/>
              </a:lnSpc>
              <a:spcBef>
                <a:spcPct val="0"/>
              </a:spcBef>
              <a:spcAft>
                <a:spcPct val="0"/>
              </a:spcAft>
              <a:buSzPts val="1400"/>
            </a:pPr>
            <a:r>
              <a:rPr lang="ru-RU">
                <a:solidFill>
                  <a:srgbClr val="000000"/>
                </a:solidFill>
                <a:cs typeface="Arial" charset="0"/>
              </a:rPr>
              <a:t>Информация и знания становятся важным ресурсом и движущей силой социально-экономического, технологического и культурного развития.</a:t>
            </a:r>
          </a:p>
          <a:p>
            <a:pPr indent="-317500" algn="just" eaLnBrk="1" hangingPunct="1">
              <a:lnSpc>
                <a:spcPct val="115000"/>
              </a:lnSpc>
              <a:spcBef>
                <a:spcPct val="0"/>
              </a:spcBef>
              <a:spcAft>
                <a:spcPct val="0"/>
              </a:spcAft>
              <a:buSzPts val="1400"/>
            </a:pPr>
            <a:r>
              <a:rPr lang="ru-RU">
                <a:solidFill>
                  <a:srgbClr val="000000"/>
                </a:solidFill>
                <a:cs typeface="Arial" charset="0"/>
              </a:rPr>
              <a:t>Рынок информации и знания наравне с рынками природных ресурсов, труда и капитала также становится фактором производства.</a:t>
            </a:r>
          </a:p>
          <a:p>
            <a:pPr indent="-317500" algn="just" eaLnBrk="1" hangingPunct="1">
              <a:lnSpc>
                <a:spcPct val="115000"/>
              </a:lnSpc>
              <a:spcBef>
                <a:spcPct val="0"/>
              </a:spcBef>
              <a:spcAft>
                <a:spcPct val="0"/>
              </a:spcAft>
              <a:buSzPts val="1400"/>
            </a:pPr>
            <a:r>
              <a:rPr lang="ru-RU">
                <a:solidFill>
                  <a:srgbClr val="000000"/>
                </a:solidFill>
                <a:cs typeface="Arial" charset="0"/>
              </a:rPr>
              <a:t>Удельный вес отраслей, обеспечивающих создание, передачу и использование знаний и информации растет быстрыми темпами.</a:t>
            </a:r>
          </a:p>
          <a:p>
            <a:pPr indent="-317500" algn="just" eaLnBrk="1" hangingPunct="1">
              <a:lnSpc>
                <a:spcPct val="115000"/>
              </a:lnSpc>
              <a:spcBef>
                <a:spcPct val="0"/>
              </a:spcBef>
              <a:spcAft>
                <a:spcPct val="0"/>
              </a:spcAft>
              <a:buSzPts val="1400"/>
            </a:pPr>
            <a:r>
              <a:rPr lang="ru-RU">
                <a:solidFill>
                  <a:srgbClr val="000000"/>
                </a:solidFill>
                <a:cs typeface="Arial" charset="0"/>
              </a:rPr>
              <a:t>Развитая информационная инфраструктура превращается в условие, которое определяет национальную и региональную конкурентоспособность.</a:t>
            </a:r>
          </a:p>
          <a:p>
            <a:pPr indent="-317500" algn="just" eaLnBrk="1" hangingPunct="1">
              <a:lnSpc>
                <a:spcPct val="115000"/>
              </a:lnSpc>
              <a:spcBef>
                <a:spcPct val="0"/>
              </a:spcBef>
              <a:spcAft>
                <a:spcPct val="0"/>
              </a:spcAft>
              <a:buSzPts val="1400"/>
            </a:pPr>
            <a:r>
              <a:rPr lang="ru-RU">
                <a:solidFill>
                  <a:srgbClr val="000000"/>
                </a:solidFill>
                <a:cs typeface="Arial" charset="0"/>
              </a:rPr>
              <a:t>Развитие и активное внедрение во все сферы деятельности новых информационно-коммуникационных технологий существенно меняет модели образования, труда, общественной жизни и отдыха.</a:t>
            </a:r>
            <a:endParaRPr lang="ru-RU">
              <a:solidFill>
                <a:srgbClr val="695D46"/>
              </a:solidFill>
              <a:cs typeface="Arial"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7938" y="195263"/>
            <a:ext cx="6723062" cy="857250"/>
          </a:xfrm>
        </p:spPr>
        <p:txBody>
          <a:bodyPr>
            <a:noAutofit/>
          </a:bodyPr>
          <a:lstStyle/>
          <a:p>
            <a:pPr eaLnBrk="1" hangingPunct="1">
              <a:buClr>
                <a:schemeClr val="accent1"/>
              </a:buClr>
              <a:buSzPts val="3600"/>
              <a:buFont typeface="PT Sans Narrow"/>
              <a:buNone/>
            </a:pPr>
            <a:r>
              <a:rPr lang="ru-RU" sz="3100" b="1">
                <a:solidFill>
                  <a:schemeClr val="accent1"/>
                </a:solidFill>
                <a:latin typeface="PT Sans Narrow"/>
                <a:cs typeface="Arial" charset="0"/>
                <a:sym typeface="PT Sans Narrow"/>
              </a:rPr>
              <a:t>Доля бизнеса в расходах на НИОКР</a:t>
            </a:r>
          </a:p>
        </p:txBody>
      </p:sp>
      <p:graphicFrame>
        <p:nvGraphicFramePr>
          <p:cNvPr id="174082" name="Объект 3"/>
          <p:cNvGraphicFramePr>
            <a:graphicFrameLocks noGrp="1"/>
          </p:cNvGraphicFramePr>
          <p:nvPr>
            <p:ph idx="1"/>
          </p:nvPr>
        </p:nvGraphicFramePr>
        <p:xfrm>
          <a:off x="1435100" y="1400175"/>
          <a:ext cx="6273800" cy="3394075"/>
        </p:xfrm>
        <a:graphic>
          <a:graphicData uri="http://schemas.openxmlformats.org/presentationml/2006/ole">
            <mc:AlternateContent xmlns:mc="http://schemas.openxmlformats.org/markup-compatibility/2006">
              <mc:Choice xmlns:v="urn:schemas-microsoft-com:vml" Requires="v">
                <p:oleObj r:id="rId2" imgW="6279424" imgH="3389670" progId="Excel.Chart.8">
                  <p:embed/>
                </p:oleObj>
              </mc:Choice>
              <mc:Fallback>
                <p:oleObj r:id="rId2" imgW="6279424" imgH="3389670" progId="Excel.Chart.8">
                  <p:embed/>
                  <p:pic>
                    <p:nvPicPr>
                      <p:cNvPr id="0" name="Объект 3"/>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1400175"/>
                        <a:ext cx="6273800" cy="3394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485900" y="896938"/>
            <a:ext cx="6172200" cy="3846512"/>
          </a:xfrm>
        </p:spPr>
        <p:txBody>
          <a:bodyPr>
            <a:normAutofit/>
          </a:bodyPr>
          <a:lstStyle/>
          <a:p>
            <a:pPr algn="just" eaLnBrk="1" hangingPunct="1">
              <a:lnSpc>
                <a:spcPct val="105000"/>
              </a:lnSpc>
              <a:buClr>
                <a:srgbClr val="695D46"/>
              </a:buClr>
              <a:buSzPts val="1800"/>
              <a:buFont typeface="Open Sans"/>
              <a:buNone/>
            </a:pPr>
            <a:r>
              <a:rPr lang="ru-RU" sz="2400">
                <a:solidFill>
                  <a:srgbClr val="695D46"/>
                </a:solidFill>
                <a:latin typeface="Open Sans"/>
                <a:cs typeface="Arial" charset="0"/>
                <a:sym typeface="Open Sans"/>
              </a:rPr>
              <a:t>Принято составлять рейтинги стран </a:t>
            </a:r>
            <a:br>
              <a:rPr lang="ru-RU" sz="2400">
                <a:solidFill>
                  <a:srgbClr val="695D46"/>
                </a:solidFill>
                <a:latin typeface="Open Sans"/>
                <a:cs typeface="Arial" charset="0"/>
                <a:sym typeface="Open Sans"/>
              </a:rPr>
            </a:br>
            <a:r>
              <a:rPr lang="ru-RU" sz="2400">
                <a:solidFill>
                  <a:srgbClr val="695D46"/>
                </a:solidFill>
                <a:latin typeface="Open Sans"/>
                <a:cs typeface="Arial" charset="0"/>
                <a:sym typeface="Open Sans"/>
              </a:rPr>
              <a:t>и компаний по затратам на НИОКР </a:t>
            </a:r>
            <a:br>
              <a:rPr lang="ru-RU" sz="2400">
                <a:solidFill>
                  <a:srgbClr val="695D46"/>
                </a:solidFill>
                <a:latin typeface="Open Sans"/>
                <a:cs typeface="Arial" charset="0"/>
                <a:sym typeface="Open Sans"/>
              </a:rPr>
            </a:br>
            <a:r>
              <a:rPr lang="ru-RU" sz="2400">
                <a:solidFill>
                  <a:srgbClr val="695D46"/>
                </a:solidFill>
                <a:latin typeface="Open Sans"/>
                <a:cs typeface="Arial" charset="0"/>
                <a:sym typeface="Open Sans"/>
              </a:rPr>
              <a:t>и на основе них делать выводы </a:t>
            </a:r>
            <a:br>
              <a:rPr lang="ru-RU" sz="2400">
                <a:solidFill>
                  <a:srgbClr val="695D46"/>
                </a:solidFill>
                <a:latin typeface="Open Sans"/>
                <a:cs typeface="Arial" charset="0"/>
                <a:sym typeface="Open Sans"/>
              </a:rPr>
            </a:br>
            <a:r>
              <a:rPr lang="ru-RU" sz="2400">
                <a:solidFill>
                  <a:srgbClr val="695D46"/>
                </a:solidFill>
                <a:latin typeface="Open Sans"/>
                <a:cs typeface="Arial" charset="0"/>
                <a:sym typeface="Open Sans"/>
              </a:rPr>
              <a:t>о «инновационности» их экономик </a:t>
            </a:r>
            <a:br>
              <a:rPr lang="ru-RU" sz="2400">
                <a:solidFill>
                  <a:srgbClr val="695D46"/>
                </a:solidFill>
                <a:latin typeface="Open Sans"/>
                <a:cs typeface="Arial" charset="0"/>
                <a:sym typeface="Open Sans"/>
              </a:rPr>
            </a:br>
            <a:r>
              <a:rPr lang="ru-RU" sz="2400">
                <a:solidFill>
                  <a:srgbClr val="695D46"/>
                </a:solidFill>
                <a:latin typeface="Open Sans"/>
                <a:cs typeface="Arial" charset="0"/>
                <a:sym typeface="Open Sans"/>
              </a:rPr>
              <a:t>и экономической деятельности.</a:t>
            </a:r>
          </a:p>
          <a:p>
            <a:pPr algn="just" eaLnBrk="1" hangingPunct="1">
              <a:lnSpc>
                <a:spcPct val="105000"/>
              </a:lnSpc>
              <a:buClr>
                <a:srgbClr val="695D46"/>
              </a:buClr>
              <a:buSzPts val="1800"/>
              <a:buFont typeface="Open Sans"/>
              <a:buNone/>
            </a:pPr>
            <a:r>
              <a:rPr lang="ru-RU" sz="2400">
                <a:solidFill>
                  <a:srgbClr val="695D46"/>
                </a:solidFill>
                <a:latin typeface="Open Sans"/>
                <a:cs typeface="Arial" charset="0"/>
                <a:sym typeface="Open Sans"/>
              </a:rPr>
              <a:t>Однако в этом вопросе стоит </a:t>
            </a:r>
            <a:br>
              <a:rPr lang="ru-RU" sz="2400">
                <a:solidFill>
                  <a:srgbClr val="695D46"/>
                </a:solidFill>
                <a:latin typeface="Open Sans"/>
                <a:cs typeface="Arial" charset="0"/>
                <a:sym typeface="Open Sans"/>
              </a:rPr>
            </a:br>
            <a:r>
              <a:rPr lang="ru-RU" sz="2400">
                <a:solidFill>
                  <a:srgbClr val="695D46"/>
                </a:solidFill>
                <a:latin typeface="Open Sans"/>
                <a:cs typeface="Arial" charset="0"/>
                <a:sym typeface="Open Sans"/>
              </a:rPr>
              <a:t>также учитывать и другие факторы. Одним из главных таких факторов  является эффективность этих затрат.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4275" y="765175"/>
            <a:ext cx="6589713" cy="3497263"/>
          </a:xfrm>
        </p:spPr>
        <p:txBody>
          <a:bodyPr>
            <a:normAutofit/>
          </a:bodyPr>
          <a:lstStyle/>
          <a:p>
            <a:pPr algn="just" eaLnBrk="1" hangingPunct="1">
              <a:lnSpc>
                <a:spcPct val="115000"/>
              </a:lnSpc>
              <a:buClr>
                <a:srgbClr val="695D46"/>
              </a:buClr>
              <a:buSzPts val="1800"/>
              <a:buFont typeface="Open Sans"/>
              <a:buNone/>
            </a:pPr>
            <a:r>
              <a:rPr lang="ru-RU" sz="1800">
                <a:solidFill>
                  <a:srgbClr val="695D46"/>
                </a:solidFill>
                <a:latin typeface="Open Sans"/>
                <a:cs typeface="Arial" charset="0"/>
                <a:sym typeface="Open Sans"/>
              </a:rPr>
              <a:t>Также согласно расчетам не было выявлено статистической зависимости между величиной расходов на НИОКР и финансовыми результатами компаний. </a:t>
            </a:r>
          </a:p>
          <a:p>
            <a:pPr algn="just" eaLnBrk="1" hangingPunct="1">
              <a:lnSpc>
                <a:spcPct val="115000"/>
              </a:lnSpc>
              <a:buClr>
                <a:srgbClr val="695D46"/>
              </a:buClr>
              <a:buSzPts val="1800"/>
              <a:buFont typeface="Open Sans"/>
              <a:buNone/>
            </a:pPr>
            <a:r>
              <a:rPr lang="ru-RU" sz="1800">
                <a:solidFill>
                  <a:srgbClr val="695D46"/>
                </a:solidFill>
                <a:latin typeface="Open Sans"/>
                <a:cs typeface="Arial" charset="0"/>
                <a:sym typeface="Open Sans"/>
              </a:rPr>
              <a:t>В этом случае необходимо осознавать два видов рисков: </a:t>
            </a:r>
            <a:r>
              <a:rPr lang="ru-RU" sz="1800" b="1">
                <a:solidFill>
                  <a:srgbClr val="695D46"/>
                </a:solidFill>
                <a:latin typeface="Open Sans"/>
                <a:cs typeface="Arial" charset="0"/>
                <a:sym typeface="Open Sans"/>
              </a:rPr>
              <a:t>технические</a:t>
            </a:r>
            <a:r>
              <a:rPr lang="ru-RU" sz="1800">
                <a:solidFill>
                  <a:srgbClr val="695D46"/>
                </a:solidFill>
                <a:latin typeface="Open Sans"/>
                <a:cs typeface="Arial" charset="0"/>
                <a:sym typeface="Open Sans"/>
              </a:rPr>
              <a:t> риски и </a:t>
            </a:r>
            <a:r>
              <a:rPr lang="ru-RU" sz="1800" b="1">
                <a:solidFill>
                  <a:srgbClr val="695D46"/>
                </a:solidFill>
                <a:latin typeface="Open Sans"/>
                <a:cs typeface="Arial" charset="0"/>
                <a:sym typeface="Open Sans"/>
              </a:rPr>
              <a:t>рыночные</a:t>
            </a:r>
            <a:r>
              <a:rPr lang="ru-RU" sz="1800">
                <a:solidFill>
                  <a:srgbClr val="695D46"/>
                </a:solidFill>
                <a:latin typeface="Open Sans"/>
                <a:cs typeface="Arial" charset="0"/>
                <a:sym typeface="Open Sans"/>
              </a:rPr>
              <a:t> риски. </a:t>
            </a:r>
          </a:p>
          <a:p>
            <a:pPr algn="just" eaLnBrk="1" hangingPunct="1">
              <a:lnSpc>
                <a:spcPct val="115000"/>
              </a:lnSpc>
              <a:buClr>
                <a:srgbClr val="695D46"/>
              </a:buClr>
              <a:buSzPts val="1800"/>
              <a:buFont typeface="Open Sans"/>
              <a:buChar char="●"/>
            </a:pPr>
            <a:r>
              <a:rPr lang="ru-RU" sz="1800">
                <a:solidFill>
                  <a:srgbClr val="695D46"/>
                </a:solidFill>
                <a:latin typeface="Open Sans"/>
                <a:cs typeface="Arial" charset="0"/>
                <a:sym typeface="Open Sans"/>
              </a:rPr>
              <a:t>Первый вид рисков связан с возможностями предприятий создавать новые технологические продукты.</a:t>
            </a:r>
          </a:p>
          <a:p>
            <a:pPr algn="just" eaLnBrk="1" hangingPunct="1">
              <a:lnSpc>
                <a:spcPct val="115000"/>
              </a:lnSpc>
              <a:buClr>
                <a:srgbClr val="695D46"/>
              </a:buClr>
              <a:buSzPts val="1800"/>
              <a:buFont typeface="Open Sans"/>
              <a:buChar char="●"/>
            </a:pPr>
            <a:r>
              <a:rPr lang="ru-RU" sz="1800">
                <a:solidFill>
                  <a:srgbClr val="695D46"/>
                </a:solidFill>
                <a:latin typeface="Open Sans"/>
                <a:cs typeface="Arial" charset="0"/>
                <a:sym typeface="Open Sans"/>
              </a:rPr>
              <a:t>Второй вид рисков – будет ли принят новый продукт на рынке.</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7938" y="277813"/>
            <a:ext cx="6588125" cy="857250"/>
          </a:xfrm>
        </p:spPr>
        <p:txBody>
          <a:bodyPr>
            <a:noAutofit/>
          </a:bodyPr>
          <a:lstStyle/>
          <a:p>
            <a:pPr eaLnBrk="1" hangingPunct="1">
              <a:buClr>
                <a:schemeClr val="accent1"/>
              </a:buClr>
              <a:buSzPts val="3600"/>
              <a:buFont typeface="PT Sans Narrow"/>
              <a:buNone/>
            </a:pPr>
            <a:r>
              <a:rPr lang="ru-RU" sz="3100" b="1">
                <a:solidFill>
                  <a:schemeClr val="accent1"/>
                </a:solidFill>
                <a:latin typeface="PT Sans Narrow"/>
                <a:cs typeface="Arial" charset="0"/>
                <a:sym typeface="PT Sans Narrow"/>
              </a:rPr>
              <a:t>Система показателей для оценки эффективности инвестиций в НИОКР</a:t>
            </a:r>
          </a:p>
        </p:txBody>
      </p:sp>
      <p:pic>
        <p:nvPicPr>
          <p:cNvPr id="177154" name="Picture 2"/>
          <p:cNvPicPr>
            <a:picLocks noGrp="1" noChangeAspect="1" noChangeArrowheads="1"/>
          </p:cNvPicPr>
          <p:nvPr>
            <p:ph idx="1"/>
          </p:nvPr>
        </p:nvPicPr>
        <p:blipFill>
          <a:blip r:embed="rId2"/>
          <a:srcRect/>
          <a:stretch>
            <a:fillRect/>
          </a:stretch>
        </p:blipFill>
        <p:spPr>
          <a:xfrm>
            <a:off x="1165225" y="1438275"/>
            <a:ext cx="6815138" cy="3348038"/>
          </a:xfr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Заголовок 1"/>
          <p:cNvSpPr txBox="1">
            <a:spLocks noGrp="1"/>
          </p:cNvSpPr>
          <p:nvPr>
            <p:ph type="title"/>
          </p:nvPr>
        </p:nvSpPr>
        <p:spPr/>
        <p:txBody>
          <a:bodyPr/>
          <a:lstStyle/>
          <a:p>
            <a:pPr eaLnBrk="1" hangingPunct="1">
              <a:buClr>
                <a:schemeClr val="accent1"/>
              </a:buClr>
              <a:buSzPts val="3600"/>
              <a:buFont typeface="PT Sans Narrow"/>
              <a:buNone/>
            </a:pPr>
            <a:r>
              <a:rPr lang="ru-RU" sz="3600" b="1">
                <a:solidFill>
                  <a:schemeClr val="accent1"/>
                </a:solidFill>
                <a:latin typeface="PT Sans Narrow"/>
                <a:cs typeface="Arial" charset="0"/>
                <a:sym typeface="PT Sans Narrow"/>
              </a:rPr>
              <a:t>Виды оценок эффективности</a:t>
            </a:r>
          </a:p>
        </p:txBody>
      </p:sp>
      <p:sp>
        <p:nvSpPr>
          <p:cNvPr id="3" name="Объект 2"/>
          <p:cNvSpPr>
            <a:spLocks noGrp="1"/>
          </p:cNvSpPr>
          <p:nvPr>
            <p:ph idx="1"/>
          </p:nvPr>
        </p:nvSpPr>
        <p:spPr>
          <a:xfrm>
            <a:off x="311150" y="1360488"/>
            <a:ext cx="6619875" cy="2562225"/>
          </a:xfrm>
        </p:spPr>
        <p:txBody>
          <a:bodyPr/>
          <a:lstStyle/>
          <a:p>
            <a:pPr eaLnBrk="1" hangingPunct="1">
              <a:lnSpc>
                <a:spcPct val="115000"/>
              </a:lnSpc>
              <a:buClr>
                <a:srgbClr val="695D46"/>
              </a:buClr>
              <a:buSzPts val="1800"/>
              <a:buFont typeface="Open Sans"/>
              <a:buNone/>
            </a:pPr>
            <a:r>
              <a:rPr lang="ru-RU" sz="1800">
                <a:solidFill>
                  <a:srgbClr val="695D46"/>
                </a:solidFill>
                <a:latin typeface="Open Sans"/>
                <a:cs typeface="Arial" charset="0"/>
                <a:sym typeface="Open Sans"/>
              </a:rPr>
              <a:t>В соответствии с упомянутыми рисками выделяют две группы методов оценки:</a:t>
            </a:r>
          </a:p>
          <a:p>
            <a:pPr eaLnBrk="1" hangingPunct="1">
              <a:lnSpc>
                <a:spcPct val="115000"/>
              </a:lnSpc>
              <a:buClr>
                <a:srgbClr val="695D46"/>
              </a:buClr>
              <a:buSzPts val="1800"/>
              <a:buFont typeface="Arial" charset="0"/>
              <a:buAutoNum type="arabicPeriod"/>
            </a:pPr>
            <a:r>
              <a:rPr lang="ru-RU" sz="1800">
                <a:solidFill>
                  <a:srgbClr val="695D46"/>
                </a:solidFill>
                <a:latin typeface="Open Sans"/>
                <a:cs typeface="Arial" charset="0"/>
                <a:sym typeface="Open Sans"/>
              </a:rPr>
              <a:t>Субъективные – для оценки научно-технической значимости ОИС;</a:t>
            </a:r>
          </a:p>
          <a:p>
            <a:pPr eaLnBrk="1" hangingPunct="1">
              <a:lnSpc>
                <a:spcPct val="115000"/>
              </a:lnSpc>
              <a:buClr>
                <a:srgbClr val="695D46"/>
              </a:buClr>
              <a:buSzPts val="1800"/>
              <a:buFont typeface="Arial" charset="0"/>
              <a:buAutoNum type="arabicPeriod"/>
            </a:pPr>
            <a:r>
              <a:rPr lang="ru-RU" sz="1800">
                <a:solidFill>
                  <a:srgbClr val="695D46"/>
                </a:solidFill>
                <a:latin typeface="Open Sans"/>
                <a:cs typeface="Arial" charset="0"/>
                <a:sym typeface="Open Sans"/>
              </a:rPr>
              <a:t>Объективные – для оценки экономической эффективности ОИС.</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Заголовок 1"/>
          <p:cNvSpPr txBox="1">
            <a:spLocks noGrp="1"/>
          </p:cNvSpPr>
          <p:nvPr>
            <p:ph type="title"/>
          </p:nvPr>
        </p:nvSpPr>
        <p:spPr/>
        <p:txBody>
          <a:bodyPr/>
          <a:lstStyle/>
          <a:p>
            <a:pPr eaLnBrk="1" hangingPunct="1">
              <a:buClr>
                <a:schemeClr val="accent1"/>
              </a:buClr>
              <a:buSzPts val="3600"/>
              <a:buFont typeface="PT Sans Narrow"/>
              <a:buNone/>
            </a:pPr>
            <a:r>
              <a:rPr lang="ru-RU" sz="3600" b="1">
                <a:solidFill>
                  <a:schemeClr val="accent1"/>
                </a:solidFill>
                <a:latin typeface="PT Sans Narrow"/>
                <a:cs typeface="Arial" charset="0"/>
                <a:sym typeface="PT Sans Narrow"/>
              </a:rPr>
              <a:t>Субъективные оценки</a:t>
            </a:r>
          </a:p>
        </p:txBody>
      </p:sp>
      <p:sp>
        <p:nvSpPr>
          <p:cNvPr id="3" name="Объект 2"/>
          <p:cNvSpPr>
            <a:spLocks noGrp="1"/>
          </p:cNvSpPr>
          <p:nvPr>
            <p:ph idx="1"/>
          </p:nvPr>
        </p:nvSpPr>
        <p:spPr>
          <a:xfrm>
            <a:off x="311150" y="1295400"/>
            <a:ext cx="6619875" cy="2562225"/>
          </a:xfrm>
        </p:spPr>
        <p:txBody>
          <a:bodyPr>
            <a:normAutofit/>
          </a:bodyPr>
          <a:lstStyle/>
          <a:p>
            <a:pPr eaLnBrk="1" hangingPunct="1">
              <a:lnSpc>
                <a:spcPct val="95000"/>
              </a:lnSpc>
              <a:buClr>
                <a:srgbClr val="695D46"/>
              </a:buClr>
              <a:buSzPts val="1800"/>
              <a:buFont typeface="Open Sans"/>
              <a:buNone/>
            </a:pPr>
            <a:r>
              <a:rPr lang="ru-RU" sz="1900">
                <a:solidFill>
                  <a:srgbClr val="695D46"/>
                </a:solidFill>
                <a:latin typeface="Open Sans"/>
                <a:cs typeface="Arial" charset="0"/>
                <a:sym typeface="Open Sans"/>
              </a:rPr>
              <a:t>Показывают:</a:t>
            </a:r>
          </a:p>
          <a:p>
            <a:pPr eaLnBrk="1" hangingPunct="1">
              <a:lnSpc>
                <a:spcPct val="95000"/>
              </a:lnSpc>
              <a:buClr>
                <a:srgbClr val="695D46"/>
              </a:buClr>
              <a:buSzPts val="1800"/>
              <a:buFont typeface="Open Sans"/>
              <a:buChar char="●"/>
            </a:pPr>
            <a:r>
              <a:rPr lang="ru-RU" sz="1900">
                <a:solidFill>
                  <a:srgbClr val="695D46"/>
                </a:solidFill>
                <a:latin typeface="Open Sans"/>
                <a:cs typeface="Arial" charset="0"/>
                <a:sym typeface="Open Sans"/>
              </a:rPr>
              <a:t>Перспективность используемых для их достижения научно-технических приёмов и принципов;</a:t>
            </a:r>
          </a:p>
          <a:p>
            <a:pPr eaLnBrk="1" hangingPunct="1">
              <a:lnSpc>
                <a:spcPct val="95000"/>
              </a:lnSpc>
              <a:buClr>
                <a:srgbClr val="695D46"/>
              </a:buClr>
              <a:buSzPts val="1800"/>
              <a:buFont typeface="Open Sans"/>
              <a:buChar char="●"/>
            </a:pPr>
            <a:r>
              <a:rPr lang="ru-RU" sz="1900">
                <a:solidFill>
                  <a:srgbClr val="695D46"/>
                </a:solidFill>
                <a:latin typeface="Open Sans"/>
                <a:cs typeface="Arial" charset="0"/>
                <a:sym typeface="Open Sans"/>
              </a:rPr>
              <a:t>Техническую значимость изобретений.</a:t>
            </a:r>
          </a:p>
          <a:p>
            <a:pPr eaLnBrk="1" hangingPunct="1">
              <a:lnSpc>
                <a:spcPct val="95000"/>
              </a:lnSpc>
              <a:buClr>
                <a:srgbClr val="695D46"/>
              </a:buClr>
              <a:buSzPts val="1800"/>
              <a:buFont typeface="Open Sans"/>
              <a:buNone/>
            </a:pPr>
            <a:r>
              <a:rPr lang="ru-RU" sz="1900">
                <a:solidFill>
                  <a:srgbClr val="695D46"/>
                </a:solidFill>
                <a:latin typeface="Open Sans"/>
                <a:cs typeface="Arial" charset="0"/>
                <a:sym typeface="Open Sans"/>
              </a:rPr>
              <a:t>Например, один из методов основан на учёте таких факторов: вероятность успеха, отдача капиталовложений и издержки исследований.</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Заголовок 1"/>
          <p:cNvSpPr txBox="1">
            <a:spLocks noGrp="1"/>
          </p:cNvSpPr>
          <p:nvPr>
            <p:ph type="title"/>
          </p:nvPr>
        </p:nvSpPr>
        <p:spPr>
          <a:xfrm>
            <a:off x="1331913" y="141288"/>
            <a:ext cx="6172200" cy="614362"/>
          </a:xfrm>
        </p:spPr>
        <p:txBody>
          <a:bodyPr/>
          <a:lstStyle/>
          <a:p>
            <a:pPr eaLnBrk="1" hangingPunct="1">
              <a:buClr>
                <a:schemeClr val="accent1"/>
              </a:buClr>
              <a:buSzPts val="3600"/>
              <a:buFont typeface="PT Sans Narrow"/>
              <a:buNone/>
            </a:pPr>
            <a:r>
              <a:rPr lang="ru-RU" sz="3600" b="1">
                <a:solidFill>
                  <a:schemeClr val="accent1"/>
                </a:solidFill>
                <a:latin typeface="PT Sans Narrow"/>
                <a:cs typeface="Arial" charset="0"/>
                <a:sym typeface="PT Sans Narrow"/>
              </a:rPr>
              <a:t>Объективные оценки</a:t>
            </a:r>
          </a:p>
        </p:txBody>
      </p:sp>
      <p:sp>
        <p:nvSpPr>
          <p:cNvPr id="180226" name="Объект 2"/>
          <p:cNvSpPr txBox="1">
            <a:spLocks noGrp="1"/>
          </p:cNvSpPr>
          <p:nvPr>
            <p:ph idx="1"/>
          </p:nvPr>
        </p:nvSpPr>
        <p:spPr>
          <a:xfrm>
            <a:off x="866775" y="1952625"/>
            <a:ext cx="6618288" cy="2562225"/>
          </a:xfrm>
        </p:spPr>
        <p:txBody>
          <a:bodyPr/>
          <a:lstStyle/>
          <a:p>
            <a:pPr eaLnBrk="1" hangingPunct="1">
              <a:lnSpc>
                <a:spcPct val="115000"/>
              </a:lnSpc>
              <a:buClr>
                <a:srgbClr val="695D46"/>
              </a:buClr>
              <a:buSzPts val="1800"/>
              <a:buFont typeface="Open Sans"/>
              <a:buNone/>
            </a:pPr>
            <a:r>
              <a:rPr lang="ru-RU" sz="1800">
                <a:solidFill>
                  <a:srgbClr val="695D46"/>
                </a:solidFill>
                <a:latin typeface="Open Sans"/>
                <a:cs typeface="Arial" charset="0"/>
                <a:sym typeface="Open Sans"/>
              </a:rPr>
              <a:t> </a:t>
            </a:r>
          </a:p>
        </p:txBody>
      </p:sp>
      <p:graphicFrame>
        <p:nvGraphicFramePr>
          <p:cNvPr id="4" name="Схема 3"/>
          <p:cNvGraphicFramePr/>
          <p:nvPr/>
        </p:nvGraphicFramePr>
        <p:xfrm>
          <a:off x="1223628" y="735546"/>
          <a:ext cx="6777372" cy="4212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Заголовок 1"/>
          <p:cNvSpPr txBox="1">
            <a:spLocks noGrp="1"/>
          </p:cNvSpPr>
          <p:nvPr>
            <p:ph type="title"/>
          </p:nvPr>
        </p:nvSpPr>
        <p:spPr/>
        <p:txBody>
          <a:bodyPr/>
          <a:lstStyle/>
          <a:p>
            <a:pPr eaLnBrk="1" hangingPunct="1">
              <a:buClr>
                <a:schemeClr val="accent1"/>
              </a:buClr>
              <a:buSzPts val="3600"/>
              <a:buFont typeface="PT Sans Narrow"/>
              <a:buNone/>
            </a:pPr>
            <a:endParaRPr lang="ru-RU" sz="3600" b="1">
              <a:solidFill>
                <a:schemeClr val="accent1"/>
              </a:solidFill>
              <a:latin typeface="PT Sans Narrow"/>
              <a:cs typeface="Arial" charset="0"/>
              <a:sym typeface="PT Sans Narrow"/>
            </a:endParaRPr>
          </a:p>
        </p:txBody>
      </p:sp>
      <p:sp>
        <p:nvSpPr>
          <p:cNvPr id="181250" name="Объект 2"/>
          <p:cNvSpPr txBox="1">
            <a:spLocks noGrp="1"/>
          </p:cNvSpPr>
          <p:nvPr>
            <p:ph idx="1"/>
          </p:nvPr>
        </p:nvSpPr>
        <p:spPr>
          <a:xfrm>
            <a:off x="1262063" y="1401763"/>
            <a:ext cx="6619875" cy="2562225"/>
          </a:xfrm>
        </p:spPr>
        <p:txBody>
          <a:bodyPr/>
          <a:lstStyle/>
          <a:p>
            <a:pPr algn="just" eaLnBrk="1" hangingPunct="1">
              <a:lnSpc>
                <a:spcPct val="115000"/>
              </a:lnSpc>
              <a:buClr>
                <a:srgbClr val="695D46"/>
              </a:buClr>
              <a:buSzPts val="1800"/>
              <a:buFont typeface="Open Sans"/>
              <a:buNone/>
            </a:pPr>
            <a:r>
              <a:rPr lang="ru-RU" sz="1800">
                <a:solidFill>
                  <a:srgbClr val="695D46"/>
                </a:solidFill>
                <a:latin typeface="Open Sans"/>
                <a:cs typeface="Arial" charset="0"/>
                <a:sym typeface="Open Sans"/>
              </a:rPr>
              <a:t>Многие фирмы сосредоточены на решении технических рисках, тем самым игнорируя другой вид рисков.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В то время как важным условием инноваций является возможность получении прибыли от их использования.</a:t>
            </a:r>
          </a:p>
          <a:p>
            <a:pPr algn="just" eaLnBrk="1" hangingPunct="1">
              <a:lnSpc>
                <a:spcPct val="115000"/>
              </a:lnSpc>
              <a:buClr>
                <a:srgbClr val="695D46"/>
              </a:buClr>
              <a:buSzPts val="1800"/>
              <a:buFont typeface="Open Sans"/>
              <a:buNone/>
            </a:pPr>
            <a:r>
              <a:rPr lang="ru-RU" sz="1800">
                <a:solidFill>
                  <a:srgbClr val="695D46"/>
                </a:solidFill>
                <a:latin typeface="Open Sans"/>
                <a:cs typeface="Arial" charset="0"/>
                <a:sym typeface="Open Sans"/>
              </a:rPr>
              <a:t>Поэтому помимо наращивания инвестиций в НИОКР требуется развитие бизнес-модели компании, которая будет нацелена на поддержку продукции.</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Спасибо </a:t>
            </a:r>
            <a:r>
              <a:rPr lang="ru-RU" sz="4400" b="1">
                <a:solidFill>
                  <a:schemeClr val="accent1"/>
                </a:solidFill>
                <a:latin typeface="PT Sans Narrow"/>
                <a:cs typeface="Arial" charset="0"/>
                <a:sym typeface="PT Sans Narrow"/>
              </a:rPr>
              <a:t>за внимание,</a:t>
            </a:r>
            <a:br>
              <a:rPr lang="ru-RU" sz="4400" b="1" dirty="0">
                <a:solidFill>
                  <a:schemeClr val="accent1"/>
                </a:solidFill>
                <a:latin typeface="PT Sans Narrow"/>
                <a:cs typeface="Arial" charset="0"/>
                <a:sym typeface="PT Sans Narrow"/>
              </a:rPr>
            </a:br>
            <a:r>
              <a:rPr lang="ru-RU" sz="4400" b="1" dirty="0">
                <a:solidFill>
                  <a:schemeClr val="accent1"/>
                </a:solidFill>
                <a:latin typeface="PT Sans Narrow"/>
                <a:cs typeface="Arial" charset="0"/>
                <a:sym typeface="PT Sans Narrow"/>
              </a:rPr>
              <a:t>и есть </a:t>
            </a:r>
            <a:r>
              <a:rPr lang="ru-RU" sz="4400" b="1">
                <a:solidFill>
                  <a:schemeClr val="accent1"/>
                </a:solidFill>
                <a:latin typeface="PT Sans Narrow"/>
                <a:cs typeface="Arial" charset="0"/>
                <a:sym typeface="PT Sans Narrow"/>
              </a:rPr>
              <a:t>ли вопросы?</a:t>
            </a:r>
            <a:endParaRPr lang="ru-RU" sz="4400" b="1" dirty="0">
              <a:solidFill>
                <a:schemeClr val="accent1"/>
              </a:solidFill>
              <a:latin typeface="PT Sans Narrow"/>
              <a:cs typeface="Arial" charset="0"/>
              <a:sym typeface="PT Sans Narr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Google Shape;96;p18"/>
          <p:cNvSpPr txBox="1">
            <a:spLocks noGrp="1"/>
          </p:cNvSpPr>
          <p:nvPr>
            <p:ph type="title"/>
          </p:nvPr>
        </p:nvSpPr>
        <p:spPr>
          <a:xfrm>
            <a:off x="269875" y="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Определение “Экономика знаний”</a:t>
            </a:r>
          </a:p>
        </p:txBody>
      </p:sp>
      <p:sp>
        <p:nvSpPr>
          <p:cNvPr id="47106" name="Google Shape;97;p18"/>
          <p:cNvSpPr txBox="1">
            <a:spLocks noGrp="1"/>
          </p:cNvSpPr>
          <p:nvPr>
            <p:ph type="body" idx="1"/>
          </p:nvPr>
        </p:nvSpPr>
        <p:spPr>
          <a:xfrm>
            <a:off x="311150" y="708025"/>
            <a:ext cx="85217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400">
                <a:solidFill>
                  <a:srgbClr val="000000"/>
                </a:solidFill>
                <a:cs typeface="Arial" charset="0"/>
              </a:rPr>
              <a:t>Экономика знаний - высший этап развития постиндустриальной инновационной экономики. </a:t>
            </a:r>
            <a:br>
              <a:rPr lang="ru-RU" sz="2400">
                <a:solidFill>
                  <a:srgbClr val="000000"/>
                </a:solidFill>
                <a:cs typeface="Arial" charset="0"/>
              </a:rPr>
            </a:br>
            <a:r>
              <a:rPr lang="ru-RU" sz="2400">
                <a:solidFill>
                  <a:srgbClr val="000000"/>
                </a:solidFill>
                <a:cs typeface="Arial" charset="0"/>
              </a:rPr>
              <a:t>Это экономика, в которой основные факторы развития - это знания и человеческий капитал. Процесс развития такой экономики заключен в повышении качества человеческого капитала, в повышении качества жизни, </a:t>
            </a:r>
            <a:br>
              <a:rPr lang="ru-RU" sz="2400">
                <a:solidFill>
                  <a:srgbClr val="000000"/>
                </a:solidFill>
                <a:cs typeface="Arial" charset="0"/>
              </a:rPr>
            </a:br>
            <a:r>
              <a:rPr lang="ru-RU" sz="2400">
                <a:solidFill>
                  <a:srgbClr val="000000"/>
                </a:solidFill>
                <a:cs typeface="Arial" charset="0"/>
              </a:rPr>
              <a:t>в производстве знаний высоких технологий, инноваций </a:t>
            </a:r>
            <a:br>
              <a:rPr lang="ru-RU" sz="2400">
                <a:solidFill>
                  <a:srgbClr val="000000"/>
                </a:solidFill>
                <a:cs typeface="Arial" charset="0"/>
              </a:rPr>
            </a:br>
            <a:r>
              <a:rPr lang="ru-RU" sz="2400">
                <a:solidFill>
                  <a:srgbClr val="000000"/>
                </a:solidFill>
                <a:cs typeface="Arial" charset="0"/>
              </a:rPr>
              <a:t>и высококачественных услуг.</a:t>
            </a:r>
            <a:endParaRPr lang="ru-RU" sz="2400">
              <a:solidFill>
                <a:srgbClr val="695D46"/>
              </a:solidFill>
              <a:latin typeface="Open Sans"/>
              <a:cs typeface="Arial" charset="0"/>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Google Shape;102;p19"/>
          <p:cNvSpPr txBox="1">
            <a:spLocks noGrp="1"/>
          </p:cNvSpPr>
          <p:nvPr>
            <p:ph type="title"/>
          </p:nvPr>
        </p:nvSpPr>
        <p:spPr>
          <a:xfrm>
            <a:off x="311150" y="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Основные составляющие экономики знаний</a:t>
            </a:r>
          </a:p>
        </p:txBody>
      </p:sp>
      <p:sp>
        <p:nvSpPr>
          <p:cNvPr id="103" name="Google Shape;103;p19"/>
          <p:cNvSpPr txBox="1">
            <a:spLocks noGrp="1"/>
          </p:cNvSpPr>
          <p:nvPr>
            <p:ph type="body" idx="1"/>
          </p:nvPr>
        </p:nvSpPr>
        <p:spPr>
          <a:xfrm>
            <a:off x="311150" y="708025"/>
            <a:ext cx="8521700" cy="4279900"/>
          </a:xfrm>
        </p:spPr>
        <p:txBody>
          <a:bodyPr>
            <a:noAutofit/>
          </a:bodyPr>
          <a:lstStyle/>
          <a:p>
            <a:pPr algn="just" eaLnBrk="1" hangingPunct="1">
              <a:lnSpc>
                <a:spcPct val="115000"/>
              </a:lnSpc>
              <a:spcBef>
                <a:spcPct val="0"/>
              </a:spcBef>
              <a:spcAft>
                <a:spcPct val="0"/>
              </a:spcAft>
            </a:pPr>
            <a:r>
              <a:rPr lang="ru-RU" sz="1800">
                <a:solidFill>
                  <a:srgbClr val="000000"/>
                </a:solidFill>
                <a:cs typeface="Arial" charset="0"/>
              </a:rPr>
              <a:t>Научно-методологическое обеспечение инновационного развития.</a:t>
            </a:r>
          </a:p>
          <a:p>
            <a:pPr algn="just" eaLnBrk="1" hangingPunct="1">
              <a:lnSpc>
                <a:spcPct val="115000"/>
              </a:lnSpc>
              <a:spcBef>
                <a:spcPct val="0"/>
              </a:spcBef>
              <a:spcAft>
                <a:spcPct val="0"/>
              </a:spcAft>
            </a:pPr>
            <a:r>
              <a:rPr lang="ru-RU" sz="1800">
                <a:solidFill>
                  <a:srgbClr val="000000"/>
                </a:solidFill>
                <a:cs typeface="Arial" charset="0"/>
              </a:rPr>
              <a:t>Разработка национальной инновационной политики.</a:t>
            </a:r>
          </a:p>
          <a:p>
            <a:pPr algn="just" eaLnBrk="1" hangingPunct="1">
              <a:lnSpc>
                <a:spcPct val="115000"/>
              </a:lnSpc>
              <a:spcBef>
                <a:spcPct val="0"/>
              </a:spcBef>
              <a:spcAft>
                <a:spcPct val="0"/>
              </a:spcAft>
            </a:pPr>
            <a:r>
              <a:rPr lang="ru-RU" sz="1800">
                <a:solidFill>
                  <a:srgbClr val="000000"/>
                </a:solidFill>
                <a:cs typeface="Arial" charset="0"/>
              </a:rPr>
              <a:t>Формирование национальных и региональных инновационных систем, особенности которых проявляются в:</a:t>
            </a:r>
          </a:p>
          <a:p>
            <a:pPr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rPr>
              <a:t>а)формах и способах взаимодействия государства и бизнеса как в сфере фундаментальной науки, прикладных исследований и разработок, так и в сфере наукоемкого производства;</a:t>
            </a:r>
          </a:p>
          <a:p>
            <a:pPr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rPr>
              <a:t>б)формировании в той или иной стране инновационной инфраструктуры различной степени комплексности и т.п.;</a:t>
            </a:r>
          </a:p>
          <a:p>
            <a:pPr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rPr>
              <a:t>в)разработке и реализации региональных инновационных стратегий;</a:t>
            </a:r>
          </a:p>
          <a:p>
            <a:pPr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rPr>
              <a:t>г)оценке и активизации инновационного потенциала регионов и предприятий;</a:t>
            </a:r>
          </a:p>
          <a:p>
            <a:pPr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rPr>
              <a:t>д)мониторинге инновационных процессов и статистике инноваций.</a:t>
            </a:r>
            <a:endParaRPr lang="ru-RU" sz="1800">
              <a:solidFill>
                <a:srgbClr val="695D46"/>
              </a:solidFill>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b="1">
                <a:solidFill>
                  <a:schemeClr val="accent1"/>
                </a:solidFill>
                <a:latin typeface="PT Sans Narrow"/>
                <a:cs typeface="Arial" charset="0"/>
                <a:sym typeface="PT Sans Narrow"/>
              </a:rPr>
              <a:t>3. Виды инноваций</a:t>
            </a:r>
          </a:p>
        </p:txBody>
      </p:sp>
      <p:sp>
        <p:nvSpPr>
          <p:cNvPr id="3" name="Подзаголовок 2"/>
          <p:cNvSpPr>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dirty="0">
              <a:solidFill>
                <a:srgbClr val="000000"/>
              </a:solidFill>
              <a:cs typeface="Arial" charset="0"/>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Рисунок 3"/>
          <p:cNvPicPr>
            <a:picLocks noChangeAspect="1"/>
          </p:cNvPicPr>
          <p:nvPr/>
        </p:nvPicPr>
        <p:blipFill>
          <a:blip r:embed="rId2"/>
          <a:srcRect l="5373" t="11722" r="37425" b="29144"/>
          <a:stretch>
            <a:fillRect/>
          </a:stretch>
        </p:blipFill>
        <p:spPr bwMode="auto">
          <a:xfrm>
            <a:off x="695325" y="82550"/>
            <a:ext cx="7753350" cy="4505325"/>
          </a:xfrm>
          <a:prstGeom prst="rect">
            <a:avLst/>
          </a:prstGeom>
          <a:noFill/>
          <a:ln w="9525">
            <a:noFill/>
            <a:miter lim="800000"/>
            <a:headEnd/>
            <a:tailEnd/>
          </a:ln>
        </p:spPr>
      </p:pic>
      <p:sp>
        <p:nvSpPr>
          <p:cNvPr id="5" name="Прямоугольник 4"/>
          <p:cNvSpPr/>
          <p:nvPr/>
        </p:nvSpPr>
        <p:spPr>
          <a:xfrm>
            <a:off x="0" y="4659313"/>
            <a:ext cx="9242425" cy="414337"/>
          </a:xfrm>
          <a:prstGeom prst="rect">
            <a:avLst/>
          </a:prstGeom>
        </p:spPr>
        <p:txBody>
          <a:bodyPr>
            <a:spAutoFit/>
          </a:bodyPr>
          <a:lstStyle/>
          <a:p>
            <a:pPr>
              <a:buClr>
                <a:srgbClr val="000000"/>
              </a:buClr>
              <a:buFont typeface="Arial" charset="0"/>
              <a:buNone/>
            </a:pPr>
            <a:r>
              <a:rPr lang="ru-RU" sz="1000"/>
              <a:t>Источник: выпуск журнала Клуба директоров по науке и инновациям (iR&amp;Dclub)</a:t>
            </a:r>
            <a:r>
              <a:rPr lang="en-US" sz="1000"/>
              <a:t> </a:t>
            </a:r>
            <a:r>
              <a:rPr lang="en-US" sz="1000">
                <a:hlinkClick r:id="rId3"/>
              </a:rPr>
              <a:t>http://www.rvc.ru/upload/iblock/0dd/Management_of_Innovations_in_Russian_Companies.pdf</a:t>
            </a:r>
            <a:r>
              <a:rPr lang="ru-RU" sz="1000"/>
              <a:t> Дата обращения: 17.10. 2018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Рисунок 3"/>
          <p:cNvPicPr>
            <a:picLocks noChangeAspect="1"/>
          </p:cNvPicPr>
          <p:nvPr/>
        </p:nvPicPr>
        <p:blipFill>
          <a:blip r:embed="rId2"/>
          <a:srcRect l="3918" t="10130" r="36082" b="20981"/>
          <a:stretch>
            <a:fillRect/>
          </a:stretch>
        </p:blipFill>
        <p:spPr bwMode="auto">
          <a:xfrm>
            <a:off x="1316038" y="0"/>
            <a:ext cx="6511925" cy="3081338"/>
          </a:xfrm>
          <a:prstGeom prst="rect">
            <a:avLst/>
          </a:prstGeom>
          <a:noFill/>
          <a:ln w="9525">
            <a:noFill/>
            <a:miter lim="800000"/>
            <a:headEnd/>
            <a:tailEnd/>
          </a:ln>
        </p:spPr>
      </p:pic>
      <p:pic>
        <p:nvPicPr>
          <p:cNvPr id="54274" name="Рисунок 4"/>
          <p:cNvPicPr>
            <a:picLocks noChangeAspect="1"/>
          </p:cNvPicPr>
          <p:nvPr/>
        </p:nvPicPr>
        <p:blipFill>
          <a:blip r:embed="rId3"/>
          <a:srcRect l="4224" t="63818" r="36621" b="15997"/>
          <a:stretch>
            <a:fillRect/>
          </a:stretch>
        </p:blipFill>
        <p:spPr bwMode="auto">
          <a:xfrm>
            <a:off x="1374775" y="3081338"/>
            <a:ext cx="6513513" cy="962025"/>
          </a:xfrm>
          <a:prstGeom prst="rect">
            <a:avLst/>
          </a:prstGeom>
          <a:noFill/>
          <a:ln w="9525">
            <a:noFill/>
            <a:miter lim="800000"/>
            <a:headEnd/>
            <a:tailEnd/>
          </a:ln>
        </p:spPr>
      </p:pic>
      <p:pic>
        <p:nvPicPr>
          <p:cNvPr id="54275" name="Рисунок 5"/>
          <p:cNvPicPr>
            <a:picLocks noChangeAspect="1"/>
          </p:cNvPicPr>
          <p:nvPr/>
        </p:nvPicPr>
        <p:blipFill>
          <a:blip r:embed="rId4"/>
          <a:srcRect l="36493" t="15108" r="8209" b="61598"/>
          <a:stretch>
            <a:fillRect/>
          </a:stretch>
        </p:blipFill>
        <p:spPr bwMode="auto">
          <a:xfrm>
            <a:off x="1433513" y="4043363"/>
            <a:ext cx="6394450" cy="110013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969E07-7BFC-4E63-8628-34E49A2E6607}"/>
              </a:ext>
            </a:extLst>
          </p:cNvPr>
          <p:cNvSpPr>
            <a:spLocks noGrp="1"/>
          </p:cNvSpPr>
          <p:nvPr>
            <p:ph type="title"/>
          </p:nvPr>
        </p:nvSpPr>
        <p:spPr/>
        <p:txBody>
          <a:bodyPr/>
          <a:lstStyle/>
          <a:p>
            <a:r>
              <a:rPr lang="ru-RU" sz="2800" b="1" dirty="0">
                <a:solidFill>
                  <a:schemeClr val="accent1"/>
                </a:solidFill>
                <a:latin typeface="PT Sans Narrow"/>
                <a:cs typeface="Arial" charset="0"/>
                <a:sym typeface="PT Sans Narrow"/>
              </a:rPr>
              <a:t>1. Понятия инноваций </a:t>
            </a:r>
            <a:br>
              <a:rPr lang="ru-RU" sz="2800" b="1" dirty="0">
                <a:solidFill>
                  <a:schemeClr val="accent1"/>
                </a:solidFill>
                <a:latin typeface="PT Sans Narrow"/>
                <a:cs typeface="Arial" charset="0"/>
                <a:sym typeface="PT Sans Narrow"/>
              </a:rPr>
            </a:br>
            <a:r>
              <a:rPr lang="ru-RU" sz="2800" b="1" dirty="0">
                <a:solidFill>
                  <a:schemeClr val="accent1"/>
                </a:solidFill>
                <a:latin typeface="PT Sans Narrow"/>
                <a:cs typeface="Arial" charset="0"/>
                <a:sym typeface="PT Sans Narrow"/>
              </a:rPr>
              <a:t>и инновационной деятельности</a:t>
            </a:r>
            <a:endParaRPr lang="ru-RU" sz="2800" dirty="0"/>
          </a:p>
        </p:txBody>
      </p:sp>
      <p:sp>
        <p:nvSpPr>
          <p:cNvPr id="3" name="Текст 2">
            <a:extLst>
              <a:ext uri="{FF2B5EF4-FFF2-40B4-BE49-F238E27FC236}">
                <a16:creationId xmlns:a16="http://schemas.microsoft.com/office/drawing/2014/main" id="{BD8525ED-6F5D-433C-809F-21676A0AE710}"/>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714525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Рисунок 3"/>
          <p:cNvPicPr>
            <a:picLocks noChangeAspect="1"/>
          </p:cNvPicPr>
          <p:nvPr/>
        </p:nvPicPr>
        <p:blipFill>
          <a:blip r:embed="rId2"/>
          <a:srcRect l="33025" t="20682" r="7535" b="15605"/>
          <a:stretch>
            <a:fillRect/>
          </a:stretch>
        </p:blipFill>
        <p:spPr bwMode="auto">
          <a:xfrm>
            <a:off x="1016000" y="471488"/>
            <a:ext cx="6548438" cy="36734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Рисунок 3"/>
          <p:cNvPicPr>
            <a:picLocks noChangeAspect="1"/>
          </p:cNvPicPr>
          <p:nvPr/>
        </p:nvPicPr>
        <p:blipFill>
          <a:blip r:embed="rId2"/>
          <a:srcRect l="36269" t="16302" r="5075" b="24565"/>
          <a:stretch>
            <a:fillRect/>
          </a:stretch>
        </p:blipFill>
        <p:spPr bwMode="auto">
          <a:xfrm>
            <a:off x="1266825" y="514350"/>
            <a:ext cx="6610350" cy="37465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Рисунок 3"/>
          <p:cNvPicPr>
            <a:picLocks noChangeAspect="1"/>
          </p:cNvPicPr>
          <p:nvPr/>
        </p:nvPicPr>
        <p:blipFill>
          <a:blip r:embed="rId2"/>
          <a:srcRect l="5484" t="18492" r="37427" b="32329"/>
          <a:stretch>
            <a:fillRect/>
          </a:stretch>
        </p:blipFill>
        <p:spPr bwMode="auto">
          <a:xfrm>
            <a:off x="747713" y="650875"/>
            <a:ext cx="7215187" cy="349408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Рисунок 3"/>
          <p:cNvPicPr>
            <a:picLocks noChangeAspect="1"/>
          </p:cNvPicPr>
          <p:nvPr/>
        </p:nvPicPr>
        <p:blipFill>
          <a:blip r:embed="rId2"/>
          <a:srcRect l="2574" t="11922" r="49515" b="11424"/>
          <a:stretch>
            <a:fillRect/>
          </a:stretch>
        </p:blipFill>
        <p:spPr bwMode="auto">
          <a:xfrm>
            <a:off x="657225" y="290513"/>
            <a:ext cx="7829550" cy="45624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Рисунок 3"/>
          <p:cNvPicPr>
            <a:picLocks noChangeAspect="1"/>
          </p:cNvPicPr>
          <p:nvPr/>
        </p:nvPicPr>
        <p:blipFill>
          <a:blip r:embed="rId2"/>
          <a:srcRect l="48358" t="10329" r="3508" b="45471"/>
          <a:stretch>
            <a:fillRect/>
          </a:stretch>
        </p:blipFill>
        <p:spPr bwMode="auto">
          <a:xfrm>
            <a:off x="1270000" y="569913"/>
            <a:ext cx="6805613" cy="351472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Рисунок 3"/>
          <p:cNvPicPr>
            <a:picLocks noChangeAspect="1"/>
          </p:cNvPicPr>
          <p:nvPr/>
        </p:nvPicPr>
        <p:blipFill>
          <a:blip r:embed="rId2"/>
          <a:srcRect l="49814" t="21877" r="3844" b="12617"/>
          <a:stretch>
            <a:fillRect/>
          </a:stretch>
        </p:blipFill>
        <p:spPr bwMode="auto">
          <a:xfrm>
            <a:off x="952500" y="307975"/>
            <a:ext cx="6653213" cy="431641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Инновации по Йозефу Шумпетеру</a:t>
            </a:r>
          </a:p>
        </p:txBody>
      </p:sp>
      <p:sp>
        <p:nvSpPr>
          <p:cNvPr id="3" name="Текст 2"/>
          <p:cNvSpPr>
            <a:spLocks noGrp="1"/>
          </p:cNvSpPr>
          <p:nvPr>
            <p:ph type="body" idx="1"/>
          </p:nvPr>
        </p:nvSpPr>
        <p:spPr>
          <a:xfrm>
            <a:off x="0" y="638175"/>
            <a:ext cx="91440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500">
                <a:solidFill>
                  <a:srgbClr val="000000"/>
                </a:solidFill>
                <a:cs typeface="Arial" charset="0"/>
                <a:sym typeface="Open Sans"/>
              </a:rPr>
              <a:t>Одним из первых теоретиков, занимавшихся исследованиями инноваций, стал австрийский экономист Йозеф Шумпетер. Он обратил внимание на то, что основой экономических изменений, роста является предпринимательская деятельность. Шумпетер исследовал вопрос, как отличить успешного предпринимателя, добивающегося заметных результатов на рынке, от неуспешного. Для этого он попытался разобраться в сути предпринимательской деятельности и сделал любопытное наблюдение: предприниматели, вносящие творческий элемент в свою работу, предлагающие что-то новое, практически всегда оказываются в выигрыше. Они получают больше прибыли, завоевывают новые рынки и обеспечивают прорывы в экономике.</a:t>
            </a:r>
          </a:p>
          <a:p>
            <a:pPr marL="0" indent="457200" algn="just" eaLnBrk="1" hangingPunct="1">
              <a:lnSpc>
                <a:spcPct val="115000"/>
              </a:lnSpc>
              <a:spcBef>
                <a:spcPct val="0"/>
              </a:spcBef>
              <a:spcAft>
                <a:spcPct val="0"/>
              </a:spcAft>
              <a:buClr>
                <a:srgbClr val="695D46"/>
              </a:buClr>
              <a:buFont typeface="Open Sans"/>
              <a:buNone/>
            </a:pPr>
            <a:r>
              <a:rPr lang="ru-RU" sz="1500">
                <a:solidFill>
                  <a:srgbClr val="000000"/>
                </a:solidFill>
                <a:cs typeface="Arial" charset="0"/>
                <a:sym typeface="Open Sans"/>
              </a:rPr>
              <a:t>По Шумпетеру, к инновациям можно условно отнести пять видов результатов. Первый </a:t>
            </a:r>
            <a:r>
              <a:rPr lang="en-US" sz="1500">
                <a:solidFill>
                  <a:srgbClr val="000000"/>
                </a:solidFill>
                <a:cs typeface="Arial" charset="0"/>
                <a:sym typeface="Open Sans"/>
              </a:rPr>
              <a:t>-</a:t>
            </a:r>
            <a:r>
              <a:rPr lang="ru-RU" sz="1500">
                <a:solidFill>
                  <a:srgbClr val="000000"/>
                </a:solidFill>
                <a:cs typeface="Arial" charset="0"/>
                <a:sym typeface="Open Sans"/>
              </a:rPr>
              <a:t>  выведение на рынок некоего нового продукта, появление товара или услуги, которых не было раньше. Второй </a:t>
            </a:r>
            <a:r>
              <a:rPr lang="en-US" sz="1500">
                <a:solidFill>
                  <a:srgbClr val="000000"/>
                </a:solidFill>
                <a:cs typeface="Arial" charset="0"/>
                <a:sym typeface="Open Sans"/>
              </a:rPr>
              <a:t>-</a:t>
            </a:r>
            <a:r>
              <a:rPr lang="ru-RU" sz="1500">
                <a:solidFill>
                  <a:srgbClr val="000000"/>
                </a:solidFill>
                <a:cs typeface="Arial" charset="0"/>
                <a:sym typeface="Open Sans"/>
              </a:rPr>
              <a:t> появление и применение нового метода производства. Необязательно делать что-то новое, но вы можете делать это лучше других за счет изменения технологии изготовления своего товара. Третий </a:t>
            </a:r>
            <a:r>
              <a:rPr lang="en-US" sz="1500">
                <a:solidFill>
                  <a:srgbClr val="000000"/>
                </a:solidFill>
                <a:cs typeface="Arial" charset="0"/>
                <a:sym typeface="Open Sans"/>
              </a:rPr>
              <a:t>-</a:t>
            </a:r>
            <a:r>
              <a:rPr lang="ru-RU" sz="1500">
                <a:solidFill>
                  <a:srgbClr val="000000"/>
                </a:solidFill>
                <a:cs typeface="Arial" charset="0"/>
                <a:sym typeface="Open Sans"/>
              </a:rPr>
              <a:t> открытие рыночной ниши, предложения, которого до вас еще никто </a:t>
            </a:r>
            <a:br>
              <a:rPr lang="en-US" sz="1500">
                <a:solidFill>
                  <a:srgbClr val="000000"/>
                </a:solidFill>
                <a:cs typeface="Arial" charset="0"/>
                <a:sym typeface="Open Sans"/>
              </a:rPr>
            </a:br>
            <a:r>
              <a:rPr lang="ru-RU" sz="1500">
                <a:solidFill>
                  <a:srgbClr val="000000"/>
                </a:solidFill>
                <a:cs typeface="Arial" charset="0"/>
                <a:sym typeface="Open Sans"/>
              </a:rPr>
              <a:t>не делал, рынка, не существовавшего ранее. Изобретения тут играют очень важную роль. Возьмем, например, велосипед: при первом приближении это не только средство передвижения, но и развлечения, спорта, впоследствии находящее широкий круг покупателей.</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0" y="0"/>
            <a:ext cx="9144000" cy="5057775"/>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700">
                <a:solidFill>
                  <a:srgbClr val="000000"/>
                </a:solidFill>
                <a:cs typeface="Arial" charset="0"/>
                <a:sym typeface="Open Sans"/>
              </a:rPr>
              <a:t>Четвертый </a:t>
            </a:r>
            <a:r>
              <a:rPr lang="en-US" sz="1700">
                <a:solidFill>
                  <a:srgbClr val="000000"/>
                </a:solidFill>
                <a:cs typeface="Arial" charset="0"/>
                <a:sym typeface="Open Sans"/>
              </a:rPr>
              <a:t>-</a:t>
            </a:r>
            <a:r>
              <a:rPr lang="ru-RU" sz="1700">
                <a:solidFill>
                  <a:srgbClr val="000000"/>
                </a:solidFill>
                <a:cs typeface="Arial" charset="0"/>
                <a:sym typeface="Open Sans"/>
              </a:rPr>
              <a:t> получение или завоевание нового источника материалов. Скажем, </a:t>
            </a:r>
            <a:br>
              <a:rPr lang="en-US" sz="1700">
                <a:solidFill>
                  <a:srgbClr val="000000"/>
                </a:solidFill>
                <a:cs typeface="Arial" charset="0"/>
                <a:sym typeface="Open Sans"/>
              </a:rPr>
            </a:br>
            <a:r>
              <a:rPr lang="ru-RU" sz="1700">
                <a:solidFill>
                  <a:srgbClr val="000000"/>
                </a:solidFill>
                <a:cs typeface="Arial" charset="0"/>
                <a:sym typeface="Open Sans"/>
              </a:rPr>
              <a:t>вы находите какой-то материал для своей фабрики, позволяющий получить ресурс роста (например, заменяете лен на хлопок при производстве одежды). Продолжаете производить одежду, но ваш источник сырья может быть не освоен другими, и у вас тогда будут неограниченные возможности приобретения его по небольшой цене. Пятый вид инноваций </a:t>
            </a:r>
            <a:r>
              <a:rPr lang="en-US" sz="1700">
                <a:solidFill>
                  <a:srgbClr val="000000"/>
                </a:solidFill>
                <a:cs typeface="Arial" charset="0"/>
                <a:sym typeface="Open Sans"/>
              </a:rPr>
              <a:t>-</a:t>
            </a:r>
            <a:r>
              <a:rPr lang="ru-RU" sz="1700">
                <a:solidFill>
                  <a:srgbClr val="000000"/>
                </a:solidFill>
                <a:cs typeface="Arial" charset="0"/>
                <a:sym typeface="Open Sans"/>
              </a:rPr>
              <a:t> применение новых способов организации производства. Предположим, у вас небольшой свечной заводик, где работают 100 человек, и вы придумываете способ организации рабочего процесса таким образом, чтобы они изготавливали </a:t>
            </a:r>
            <a:br>
              <a:rPr lang="ru-RU" sz="1700">
                <a:solidFill>
                  <a:srgbClr val="000000"/>
                </a:solidFill>
                <a:cs typeface="Arial" charset="0"/>
                <a:sym typeface="Open Sans"/>
              </a:rPr>
            </a:br>
            <a:r>
              <a:rPr lang="ru-RU" sz="1700">
                <a:solidFill>
                  <a:srgbClr val="000000"/>
                </a:solidFill>
                <a:cs typeface="Arial" charset="0"/>
                <a:sym typeface="Open Sans"/>
              </a:rPr>
              <a:t>не 100, а 200 свечей в день. Рабочим разрешается делать паузы, совершать прогулки, они отдыхают какое-то время и более активно включаются в работу.</a:t>
            </a:r>
          </a:p>
          <a:p>
            <a:pPr marL="0" indent="457200" algn="just" eaLnBrk="1" hangingPunct="1">
              <a:lnSpc>
                <a:spcPct val="115000"/>
              </a:lnSpc>
              <a:spcBef>
                <a:spcPct val="0"/>
              </a:spcBef>
              <a:spcAft>
                <a:spcPct val="0"/>
              </a:spcAft>
              <a:buClr>
                <a:srgbClr val="695D46"/>
              </a:buClr>
              <a:buFont typeface="Open Sans"/>
              <a:buNone/>
            </a:pPr>
            <a:r>
              <a:rPr lang="ru-RU" sz="1700">
                <a:solidFill>
                  <a:srgbClr val="000000"/>
                </a:solidFill>
                <a:cs typeface="Arial" charset="0"/>
                <a:sym typeface="Open Sans"/>
              </a:rPr>
              <a:t>Для Шумпетера данные пять элементов являются отличительными чертами хороших предпринимателей, действительно двигающихся вперед. Это позволяет экономить ресурсы, оптимизировать процессы производства, представлять новые идеи на рынке и открывать возможности, а значит, творить «созидательное разрушение», </a:t>
            </a:r>
            <a:br>
              <a:rPr lang="ru-RU" sz="1700">
                <a:solidFill>
                  <a:srgbClr val="000000"/>
                </a:solidFill>
                <a:cs typeface="Arial" charset="0"/>
                <a:sym typeface="Open Sans"/>
              </a:rPr>
            </a:br>
            <a:r>
              <a:rPr lang="ru-RU" sz="1700">
                <a:solidFill>
                  <a:srgbClr val="000000"/>
                </a:solidFill>
                <a:cs typeface="Arial" charset="0"/>
                <a:sym typeface="Open Sans"/>
              </a:rPr>
              <a:t>то есть менять равновесие, которое существует на рынке, в свою пользу, извлекая дополнительную прибыль.</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Руководство Осло</a:t>
            </a:r>
            <a:br>
              <a:rPr lang="ru-RU" sz="3600" b="1">
                <a:solidFill>
                  <a:schemeClr val="accent1"/>
                </a:solidFill>
                <a:latin typeface="PT Sans Narrow"/>
                <a:cs typeface="Arial" charset="0"/>
                <a:sym typeface="PT Sans Narrow"/>
              </a:rPr>
            </a:br>
            <a:br>
              <a:rPr lang="ru-RU" sz="3600" b="1">
                <a:solidFill>
                  <a:schemeClr val="accent1"/>
                </a:solidFill>
                <a:latin typeface="PT Sans Narrow"/>
                <a:cs typeface="Arial" charset="0"/>
                <a:sym typeface="PT Sans Narrow"/>
              </a:rPr>
            </a:br>
            <a:r>
              <a:rPr lang="ru-RU" sz="3600" b="1">
                <a:solidFill>
                  <a:schemeClr val="accent1"/>
                </a:solidFill>
                <a:latin typeface="PT Sans Narrow"/>
                <a:cs typeface="Arial" charset="0"/>
                <a:sym typeface="PT Sans Narrow"/>
              </a:rPr>
              <a:t>4. РЕКОМЕНДАЦИИ ПО СБОРУ И АНАЛИЗУ ДАННЫХ ПО ИННОВАЦИЯМ</a:t>
            </a:r>
          </a:p>
        </p:txBody>
      </p:sp>
      <p:sp>
        <p:nvSpPr>
          <p:cNvPr id="3" name="Подзаголовок 2"/>
          <p:cNvSpPr>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z="2000" dirty="0">
              <a:solidFill>
                <a:srgbClr val="000000"/>
              </a:solidFill>
              <a:cs typeface="Arial" charset="0"/>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Понятие Инновации</a:t>
            </a:r>
          </a:p>
        </p:txBody>
      </p:sp>
      <p:pic>
        <p:nvPicPr>
          <p:cNvPr id="30722" name="Picture 2" descr="ÐÐ°ÑÑÐ¸Ð½ÐºÐ¸ Ð¿Ð¾ Ð·Ð°Ð¿ÑÐ¾ÑÑ Ð¿ÑÐ°Ð²Ð¾"/>
          <p:cNvPicPr>
            <a:picLocks noChangeAspect="1" noChangeArrowheads="1"/>
          </p:cNvPicPr>
          <p:nvPr/>
        </p:nvPicPr>
        <p:blipFill>
          <a:blip r:embed="rId2"/>
          <a:srcRect/>
          <a:stretch>
            <a:fillRect/>
          </a:stretch>
        </p:blipFill>
        <p:spPr bwMode="auto">
          <a:xfrm>
            <a:off x="5972175" y="3192463"/>
            <a:ext cx="3171825" cy="1792287"/>
          </a:xfrm>
          <a:prstGeom prst="rect">
            <a:avLst/>
          </a:prstGeom>
          <a:noFill/>
          <a:ln w="9525">
            <a:noFill/>
            <a:miter lim="800000"/>
            <a:headEnd/>
            <a:tailEnd/>
          </a:ln>
        </p:spPr>
      </p:pic>
      <p:sp>
        <p:nvSpPr>
          <p:cNvPr id="3" name="Текст 2"/>
          <p:cNvSpPr>
            <a:spLocks noGrp="1"/>
          </p:cNvSpPr>
          <p:nvPr>
            <p:ph type="body" idx="1"/>
          </p:nvPr>
        </p:nvSpPr>
        <p:spPr>
          <a:xfrm>
            <a:off x="311150" y="708025"/>
            <a:ext cx="8521700" cy="3302000"/>
          </a:xfrm>
        </p:spPr>
        <p:txBody>
          <a:bodyPr/>
          <a:lstStyle/>
          <a:p>
            <a:pPr marL="0" indent="457200" algn="just" eaLnBrk="1" hangingPunct="1">
              <a:lnSpc>
                <a:spcPct val="114000"/>
              </a:lnSpc>
              <a:spcBef>
                <a:spcPct val="0"/>
              </a:spcBef>
              <a:spcAft>
                <a:spcPts val="450"/>
              </a:spcAft>
              <a:buSzTx/>
              <a:buFont typeface="Open Sans"/>
              <a:buNone/>
            </a:pPr>
            <a:r>
              <a:rPr lang="ru-RU" sz="1800">
                <a:solidFill>
                  <a:srgbClr val="000000"/>
                </a:solidFill>
                <a:cs typeface="Times New Roman" pitchFamily="18" charset="0"/>
              </a:rPr>
              <a:t>В российском праве термин "инновация" появился в начале </a:t>
            </a:r>
            <a:br>
              <a:rPr lang="en-US" sz="1800">
                <a:solidFill>
                  <a:srgbClr val="000000"/>
                </a:solidFill>
                <a:cs typeface="Times New Roman" pitchFamily="18" charset="0"/>
              </a:rPr>
            </a:br>
            <a:r>
              <a:rPr lang="ru-RU" sz="1800">
                <a:solidFill>
                  <a:srgbClr val="000000"/>
                </a:solidFill>
                <a:cs typeface="Times New Roman" pitchFamily="18" charset="0"/>
              </a:rPr>
              <a:t>1980-х годов. Определение инновации дано в постановлении Правительства РФ от 24 июля 1998 г. N 832 "О концепции инновационной политики Российской Федерации на 1998-2000 годы"</a:t>
            </a:r>
            <a:endParaRPr lang="ru-RU" sz="1800">
              <a:solidFill>
                <a:srgbClr val="000000"/>
              </a:solidFill>
              <a:ea typeface="Calibri" pitchFamily="34" charset="0"/>
              <a:cs typeface="Times New Roman" pitchFamily="18" charset="0"/>
            </a:endParaRPr>
          </a:p>
          <a:p>
            <a:pPr marL="0" indent="457200" algn="just" eaLnBrk="1" hangingPunct="1">
              <a:lnSpc>
                <a:spcPct val="114000"/>
              </a:lnSpc>
              <a:spcBef>
                <a:spcPct val="0"/>
              </a:spcBef>
              <a:spcAft>
                <a:spcPct val="0"/>
              </a:spcAft>
              <a:buSzTx/>
              <a:buFont typeface="Open Sans"/>
              <a:buNone/>
            </a:pPr>
            <a:r>
              <a:rPr lang="ru-RU" sz="1800">
                <a:solidFill>
                  <a:srgbClr val="000000"/>
                </a:solidFill>
                <a:cs typeface="Times New Roman" pitchFamily="18" charset="0"/>
              </a:rPr>
              <a:t>Инновация (нововведение) рассматривается как конечный результат инновационной деятельности, получивший реализацию в виде нового </a:t>
            </a:r>
            <a:br>
              <a:rPr lang="en-US" sz="1800">
                <a:solidFill>
                  <a:srgbClr val="000000"/>
                </a:solidFill>
                <a:cs typeface="Times New Roman" pitchFamily="18" charset="0"/>
              </a:rPr>
            </a:br>
            <a:r>
              <a:rPr lang="ru-RU" sz="1800">
                <a:solidFill>
                  <a:srgbClr val="000000"/>
                </a:solidFill>
                <a:cs typeface="Times New Roman" pitchFamily="18" charset="0"/>
              </a:rPr>
              <a:t>или усовершенствованного продукта, реализуемого на рынке, нового </a:t>
            </a:r>
            <a:br>
              <a:rPr lang="en-US" sz="1800">
                <a:solidFill>
                  <a:srgbClr val="000000"/>
                </a:solidFill>
                <a:cs typeface="Times New Roman" pitchFamily="18" charset="0"/>
              </a:rPr>
            </a:br>
            <a:r>
              <a:rPr lang="ru-RU" sz="1800">
                <a:solidFill>
                  <a:srgbClr val="000000"/>
                </a:solidFill>
                <a:cs typeface="Times New Roman" pitchFamily="18" charset="0"/>
              </a:rPr>
              <a:t>или усовершенствованного технологического процесса, используемого </a:t>
            </a:r>
            <a:br>
              <a:rPr lang="en-US" sz="1800">
                <a:solidFill>
                  <a:srgbClr val="000000"/>
                </a:solidFill>
                <a:cs typeface="Times New Roman" pitchFamily="18" charset="0"/>
              </a:rPr>
            </a:br>
            <a:r>
              <a:rPr lang="ru-RU" sz="1800">
                <a:solidFill>
                  <a:srgbClr val="000000"/>
                </a:solidFill>
                <a:cs typeface="Times New Roman" pitchFamily="18" charset="0"/>
              </a:rPr>
              <a:t>в практической деятельности.</a:t>
            </a:r>
            <a:endParaRPr lang="ru-RU" sz="1800">
              <a:solidFill>
                <a:srgbClr val="000000"/>
              </a:solidFill>
              <a:cs typeface="Arial" charset="0"/>
            </a:endParaRPr>
          </a:p>
          <a:p>
            <a:pPr marL="0" indent="457200" eaLnBrk="1" hangingPunct="1">
              <a:lnSpc>
                <a:spcPct val="115000"/>
              </a:lnSpc>
              <a:spcBef>
                <a:spcPct val="0"/>
              </a:spcBef>
              <a:spcAft>
                <a:spcPct val="0"/>
              </a:spcAft>
              <a:buClr>
                <a:srgbClr val="695D46"/>
              </a:buClr>
              <a:buFont typeface="Open Sans"/>
              <a:buChar char="●"/>
            </a:pPr>
            <a:endParaRPr lang="ru-RU" sz="1800">
              <a:solidFill>
                <a:srgbClr val="695D46"/>
              </a:solidFill>
              <a:latin typeface="Open Sans"/>
              <a:cs typeface="Arial" charset="0"/>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Справка </a:t>
            </a:r>
          </a:p>
        </p:txBody>
      </p:sp>
      <p:sp>
        <p:nvSpPr>
          <p:cNvPr id="3" name="Текст 2"/>
          <p:cNvSpPr>
            <a:spLocks noGrp="1"/>
          </p:cNvSpPr>
          <p:nvPr>
            <p:ph type="body" idx="1"/>
          </p:nvPr>
        </p:nvSpPr>
        <p:spPr>
          <a:xfrm>
            <a:off x="0" y="615950"/>
            <a:ext cx="9144000" cy="3303588"/>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sym typeface="Open Sans"/>
              </a:rPr>
              <a:t>Руководство Осло - основной методологический документ Организации экономического сотрудничества и развития (ОЭСР) в области инноваций </a:t>
            </a:r>
            <a:br>
              <a:rPr lang="en-US" sz="1800">
                <a:solidFill>
                  <a:srgbClr val="000000"/>
                </a:solidFill>
                <a:cs typeface="Arial" charset="0"/>
                <a:sym typeface="Open Sans"/>
              </a:rPr>
            </a:br>
            <a:r>
              <a:rPr lang="ru-RU" sz="1800">
                <a:solidFill>
                  <a:srgbClr val="000000"/>
                </a:solidFill>
                <a:cs typeface="Arial" charset="0"/>
                <a:sym typeface="Open Sans"/>
              </a:rPr>
              <a:t>как для стран, непосредственно участвующих в деятельности ОЭСР, так и ряда стран Восточной Европы, Латинской Америки, Азии, Африки, не являющихся пока членами этой организации </a:t>
            </a:r>
          </a:p>
          <a:p>
            <a:pPr marL="0" indent="457200"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sym typeface="Open Sans"/>
              </a:rPr>
              <a:t>Суть инноваций в начале документа трактуется через понимание их значения. Инновации имеют фундаментальное значение для роста, развития </a:t>
            </a:r>
            <a:br>
              <a:rPr lang="en-US" sz="1800">
                <a:solidFill>
                  <a:srgbClr val="000000"/>
                </a:solidFill>
                <a:cs typeface="Arial" charset="0"/>
                <a:sym typeface="Open Sans"/>
              </a:rPr>
            </a:br>
            <a:r>
              <a:rPr lang="ru-RU" sz="1800">
                <a:solidFill>
                  <a:srgbClr val="000000"/>
                </a:solidFill>
                <a:cs typeface="Arial" charset="0"/>
                <a:sym typeface="Open Sans"/>
              </a:rPr>
              <a:t>и благосостояния народа (РО). </a:t>
            </a:r>
          </a:p>
          <a:p>
            <a:pPr marL="0" indent="457200"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sym typeface="Open Sans"/>
              </a:rPr>
              <a:t>Значение и суть процесса – категории разные. Прямой зависимости благосостояния всего народа от инноваций не существует как в силу дифференциации доходов, так и по многочисленности возможных причин роста благосостояния. </a:t>
            </a:r>
          </a:p>
          <a:p>
            <a:pPr marL="0" indent="457200" algn="just" eaLnBrk="1" hangingPunct="1">
              <a:lnSpc>
                <a:spcPct val="115000"/>
              </a:lnSpc>
              <a:spcBef>
                <a:spcPct val="0"/>
              </a:spcBef>
              <a:spcAft>
                <a:spcPct val="0"/>
              </a:spcAft>
              <a:buClr>
                <a:srgbClr val="695D46"/>
              </a:buClr>
              <a:buFont typeface="Open Sans"/>
              <a:buChar char="●"/>
            </a:pPr>
            <a:endParaRPr lang="ru-RU" sz="1800">
              <a:solidFill>
                <a:srgbClr val="000000"/>
              </a:solidFill>
              <a:cs typeface="Arial" charset="0"/>
              <a:sym typeface="Open Sans"/>
            </a:endParaRPr>
          </a:p>
        </p:txBody>
      </p:sp>
      <p:sp>
        <p:nvSpPr>
          <p:cNvPr id="4" name="TextBox 3"/>
          <p:cNvSpPr txBox="1"/>
          <p:nvPr/>
        </p:nvSpPr>
        <p:spPr>
          <a:xfrm>
            <a:off x="4092575" y="4781550"/>
            <a:ext cx="5199063" cy="254000"/>
          </a:xfrm>
          <a:prstGeom prst="rect">
            <a:avLst/>
          </a:prstGeom>
          <a:noFill/>
        </p:spPr>
        <p:txBody>
          <a:bodyPr wrap="none">
            <a:spAutoFit/>
          </a:bodyPr>
          <a:lstStyle/>
          <a:p>
            <a:pPr>
              <a:buClr>
                <a:srgbClr val="000000"/>
              </a:buClr>
              <a:buFont typeface="Arial" charset="0"/>
              <a:buNone/>
            </a:pPr>
            <a:r>
              <a:rPr lang="ru-RU" sz="1000" b="1">
                <a:cs typeface="Times New Roman" pitchFamily="18" charset="0"/>
              </a:rPr>
              <a:t>Источник: </a:t>
            </a:r>
            <a:r>
              <a:rPr lang="en-US" sz="1000" b="1">
                <a:cs typeface="Times New Roman" pitchFamily="18" charset="0"/>
              </a:rPr>
              <a:t> Organisation for Economic Cooperation and Development (OECD).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Объект 4"/>
          <p:cNvPicPr>
            <a:picLocks noChangeAspect="1"/>
          </p:cNvPicPr>
          <p:nvPr/>
        </p:nvPicPr>
        <p:blipFill>
          <a:blip r:embed="rId2"/>
          <a:srcRect/>
          <a:stretch>
            <a:fillRect/>
          </a:stretch>
        </p:blipFill>
        <p:spPr bwMode="auto">
          <a:xfrm>
            <a:off x="365125" y="0"/>
            <a:ext cx="8421688" cy="5003800"/>
          </a:xfrm>
          <a:prstGeom prst="rect">
            <a:avLst/>
          </a:prstGeom>
          <a:noFill/>
          <a:ln w="9525">
            <a:noFill/>
            <a:miter lim="800000"/>
            <a:headEnd/>
            <a:tailEnd/>
          </a:ln>
        </p:spPr>
      </p:pic>
      <p:sp>
        <p:nvSpPr>
          <p:cNvPr id="4" name="TextBox 3"/>
          <p:cNvSpPr txBox="1"/>
          <p:nvPr/>
        </p:nvSpPr>
        <p:spPr>
          <a:xfrm>
            <a:off x="6694488" y="4648200"/>
            <a:ext cx="2092325" cy="415925"/>
          </a:xfrm>
          <a:prstGeom prst="rect">
            <a:avLst/>
          </a:prstGeom>
          <a:noFill/>
        </p:spPr>
        <p:txBody>
          <a:bodyPr wrap="none">
            <a:spAutoFit/>
          </a:bodyPr>
          <a:lstStyle/>
          <a:p>
            <a:pPr>
              <a:buClr>
                <a:srgbClr val="000000"/>
              </a:buClr>
              <a:buFont typeface="Arial" charset="0"/>
              <a:buNone/>
            </a:pPr>
            <a:r>
              <a:rPr lang="ru-RU" sz="1000" i="1">
                <a:cs typeface="Times New Roman" pitchFamily="18" charset="0"/>
              </a:rPr>
              <a:t>Источник: Руководство Осло</a:t>
            </a:r>
          </a:p>
          <a:p>
            <a:pPr>
              <a:buClr>
                <a:srgbClr val="000000"/>
              </a:buClr>
              <a:buFont typeface="Arial" charset="0"/>
              <a:buNone/>
            </a:pPr>
            <a:r>
              <a:rPr lang="ru-RU" sz="1000" i="1">
                <a:cs typeface="Times New Roman" pitchFamily="18" charset="0"/>
              </a:rPr>
              <a:t>Дата обращения: 15/10/18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Объект 4"/>
          <p:cNvPicPr>
            <a:picLocks noChangeAspect="1"/>
          </p:cNvPicPr>
          <p:nvPr/>
        </p:nvPicPr>
        <p:blipFill>
          <a:blip r:embed="rId2"/>
          <a:srcRect/>
          <a:stretch>
            <a:fillRect/>
          </a:stretch>
        </p:blipFill>
        <p:spPr bwMode="auto">
          <a:xfrm>
            <a:off x="1825625" y="0"/>
            <a:ext cx="5162550" cy="5049838"/>
          </a:xfrm>
          <a:prstGeom prst="rect">
            <a:avLst/>
          </a:prstGeom>
          <a:noFill/>
          <a:ln w="9525">
            <a:noFill/>
            <a:miter lim="800000"/>
            <a:headEnd/>
            <a:tailEnd/>
          </a:ln>
        </p:spPr>
      </p:pic>
      <p:sp>
        <p:nvSpPr>
          <p:cNvPr id="5" name="TextBox 4"/>
          <p:cNvSpPr txBox="1"/>
          <p:nvPr/>
        </p:nvSpPr>
        <p:spPr>
          <a:xfrm>
            <a:off x="6988175" y="4635500"/>
            <a:ext cx="2092325" cy="414338"/>
          </a:xfrm>
          <a:prstGeom prst="rect">
            <a:avLst/>
          </a:prstGeom>
          <a:noFill/>
        </p:spPr>
        <p:txBody>
          <a:bodyPr wrap="none">
            <a:spAutoFit/>
          </a:bodyPr>
          <a:lstStyle/>
          <a:p>
            <a:pPr>
              <a:buClr>
                <a:srgbClr val="000000"/>
              </a:buClr>
              <a:buFont typeface="Arial" charset="0"/>
              <a:buNone/>
            </a:pPr>
            <a:r>
              <a:rPr lang="ru-RU" sz="1000" i="1">
                <a:cs typeface="Times New Roman" pitchFamily="18" charset="0"/>
              </a:rPr>
              <a:t>Источник: Руководство Осло</a:t>
            </a:r>
          </a:p>
          <a:p>
            <a:pPr>
              <a:buClr>
                <a:srgbClr val="000000"/>
              </a:buClr>
              <a:buFont typeface="Arial" charset="0"/>
              <a:buNone/>
            </a:pPr>
            <a:r>
              <a:rPr lang="ru-RU" sz="1000" i="1">
                <a:cs typeface="Times New Roman" pitchFamily="18" charset="0"/>
              </a:rPr>
              <a:t>Дата обращения: 15/10/18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Объект 3"/>
          <p:cNvPicPr>
            <a:picLocks noChangeAspect="1"/>
          </p:cNvPicPr>
          <p:nvPr/>
        </p:nvPicPr>
        <p:blipFill>
          <a:blip r:embed="rId2"/>
          <a:srcRect l="9541" t="1039" r="15430" b="1619"/>
          <a:stretch>
            <a:fillRect/>
          </a:stretch>
        </p:blipFill>
        <p:spPr bwMode="auto">
          <a:xfrm>
            <a:off x="1347788" y="0"/>
            <a:ext cx="6367462" cy="50355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Объект 3"/>
          <p:cNvPicPr>
            <a:picLocks noChangeAspect="1"/>
          </p:cNvPicPr>
          <p:nvPr/>
        </p:nvPicPr>
        <p:blipFill>
          <a:blip r:embed="rId2"/>
          <a:srcRect l="9541" t="1523" r="15279" b="2585"/>
          <a:stretch>
            <a:fillRect/>
          </a:stretch>
        </p:blipFill>
        <p:spPr bwMode="auto">
          <a:xfrm>
            <a:off x="1462088" y="0"/>
            <a:ext cx="6326187" cy="504348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Объект 5"/>
          <p:cNvPicPr>
            <a:picLocks noChangeAspect="1"/>
          </p:cNvPicPr>
          <p:nvPr/>
        </p:nvPicPr>
        <p:blipFill>
          <a:blip r:embed="rId2"/>
          <a:srcRect l="9390" t="2246" r="11201" b="9106"/>
          <a:stretch>
            <a:fillRect/>
          </a:stretch>
        </p:blipFill>
        <p:spPr bwMode="auto">
          <a:xfrm>
            <a:off x="996950" y="0"/>
            <a:ext cx="7216775" cy="503713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Заголовок 1"/>
          <p:cNvSpPr txBox="1">
            <a:spLocks noGrp="1"/>
          </p:cNvSpPr>
          <p:nvPr>
            <p:ph type="title"/>
          </p:nvPr>
        </p:nvSpPr>
        <p:spPr>
          <a:xfrm>
            <a:off x="311150" y="40005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Определение</a:t>
            </a:r>
          </a:p>
        </p:txBody>
      </p:sp>
      <p:sp>
        <p:nvSpPr>
          <p:cNvPr id="3" name="Текст 2"/>
          <p:cNvSpPr>
            <a:spLocks noGrp="1"/>
          </p:cNvSpPr>
          <p:nvPr>
            <p:ph type="body" idx="1"/>
          </p:nvPr>
        </p:nvSpPr>
        <p:spPr>
          <a:xfrm>
            <a:off x="311150" y="1266825"/>
            <a:ext cx="85217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b="1" i="1">
                <a:solidFill>
                  <a:srgbClr val="000000"/>
                </a:solidFill>
                <a:cs typeface="Arial" charset="0"/>
                <a:sym typeface="Open Sans"/>
              </a:rPr>
              <a:t>Инновация</a:t>
            </a:r>
            <a:r>
              <a:rPr lang="ru-RU" sz="1800">
                <a:solidFill>
                  <a:srgbClr val="000000"/>
                </a:solidFill>
                <a:cs typeface="Arial" charset="0"/>
                <a:sym typeface="Open Sans"/>
              </a:rPr>
              <a:t> – есть введение в употребление какого-либо нового </a:t>
            </a:r>
            <a:br>
              <a:rPr lang="en-US" sz="1800">
                <a:solidFill>
                  <a:srgbClr val="000000"/>
                </a:solidFill>
                <a:cs typeface="Arial" charset="0"/>
                <a:sym typeface="Open Sans"/>
              </a:rPr>
            </a:br>
            <a:r>
              <a:rPr lang="ru-RU" sz="1800">
                <a:solidFill>
                  <a:srgbClr val="000000"/>
                </a:solidFill>
                <a:cs typeface="Arial" charset="0"/>
                <a:sym typeface="Open Sans"/>
              </a:rPr>
              <a:t>или значительно улучшенного продукта (товара или услуги) или процесса, нового метода маркетинга или нового организационного метода в деловой практике, создании рабочих мест или внешних связях. </a:t>
            </a:r>
          </a:p>
          <a:p>
            <a:pPr marL="0" indent="457200"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sym typeface="Open Sans"/>
              </a:rPr>
              <a:t>Сама по себе новая идея или изобретение инноваций ещё не считается.</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Заголовок 1"/>
          <p:cNvSpPr txBox="1">
            <a:spLocks noGrp="1"/>
          </p:cNvSpPr>
          <p:nvPr>
            <p:ph type="title"/>
          </p:nvPr>
        </p:nvSpPr>
        <p:spPr>
          <a:xfrm>
            <a:off x="255588" y="1231900"/>
            <a:ext cx="4044950" cy="841375"/>
          </a:xfrm>
        </p:spPr>
        <p:txBody>
          <a:bodyPr/>
          <a:lstStyle/>
          <a:p>
            <a:pPr eaLnBrk="1" hangingPunct="1">
              <a:spcBef>
                <a:spcPct val="0"/>
              </a:spcBef>
              <a:spcAft>
                <a:spcPct val="0"/>
              </a:spcAft>
              <a:buClr>
                <a:schemeClr val="accent1"/>
              </a:buClr>
              <a:buFont typeface="PT Sans Narrow"/>
              <a:buNone/>
            </a:pPr>
            <a:r>
              <a:rPr lang="ru-RU" b="1">
                <a:solidFill>
                  <a:schemeClr val="accent1"/>
                </a:solidFill>
                <a:latin typeface="PT Sans Narrow"/>
                <a:cs typeface="Arial" charset="0"/>
                <a:sym typeface="PT Sans Narrow"/>
              </a:rPr>
              <a:t>Виды инноваций</a:t>
            </a:r>
          </a:p>
        </p:txBody>
      </p:sp>
      <p:sp>
        <p:nvSpPr>
          <p:cNvPr id="3" name="Подзаголовок 2"/>
          <p:cNvSpPr>
            <a:spLocks noGrp="1"/>
          </p:cNvSpPr>
          <p:nvPr>
            <p:ph type="subTitle" idx="1"/>
          </p:nvPr>
        </p:nvSpPr>
        <p:spPr>
          <a:xfrm>
            <a:off x="0" y="1987550"/>
            <a:ext cx="4557713" cy="1925638"/>
          </a:xfrm>
        </p:spPr>
        <p:txBody>
          <a:bodyPr/>
          <a:lstStyle/>
          <a:p>
            <a:pPr indent="457200" algn="just" eaLnBrk="1" hangingPunct="1">
              <a:lnSpc>
                <a:spcPct val="114000"/>
              </a:lnSpc>
              <a:spcBef>
                <a:spcPct val="0"/>
              </a:spcBef>
              <a:spcAft>
                <a:spcPct val="0"/>
              </a:spcAft>
              <a:buClr>
                <a:srgbClr val="695D46"/>
              </a:buClr>
              <a:buFont typeface="Open Sans"/>
              <a:buNone/>
            </a:pPr>
            <a:r>
              <a:rPr lang="ru-RU" sz="1800">
                <a:solidFill>
                  <a:srgbClr val="000000"/>
                </a:solidFill>
                <a:cs typeface="Times New Roman" pitchFamily="18" charset="0"/>
                <a:sym typeface="Open Sans"/>
              </a:rPr>
              <a:t>В «Руководстве Осло» инновации подразделяются на четыре типа</a:t>
            </a:r>
            <a:r>
              <a:rPr lang="en-US" sz="1800">
                <a:solidFill>
                  <a:srgbClr val="000000"/>
                </a:solidFill>
                <a:cs typeface="Times New Roman" pitchFamily="18" charset="0"/>
                <a:sym typeface="Open Sans"/>
              </a:rPr>
              <a:t>.</a:t>
            </a:r>
          </a:p>
          <a:p>
            <a:pPr indent="457200" algn="just" eaLnBrk="1" hangingPunct="1">
              <a:lnSpc>
                <a:spcPct val="114000"/>
              </a:lnSpc>
              <a:spcBef>
                <a:spcPct val="0"/>
              </a:spcBef>
              <a:spcAft>
                <a:spcPct val="0"/>
              </a:spcAft>
              <a:buClr>
                <a:srgbClr val="695D46"/>
              </a:buClr>
              <a:buFont typeface="Open Sans"/>
              <a:buNone/>
            </a:pPr>
            <a:r>
              <a:rPr lang="ru-RU" sz="1800">
                <a:solidFill>
                  <a:srgbClr val="000000"/>
                </a:solidFill>
                <a:cs typeface="Arial" charset="0"/>
                <a:sym typeface="Open Sans"/>
              </a:rPr>
              <a:t>Часто инновация бывает смешанного типа, например, одновременно продуктовая </a:t>
            </a:r>
            <a:br>
              <a:rPr lang="ru-RU" sz="1800">
                <a:solidFill>
                  <a:srgbClr val="000000"/>
                </a:solidFill>
                <a:cs typeface="Arial" charset="0"/>
                <a:sym typeface="Open Sans"/>
              </a:rPr>
            </a:br>
            <a:r>
              <a:rPr lang="ru-RU" sz="1800">
                <a:solidFill>
                  <a:srgbClr val="000000"/>
                </a:solidFill>
                <a:cs typeface="Arial" charset="0"/>
                <a:sym typeface="Open Sans"/>
              </a:rPr>
              <a:t>и маркетинговая.</a:t>
            </a:r>
          </a:p>
          <a:p>
            <a:pPr indent="457200" algn="just" eaLnBrk="1" hangingPunct="1">
              <a:lnSpc>
                <a:spcPct val="114000"/>
              </a:lnSpc>
              <a:spcBef>
                <a:spcPct val="0"/>
              </a:spcBef>
              <a:spcAft>
                <a:spcPct val="0"/>
              </a:spcAft>
              <a:buClr>
                <a:srgbClr val="695D46"/>
              </a:buClr>
              <a:buFont typeface="Open Sans"/>
              <a:buNone/>
            </a:pPr>
            <a:endParaRPr lang="ru-RU" sz="2000">
              <a:solidFill>
                <a:srgbClr val="000000"/>
              </a:solidFill>
              <a:cs typeface="Arial" charset="0"/>
              <a:sym typeface="Open Sans"/>
            </a:endParaRPr>
          </a:p>
        </p:txBody>
      </p:sp>
      <p:graphicFrame>
        <p:nvGraphicFramePr>
          <p:cNvPr id="5" name="Объект 3"/>
          <p:cNvGraphicFramePr>
            <a:graphicFrameLocks noGrp="1"/>
          </p:cNvGraphicFramePr>
          <p:nvPr>
            <p:ph idx="1"/>
          </p:nvPr>
        </p:nvGraphicFramePr>
        <p:xfrm>
          <a:off x="4521071" y="805220"/>
          <a:ext cx="4622929"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0" y="0"/>
            <a:ext cx="8832850" cy="5014913"/>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a:solidFill>
                  <a:srgbClr val="000000"/>
                </a:solidFill>
                <a:cs typeface="Times New Roman" pitchFamily="18" charset="0"/>
                <a:sym typeface="Open Sans"/>
              </a:rPr>
              <a:t>В масштабах государства инновации складываются в национальную систему, которая обеспечивает эффективный оборот знаний и умений </a:t>
            </a:r>
            <a:br>
              <a:rPr lang="en-US" sz="1800">
                <a:solidFill>
                  <a:srgbClr val="000000"/>
                </a:solidFill>
                <a:cs typeface="Times New Roman" pitchFamily="18" charset="0"/>
                <a:sym typeface="Open Sans"/>
              </a:rPr>
            </a:br>
            <a:r>
              <a:rPr lang="ru-RU" sz="1800">
                <a:solidFill>
                  <a:srgbClr val="000000"/>
                </a:solidFill>
                <a:cs typeface="Times New Roman" pitchFamily="18" charset="0"/>
                <a:sym typeface="Open Sans"/>
              </a:rPr>
              <a:t>в обществе и способствует его сбалансированному интеллектуальному </a:t>
            </a:r>
            <a:br>
              <a:rPr lang="en-US" sz="1800">
                <a:solidFill>
                  <a:srgbClr val="000000"/>
                </a:solidFill>
                <a:cs typeface="Times New Roman" pitchFamily="18" charset="0"/>
                <a:sym typeface="Open Sans"/>
              </a:rPr>
            </a:br>
            <a:r>
              <a:rPr lang="ru-RU" sz="1800">
                <a:solidFill>
                  <a:srgbClr val="000000"/>
                </a:solidFill>
                <a:cs typeface="Times New Roman" pitchFamily="18" charset="0"/>
                <a:sym typeface="Open Sans"/>
              </a:rPr>
              <a:t>и экономическому развитию. </a:t>
            </a:r>
          </a:p>
          <a:p>
            <a:pPr marL="0" indent="457200" algn="just" eaLnBrk="1" hangingPunct="1">
              <a:lnSpc>
                <a:spcPct val="115000"/>
              </a:lnSpc>
              <a:spcBef>
                <a:spcPct val="0"/>
              </a:spcBef>
              <a:spcAft>
                <a:spcPct val="0"/>
              </a:spcAft>
              <a:buClr>
                <a:srgbClr val="695D46"/>
              </a:buClr>
              <a:buFont typeface="Open Sans"/>
              <a:buNone/>
            </a:pPr>
            <a:r>
              <a:rPr lang="ru-RU" sz="1800">
                <a:solidFill>
                  <a:srgbClr val="000000"/>
                </a:solidFill>
                <a:cs typeface="Times New Roman" pitchFamily="18" charset="0"/>
                <a:sym typeface="Open Sans"/>
              </a:rPr>
              <a:t>Инновации неразрывно связаны с образованием. Специалист, который может инициировать и реализовывать инновационные процессы, чаще всего является работником высокой квалификации. </a:t>
            </a:r>
            <a:endParaRPr lang="en-US" sz="1800">
              <a:solidFill>
                <a:srgbClr val="000000"/>
              </a:solidFill>
              <a:cs typeface="Times New Roman" pitchFamily="18" charset="0"/>
              <a:sym typeface="Open Sans"/>
            </a:endParaRPr>
          </a:p>
          <a:p>
            <a:pPr marL="0" indent="457200" algn="just" eaLnBrk="1" hangingPunct="1">
              <a:lnSpc>
                <a:spcPct val="115000"/>
              </a:lnSpc>
              <a:spcBef>
                <a:spcPct val="0"/>
              </a:spcBef>
              <a:spcAft>
                <a:spcPct val="0"/>
              </a:spcAft>
              <a:buClr>
                <a:srgbClr val="695D46"/>
              </a:buClr>
              <a:buFont typeface="Open Sans"/>
              <a:buNone/>
            </a:pPr>
            <a:endParaRPr lang="ru-RU" sz="1800">
              <a:solidFill>
                <a:srgbClr val="000000"/>
              </a:solidFill>
              <a:cs typeface="Times New Roman" pitchFamily="18" charset="0"/>
              <a:sym typeface="Open Sans"/>
            </a:endParaRPr>
          </a:p>
          <a:p>
            <a:pPr marL="0" indent="457200" algn="ctr" eaLnBrk="1" hangingPunct="1">
              <a:lnSpc>
                <a:spcPct val="115000"/>
              </a:lnSpc>
              <a:spcBef>
                <a:spcPct val="0"/>
              </a:spcBef>
              <a:spcAft>
                <a:spcPct val="0"/>
              </a:spcAft>
              <a:buClr>
                <a:srgbClr val="695D46"/>
              </a:buClr>
              <a:buFont typeface="Open Sans"/>
              <a:buNone/>
            </a:pPr>
            <a:r>
              <a:rPr lang="ru-RU" sz="2000" b="1">
                <a:solidFill>
                  <a:srgbClr val="000000"/>
                </a:solidFill>
                <a:cs typeface="Times New Roman" pitchFamily="18" charset="0"/>
                <a:sym typeface="Open Sans"/>
              </a:rPr>
              <a:t>Существует положительная корреляция между средствами, выделенными на обучение сотрудников и инновациями – </a:t>
            </a:r>
            <a:br>
              <a:rPr lang="en-US" sz="2000" b="1">
                <a:solidFill>
                  <a:srgbClr val="000000"/>
                </a:solidFill>
                <a:cs typeface="Times New Roman" pitchFamily="18" charset="0"/>
                <a:sym typeface="Open Sans"/>
              </a:rPr>
            </a:br>
            <a:r>
              <a:rPr lang="ru-RU" sz="2000" b="1">
                <a:solidFill>
                  <a:srgbClr val="000000"/>
                </a:solidFill>
                <a:cs typeface="Times New Roman" pitchFamily="18" charset="0"/>
                <a:sym typeface="Open Sans"/>
              </a:rPr>
              <a:t>чем лучше образованы сотрудники, тем больше вероятность появления инновации</a:t>
            </a:r>
            <a:endParaRPr lang="ru-RU" sz="2000">
              <a:solidFill>
                <a:srgbClr val="000000"/>
              </a:solidFill>
              <a:cs typeface="Arial" charset="0"/>
              <a:sym typeface="Open Sans"/>
            </a:endParaRPr>
          </a:p>
        </p:txBody>
      </p:sp>
      <p:sp>
        <p:nvSpPr>
          <p:cNvPr id="73730" name="Прямоугольник 3"/>
          <p:cNvSpPr>
            <a:spLocks noChangeArrowheads="1"/>
          </p:cNvSpPr>
          <p:nvPr/>
        </p:nvSpPr>
        <p:spPr bwMode="auto">
          <a:xfrm>
            <a:off x="0" y="4632325"/>
            <a:ext cx="9144000" cy="461963"/>
          </a:xfrm>
          <a:prstGeom prst="rect">
            <a:avLst/>
          </a:prstGeom>
          <a:noFill/>
          <a:ln w="9525">
            <a:noFill/>
            <a:miter lim="800000"/>
            <a:headEnd/>
            <a:tailEnd/>
          </a:ln>
        </p:spPr>
        <p:txBody>
          <a:bodyPr>
            <a:spAutoFit/>
          </a:bodyPr>
          <a:lstStyle/>
          <a:p>
            <a:pPr>
              <a:buClr>
                <a:srgbClr val="000000"/>
              </a:buClr>
              <a:buFont typeface="Arial" charset="0"/>
              <a:buNone/>
            </a:pPr>
            <a:r>
              <a:rPr lang="ru-RU" sz="1200"/>
              <a:t>Источник: </a:t>
            </a:r>
            <a:r>
              <a:rPr lang="hr-HR" sz="1200"/>
              <a:t>Inovācijas bibliotēkā [Электронный ресурс] / Sagatavojusi M. Krasovska.</a:t>
            </a:r>
            <a:r>
              <a:rPr lang="ru-RU" sz="1200"/>
              <a:t> </a:t>
            </a:r>
            <a:r>
              <a:rPr lang="hr-HR" sz="1200"/>
              <a:t>– Rīga,</a:t>
            </a:r>
            <a:r>
              <a:rPr lang="ru-RU" sz="1200"/>
              <a:t> 2</a:t>
            </a:r>
            <a:r>
              <a:rPr lang="hr-HR" sz="1200"/>
              <a:t>014. – Режим доступа:</a:t>
            </a:r>
            <a:r>
              <a:rPr lang="en-US" sz="1200"/>
              <a:t> </a:t>
            </a:r>
            <a:r>
              <a:rPr lang="en-US" sz="1200">
                <a:hlinkClick r:id="rId2"/>
              </a:rPr>
              <a:t>h</a:t>
            </a:r>
            <a:r>
              <a:rPr lang="hr-HR" sz="1200">
                <a:hlinkClick r:id="rId2"/>
              </a:rPr>
              <a:t>ttp://dom.lndb.lv/data/obj/file/244247.pdf</a:t>
            </a:r>
            <a:r>
              <a:rPr lang="en-US" sz="1200"/>
              <a:t> </a:t>
            </a:r>
            <a:r>
              <a:rPr lang="hr-HR" sz="1200"/>
              <a:t>(дата обращения: 15.</a:t>
            </a:r>
            <a:r>
              <a:rPr lang="ru-RU" sz="1200"/>
              <a:t>10</a:t>
            </a:r>
            <a:r>
              <a:rPr lang="hr-HR" sz="1200"/>
              <a:t>.201</a:t>
            </a:r>
            <a:r>
              <a:rPr lang="ru-RU" sz="1200"/>
              <a:t>8</a:t>
            </a:r>
            <a:r>
              <a:rPr lang="hr-HR" sz="120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Метод </a:t>
            </a:r>
            <a:r>
              <a:rPr lang="en-US" sz="3600" b="1">
                <a:solidFill>
                  <a:schemeClr val="accent1"/>
                </a:solidFill>
                <a:latin typeface="PT Sans Narrow"/>
                <a:cs typeface="Arial" charset="0"/>
                <a:sym typeface="PT Sans Narrow"/>
              </a:rPr>
              <a:t>SWOT</a:t>
            </a:r>
            <a:endParaRPr lang="ru-RU" sz="3600" b="1">
              <a:solidFill>
                <a:schemeClr val="accent1"/>
              </a:solidFill>
              <a:latin typeface="PT Sans Narrow"/>
              <a:cs typeface="Arial" charset="0"/>
              <a:sym typeface="PT Sans Narrow"/>
            </a:endParaRPr>
          </a:p>
        </p:txBody>
      </p:sp>
      <p:sp>
        <p:nvSpPr>
          <p:cNvPr id="3" name="Текст 2"/>
          <p:cNvSpPr>
            <a:spLocks noGrp="1"/>
          </p:cNvSpPr>
          <p:nvPr>
            <p:ph type="body" idx="1"/>
          </p:nvPr>
        </p:nvSpPr>
        <p:spPr>
          <a:xfrm>
            <a:off x="311150" y="1266825"/>
            <a:ext cx="85217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sym typeface="Open Sans"/>
              </a:rPr>
              <a:t>Внедрение инновации, как правило, предваряется анализом ситуации, сложившейся в конкретной организации. Подходящим инструментом </a:t>
            </a:r>
            <a:br>
              <a:rPr lang="en-US" sz="1800">
                <a:solidFill>
                  <a:srgbClr val="000000"/>
                </a:solidFill>
                <a:cs typeface="Arial" charset="0"/>
                <a:sym typeface="Open Sans"/>
              </a:rPr>
            </a:br>
            <a:r>
              <a:rPr lang="ru-RU" sz="1800">
                <a:solidFill>
                  <a:srgbClr val="000000"/>
                </a:solidFill>
                <a:cs typeface="Arial" charset="0"/>
                <a:sym typeface="Open Sans"/>
              </a:rPr>
              <a:t>для этой цели является метод SWOT - анализа, заключающийся </a:t>
            </a:r>
            <a:br>
              <a:rPr lang="en-US" sz="1800">
                <a:solidFill>
                  <a:srgbClr val="000000"/>
                </a:solidFill>
                <a:cs typeface="Arial" charset="0"/>
                <a:sym typeface="Open Sans"/>
              </a:rPr>
            </a:br>
            <a:r>
              <a:rPr lang="ru-RU" sz="1800">
                <a:solidFill>
                  <a:srgbClr val="000000"/>
                </a:solidFill>
                <a:cs typeface="Arial" charset="0"/>
                <a:sym typeface="Open Sans"/>
              </a:rPr>
              <a:t>в выявлении сильных (Strengths) и слабых (Weaknesses) сторон учреждения, а также возможностей (Opportunities) и угроз (Threats).</a:t>
            </a:r>
          </a:p>
          <a:p>
            <a:pPr marL="0" indent="457200" eaLnBrk="1" hangingPunct="1">
              <a:lnSpc>
                <a:spcPct val="115000"/>
              </a:lnSpc>
              <a:spcBef>
                <a:spcPct val="0"/>
              </a:spcBef>
              <a:spcAft>
                <a:spcPct val="0"/>
              </a:spcAft>
              <a:buClr>
                <a:srgbClr val="695D46"/>
              </a:buClr>
              <a:buFont typeface="Open Sans"/>
              <a:buChar char="●"/>
            </a:pPr>
            <a:endParaRPr lang="ru-RU" sz="1800">
              <a:solidFill>
                <a:srgbClr val="000000"/>
              </a:solidFill>
              <a:cs typeface="Arial" charset="0"/>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txBox="1">
            <a:spLocks noGrp="1"/>
          </p:cNvSpPr>
          <p:nvPr>
            <p:ph type="title"/>
          </p:nvPr>
        </p:nvSpPr>
        <p:spPr>
          <a:xfrm>
            <a:off x="-7938" y="0"/>
            <a:ext cx="8521701"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Подходы</a:t>
            </a:r>
          </a:p>
        </p:txBody>
      </p:sp>
      <p:sp>
        <p:nvSpPr>
          <p:cNvPr id="7" name="Текст 6"/>
          <p:cNvSpPr>
            <a:spLocks noGrp="1"/>
          </p:cNvSpPr>
          <p:nvPr>
            <p:ph type="body" idx="1"/>
          </p:nvPr>
        </p:nvSpPr>
        <p:spPr>
          <a:xfrm>
            <a:off x="-7938" y="477838"/>
            <a:ext cx="9144001" cy="4722812"/>
          </a:xfrm>
        </p:spPr>
        <p:txBody>
          <a:bodyPr anchor="ctr">
            <a:spAutoFit/>
          </a:bodyPr>
          <a:lstStyle/>
          <a:p>
            <a:pPr marL="0" indent="457200" algn="just" eaLnBrk="1" hangingPunct="1">
              <a:lnSpc>
                <a:spcPct val="114000"/>
              </a:lnSpc>
              <a:spcBef>
                <a:spcPct val="0"/>
              </a:spcBef>
              <a:spcAft>
                <a:spcPct val="0"/>
              </a:spcAft>
              <a:buClr>
                <a:srgbClr val="695D46"/>
              </a:buClr>
              <a:buFont typeface="Open Sans"/>
              <a:buNone/>
            </a:pPr>
            <a:r>
              <a:rPr lang="ru-RU" sz="1500">
                <a:solidFill>
                  <a:srgbClr val="000000"/>
                </a:solidFill>
                <a:cs typeface="Times New Roman" pitchFamily="18" charset="0"/>
                <a:sym typeface="Open Sans"/>
              </a:rPr>
              <a:t>Сложились различные подходы к пониманию сущности инновации. Инновации рассматриваются и как результат научно-технической деятельности, и как процесс создания </a:t>
            </a:r>
            <a:br>
              <a:rPr lang="en-US" sz="1500">
                <a:solidFill>
                  <a:srgbClr val="000000"/>
                </a:solidFill>
                <a:cs typeface="Times New Roman" pitchFamily="18" charset="0"/>
                <a:sym typeface="Open Sans"/>
              </a:rPr>
            </a:br>
            <a:r>
              <a:rPr lang="ru-RU" sz="1500">
                <a:solidFill>
                  <a:srgbClr val="000000"/>
                </a:solidFill>
                <a:cs typeface="Times New Roman" pitchFamily="18" charset="0"/>
                <a:sym typeface="Open Sans"/>
              </a:rPr>
              <a:t>и распространения новой техники, технологии, организационных форм и т.п. По-разному используются понятия новшества, нововведения, инновации. Часто они отождествляются. Иногда новшество связывают с начальной стадией научно-производственного цикла (изобретение, ноу-хау и т.п.), нововведение - с использованием новшества на промежуточной стадии, а инновация рассматривается как распространение нововведения на конечной стадии научно-производственного цикла. К основным характерным свойствам инновации относятся в первую очередь новизна и коммерциализация. Инновации не всегда принимают товарную форму. </a:t>
            </a:r>
            <a:br>
              <a:rPr lang="en-US" sz="1500">
                <a:solidFill>
                  <a:srgbClr val="000000"/>
                </a:solidFill>
                <a:cs typeface="Times New Roman" pitchFamily="18" charset="0"/>
                <a:sym typeface="Open Sans"/>
              </a:rPr>
            </a:br>
            <a:r>
              <a:rPr lang="ru-RU" sz="1500">
                <a:solidFill>
                  <a:srgbClr val="000000"/>
                </a:solidFill>
                <a:cs typeface="Times New Roman" pitchFamily="18" charset="0"/>
                <a:sym typeface="Open Sans"/>
              </a:rPr>
              <a:t>Они могут создаваться для внутреннего применения, но и в этом случае коммерциализация остается потенциальным свойством инновации.</a:t>
            </a:r>
            <a:endParaRPr lang="ru-RU" sz="1500">
              <a:solidFill>
                <a:srgbClr val="000000"/>
              </a:solidFill>
              <a:ea typeface="Calibri" pitchFamily="34" charset="0"/>
              <a:cs typeface="Times New Roman" pitchFamily="18" charset="0"/>
              <a:sym typeface="Open Sans"/>
            </a:endParaRPr>
          </a:p>
          <a:p>
            <a:pPr marL="0" indent="457200" algn="just" eaLnBrk="1" hangingPunct="1">
              <a:lnSpc>
                <a:spcPct val="114000"/>
              </a:lnSpc>
              <a:spcBef>
                <a:spcPct val="0"/>
              </a:spcBef>
              <a:spcAft>
                <a:spcPts val="450"/>
              </a:spcAft>
              <a:buClr>
                <a:srgbClr val="695D46"/>
              </a:buClr>
              <a:buFont typeface="Open Sans"/>
              <a:buNone/>
            </a:pPr>
            <a:r>
              <a:rPr lang="ru-RU" sz="1500">
                <a:solidFill>
                  <a:srgbClr val="000000"/>
                </a:solidFill>
                <a:cs typeface="Times New Roman" pitchFamily="18" charset="0"/>
                <a:sym typeface="Open Sans"/>
              </a:rPr>
              <a:t>В настоящее время нет единого подхода к подразделению инноваций на виды. </a:t>
            </a:r>
            <a:br>
              <a:rPr lang="en-US" sz="1500">
                <a:solidFill>
                  <a:srgbClr val="000000"/>
                </a:solidFill>
                <a:cs typeface="Times New Roman" pitchFamily="18" charset="0"/>
                <a:sym typeface="Open Sans"/>
              </a:rPr>
            </a:br>
            <a:r>
              <a:rPr lang="ru-RU" sz="1500">
                <a:solidFill>
                  <a:srgbClr val="000000"/>
                </a:solidFill>
                <a:cs typeface="Times New Roman" pitchFamily="18" charset="0"/>
                <a:sym typeface="Open Sans"/>
              </a:rPr>
              <a:t>Их классифицируют, например, в зависимости от уровня новизны инновации: радикальные (внедрение открытий, изобретений, патентов) и ординарные (ноу-хау, рационализаторские предложения и т.д.)</a:t>
            </a:r>
            <a:r>
              <a:rPr lang="en-US" sz="1500">
                <a:solidFill>
                  <a:srgbClr val="000000"/>
                </a:solidFill>
                <a:cs typeface="Times New Roman" pitchFamily="18" charset="0"/>
                <a:sym typeface="Open Sans"/>
              </a:rPr>
              <a:t> </a:t>
            </a:r>
            <a:r>
              <a:rPr lang="ru-RU" sz="1500">
                <a:solidFill>
                  <a:srgbClr val="000000"/>
                </a:solidFill>
                <a:cs typeface="Times New Roman" pitchFamily="18" charset="0"/>
                <a:sym typeface="Open Sans"/>
              </a:rPr>
              <a:t>или в зависимости от области применения инновации: управленческие, организационные, социальные, промышленные. Критериями классификации инноваций могут быть масштаб инноваций, результативность, этап научно-технического процесса, темпы осуществления.</a:t>
            </a:r>
            <a:endParaRPr lang="ru-RU" sz="1500">
              <a:solidFill>
                <a:srgbClr val="000000"/>
              </a:solidFill>
              <a:cs typeface="Arial" charset="0"/>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Объект 4"/>
          <p:cNvPicPr>
            <a:picLocks noChangeAspect="1"/>
          </p:cNvPicPr>
          <p:nvPr/>
        </p:nvPicPr>
        <p:blipFill>
          <a:blip r:embed="rId2"/>
          <a:srcRect/>
          <a:stretch>
            <a:fillRect/>
          </a:stretch>
        </p:blipFill>
        <p:spPr bwMode="auto">
          <a:xfrm>
            <a:off x="1600200" y="0"/>
            <a:ext cx="5403850" cy="5043488"/>
          </a:xfrm>
          <a:prstGeom prst="rect">
            <a:avLst/>
          </a:prstGeom>
          <a:noFill/>
          <a:ln w="9525">
            <a:noFill/>
            <a:miter lim="800000"/>
            <a:headEnd/>
            <a:tailEnd/>
          </a:ln>
        </p:spPr>
      </p:pic>
      <p:sp>
        <p:nvSpPr>
          <p:cNvPr id="5" name="TextBox 4"/>
          <p:cNvSpPr txBox="1"/>
          <p:nvPr/>
        </p:nvSpPr>
        <p:spPr>
          <a:xfrm>
            <a:off x="6988175" y="4635500"/>
            <a:ext cx="2092325" cy="414338"/>
          </a:xfrm>
          <a:prstGeom prst="rect">
            <a:avLst/>
          </a:prstGeom>
          <a:noFill/>
        </p:spPr>
        <p:txBody>
          <a:bodyPr wrap="none">
            <a:spAutoFit/>
          </a:bodyPr>
          <a:lstStyle/>
          <a:p>
            <a:pPr>
              <a:buClr>
                <a:srgbClr val="000000"/>
              </a:buClr>
              <a:buFont typeface="Arial" charset="0"/>
              <a:buNone/>
            </a:pPr>
            <a:r>
              <a:rPr lang="ru-RU" sz="1000" i="1">
                <a:cs typeface="Times New Roman" pitchFamily="18" charset="0"/>
              </a:rPr>
              <a:t>Источник: Руководство Осло</a:t>
            </a:r>
          </a:p>
          <a:p>
            <a:pPr>
              <a:buClr>
                <a:srgbClr val="000000"/>
              </a:buClr>
              <a:buFont typeface="Arial" charset="0"/>
              <a:buNone/>
            </a:pPr>
            <a:r>
              <a:rPr lang="ru-RU" sz="1000" i="1">
                <a:cs typeface="Times New Roman" pitchFamily="18" charset="0"/>
              </a:rPr>
              <a:t>Дата обращения: 15/10/18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8900" y="1289050"/>
            <a:ext cx="3608388" cy="2216150"/>
          </a:xfrm>
        </p:spPr>
        <p:txBody>
          <a:bodyPr/>
          <a:lstStyle/>
          <a:p>
            <a:pPr fontAlgn="auto">
              <a:spcAft>
                <a:spcPts val="0"/>
              </a:spcAft>
              <a:defRPr/>
            </a:pPr>
            <a:r>
              <a:rPr lang="ru-RU" b="1" dirty="0">
                <a:latin typeface="Arial" panose="020B0604020202020204" pitchFamily="34" charset="0"/>
                <a:cs typeface="Arial" panose="020B0604020202020204" pitchFamily="34" charset="0"/>
              </a:rPr>
              <a:t>Показатели </a:t>
            </a:r>
            <a:r>
              <a:rPr lang="ru-RU" b="1" dirty="0" err="1">
                <a:latin typeface="Arial" panose="020B0604020202020204" pitchFamily="34" charset="0"/>
                <a:cs typeface="Arial" panose="020B0604020202020204" pitchFamily="34" charset="0"/>
              </a:rPr>
              <a:t>Фраскати</a:t>
            </a:r>
            <a:endParaRPr lang="ru-RU" b="1"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257175" y="4094163"/>
            <a:ext cx="4086225" cy="1157287"/>
          </a:xfrm>
        </p:spPr>
        <p:txBody>
          <a:bodyPr/>
          <a:lstStyle/>
          <a:p>
            <a:pPr algn="l" fontAlgn="auto">
              <a:lnSpc>
                <a:spcPct val="90000"/>
              </a:lnSpc>
              <a:spcBef>
                <a:spcPts val="0"/>
              </a:spcBef>
              <a:buFont typeface="Arial"/>
              <a:buNone/>
              <a:defRPr/>
            </a:pPr>
            <a:r>
              <a:rPr lang="ru-RU" dirty="0"/>
              <a:t>Работа по дисциплине: </a:t>
            </a:r>
            <a:endParaRPr lang="en-US" dirty="0"/>
          </a:p>
          <a:p>
            <a:pPr algn="l" fontAlgn="auto">
              <a:lnSpc>
                <a:spcPct val="90000"/>
              </a:lnSpc>
              <a:spcBef>
                <a:spcPts val="0"/>
              </a:spcBef>
              <a:buFont typeface="Arial"/>
              <a:buNone/>
              <a:defRPr/>
            </a:pPr>
            <a:r>
              <a:rPr lang="ru-RU" i="1" dirty="0"/>
              <a:t>«Инновационные модели развития»</a:t>
            </a:r>
          </a:p>
        </p:txBody>
      </p:sp>
      <p:sp>
        <p:nvSpPr>
          <p:cNvPr id="12" name="Freeform 5"/>
          <p:cNvSpPr>
            <a:spLocks noGrp="1" noRot="1" noChangeAspect="1" noMove="1" noResize="1" noEditPoints="1" noAdjustHandles="1" noChangeArrowheads="1" noChangeShapeType="1" noTextEdit="1"/>
          </p:cNvSpPr>
          <p:nvPr/>
        </p:nvSpPr>
        <p:spPr bwMode="grayWhite">
          <a:xfrm>
            <a:off x="4370647" y="495300"/>
            <a:ext cx="4786054" cy="4660900"/>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lIns="68580" tIns="34290" rIns="68580" bIns="34290">
            <a:normAutofit/>
          </a:bodyPr>
          <a:lstStyle/>
          <a:p>
            <a:pPr algn="ctr" fontAlgn="auto">
              <a:spcBef>
                <a:spcPts val="0"/>
              </a:spcBef>
              <a:spcAft>
                <a:spcPts val="750"/>
              </a:spcAft>
              <a:buClr>
                <a:prstClr val="white"/>
              </a:buClr>
              <a:buSzPct val="100000"/>
              <a:buFont typeface="Arial"/>
              <a:buNone/>
              <a:defRPr/>
            </a:pPr>
            <a:endParaRPr lang="en-US" sz="1200" cap="all">
              <a:solidFill>
                <a:prstClr val="white"/>
              </a:solidFill>
              <a:latin typeface="Calibri" panose="020F0502020204030204"/>
              <a:cs typeface="+mn-cs"/>
              <a:sym typeface="Arial"/>
            </a:endParaRPr>
          </a:p>
        </p:txBody>
      </p:sp>
      <p:sp>
        <p:nvSpPr>
          <p:cNvPr id="14" name="Freeform 14"/>
          <p:cNvSpPr>
            <a:spLocks noGrp="1" noRot="1" noChangeAspect="1" noMove="1" noResize="1" noEditPoints="1" noAdjustHandles="1" noChangeArrowheads="1" noChangeShapeType="1" noTextEdit="1"/>
          </p:cNvSpPr>
          <p:nvPr/>
        </p:nvSpPr>
        <p:spPr>
          <a:xfrm>
            <a:off x="3960813" y="79375"/>
            <a:ext cx="5173662" cy="4503738"/>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solidFill>
                <a:prstClr val="white"/>
              </a:solidFill>
              <a:sym typeface="Arial"/>
            </a:endParaRPr>
          </a:p>
        </p:txBody>
      </p:sp>
      <p:grpSp>
        <p:nvGrpSpPr>
          <p:cNvPr id="77832" name="Group 15"/>
          <p:cNvGrpSpPr>
            <a:grpSpLocks noGrp="1" noUngrp="1" noRot="1" noChangeAspect="1" noMove="1" noResize="1"/>
          </p:cNvGrpSpPr>
          <p:nvPr/>
        </p:nvGrpSpPr>
        <p:grpSpPr bwMode="auto">
          <a:xfrm>
            <a:off x="4137025" y="249238"/>
            <a:ext cx="5006975" cy="3925887"/>
            <a:chOff x="5516018" y="331504"/>
            <a:chExt cx="6675982" cy="5235326"/>
          </a:xfrm>
        </p:grpSpPr>
        <p:cxnSp>
          <p:nvCxnSpPr>
            <p:cNvPr id="17" name="Straight Connector 16"/>
            <p:cNvCxnSpPr/>
            <p:nvPr/>
          </p:nvCxnSpPr>
          <p:spPr>
            <a:xfrm flipH="1">
              <a:off x="9266760" y="331504"/>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20000" flipH="1">
              <a:off x="9408578" y="337854"/>
              <a:ext cx="4233"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240000" flipH="1">
              <a:off x="9552511" y="348440"/>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360000" flipH="1">
              <a:off x="9687978" y="367492"/>
              <a:ext cx="4233"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 flipH="1">
              <a:off x="9825561" y="388662"/>
              <a:ext cx="2117"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660000" flipH="1">
              <a:off x="9967379" y="418300"/>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780000" flipH="1">
              <a:off x="10104962" y="445822"/>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900000" flipH="1">
              <a:off x="10240429" y="479694"/>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 flipH="1">
              <a:off x="10373780" y="524150"/>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200000" flipH="1">
              <a:off x="10505013" y="570724"/>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320000" flipH="1">
              <a:off x="10638363" y="621532"/>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440000" flipH="1">
              <a:off x="10761130" y="691393"/>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 flipH="1">
              <a:off x="10888130" y="754903"/>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740000" flipH="1">
              <a:off x="11010897" y="820529"/>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860000" flipH="1">
              <a:off x="11129431" y="894624"/>
              <a:ext cx="2117"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980000" flipH="1">
              <a:off x="11250082" y="968719"/>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2160000" flipH="1">
              <a:off x="11366498" y="1047048"/>
              <a:ext cx="4233"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2280000" flipH="1">
              <a:off x="11474449" y="1131728"/>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2400000" flipH="1">
              <a:off x="11582399" y="1222758"/>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2520000" flipH="1">
              <a:off x="11686116" y="1322257"/>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2700000" flipH="1">
              <a:off x="11787716" y="1417521"/>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2820000" flipH="1">
              <a:off x="11881908" y="1518092"/>
              <a:ext cx="2118"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2940000" flipH="1">
              <a:off x="11969750" y="1627117"/>
              <a:ext cx="2118"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3060000" flipH="1">
              <a:off x="12062884" y="1735085"/>
              <a:ext cx="2116"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2075584" y="1910782"/>
              <a:ext cx="116416" cy="825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2149667" y="2084375"/>
              <a:ext cx="40217" cy="2117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80000" flipH="1">
              <a:off x="9127060" y="333620"/>
              <a:ext cx="4233"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300000" flipH="1">
              <a:off x="8987359" y="335738"/>
              <a:ext cx="4233"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420000" flipH="1">
              <a:off x="8845543" y="350556"/>
              <a:ext cx="2116"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 flipH="1">
              <a:off x="8707959" y="365376"/>
              <a:ext cx="2117"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720000" flipH="1">
              <a:off x="8568258" y="388662"/>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840000" flipH="1">
              <a:off x="8428558" y="409832"/>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960000" flipH="1">
              <a:off x="8295208" y="445822"/>
              <a:ext cx="2116"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 flipH="1">
              <a:off x="8161857" y="481810"/>
              <a:ext cx="2117"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260000" flipH="1">
              <a:off x="8028508" y="532618"/>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380000" flipH="1">
              <a:off x="7895157" y="581309"/>
              <a:ext cx="2117"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500000" flipH="1">
              <a:off x="7761807" y="630000"/>
              <a:ext cx="2116"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 flipH="1">
              <a:off x="7636923" y="689275"/>
              <a:ext cx="2117"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800000" flipH="1">
              <a:off x="7512040" y="750669"/>
              <a:ext cx="4233"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920000" flipH="1">
              <a:off x="7387156" y="820529"/>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2040000" flipH="1">
              <a:off x="7268622" y="892507"/>
              <a:ext cx="4233"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2160000" flipH="1">
              <a:off x="7152206" y="977187"/>
              <a:ext cx="4233"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2340000" flipH="1">
              <a:off x="7042139" y="1059750"/>
              <a:ext cx="2116" cy="18417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2460000" flipH="1">
              <a:off x="6932072" y="1144430"/>
              <a:ext cx="2116" cy="18206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2580000" flipH="1">
              <a:off x="6819888" y="1235460"/>
              <a:ext cx="2117" cy="184179"/>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2700000" flipH="1">
              <a:off x="6720404" y="1332855"/>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2880000" flipH="1">
              <a:off x="6616687" y="1430237"/>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3000000" flipH="1">
              <a:off x="6519320" y="1527619"/>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3120000" flipH="1">
              <a:off x="6429361" y="1640879"/>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3240000" flipH="1">
              <a:off x="6341520" y="1749904"/>
              <a:ext cx="2118"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3420000" flipH="1">
              <a:off x="6261086" y="1859988"/>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3540000" flipH="1">
              <a:off x="6183827" y="1979598"/>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3660000" flipH="1">
              <a:off x="6106570" y="2099207"/>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3780000" flipH="1">
              <a:off x="6044128" y="2223052"/>
              <a:ext cx="2116"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3960000" flipH="1">
              <a:off x="5978511" y="2343720"/>
              <a:ext cx="4234"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4080000" flipH="1">
              <a:off x="5912895" y="2470740"/>
              <a:ext cx="2118"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4200000" flipH="1">
              <a:off x="5858918" y="2600936"/>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4320000" flipH="1">
              <a:off x="5808118" y="2734306"/>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4500000" flipH="1">
              <a:off x="5773193" y="2866620"/>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4620000" flipH="1">
              <a:off x="5737210" y="3002106"/>
              <a:ext cx="2116"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4740000" flipH="1">
              <a:off x="5701228" y="3139710"/>
              <a:ext cx="2118"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4860000" flipH="1">
              <a:off x="5665243" y="3275197"/>
              <a:ext cx="4234"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040000" flipH="1">
              <a:off x="5645135" y="3413860"/>
              <a:ext cx="2118"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160000" flipH="1">
              <a:off x="5627143" y="3554641"/>
              <a:ext cx="2118"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280000" flipH="1">
              <a:off x="5616561" y="3692246"/>
              <a:ext cx="2116"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flipH="1">
              <a:off x="5612327" y="3836201"/>
              <a:ext cx="2116"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580000" flipH="1">
              <a:off x="5609151" y="3974866"/>
              <a:ext cx="2116"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700000" flipH="1">
              <a:off x="5604918" y="4116704"/>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820000" flipH="1">
              <a:off x="5623969" y="4254307"/>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940000" flipH="1">
              <a:off x="5643018" y="4391913"/>
              <a:ext cx="2118"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6120000" flipH="1">
              <a:off x="5655718" y="4535869"/>
              <a:ext cx="2118"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6240000" flipH="1">
              <a:off x="5684293" y="4670299"/>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6360000" flipH="1">
              <a:off x="5713926" y="4807903"/>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6480000" flipH="1">
              <a:off x="5747793" y="4947624"/>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6660000" flipH="1">
              <a:off x="5791185" y="5077819"/>
              <a:ext cx="4234" cy="182034"/>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6780000" flipH="1">
              <a:off x="5847277" y="5210130"/>
              <a:ext cx="4234" cy="18415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6900000" flipH="1">
              <a:off x="5900193" y="5341385"/>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7020000" flipH="1">
              <a:off x="5955227" y="5472639"/>
              <a:ext cx="4234" cy="18415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77833" name="Рисунок 6"/>
          <p:cNvPicPr>
            <a:picLocks noChangeAspect="1"/>
          </p:cNvPicPr>
          <p:nvPr/>
        </p:nvPicPr>
        <p:blipFill>
          <a:blip r:embed="rId4"/>
          <a:srcRect/>
          <a:stretch>
            <a:fillRect/>
          </a:stretch>
        </p:blipFill>
        <p:spPr bwMode="auto">
          <a:xfrm>
            <a:off x="4710113" y="2303463"/>
            <a:ext cx="4291012" cy="131921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3525" y="652463"/>
            <a:ext cx="3630613" cy="1974850"/>
          </a:xfrm>
        </p:spPr>
        <p:txBody>
          <a:bodyPr/>
          <a:lstStyle/>
          <a:p>
            <a:pPr algn="ctr" fontAlgn="auto">
              <a:lnSpc>
                <a:spcPct val="90000"/>
              </a:lnSpc>
              <a:spcAft>
                <a:spcPts val="0"/>
              </a:spcAft>
              <a:defRPr/>
            </a:pPr>
            <a:br>
              <a:rPr lang="en-US" sz="1275" b="1" dirty="0"/>
            </a:br>
            <a:br>
              <a:rPr lang="ru-RU" sz="1275" dirty="0"/>
            </a:br>
            <a:r>
              <a:rPr lang="ru-RU" sz="1350" i="1" dirty="0"/>
              <a:t>“Предлагаемая стандартная практика для обследования исследований и экспериментальных разработок” </a:t>
            </a:r>
            <a:endParaRPr lang="ru-RU" sz="1275" i="1" dirty="0"/>
          </a:p>
        </p:txBody>
      </p:sp>
      <p:pic>
        <p:nvPicPr>
          <p:cNvPr id="12" name="Место для объекта 4"/>
          <p:cNvPicPr>
            <a:picLocks noChangeAspect="1"/>
          </p:cNvPicPr>
          <p:nvPr/>
        </p:nvPicPr>
        <p:blipFill rotWithShape="1">
          <a:blip r:embed="rId3"/>
          <a:srcRect t="9399" b="12413"/>
          <a:stretch/>
        </p:blipFill>
        <p:spPr>
          <a:xfrm>
            <a:off x="1209195" y="482597"/>
            <a:ext cx="3720214" cy="418526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3" name="Content Placeholder 9"/>
          <p:cNvSpPr>
            <a:spLocks noGrp="1"/>
          </p:cNvSpPr>
          <p:nvPr>
            <p:ph idx="1"/>
          </p:nvPr>
        </p:nvSpPr>
        <p:spPr>
          <a:xfrm>
            <a:off x="5357813" y="3043238"/>
            <a:ext cx="3630612" cy="1795462"/>
          </a:xfrm>
        </p:spPr>
        <p:txBody>
          <a:bodyPr>
            <a:normAutofit fontScale="92500" lnSpcReduction="10000"/>
          </a:bodyPr>
          <a:lstStyle/>
          <a:p>
            <a:pPr fontAlgn="auto">
              <a:spcBef>
                <a:spcPts val="0"/>
              </a:spcBef>
              <a:buFont typeface="Arial"/>
              <a:buChar char="•"/>
              <a:defRPr/>
            </a:pPr>
            <a:r>
              <a:rPr lang="ru-RU" sz="1800" b="1" dirty="0"/>
              <a:t>1963</a:t>
            </a:r>
            <a:r>
              <a:rPr lang="ru-RU" sz="1800" dirty="0"/>
              <a:t> – представление </a:t>
            </a:r>
            <a:r>
              <a:rPr lang="ru-RU" sz="1800" dirty="0" err="1"/>
              <a:t>первои</a:t>
            </a:r>
            <a:r>
              <a:rPr lang="ru-RU" sz="1800" dirty="0"/>
              <a:t>̆ редакции Руководства </a:t>
            </a:r>
            <a:r>
              <a:rPr lang="ru-RU" sz="1800" dirty="0" err="1"/>
              <a:t>Фраскати</a:t>
            </a:r>
            <a:r>
              <a:rPr lang="ru-RU" sz="1800" dirty="0"/>
              <a:t> с целью «способствовать пониманию проблем науки и техники посредством анализа национальных инновационных систем»</a:t>
            </a:r>
            <a:endParaRPr lang="en-US" sz="1800" dirty="0"/>
          </a:p>
        </p:txBody>
      </p:sp>
      <p:sp>
        <p:nvSpPr>
          <p:cNvPr id="5" name="Прямоугольник 4"/>
          <p:cNvSpPr/>
          <p:nvPr/>
        </p:nvSpPr>
        <p:spPr>
          <a:xfrm>
            <a:off x="5174673" y="365165"/>
            <a:ext cx="3969327" cy="1084912"/>
          </a:xfrm>
          <a:prstGeom prst="rect">
            <a:avLst/>
          </a:prstGeom>
          <a:noFill/>
        </p:spPr>
        <p:txBody>
          <a:bodyPr lIns="68580" tIns="34290" rIns="68580" bIns="34290">
            <a:spAutoFit/>
          </a:bodyPr>
          <a:lstStyle/>
          <a:p>
            <a:pPr algn="ctr" fontAlgn="auto">
              <a:spcBef>
                <a:spcPts val="0"/>
              </a:spcBef>
              <a:spcAft>
                <a:spcPts val="0"/>
              </a:spcAft>
              <a:defRPr/>
            </a:pPr>
            <a:r>
              <a:rPr lang="ru-RU" sz="3300" b="1" dirty="0">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rPr>
              <a:t>Руководство </a:t>
            </a:r>
            <a:r>
              <a:rPr lang="ru-RU" sz="3300" b="1" dirty="0" err="1">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rPr>
              <a:t>Фраскати</a:t>
            </a:r>
            <a:endParaRPr lang="ru-RU" sz="3300" b="1" dirty="0">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endParaRPr>
          </a:p>
        </p:txBody>
      </p:sp>
      <p:sp>
        <p:nvSpPr>
          <p:cNvPr id="9" name="Скругленный прямоугольник 8"/>
          <p:cNvSpPr/>
          <p:nvPr/>
        </p:nvSpPr>
        <p:spPr>
          <a:xfrm>
            <a:off x="5721350" y="2220913"/>
            <a:ext cx="2876550" cy="83185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350">
              <a:solidFill>
                <a:prstClr val="white"/>
              </a:solidFill>
              <a:sym typeface="Arial"/>
            </a:endParaRPr>
          </a:p>
        </p:txBody>
      </p:sp>
      <p:sp>
        <p:nvSpPr>
          <p:cNvPr id="6" name="TextBox 5"/>
          <p:cNvSpPr txBox="1"/>
          <p:nvPr/>
        </p:nvSpPr>
        <p:spPr>
          <a:xfrm>
            <a:off x="5781675" y="2211388"/>
            <a:ext cx="3254375" cy="854075"/>
          </a:xfrm>
          <a:prstGeom prst="rect">
            <a:avLst/>
          </a:prstGeom>
          <a:noFill/>
        </p:spPr>
        <p:txBody>
          <a:bodyPr>
            <a:spAutoFit/>
          </a:bodyPr>
          <a:lstStyle/>
          <a:p>
            <a:r>
              <a:rPr lang="ru-RU" sz="1600">
                <a:solidFill>
                  <a:srgbClr val="FFFFFF"/>
                </a:solidFill>
                <a:latin typeface="Calibri" pitchFamily="34" charset="0"/>
              </a:rPr>
              <a:t>Коллекция рекомендаций по статистическому измерению исследований и разработок</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0100" y="3281363"/>
            <a:ext cx="7597775" cy="914400"/>
          </a:xfrm>
        </p:spPr>
        <p:txBody>
          <a:bodyPr/>
          <a:lstStyle/>
          <a:p>
            <a:pPr algn="ctr" fontAlgn="auto">
              <a:spcAft>
                <a:spcPts val="0"/>
              </a:spcAft>
              <a:defRPr/>
            </a:pPr>
            <a:r>
              <a:rPr lang="ru-RU" sz="3300" b="1" dirty="0"/>
              <a:t>Эволюция руководства </a:t>
            </a:r>
            <a:r>
              <a:rPr lang="ru-RU" sz="3300" b="1" dirty="0" err="1"/>
              <a:t>фраскати</a:t>
            </a:r>
            <a:endParaRPr lang="ru-RU" sz="3300" b="1" dirty="0"/>
          </a:p>
        </p:txBody>
      </p:sp>
      <p:pic>
        <p:nvPicPr>
          <p:cNvPr id="80899" name="Рисунок 4"/>
          <p:cNvPicPr>
            <a:picLocks noChangeAspect="1"/>
          </p:cNvPicPr>
          <p:nvPr/>
        </p:nvPicPr>
        <p:blipFill>
          <a:blip r:embed="rId3"/>
          <a:srcRect/>
          <a:stretch>
            <a:fillRect/>
          </a:stretch>
        </p:blipFill>
        <p:spPr bwMode="auto">
          <a:xfrm>
            <a:off x="3187700" y="4343400"/>
            <a:ext cx="2414588" cy="614363"/>
          </a:xfrm>
          <a:prstGeom prst="rect">
            <a:avLst/>
          </a:prstGeom>
          <a:noFill/>
          <a:ln w="9525">
            <a:noFill/>
            <a:miter lim="800000"/>
            <a:headEnd/>
            <a:tailEnd/>
          </a:ln>
        </p:spPr>
      </p:pic>
      <p:graphicFrame>
        <p:nvGraphicFramePr>
          <p:cNvPr id="4" name="Место для объекта 3"/>
          <p:cNvGraphicFramePr>
            <a:graphicFrameLocks noGrp="1"/>
          </p:cNvGraphicFramePr>
          <p:nvPr>
            <p:ph idx="1"/>
          </p:nvPr>
        </p:nvGraphicFramePr>
        <p:xfrm>
          <a:off x="799435" y="395612"/>
          <a:ext cx="7598569" cy="2737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76200"/>
            <a:ext cx="8032750" cy="1092200"/>
          </a:xfrm>
        </p:spPr>
        <p:txBody>
          <a:bodyPr/>
          <a:lstStyle/>
          <a:p>
            <a:pPr fontAlgn="auto">
              <a:spcAft>
                <a:spcPts val="0"/>
              </a:spcAft>
              <a:defRPr/>
            </a:pPr>
            <a:r>
              <a:rPr lang="ru-RU" b="1" dirty="0"/>
              <a:t>Структура 7-ого издания Руководства </a:t>
            </a:r>
            <a:r>
              <a:rPr lang="ru-RU" b="1" dirty="0" err="1"/>
              <a:t>Фраскати</a:t>
            </a:r>
            <a:endParaRPr lang="ru-RU" b="1" dirty="0"/>
          </a:p>
        </p:txBody>
      </p:sp>
      <p:sp>
        <p:nvSpPr>
          <p:cNvPr id="3" name="Место для объекта 2"/>
          <p:cNvSpPr>
            <a:spLocks noGrp="1"/>
          </p:cNvSpPr>
          <p:nvPr>
            <p:ph idx="1"/>
          </p:nvPr>
        </p:nvSpPr>
        <p:spPr>
          <a:xfrm>
            <a:off x="839788" y="1606550"/>
            <a:ext cx="7599362" cy="2736850"/>
          </a:xfrm>
        </p:spPr>
        <p:txBody>
          <a:bodyPr>
            <a:normAutofit fontScale="25000" lnSpcReduction="20000"/>
          </a:bodyPr>
          <a:lstStyle/>
          <a:p>
            <a:pPr marL="0" indent="0" fontAlgn="auto">
              <a:lnSpc>
                <a:spcPct val="70000"/>
              </a:lnSpc>
              <a:spcBef>
                <a:spcPts val="0"/>
              </a:spcBef>
              <a:spcAft>
                <a:spcPts val="300"/>
              </a:spcAft>
              <a:buFont typeface="Arial"/>
              <a:buNone/>
              <a:defRPr/>
            </a:pPr>
            <a:r>
              <a:rPr lang="ru-RU" sz="6000" dirty="0"/>
              <a:t> 🔵   Глава 1. Введение в статистику ИР и Руководство </a:t>
            </a:r>
            <a:r>
              <a:rPr lang="ru-RU" sz="6000" dirty="0" err="1"/>
              <a:t>Фраскати</a:t>
            </a:r>
            <a:r>
              <a:rPr lang="ru-RU" sz="6000" dirty="0"/>
              <a:t> </a:t>
            </a:r>
          </a:p>
          <a:p>
            <a:pPr marL="0" indent="0" fontAlgn="auto">
              <a:lnSpc>
                <a:spcPct val="70000"/>
              </a:lnSpc>
              <a:spcBef>
                <a:spcPts val="0"/>
              </a:spcBef>
              <a:spcAft>
                <a:spcPts val="300"/>
              </a:spcAft>
              <a:buFont typeface="Arial"/>
              <a:buNone/>
              <a:defRPr/>
            </a:pPr>
            <a:endParaRPr lang="ru-RU" sz="6000" dirty="0"/>
          </a:p>
          <a:p>
            <a:pPr marL="0" indent="0" fontAlgn="auto">
              <a:lnSpc>
                <a:spcPct val="70000"/>
              </a:lnSpc>
              <a:spcBef>
                <a:spcPts val="0"/>
              </a:spcBef>
              <a:spcAft>
                <a:spcPts val="300"/>
              </a:spcAft>
              <a:buFont typeface="Arial"/>
              <a:buNone/>
              <a:defRPr/>
            </a:pPr>
            <a:r>
              <a:rPr lang="ru-RU" sz="6000" dirty="0"/>
              <a:t> 🔵   </a:t>
            </a:r>
            <a:r>
              <a:rPr lang="ru-RU" sz="6000" b="1" i="1" dirty="0"/>
              <a:t>Часть </a:t>
            </a:r>
            <a:r>
              <a:rPr lang="en-US" sz="6000" b="1" i="1" dirty="0"/>
              <a:t>I</a:t>
            </a:r>
            <a:r>
              <a:rPr lang="ru-RU" sz="6000" b="1" i="1" dirty="0"/>
              <a:t>.</a:t>
            </a:r>
            <a:r>
              <a:rPr lang="en-US" sz="6000" b="1" i="1" dirty="0"/>
              <a:t> </a:t>
            </a:r>
            <a:r>
              <a:rPr lang="ru-RU" sz="6000" b="1" i="1" dirty="0"/>
              <a:t>Определение и измерение ИР: общие рекомендации </a:t>
            </a:r>
          </a:p>
          <a:p>
            <a:pPr marL="0" indent="0" fontAlgn="auto">
              <a:lnSpc>
                <a:spcPct val="70000"/>
              </a:lnSpc>
              <a:spcBef>
                <a:spcPts val="0"/>
              </a:spcBef>
              <a:spcAft>
                <a:spcPts val="300"/>
              </a:spcAft>
              <a:buFont typeface="Arial"/>
              <a:buNone/>
              <a:defRPr/>
            </a:pPr>
            <a:endParaRPr lang="ru-RU" sz="6000" dirty="0"/>
          </a:p>
          <a:p>
            <a:pPr marL="0" indent="0" fontAlgn="auto">
              <a:lnSpc>
                <a:spcPct val="70000"/>
              </a:lnSpc>
              <a:spcBef>
                <a:spcPts val="0"/>
              </a:spcBef>
              <a:spcAft>
                <a:spcPts val="300"/>
              </a:spcAft>
              <a:buFont typeface="Arial"/>
              <a:buNone/>
              <a:defRPr/>
            </a:pPr>
            <a:r>
              <a:rPr lang="ru-RU" sz="6000" dirty="0"/>
              <a:t>Глава 2. Термины и определения для идентификации ИР </a:t>
            </a:r>
          </a:p>
          <a:p>
            <a:pPr marL="0" indent="0" fontAlgn="auto">
              <a:lnSpc>
                <a:spcPct val="70000"/>
              </a:lnSpc>
              <a:spcBef>
                <a:spcPts val="0"/>
              </a:spcBef>
              <a:spcAft>
                <a:spcPts val="300"/>
              </a:spcAft>
              <a:buFont typeface="Arial"/>
              <a:buNone/>
              <a:defRPr/>
            </a:pPr>
            <a:r>
              <a:rPr lang="ru-RU" sz="6000" dirty="0"/>
              <a:t>Глава 3. Секторы и классификации для статистики ИР </a:t>
            </a:r>
          </a:p>
          <a:p>
            <a:pPr marL="0" indent="0" fontAlgn="auto">
              <a:lnSpc>
                <a:spcPct val="70000"/>
              </a:lnSpc>
              <a:spcBef>
                <a:spcPts val="0"/>
              </a:spcBef>
              <a:spcAft>
                <a:spcPts val="300"/>
              </a:spcAft>
              <a:buFont typeface="Arial"/>
              <a:buNone/>
              <a:defRPr/>
            </a:pPr>
            <a:r>
              <a:rPr lang="ru-RU" sz="6000" dirty="0"/>
              <a:t>Глава 4. Измерение расходов на ИР: показатели деятельности и источники финансирования </a:t>
            </a:r>
          </a:p>
          <a:p>
            <a:pPr marL="0" indent="0" fontAlgn="auto">
              <a:lnSpc>
                <a:spcPct val="70000"/>
              </a:lnSpc>
              <a:spcBef>
                <a:spcPts val="0"/>
              </a:spcBef>
              <a:spcAft>
                <a:spcPts val="300"/>
              </a:spcAft>
              <a:buFont typeface="Arial"/>
              <a:buNone/>
              <a:defRPr/>
            </a:pPr>
            <a:r>
              <a:rPr lang="ru-RU" sz="6000" dirty="0"/>
              <a:t>Глава 5. Измерение численности персонала, занятого ИР: наемные работники </a:t>
            </a:r>
          </a:p>
          <a:p>
            <a:pPr marL="0" indent="0" fontAlgn="auto">
              <a:lnSpc>
                <a:spcPct val="70000"/>
              </a:lnSpc>
              <a:spcBef>
                <a:spcPts val="0"/>
              </a:spcBef>
              <a:spcAft>
                <a:spcPts val="300"/>
              </a:spcAft>
              <a:buFont typeface="Arial"/>
              <a:buNone/>
              <a:defRPr/>
            </a:pPr>
            <a:r>
              <a:rPr lang="ru-RU" sz="6000" dirty="0"/>
              <a:t>и внешние участники </a:t>
            </a:r>
          </a:p>
          <a:p>
            <a:pPr marL="0" indent="0" fontAlgn="auto">
              <a:lnSpc>
                <a:spcPct val="70000"/>
              </a:lnSpc>
              <a:spcBef>
                <a:spcPts val="0"/>
              </a:spcBef>
              <a:spcAft>
                <a:spcPts val="300"/>
              </a:spcAft>
              <a:buFont typeface="Arial"/>
              <a:buNone/>
              <a:defRPr/>
            </a:pPr>
            <a:r>
              <a:rPr lang="ru-RU" sz="6000" dirty="0"/>
              <a:t>Глава 6. Измерение ИР: методологические подходы и процедуры обследований </a:t>
            </a:r>
          </a:p>
          <a:p>
            <a:pPr marL="0" indent="0" fontAlgn="auto">
              <a:lnSpc>
                <a:spcPct val="70000"/>
              </a:lnSpc>
              <a:spcBef>
                <a:spcPts val="0"/>
              </a:spcBef>
              <a:spcAft>
                <a:spcPts val="300"/>
              </a:spcAft>
              <a:buFont typeface="Arial"/>
              <a:buNone/>
              <a:defRPr/>
            </a:pPr>
            <a:endParaRPr lang="ru-RU" sz="6000" dirty="0"/>
          </a:p>
          <a:p>
            <a:pPr marL="0" indent="0" fontAlgn="auto">
              <a:lnSpc>
                <a:spcPct val="70000"/>
              </a:lnSpc>
              <a:spcBef>
                <a:spcPts val="0"/>
              </a:spcBef>
              <a:spcAft>
                <a:spcPts val="300"/>
              </a:spcAft>
              <a:buFont typeface="Arial"/>
              <a:buNone/>
              <a:defRPr/>
            </a:pPr>
            <a:r>
              <a:rPr lang="ru-RU" sz="6000" dirty="0"/>
              <a:t> 🔵  </a:t>
            </a:r>
            <a:r>
              <a:rPr lang="ru-RU" sz="6000" b="1" i="1" dirty="0"/>
              <a:t>Часть </a:t>
            </a:r>
            <a:r>
              <a:rPr lang="en-US" sz="6000" b="1" i="1" dirty="0"/>
              <a:t>II</a:t>
            </a:r>
            <a:r>
              <a:rPr lang="ru-RU" sz="6000" b="1" i="1" dirty="0"/>
              <a:t>.</a:t>
            </a:r>
            <a:r>
              <a:rPr lang="en-US" sz="6000" b="1" i="1" dirty="0"/>
              <a:t> </a:t>
            </a:r>
            <a:r>
              <a:rPr lang="ru-RU" sz="6000" b="1" i="1" dirty="0"/>
              <a:t>Измерение ИР в секторах науки </a:t>
            </a:r>
          </a:p>
          <a:p>
            <a:pPr marL="0" indent="0" fontAlgn="auto">
              <a:lnSpc>
                <a:spcPct val="70000"/>
              </a:lnSpc>
              <a:spcBef>
                <a:spcPts val="0"/>
              </a:spcBef>
              <a:spcAft>
                <a:spcPts val="300"/>
              </a:spcAft>
              <a:buFont typeface="Arial"/>
              <a:buNone/>
              <a:defRPr/>
            </a:pPr>
            <a:endParaRPr lang="ru-RU" sz="6000" dirty="0"/>
          </a:p>
          <a:p>
            <a:pPr marL="0" indent="0" fontAlgn="auto">
              <a:lnSpc>
                <a:spcPct val="70000"/>
              </a:lnSpc>
              <a:spcBef>
                <a:spcPts val="0"/>
              </a:spcBef>
              <a:spcAft>
                <a:spcPts val="300"/>
              </a:spcAft>
              <a:buFont typeface="Arial"/>
              <a:buNone/>
              <a:defRPr/>
            </a:pPr>
            <a:r>
              <a:rPr lang="ru-RU" sz="6000" dirty="0"/>
              <a:t>Глава 7. </a:t>
            </a:r>
            <a:r>
              <a:rPr lang="ru-RU" sz="6000" dirty="0" err="1"/>
              <a:t>Предпринимательскии</a:t>
            </a:r>
            <a:r>
              <a:rPr lang="ru-RU" sz="6000" dirty="0"/>
              <a:t>̆ сектор </a:t>
            </a:r>
          </a:p>
          <a:p>
            <a:pPr marL="0" indent="0" fontAlgn="auto">
              <a:lnSpc>
                <a:spcPct val="70000"/>
              </a:lnSpc>
              <a:spcBef>
                <a:spcPts val="0"/>
              </a:spcBef>
              <a:spcAft>
                <a:spcPts val="300"/>
              </a:spcAft>
              <a:buFont typeface="Arial"/>
              <a:buNone/>
              <a:defRPr/>
            </a:pPr>
            <a:r>
              <a:rPr lang="ru-RU" sz="6000" dirty="0"/>
              <a:t>Глава 8. </a:t>
            </a:r>
            <a:r>
              <a:rPr lang="ru-RU" sz="6000" dirty="0" err="1"/>
              <a:t>Государственныи</a:t>
            </a:r>
            <a:r>
              <a:rPr lang="ru-RU" sz="6000" dirty="0"/>
              <a:t>̆ сектор </a:t>
            </a:r>
          </a:p>
          <a:p>
            <a:pPr marL="0" indent="0" fontAlgn="auto">
              <a:lnSpc>
                <a:spcPct val="70000"/>
              </a:lnSpc>
              <a:spcBef>
                <a:spcPts val="0"/>
              </a:spcBef>
              <a:spcAft>
                <a:spcPts val="300"/>
              </a:spcAft>
              <a:buFont typeface="Arial"/>
              <a:buNone/>
              <a:defRPr/>
            </a:pPr>
            <a:r>
              <a:rPr lang="ru-RU" sz="6000" dirty="0"/>
              <a:t>Глава 9. Сектор высшего образования </a:t>
            </a:r>
          </a:p>
          <a:p>
            <a:pPr marL="0" indent="0" fontAlgn="auto">
              <a:lnSpc>
                <a:spcPct val="70000"/>
              </a:lnSpc>
              <a:spcBef>
                <a:spcPts val="0"/>
              </a:spcBef>
              <a:spcAft>
                <a:spcPts val="300"/>
              </a:spcAft>
              <a:buFont typeface="Arial"/>
              <a:buNone/>
              <a:defRPr/>
            </a:pPr>
            <a:r>
              <a:rPr lang="ru-RU" sz="6000" dirty="0"/>
              <a:t>Глава 10. </a:t>
            </a:r>
            <a:r>
              <a:rPr lang="ru-RU" sz="6000" dirty="0" err="1"/>
              <a:t>Частныи</a:t>
            </a:r>
            <a:r>
              <a:rPr lang="ru-RU" sz="6000" dirty="0"/>
              <a:t>̆ </a:t>
            </a:r>
            <a:r>
              <a:rPr lang="ru-RU" sz="6000" dirty="0" err="1"/>
              <a:t>некоммерческии</a:t>
            </a:r>
            <a:r>
              <a:rPr lang="ru-RU" sz="6000" dirty="0"/>
              <a:t>̆ сектор </a:t>
            </a:r>
          </a:p>
          <a:p>
            <a:pPr marL="0" indent="0" fontAlgn="auto">
              <a:lnSpc>
                <a:spcPct val="70000"/>
              </a:lnSpc>
              <a:spcBef>
                <a:spcPts val="0"/>
              </a:spcBef>
              <a:spcAft>
                <a:spcPts val="300"/>
              </a:spcAft>
              <a:buFont typeface="Arial"/>
              <a:buNone/>
              <a:defRPr/>
            </a:pPr>
            <a:r>
              <a:rPr lang="ru-RU" sz="6000" dirty="0"/>
              <a:t>Глава 11. Измерение глобализации ИР </a:t>
            </a:r>
          </a:p>
          <a:p>
            <a:pPr marL="0" indent="0" fontAlgn="auto">
              <a:lnSpc>
                <a:spcPct val="70000"/>
              </a:lnSpc>
              <a:spcBef>
                <a:spcPts val="0"/>
              </a:spcBef>
              <a:spcAft>
                <a:spcPts val="300"/>
              </a:spcAft>
              <a:buFont typeface="Arial"/>
              <a:buNone/>
              <a:defRPr/>
            </a:pPr>
            <a:endParaRPr lang="ru-RU" sz="6000" dirty="0"/>
          </a:p>
          <a:p>
            <a:pPr marL="0" indent="0" fontAlgn="auto">
              <a:lnSpc>
                <a:spcPct val="70000"/>
              </a:lnSpc>
              <a:spcBef>
                <a:spcPts val="0"/>
              </a:spcBef>
              <a:spcAft>
                <a:spcPts val="300"/>
              </a:spcAft>
              <a:buFont typeface="Arial"/>
              <a:buNone/>
              <a:defRPr/>
            </a:pPr>
            <a:r>
              <a:rPr lang="ru-RU" sz="6000" dirty="0"/>
              <a:t> 🔵  </a:t>
            </a:r>
            <a:r>
              <a:rPr lang="ru-RU" sz="6000" b="1" i="1" dirty="0"/>
              <a:t>Часть </a:t>
            </a:r>
            <a:r>
              <a:rPr lang="en-US" sz="6000" b="1" i="1" dirty="0"/>
              <a:t>III</a:t>
            </a:r>
            <a:r>
              <a:rPr lang="ru-RU" sz="6000" b="1" i="1" dirty="0"/>
              <a:t>.</a:t>
            </a:r>
            <a:r>
              <a:rPr lang="en-US" sz="6000" b="1" i="1" dirty="0"/>
              <a:t> </a:t>
            </a:r>
            <a:r>
              <a:rPr lang="ru-RU" sz="6000" b="1" i="1" dirty="0"/>
              <a:t>Измерение </a:t>
            </a:r>
            <a:r>
              <a:rPr lang="ru-RU" sz="6000" b="1" i="1" dirty="0" err="1"/>
              <a:t>государственнои</a:t>
            </a:r>
            <a:r>
              <a:rPr lang="ru-RU" sz="6000" b="1" i="1" dirty="0"/>
              <a:t>̆ поддержки ИР </a:t>
            </a:r>
          </a:p>
          <a:p>
            <a:pPr marL="0" indent="0" fontAlgn="auto">
              <a:lnSpc>
                <a:spcPct val="70000"/>
              </a:lnSpc>
              <a:spcBef>
                <a:spcPts val="0"/>
              </a:spcBef>
              <a:spcAft>
                <a:spcPts val="300"/>
              </a:spcAft>
              <a:buFont typeface="Arial"/>
              <a:buNone/>
              <a:defRPr/>
            </a:pPr>
            <a:endParaRPr lang="ru-RU" sz="6000" dirty="0"/>
          </a:p>
          <a:p>
            <a:pPr marL="0" indent="0" fontAlgn="auto">
              <a:lnSpc>
                <a:spcPct val="70000"/>
              </a:lnSpc>
              <a:spcBef>
                <a:spcPts val="0"/>
              </a:spcBef>
              <a:spcAft>
                <a:spcPts val="300"/>
              </a:spcAft>
              <a:buFont typeface="Arial"/>
              <a:buNone/>
              <a:defRPr/>
            </a:pPr>
            <a:r>
              <a:rPr lang="ru-RU" sz="6000" dirty="0"/>
              <a:t>Глава 12. Бюджетные расходы на ИР </a:t>
            </a:r>
          </a:p>
          <a:p>
            <a:pPr marL="0" indent="0" fontAlgn="auto">
              <a:lnSpc>
                <a:spcPct val="70000"/>
              </a:lnSpc>
              <a:spcBef>
                <a:spcPts val="0"/>
              </a:spcBef>
              <a:spcAft>
                <a:spcPts val="300"/>
              </a:spcAft>
              <a:buFont typeface="Arial"/>
              <a:buNone/>
              <a:defRPr/>
            </a:pPr>
            <a:r>
              <a:rPr lang="ru-RU" sz="6000" dirty="0"/>
              <a:t>Глава 13. Измерение налоговых льгот на ИР </a:t>
            </a:r>
          </a:p>
          <a:p>
            <a:pPr marL="0" indent="0" fontAlgn="auto">
              <a:lnSpc>
                <a:spcPct val="70000"/>
              </a:lnSpc>
              <a:spcBef>
                <a:spcPts val="0"/>
              </a:spcBef>
              <a:spcAft>
                <a:spcPts val="300"/>
              </a:spcAft>
              <a:buFont typeface="Arial"/>
              <a:buNone/>
              <a:defRPr/>
            </a:pPr>
            <a:endParaRPr lang="ru-RU" sz="5400" dirty="0"/>
          </a:p>
          <a:p>
            <a:pPr marL="0" indent="0" fontAlgn="auto">
              <a:lnSpc>
                <a:spcPct val="70000"/>
              </a:lnSpc>
              <a:spcBef>
                <a:spcPts val="0"/>
              </a:spcBef>
              <a:spcAft>
                <a:spcPts val="300"/>
              </a:spcAft>
              <a:buFont typeface="Arial"/>
              <a:buNone/>
              <a:defRPr/>
            </a:pPr>
            <a:r>
              <a:rPr lang="ru-RU" sz="5400" dirty="0"/>
              <a:t> 🔵   </a:t>
            </a:r>
            <a:r>
              <a:rPr lang="ru-RU" sz="5400" b="1" i="1" dirty="0"/>
              <a:t>Приложения </a:t>
            </a:r>
            <a:endParaRPr lang="ru-RU" sz="5400" dirty="0"/>
          </a:p>
          <a:p>
            <a:pPr fontAlgn="auto">
              <a:spcBef>
                <a:spcPts val="0"/>
              </a:spcBef>
              <a:buFont typeface="Arial"/>
              <a:buChar char="•"/>
              <a:defRPr/>
            </a:pPr>
            <a:endParaRPr lang="ru-RU" sz="1350" dirty="0"/>
          </a:p>
        </p:txBody>
      </p:sp>
      <p:pic>
        <p:nvPicPr>
          <p:cNvPr id="81923" name="Рисунок 4"/>
          <p:cNvPicPr>
            <a:picLocks noChangeAspect="1"/>
          </p:cNvPicPr>
          <p:nvPr/>
        </p:nvPicPr>
        <p:blipFill>
          <a:blip r:embed="rId3"/>
          <a:srcRect/>
          <a:stretch>
            <a:fillRect/>
          </a:stretch>
        </p:blipFill>
        <p:spPr bwMode="auto">
          <a:xfrm>
            <a:off x="5862638" y="2787650"/>
            <a:ext cx="2794000" cy="218598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Место для объекта 7"/>
          <p:cNvGraphicFramePr>
            <a:graphicFrameLocks noGrp="1"/>
          </p:cNvGraphicFramePr>
          <p:nvPr>
            <p:ph idx="1"/>
          </p:nvPr>
        </p:nvGraphicFramePr>
        <p:xfrm>
          <a:off x="514350" y="1553112"/>
          <a:ext cx="7598569" cy="273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1197332" y="399671"/>
            <a:ext cx="6232605" cy="692497"/>
          </a:xfrm>
          <a:prstGeom prst="rect">
            <a:avLst/>
          </a:prstGeom>
          <a:noFill/>
        </p:spPr>
        <p:txBody>
          <a:bodyPr wrap="none" lIns="68580" tIns="34290" rIns="68580" bIns="34290">
            <a:spAutoFit/>
          </a:bodyPr>
          <a:lstStyle/>
          <a:p>
            <a:pPr algn="ctr" fontAlgn="auto">
              <a:spcBef>
                <a:spcPts val="0"/>
              </a:spcBef>
              <a:spcAft>
                <a:spcPts val="0"/>
              </a:spcAft>
              <a:defRPr/>
            </a:pPr>
            <a:r>
              <a:rPr lang="ru-RU" sz="4050" b="1" spc="38" dirty="0">
                <a:ln w="9525" cmpd="sng">
                  <a:solidFill>
                    <a:srgbClr val="E5B458"/>
                  </a:solidFill>
                  <a:prstDash val="solid"/>
                </a:ln>
                <a:solidFill>
                  <a:srgbClr val="70AD47">
                    <a:tint val="1000"/>
                  </a:srgbClr>
                </a:solidFill>
                <a:effectLst>
                  <a:glow rad="38100">
                    <a:srgbClr val="E5B458">
                      <a:alpha val="40000"/>
                    </a:srgbClr>
                  </a:glow>
                </a:effectLst>
                <a:latin typeface="Calibri" panose="020F0502020204030204"/>
                <a:cs typeface="+mn-cs"/>
                <a:sym typeface="Arial"/>
              </a:rPr>
              <a:t>Подходы в разграничении</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Место для объекта 4"/>
          <p:cNvGraphicFramePr>
            <a:graphicFrameLocks noGrp="1"/>
          </p:cNvGraphicFramePr>
          <p:nvPr>
            <p:ph idx="1"/>
          </p:nvPr>
        </p:nvGraphicFramePr>
        <p:xfrm>
          <a:off x="166850" y="1517089"/>
          <a:ext cx="8790710" cy="2737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ямоугольник 3"/>
          <p:cNvSpPr/>
          <p:nvPr/>
        </p:nvSpPr>
        <p:spPr>
          <a:xfrm>
            <a:off x="3023462" y="276102"/>
            <a:ext cx="2890450" cy="992579"/>
          </a:xfrm>
          <a:prstGeom prst="rect">
            <a:avLst/>
          </a:prstGeom>
          <a:noFill/>
        </p:spPr>
        <p:txBody>
          <a:bodyPr lIns="68580" tIns="34290" rIns="68580" bIns="34290">
            <a:spAutoFit/>
          </a:bodyPr>
          <a:lstStyle/>
          <a:p>
            <a:pPr algn="ctr" fontAlgn="auto">
              <a:spcBef>
                <a:spcPts val="0"/>
              </a:spcBef>
              <a:spcAft>
                <a:spcPts val="0"/>
              </a:spcAft>
              <a:defRPr/>
            </a:pPr>
            <a:r>
              <a:rPr lang="ru-RU" sz="6000" b="1" dirty="0">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rPr>
              <a:t>НИОКР</a:t>
            </a:r>
          </a:p>
        </p:txBody>
      </p:sp>
      <p:pic>
        <p:nvPicPr>
          <p:cNvPr id="84995" name="Рисунок 5"/>
          <p:cNvPicPr>
            <a:picLocks noChangeAspect="1"/>
          </p:cNvPicPr>
          <p:nvPr/>
        </p:nvPicPr>
        <p:blipFill>
          <a:blip r:embed="rId7"/>
          <a:srcRect/>
          <a:stretch>
            <a:fillRect/>
          </a:stretch>
        </p:blipFill>
        <p:spPr bwMode="auto">
          <a:xfrm>
            <a:off x="938213" y="1543050"/>
            <a:ext cx="1314450" cy="1235075"/>
          </a:xfrm>
          <a:prstGeom prst="rect">
            <a:avLst/>
          </a:prstGeom>
          <a:noFill/>
          <a:ln w="9525">
            <a:noFill/>
            <a:miter lim="800000"/>
            <a:headEnd/>
            <a:tailEnd/>
          </a:ln>
        </p:spPr>
      </p:pic>
      <p:pic>
        <p:nvPicPr>
          <p:cNvPr id="84996" name="Рисунок 6"/>
          <p:cNvPicPr>
            <a:picLocks noChangeAspect="1"/>
          </p:cNvPicPr>
          <p:nvPr/>
        </p:nvPicPr>
        <p:blipFill>
          <a:blip r:embed="rId8"/>
          <a:srcRect/>
          <a:stretch>
            <a:fillRect/>
          </a:stretch>
        </p:blipFill>
        <p:spPr bwMode="auto">
          <a:xfrm>
            <a:off x="3971925" y="1543050"/>
            <a:ext cx="1179513" cy="1243013"/>
          </a:xfrm>
          <a:prstGeom prst="rect">
            <a:avLst/>
          </a:prstGeom>
          <a:noFill/>
          <a:ln w="9525">
            <a:noFill/>
            <a:miter lim="800000"/>
            <a:headEnd/>
            <a:tailEnd/>
          </a:ln>
        </p:spPr>
      </p:pic>
      <p:pic>
        <p:nvPicPr>
          <p:cNvPr id="84997" name="Рисунок 7"/>
          <p:cNvPicPr>
            <a:picLocks noChangeAspect="1"/>
          </p:cNvPicPr>
          <p:nvPr/>
        </p:nvPicPr>
        <p:blipFill>
          <a:blip r:embed="rId9"/>
          <a:srcRect/>
          <a:stretch>
            <a:fillRect/>
          </a:stretch>
        </p:blipFill>
        <p:spPr bwMode="auto">
          <a:xfrm>
            <a:off x="7058025" y="1609725"/>
            <a:ext cx="976313" cy="10668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есто для объекта 3"/>
          <p:cNvGraphicFramePr>
            <a:graphicFrameLocks noGrp="1"/>
          </p:cNvGraphicFramePr>
          <p:nvPr>
            <p:ph idx="1"/>
          </p:nvPr>
        </p:nvGraphicFramePr>
        <p:xfrm>
          <a:off x="541338" y="1458913"/>
          <a:ext cx="8210550" cy="3475355"/>
        </p:xfrm>
        <a:graphic>
          <a:graphicData uri="http://schemas.openxmlformats.org/drawingml/2006/table">
            <a:tbl>
              <a:tblPr/>
              <a:tblGrid>
                <a:gridCol w="2736850">
                  <a:extLst>
                    <a:ext uri="{9D8B030D-6E8A-4147-A177-3AD203B41FA5}">
                      <a16:colId xmlns:a16="http://schemas.microsoft.com/office/drawing/2014/main" val="20000"/>
                    </a:ext>
                  </a:extLst>
                </a:gridCol>
                <a:gridCol w="2736850">
                  <a:extLst>
                    <a:ext uri="{9D8B030D-6E8A-4147-A177-3AD203B41FA5}">
                      <a16:colId xmlns:a16="http://schemas.microsoft.com/office/drawing/2014/main" val="20001"/>
                    </a:ext>
                  </a:extLst>
                </a:gridCol>
                <a:gridCol w="2736850">
                  <a:extLst>
                    <a:ext uri="{9D8B030D-6E8A-4147-A177-3AD203B41FA5}">
                      <a16:colId xmlns:a16="http://schemas.microsoft.com/office/drawing/2014/main" val="20002"/>
                    </a:ext>
                  </a:extLst>
                </a:gridCol>
              </a:tblGrid>
              <a:tr h="892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a:ln>
                            <a:noFill/>
                          </a:ln>
                          <a:solidFill>
                            <a:srgbClr val="000000"/>
                          </a:solidFill>
                          <a:effectLst/>
                          <a:latin typeface="Calibri" pitchFamily="34" charset="0"/>
                          <a:cs typeface="Arial" charset="0"/>
                          <a:sym typeface="Arial" charset="0"/>
                        </a:rPr>
                        <a:t>Фундаментальные исследования </a:t>
                      </a: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AF2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a:ln>
                            <a:noFill/>
                          </a:ln>
                          <a:solidFill>
                            <a:srgbClr val="000000"/>
                          </a:solidFill>
                          <a:effectLst/>
                          <a:latin typeface="Calibri" pitchFamily="34" charset="0"/>
                          <a:cs typeface="Arial" charset="0"/>
                          <a:sym typeface="Arial" charset="0"/>
                        </a:rPr>
                        <a:t>Прикладные исследования </a:t>
                      </a: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AF2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a:ln>
                            <a:noFill/>
                          </a:ln>
                          <a:solidFill>
                            <a:srgbClr val="000000"/>
                          </a:solidFill>
                          <a:effectLst/>
                          <a:latin typeface="Calibri" pitchFamily="34" charset="0"/>
                          <a:cs typeface="Arial" charset="0"/>
                          <a:sym typeface="Arial" charset="0"/>
                        </a:rPr>
                        <a:t>Опытно-экспериментальные разработки </a:t>
                      </a: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AF2EA"/>
                    </a:solidFill>
                  </a:tcPr>
                </a:tc>
                <a:extLst>
                  <a:ext uri="{0D108BD9-81ED-4DB2-BD59-A6C34878D82A}">
                    <a16:rowId xmlns:a16="http://schemas.microsoft.com/office/drawing/2014/main" val="10000"/>
                  </a:ext>
                </a:extLst>
              </a:tr>
              <a:tr h="2582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a:ln>
                            <a:noFill/>
                          </a:ln>
                          <a:solidFill>
                            <a:srgbClr val="000000"/>
                          </a:solidFill>
                          <a:effectLst/>
                          <a:latin typeface="Calibri" pitchFamily="34" charset="0"/>
                          <a:cs typeface="Arial" charset="0"/>
                          <a:sym typeface="Arial" charset="0"/>
                        </a:rPr>
                        <a:t>Изучение причинно- следственных отношений между экономической конъюнктурой и общественным развитием</a:t>
                      </a:r>
                      <a:endParaRPr kumimoji="0" lang="ru-RU" sz="1500" b="1" i="0" u="none" strike="noStrike" cap="none" normalizeH="0" baseline="0">
                        <a:ln>
                          <a:noFill/>
                        </a:ln>
                        <a:solidFill>
                          <a:srgbClr val="000000"/>
                        </a:solidFill>
                        <a:effectLst/>
                        <a:latin typeface="Calibri" pitchFamily="34" charset="0"/>
                        <a:cs typeface="Arial" charset="0"/>
                        <a:sym typeface="Arial" charset="0"/>
                      </a:endParaRP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5E5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a:ln>
                            <a:noFill/>
                          </a:ln>
                          <a:solidFill>
                            <a:srgbClr val="000000"/>
                          </a:solidFill>
                          <a:effectLst/>
                          <a:latin typeface="Calibri" pitchFamily="34" charset="0"/>
                          <a:cs typeface="Arial" charset="0"/>
                          <a:sym typeface="Arial" charset="0"/>
                        </a:rPr>
                        <a:t>Изучение экономических и социальных причин миграции сельскохозяйственных рабочих из сельских районов в города с целью подготовки программы, чтобы остановить такой ход событий с целью поддержать сельское хозяйство и предотвратить социальные конфликты в промышленных областях</a:t>
                      </a:r>
                      <a:endParaRPr kumimoji="0" lang="ru-RU" sz="1500" b="1" i="0" u="none" strike="noStrike" cap="none" normalizeH="0" baseline="0">
                        <a:ln>
                          <a:noFill/>
                        </a:ln>
                        <a:solidFill>
                          <a:srgbClr val="000000"/>
                        </a:solidFill>
                        <a:effectLst/>
                        <a:latin typeface="Calibri" pitchFamily="34" charset="0"/>
                        <a:cs typeface="Arial" charset="0"/>
                        <a:sym typeface="Arial" charset="0"/>
                      </a:endParaRP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5E5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a:ln>
                            <a:noFill/>
                          </a:ln>
                          <a:solidFill>
                            <a:srgbClr val="000000"/>
                          </a:solidFill>
                          <a:effectLst/>
                          <a:latin typeface="Calibri" pitchFamily="34" charset="0"/>
                          <a:cs typeface="Arial" charset="0"/>
                          <a:sym typeface="Arial" charset="0"/>
                        </a:rPr>
                        <a:t>Разработка и тестирование программ финансового содействия для предотвращения миграции сельского населения в крупные города</a:t>
                      </a:r>
                      <a:endParaRPr kumimoji="0" lang="ru-RU" sz="1500" b="1" i="0" u="none" strike="noStrike" cap="none" normalizeH="0" baseline="0">
                        <a:ln>
                          <a:noFill/>
                        </a:ln>
                        <a:solidFill>
                          <a:srgbClr val="000000"/>
                        </a:solidFill>
                        <a:effectLst/>
                        <a:latin typeface="Calibri" pitchFamily="34" charset="0"/>
                        <a:cs typeface="Arial" charset="0"/>
                        <a:sym typeface="Arial" charset="0"/>
                      </a:endParaRPr>
                    </a:p>
                  </a:txBody>
                  <a:tcPr marL="68580" marR="68580" marT="34290" marB="3429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5E5D1"/>
                    </a:solidFill>
                  </a:tcPr>
                </a:tc>
                <a:extLst>
                  <a:ext uri="{0D108BD9-81ED-4DB2-BD59-A6C34878D82A}">
                    <a16:rowId xmlns:a16="http://schemas.microsoft.com/office/drawing/2014/main" val="10001"/>
                  </a:ext>
                </a:extLst>
              </a:tr>
            </a:tbl>
          </a:graphicData>
        </a:graphic>
      </p:graphicFrame>
      <p:pic>
        <p:nvPicPr>
          <p:cNvPr id="86031" name="Рисунок 5"/>
          <p:cNvPicPr>
            <a:picLocks noChangeAspect="1"/>
          </p:cNvPicPr>
          <p:nvPr/>
        </p:nvPicPr>
        <p:blipFill>
          <a:blip r:embed="rId2"/>
          <a:srcRect/>
          <a:stretch>
            <a:fillRect/>
          </a:stretch>
        </p:blipFill>
        <p:spPr bwMode="auto">
          <a:xfrm>
            <a:off x="933450" y="192088"/>
            <a:ext cx="1887538" cy="1062037"/>
          </a:xfrm>
          <a:prstGeom prst="rect">
            <a:avLst/>
          </a:prstGeom>
          <a:noFill/>
          <a:ln w="9525">
            <a:noFill/>
            <a:miter lim="800000"/>
            <a:headEnd/>
            <a:tailEnd/>
          </a:ln>
        </p:spPr>
      </p:pic>
      <p:sp>
        <p:nvSpPr>
          <p:cNvPr id="9" name="Прямоугольник 8"/>
          <p:cNvSpPr/>
          <p:nvPr/>
        </p:nvSpPr>
        <p:spPr>
          <a:xfrm>
            <a:off x="3014777" y="272588"/>
            <a:ext cx="3067535" cy="900246"/>
          </a:xfrm>
          <a:prstGeom prst="rect">
            <a:avLst/>
          </a:prstGeom>
          <a:noFill/>
        </p:spPr>
        <p:txBody>
          <a:bodyPr lIns="68580" tIns="34290" rIns="68580" bIns="34290">
            <a:spAutoFit/>
          </a:bodyPr>
          <a:lstStyle/>
          <a:p>
            <a:pPr algn="ctr" fontAlgn="auto">
              <a:spcBef>
                <a:spcPts val="0"/>
              </a:spcBef>
              <a:spcAft>
                <a:spcPts val="0"/>
              </a:spcAft>
              <a:defRPr/>
            </a:pPr>
            <a:r>
              <a:rPr lang="ru-RU" sz="5400" b="1" dirty="0">
                <a:ln w="12700">
                  <a:solidFill>
                    <a:srgbClr val="E5B458"/>
                  </a:solidFill>
                  <a:prstDash val="solid"/>
                </a:ln>
                <a:pattFill prst="pct50">
                  <a:fgClr>
                    <a:srgbClr val="E5B458"/>
                  </a:fgClr>
                  <a:bgClr>
                    <a:srgbClr val="E5B458">
                      <a:lumMod val="20000"/>
                      <a:lumOff val="80000"/>
                    </a:srgbClr>
                  </a:bgClr>
                </a:pattFill>
                <a:effectLst>
                  <a:outerShdw dist="38100" dir="2640000" algn="bl" rotWithShape="0">
                    <a:srgbClr val="E5B458"/>
                  </a:outerShdw>
                </a:effectLst>
                <a:latin typeface="Calibri" panose="020F0502020204030204"/>
                <a:cs typeface="+mn-cs"/>
                <a:sym typeface="Arial"/>
              </a:rPr>
              <a:t>Пример</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7042" name="Picture 11"/>
          <p:cNvPicPr>
            <a:picLocks noGrp="1" noRot="1" noChangeAspect="1" noMove="1" noResize="1" noEditPoints="1" noAdjustHandles="1" noChangeArrowheads="1" noChangeShapeType="1" noCrop="1"/>
          </p:cNvPicPr>
          <p:nvPr/>
        </p:nvPicPr>
        <p:blipFill>
          <a:blip r:embed="rId3"/>
          <a:srcRect/>
          <a:stretch>
            <a:fillRect/>
          </a:stretch>
        </p:blipFill>
        <p:spPr bwMode="auto">
          <a:xfrm>
            <a:off x="0" y="0"/>
            <a:ext cx="9142413" cy="5141913"/>
          </a:xfrm>
          <a:prstGeom prst="rect">
            <a:avLst/>
          </a:prstGeom>
          <a:noFill/>
          <a:ln w="9525">
            <a:noFill/>
            <a:miter lim="800000"/>
            <a:headEnd/>
            <a:tailEnd/>
          </a:ln>
        </p:spPr>
      </p:pic>
      <p:pic>
        <p:nvPicPr>
          <p:cNvPr id="87043" name="Рисунок 5"/>
          <p:cNvPicPr>
            <a:picLocks noChangeAspect="1"/>
          </p:cNvPicPr>
          <p:nvPr/>
        </p:nvPicPr>
        <p:blipFill>
          <a:blip r:embed="rId4"/>
          <a:srcRect l="9091" t="19672" b="12146"/>
          <a:stretch>
            <a:fillRect/>
          </a:stretch>
        </p:blipFill>
        <p:spPr bwMode="auto">
          <a:xfrm>
            <a:off x="0" y="0"/>
            <a:ext cx="9144000" cy="5143500"/>
          </a:xfrm>
          <a:prstGeom prst="rect">
            <a:avLst/>
          </a:prstGeom>
          <a:noFill/>
          <a:ln w="9525">
            <a:noFill/>
            <a:miter lim="800000"/>
            <a:headEnd/>
            <a:tailEnd/>
          </a:ln>
        </p:spPr>
      </p:pic>
      <p:pic>
        <p:nvPicPr>
          <p:cNvPr id="87044" name="Picture 13"/>
          <p:cNvPicPr>
            <a:picLocks noGrp="1" noRot="1" noChangeAspect="1" noMove="1" noResize="1" noEditPoints="1" noAdjustHandles="1" noChangeArrowheads="1" noChangeShapeType="1" noCrop="1"/>
          </p:cNvPicPr>
          <p:nvPr/>
        </p:nvPicPr>
        <p:blipFill>
          <a:blip r:embed="rId3"/>
          <a:srcRect/>
          <a:stretch>
            <a:fillRect/>
          </a:stretch>
        </p:blipFill>
        <p:spPr bwMode="auto">
          <a:xfrm>
            <a:off x="0" y="0"/>
            <a:ext cx="9142413" cy="5141913"/>
          </a:xfrm>
          <a:prstGeom prst="rect">
            <a:avLst/>
          </a:prstGeom>
          <a:noFill/>
          <a:ln w="9525">
            <a:noFill/>
            <a:miter lim="800000"/>
            <a:headEnd/>
            <a:tailEnd/>
          </a:ln>
        </p:spPr>
      </p:pic>
      <p:pic>
        <p:nvPicPr>
          <p:cNvPr id="87045" name="Picture 15"/>
          <p:cNvPicPr>
            <a:picLocks noGrp="1" noRot="1" noChangeAspect="1" noMove="1" noResize="1" noEditPoints="1" noAdjustHandles="1" noChangeArrowheads="1" noChangeShapeType="1" noCrop="1"/>
          </p:cNvPicPr>
          <p:nvPr/>
        </p:nvPicPr>
        <p:blipFill>
          <a:blip r:embed="rId5"/>
          <a:srcRect l="41428"/>
          <a:stretch>
            <a:fillRect/>
          </a:stretch>
        </p:blipFill>
        <p:spPr bwMode="auto">
          <a:xfrm>
            <a:off x="3860800" y="69850"/>
            <a:ext cx="5283200" cy="5073650"/>
          </a:xfrm>
          <a:prstGeom prst="rect">
            <a:avLst/>
          </a:prstGeom>
          <a:noFill/>
          <a:ln w="9525">
            <a:noFill/>
            <a:miter lim="800000"/>
            <a:headEnd/>
            <a:tailEnd/>
          </a:ln>
        </p:spPr>
      </p:pic>
      <p:sp>
        <p:nvSpPr>
          <p:cNvPr id="18" name="Freeform 5"/>
          <p:cNvSpPr>
            <a:spLocks noGrp="1" noRot="1" noChangeAspect="1" noMove="1" noResize="1" noEditPoints="1" noAdjustHandles="1" noChangeArrowheads="1" noChangeShapeType="1" noTextEdit="1"/>
          </p:cNvSpPr>
          <p:nvPr/>
        </p:nvSpPr>
        <p:spPr bwMode="grayWhite">
          <a:xfrm>
            <a:off x="4370647" y="495300"/>
            <a:ext cx="4786054" cy="4660900"/>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2">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lIns="68580" tIns="34290" rIns="68580" bIns="34290">
            <a:normAutofit/>
          </a:bodyPr>
          <a:lstStyle/>
          <a:p>
            <a:pPr algn="ctr" fontAlgn="auto">
              <a:spcBef>
                <a:spcPts val="0"/>
              </a:spcBef>
              <a:spcAft>
                <a:spcPts val="750"/>
              </a:spcAft>
              <a:buClr>
                <a:prstClr val="white"/>
              </a:buClr>
              <a:buSzPct val="100000"/>
              <a:buFont typeface="Arial"/>
              <a:buNone/>
              <a:defRPr/>
            </a:pPr>
            <a:endParaRPr lang="en-US" sz="1200" cap="all">
              <a:solidFill>
                <a:srgbClr val="16476F">
                  <a:lumMod val="75000"/>
                </a:srgbClr>
              </a:solidFill>
              <a:latin typeface="Calibri" panose="020F0502020204030204"/>
              <a:cs typeface="+mn-cs"/>
              <a:sym typeface="Arial"/>
            </a:endParaRPr>
          </a:p>
        </p:txBody>
      </p:sp>
      <p:sp>
        <p:nvSpPr>
          <p:cNvPr id="7" name="TextBox 6"/>
          <p:cNvSpPr txBox="1"/>
          <p:nvPr/>
        </p:nvSpPr>
        <p:spPr>
          <a:xfrm>
            <a:off x="5299075" y="1995488"/>
            <a:ext cx="3441700" cy="1905000"/>
          </a:xfrm>
          <a:prstGeom prst="rect">
            <a:avLst/>
          </a:prstGeom>
        </p:spPr>
        <p:txBody>
          <a:bodyPr lIns="68580" tIns="34290" rIns="68580" bIns="34290" anchor="b">
            <a:normAutofit/>
          </a:bodyPr>
          <a:lstStyle/>
          <a:p>
            <a:pPr algn="ctr" defTabSz="342900">
              <a:spcAft>
                <a:spcPts val="450"/>
              </a:spcAft>
              <a:buFont typeface="Arial" charset="0"/>
              <a:buNone/>
            </a:pPr>
            <a:r>
              <a:rPr lang="en-US" sz="4900" b="1">
                <a:solidFill>
                  <a:srgbClr val="103553"/>
                </a:solidFill>
                <a:latin typeface="Calibri Light"/>
              </a:rPr>
              <a:t>РАСХОДЫ НА НИОКР</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txBox="1">
            <a:spLocks noGrp="1"/>
          </p:cNvSpPr>
          <p:nvPr>
            <p:ph type="title"/>
          </p:nvPr>
        </p:nvSpPr>
        <p:spPr>
          <a:xfrm>
            <a:off x="265113" y="1039813"/>
            <a:ext cx="4044950" cy="1676400"/>
          </a:xfrm>
        </p:spPr>
        <p:txBody>
          <a:bodyPr/>
          <a:lstStyle/>
          <a:p>
            <a:pPr eaLnBrk="1" hangingPunct="1">
              <a:spcBef>
                <a:spcPct val="0"/>
              </a:spcBef>
              <a:spcAft>
                <a:spcPct val="0"/>
              </a:spcAft>
              <a:buClr>
                <a:schemeClr val="accent1"/>
              </a:buClr>
              <a:buFont typeface="PT Sans Narrow"/>
              <a:buNone/>
            </a:pPr>
            <a:r>
              <a:rPr lang="ru-RU" b="1">
                <a:solidFill>
                  <a:schemeClr val="accent1"/>
                </a:solidFill>
                <a:latin typeface="PT Sans Narrow"/>
                <a:cs typeface="Arial" charset="0"/>
                <a:sym typeface="PT Sans Narrow"/>
              </a:rPr>
              <a:t>Классификатор инноваций</a:t>
            </a:r>
          </a:p>
        </p:txBody>
      </p:sp>
      <p:sp>
        <p:nvSpPr>
          <p:cNvPr id="3" name="Подзаголовок 2"/>
          <p:cNvSpPr>
            <a:spLocks noGrp="1"/>
          </p:cNvSpPr>
          <p:nvPr>
            <p:ph type="subTitle" idx="1"/>
          </p:nvPr>
        </p:nvSpPr>
        <p:spPr>
          <a:xfrm>
            <a:off x="265113" y="2727325"/>
            <a:ext cx="4044950" cy="1235075"/>
          </a:xfrm>
        </p:spPr>
        <p:txBody>
          <a:bodyPr/>
          <a:lstStyle/>
          <a:p>
            <a:pPr indent="457200" algn="just" eaLnBrk="1" hangingPunct="1">
              <a:lnSpc>
                <a:spcPct val="114000"/>
              </a:lnSpc>
              <a:spcBef>
                <a:spcPct val="0"/>
              </a:spcBef>
              <a:spcAft>
                <a:spcPct val="0"/>
              </a:spcAft>
              <a:buClr>
                <a:srgbClr val="695D46"/>
              </a:buClr>
              <a:buFont typeface="Open Sans"/>
              <a:buNone/>
            </a:pPr>
            <a:r>
              <a:rPr lang="ru-RU" sz="1800">
                <a:solidFill>
                  <a:srgbClr val="000000"/>
                </a:solidFill>
                <a:cs typeface="Arial" charset="0"/>
                <a:sym typeface="Open Sans"/>
              </a:rPr>
              <a:t>Методология системного описания инноваций предполагает выделение их отдельных элементов и особенностей</a:t>
            </a:r>
            <a:endParaRPr lang="ru-RU">
              <a:solidFill>
                <a:srgbClr val="695D46"/>
              </a:solidFill>
              <a:cs typeface="Arial" charset="0"/>
              <a:sym typeface="Open Sans"/>
            </a:endParaRPr>
          </a:p>
        </p:txBody>
      </p:sp>
      <p:pic>
        <p:nvPicPr>
          <p:cNvPr id="32771" name="Рисунок 5"/>
          <p:cNvPicPr>
            <a:picLocks noChangeAspect="1"/>
          </p:cNvPicPr>
          <p:nvPr/>
        </p:nvPicPr>
        <p:blipFill>
          <a:blip r:embed="rId2"/>
          <a:srcRect/>
          <a:stretch>
            <a:fillRect/>
          </a:stretch>
        </p:blipFill>
        <p:spPr bwMode="auto">
          <a:xfrm>
            <a:off x="4643438" y="723900"/>
            <a:ext cx="4446587" cy="360045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есто для объекта 3"/>
          <p:cNvGraphicFramePr>
            <a:graphicFrameLocks noGrp="1"/>
          </p:cNvGraphicFramePr>
          <p:nvPr>
            <p:ph idx="1"/>
          </p:nvPr>
        </p:nvGraphicFramePr>
        <p:xfrm>
          <a:off x="374073" y="-195943"/>
          <a:ext cx="8505701" cy="2811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Место для объекта 3"/>
          <p:cNvGraphicFramePr>
            <a:graphicFrameLocks/>
          </p:cNvGraphicFramePr>
          <p:nvPr/>
        </p:nvGraphicFramePr>
        <p:xfrm>
          <a:off x="325087" y="2153887"/>
          <a:ext cx="8603673" cy="28114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2588" y="315913"/>
            <a:ext cx="9883776" cy="1092200"/>
          </a:xfrm>
        </p:spPr>
        <p:txBody>
          <a:bodyPr/>
          <a:lstStyle/>
          <a:p>
            <a:pPr algn="ctr" fontAlgn="auto">
              <a:spcAft>
                <a:spcPts val="0"/>
              </a:spcAft>
              <a:defRPr/>
            </a:pPr>
            <a:r>
              <a:rPr lang="ru-RU" sz="3000" b="1" dirty="0"/>
              <a:t>Основные показатели </a:t>
            </a:r>
            <a:br>
              <a:rPr lang="ru-RU" sz="3000" b="1" dirty="0"/>
            </a:br>
            <a:r>
              <a:rPr lang="ru-RU" sz="3000" b="1" dirty="0"/>
              <a:t>руководства фраскати-1963</a:t>
            </a:r>
          </a:p>
        </p:txBody>
      </p:sp>
      <p:graphicFrame>
        <p:nvGraphicFramePr>
          <p:cNvPr id="4" name="Место для объекта 3"/>
          <p:cNvGraphicFramePr>
            <a:graphicFrameLocks noGrp="1"/>
          </p:cNvGraphicFramePr>
          <p:nvPr>
            <p:ph idx="1"/>
          </p:nvPr>
        </p:nvGraphicFramePr>
        <p:xfrm>
          <a:off x="514351" y="1745674"/>
          <a:ext cx="6904759" cy="2161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Прямоугольник 5"/>
          <p:cNvSpPr/>
          <p:nvPr/>
        </p:nvSpPr>
        <p:spPr>
          <a:xfrm>
            <a:off x="293820" y="4296065"/>
            <a:ext cx="8208913" cy="484748"/>
          </a:xfrm>
          <a:prstGeom prst="rect">
            <a:avLst/>
          </a:prstGeom>
          <a:noFill/>
        </p:spPr>
        <p:txBody>
          <a:bodyPr lIns="68580" tIns="34290" rIns="68580" bIns="34290">
            <a:spAutoFit/>
          </a:bodyPr>
          <a:lstStyle/>
          <a:p>
            <a:pPr algn="ctr" fontAlgn="auto">
              <a:spcBef>
                <a:spcPts val="0"/>
              </a:spcBef>
              <a:spcAft>
                <a:spcPts val="0"/>
              </a:spcAft>
              <a:defRPr/>
            </a:pPr>
            <a:r>
              <a:rPr lang="ru-RU" sz="2700" b="1" dirty="0">
                <a:ln w="13462">
                  <a:solidFill>
                    <a:prstClr val="black"/>
                  </a:solidFill>
                  <a:prstDash val="solid"/>
                </a:ln>
                <a:solidFill>
                  <a:prstClr val="white">
                    <a:lumMod val="85000"/>
                    <a:lumOff val="15000"/>
                  </a:prstClr>
                </a:solidFill>
                <a:effectLst>
                  <a:outerShdw dist="38100" dir="2700000" algn="bl" rotWithShape="0">
                    <a:srgbClr val="3CA2E2"/>
                  </a:outerShdw>
                </a:effectLst>
                <a:latin typeface="Calibri" panose="020F0502020204030204"/>
                <a:cs typeface="+mn-cs"/>
                <a:sym typeface="Arial"/>
              </a:rPr>
              <a:t>Рекомендуемая величина (GERD/GNP(GDP)) – 3% </a:t>
            </a:r>
          </a:p>
        </p:txBody>
      </p:sp>
      <p:pic>
        <p:nvPicPr>
          <p:cNvPr id="90116" name="Рисунок 7"/>
          <p:cNvPicPr>
            <a:picLocks noChangeAspect="1"/>
          </p:cNvPicPr>
          <p:nvPr/>
        </p:nvPicPr>
        <p:blipFill>
          <a:blip r:embed="rId7"/>
          <a:srcRect/>
          <a:stretch>
            <a:fillRect/>
          </a:stretch>
        </p:blipFill>
        <p:spPr bwMode="auto">
          <a:xfrm>
            <a:off x="293688" y="469900"/>
            <a:ext cx="1541462" cy="392113"/>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есто для объекта 3"/>
          <p:cNvGraphicFramePr>
            <a:graphicFrameLocks noGrp="1"/>
          </p:cNvGraphicFramePr>
          <p:nvPr>
            <p:ph idx="1"/>
          </p:nvPr>
        </p:nvGraphicFramePr>
        <p:xfrm>
          <a:off x="1077686" y="472044"/>
          <a:ext cx="6972887" cy="2179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Скругленный прямоугольник 7"/>
          <p:cNvSpPr/>
          <p:nvPr/>
        </p:nvSpPr>
        <p:spPr>
          <a:xfrm>
            <a:off x="1077913" y="3090863"/>
            <a:ext cx="6972300" cy="1941512"/>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350">
              <a:solidFill>
                <a:prstClr val="white"/>
              </a:solidFill>
              <a:sym typeface="Arial"/>
            </a:endParaRPr>
          </a:p>
        </p:txBody>
      </p:sp>
      <p:sp>
        <p:nvSpPr>
          <p:cNvPr id="9" name="Скругленный прямоугольник 8"/>
          <p:cNvSpPr/>
          <p:nvPr/>
        </p:nvSpPr>
        <p:spPr>
          <a:xfrm>
            <a:off x="1450975" y="4141788"/>
            <a:ext cx="6253163" cy="6921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350">
              <a:solidFill>
                <a:prstClr val="white"/>
              </a:solidFill>
              <a:sym typeface="Arial"/>
            </a:endParaRPr>
          </a:p>
        </p:txBody>
      </p:sp>
      <p:sp>
        <p:nvSpPr>
          <p:cNvPr id="7" name="TextBox 6"/>
          <p:cNvSpPr txBox="1"/>
          <p:nvPr/>
        </p:nvSpPr>
        <p:spPr>
          <a:xfrm>
            <a:off x="1438275" y="3287713"/>
            <a:ext cx="6251575" cy="1570037"/>
          </a:xfrm>
          <a:prstGeom prst="rect">
            <a:avLst/>
          </a:prstGeom>
          <a:noFill/>
        </p:spPr>
        <p:txBody>
          <a:bodyPr wrap="none">
            <a:spAutoFit/>
          </a:bodyPr>
          <a:lstStyle/>
          <a:p>
            <a:pPr algn="ctr"/>
            <a:r>
              <a:rPr lang="ru-RU" sz="4000">
                <a:solidFill>
                  <a:srgbClr val="FFFFFF"/>
                </a:solidFill>
                <a:latin typeface="Calibri" pitchFamily="34" charset="0"/>
              </a:rPr>
              <a:t>Капитальные затраты </a:t>
            </a:r>
          </a:p>
          <a:p>
            <a:pPr algn="ctr"/>
            <a:endParaRPr lang="ru-RU" sz="1300">
              <a:solidFill>
                <a:srgbClr val="FFFFFF"/>
              </a:solidFill>
              <a:latin typeface="Calibri" pitchFamily="34" charset="0"/>
            </a:endParaRPr>
          </a:p>
          <a:p>
            <a:pPr algn="ctr"/>
            <a:r>
              <a:rPr lang="ru-RU" sz="2100">
                <a:solidFill>
                  <a:srgbClr val="466932"/>
                </a:solidFill>
                <a:latin typeface="Calibri" pitchFamily="34" charset="0"/>
              </a:rPr>
              <a:t>ежегодные валовые расходы на основные средства, </a:t>
            </a:r>
          </a:p>
          <a:p>
            <a:pPr algn="ctr"/>
            <a:r>
              <a:rPr lang="ru-RU" sz="2100">
                <a:solidFill>
                  <a:srgbClr val="466932"/>
                </a:solidFill>
                <a:latin typeface="Calibri" pitchFamily="34" charset="0"/>
              </a:rPr>
              <a:t>используемые в программах НИОКР</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7025" y="331788"/>
            <a:ext cx="8629650" cy="1092200"/>
          </a:xfrm>
        </p:spPr>
        <p:txBody>
          <a:bodyPr/>
          <a:lstStyle/>
          <a:p>
            <a:pPr algn="ctr" fontAlgn="auto">
              <a:spcAft>
                <a:spcPts val="0"/>
              </a:spcAft>
              <a:defRPr/>
            </a:pPr>
            <a:r>
              <a:rPr lang="ru-RU" b="1" dirty="0"/>
              <a:t>ПОДСЧЕТ Научно-исследовательского персонала</a:t>
            </a:r>
          </a:p>
        </p:txBody>
      </p:sp>
      <p:graphicFrame>
        <p:nvGraphicFramePr>
          <p:cNvPr id="5" name="Место для объекта 4"/>
          <p:cNvGraphicFramePr>
            <a:graphicFrameLocks noGrp="1"/>
          </p:cNvGraphicFramePr>
          <p:nvPr>
            <p:ph idx="1"/>
          </p:nvPr>
        </p:nvGraphicFramePr>
        <p:xfrm>
          <a:off x="514350" y="1606153"/>
          <a:ext cx="7598569" cy="2737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63" name="Рисунок 6"/>
          <p:cNvPicPr>
            <a:picLocks noChangeAspect="1"/>
          </p:cNvPicPr>
          <p:nvPr/>
        </p:nvPicPr>
        <p:blipFill>
          <a:blip r:embed="rId7"/>
          <a:srcRect/>
          <a:stretch>
            <a:fillRect/>
          </a:stretch>
        </p:blipFill>
        <p:spPr bwMode="auto">
          <a:xfrm>
            <a:off x="1492250" y="1817688"/>
            <a:ext cx="1187450" cy="788987"/>
          </a:xfrm>
          <a:prstGeom prst="rect">
            <a:avLst/>
          </a:prstGeom>
          <a:noFill/>
          <a:ln w="9525">
            <a:noFill/>
            <a:miter lim="800000"/>
            <a:headEnd/>
            <a:tailEnd/>
          </a:ln>
        </p:spPr>
      </p:pic>
      <p:pic>
        <p:nvPicPr>
          <p:cNvPr id="92164" name="Рисунок 8"/>
          <p:cNvPicPr>
            <a:picLocks noChangeAspect="1"/>
          </p:cNvPicPr>
          <p:nvPr/>
        </p:nvPicPr>
        <p:blipFill>
          <a:blip r:embed="rId8"/>
          <a:srcRect/>
          <a:stretch>
            <a:fillRect/>
          </a:stretch>
        </p:blipFill>
        <p:spPr bwMode="auto">
          <a:xfrm>
            <a:off x="1371600" y="3224213"/>
            <a:ext cx="1428750" cy="10414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3" y="92075"/>
            <a:ext cx="7597775" cy="1092200"/>
          </a:xfrm>
        </p:spPr>
        <p:txBody>
          <a:bodyPr/>
          <a:lstStyle/>
          <a:p>
            <a:pPr algn="ctr" fontAlgn="auto">
              <a:spcAft>
                <a:spcPts val="0"/>
              </a:spcAft>
              <a:defRPr/>
            </a:pPr>
            <a:r>
              <a:rPr lang="ru-RU" sz="3300" b="1" dirty="0"/>
              <a:t>ИСТОЧНИКИ ФИНАНСИРОВАНИЯ НИОКР</a:t>
            </a:r>
          </a:p>
        </p:txBody>
      </p:sp>
      <p:graphicFrame>
        <p:nvGraphicFramePr>
          <p:cNvPr id="4" name="Место для объекта 3"/>
          <p:cNvGraphicFramePr>
            <a:graphicFrameLocks noGrp="1"/>
          </p:cNvGraphicFramePr>
          <p:nvPr>
            <p:ph idx="1"/>
          </p:nvPr>
        </p:nvGraphicFramePr>
        <p:xfrm>
          <a:off x="-106878" y="1042060"/>
          <a:ext cx="9423071" cy="3880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929188" y="3554413"/>
            <a:ext cx="1554162" cy="622300"/>
          </a:xfrm>
          <a:prstGeom prst="rect">
            <a:avLst/>
          </a:prstGeom>
          <a:noFill/>
        </p:spPr>
        <p:txBody>
          <a:bodyPr wrap="none">
            <a:spAutoFit/>
          </a:bodyPr>
          <a:lstStyle/>
          <a:p>
            <a:pPr algn="ctr"/>
            <a:r>
              <a:rPr lang="ru-RU" sz="1700" b="1">
                <a:solidFill>
                  <a:srgbClr val="3B3B3B"/>
                </a:solidFill>
                <a:latin typeface="Calibri" pitchFamily="34" charset="0"/>
              </a:rPr>
              <a:t>Поступления </a:t>
            </a:r>
          </a:p>
          <a:p>
            <a:pPr algn="ctr"/>
            <a:r>
              <a:rPr lang="ru-RU" sz="1700" b="1">
                <a:solidFill>
                  <a:srgbClr val="3B3B3B"/>
                </a:solidFill>
                <a:latin typeface="Calibri" pitchFamily="34" charset="0"/>
              </a:rPr>
              <a:t>из-за границы</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Заголовок 1"/>
          <p:cNvSpPr txBox="1">
            <a:spLocks noGrp="1"/>
          </p:cNvSpPr>
          <p:nvPr>
            <p:ph type="ctrTitle"/>
          </p:nvPr>
        </p:nvSpPr>
        <p:spPr>
          <a:xfrm>
            <a:off x="265113" y="1827213"/>
            <a:ext cx="8521700" cy="1022350"/>
          </a:xfrm>
        </p:spPr>
        <p:txBody>
          <a:bodyPr/>
          <a:lstStyle/>
          <a:p>
            <a:pPr eaLnBrk="1" hangingPunct="1">
              <a:spcBef>
                <a:spcPct val="0"/>
              </a:spcBef>
              <a:spcAft>
                <a:spcPct val="0"/>
              </a:spcAft>
              <a:buClr>
                <a:schemeClr val="accent1"/>
              </a:buClr>
              <a:buFont typeface="PT Sans Narrow"/>
              <a:buNone/>
            </a:pPr>
            <a:r>
              <a:rPr lang="ru-RU" sz="4400" b="1">
                <a:solidFill>
                  <a:schemeClr val="accent1"/>
                </a:solidFill>
                <a:latin typeface="PT Sans Narrow"/>
                <a:cs typeface="Arial" charset="0"/>
                <a:sym typeface="PT Sans Narrow"/>
              </a:rPr>
              <a:t>6. Измерение инновационной активности</a:t>
            </a:r>
          </a:p>
        </p:txBody>
      </p:sp>
      <p:sp>
        <p:nvSpPr>
          <p:cNvPr id="3" name="Подзаголовок 2"/>
          <p:cNvSpPr>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dirty="0">
              <a:solidFill>
                <a:srgbClr val="000000"/>
              </a:solidFill>
              <a:cs typeface="Arial" charset="0"/>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200" b="1">
                <a:solidFill>
                  <a:schemeClr val="accent1"/>
                </a:solidFill>
                <a:latin typeface="PT Sans Narrow"/>
                <a:cs typeface="Arial" charset="0"/>
                <a:sym typeface="PT Sans Narrow"/>
              </a:rPr>
              <a:t>Формула оценки инновационной активности фирмы</a:t>
            </a:r>
          </a:p>
        </p:txBody>
      </p:sp>
      <p:sp>
        <p:nvSpPr>
          <p:cNvPr id="3" name="Текст 2"/>
          <p:cNvSpPr>
            <a:spLocks noGrp="1"/>
          </p:cNvSpPr>
          <p:nvPr>
            <p:ph type="body" idx="1"/>
          </p:nvPr>
        </p:nvSpPr>
        <p:spPr>
          <a:xfrm>
            <a:off x="311150" y="1500188"/>
            <a:ext cx="8521700" cy="3068637"/>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000" b="1">
                <a:solidFill>
                  <a:srgbClr val="000000"/>
                </a:solidFill>
                <a:cs typeface="Arial" charset="0"/>
                <a:sym typeface="Open Sans"/>
              </a:rPr>
              <a:t>Где:</a:t>
            </a:r>
          </a:p>
          <a:p>
            <a:pPr marL="0" indent="457200" algn="just" eaLnBrk="1" hangingPunct="1">
              <a:lnSpc>
                <a:spcPct val="115000"/>
              </a:lnSpc>
              <a:spcBef>
                <a:spcPct val="0"/>
              </a:spcBef>
              <a:spcAft>
                <a:spcPct val="0"/>
              </a:spcAft>
              <a:buClr>
                <a:srgbClr val="695D46"/>
              </a:buClr>
              <a:buFont typeface="Open Sans"/>
              <a:buNone/>
            </a:pPr>
            <a:r>
              <a:rPr lang="ru-RU" sz="1800" b="1">
                <a:solidFill>
                  <a:srgbClr val="000000"/>
                </a:solidFill>
                <a:cs typeface="Arial" charset="0"/>
                <a:sym typeface="Open Sans"/>
              </a:rPr>
              <a:t>А1</a:t>
            </a:r>
            <a:r>
              <a:rPr lang="ru-RU" sz="1800">
                <a:solidFill>
                  <a:srgbClr val="000000"/>
                </a:solidFill>
                <a:cs typeface="Arial" charset="0"/>
                <a:sym typeface="Open Sans"/>
              </a:rPr>
              <a:t> </a:t>
            </a:r>
            <a:r>
              <a:rPr lang="en-US" sz="1800">
                <a:solidFill>
                  <a:srgbClr val="000000"/>
                </a:solidFill>
                <a:cs typeface="Arial" charset="0"/>
                <a:sym typeface="Open Sans"/>
              </a:rPr>
              <a:t>-</a:t>
            </a:r>
            <a:r>
              <a:rPr lang="ru-RU" sz="1800">
                <a:solidFill>
                  <a:srgbClr val="000000"/>
                </a:solidFill>
                <a:cs typeface="Arial" charset="0"/>
                <a:sym typeface="Open Sans"/>
              </a:rPr>
              <a:t> качество инновационной стратегии и инновационной цели;</a:t>
            </a:r>
          </a:p>
          <a:p>
            <a:pPr marL="0" indent="457200" algn="just" eaLnBrk="1" hangingPunct="1">
              <a:lnSpc>
                <a:spcPct val="115000"/>
              </a:lnSpc>
              <a:spcBef>
                <a:spcPct val="0"/>
              </a:spcBef>
              <a:spcAft>
                <a:spcPct val="0"/>
              </a:spcAft>
              <a:buClr>
                <a:srgbClr val="695D46"/>
              </a:buClr>
              <a:buFont typeface="Open Sans"/>
              <a:buNone/>
            </a:pPr>
            <a:r>
              <a:rPr lang="ru-RU" sz="1800" b="1">
                <a:solidFill>
                  <a:srgbClr val="000000"/>
                </a:solidFill>
                <a:cs typeface="Arial" charset="0"/>
                <a:sym typeface="Open Sans"/>
              </a:rPr>
              <a:t>А2</a:t>
            </a:r>
            <a:r>
              <a:rPr lang="ru-RU" sz="1800">
                <a:solidFill>
                  <a:srgbClr val="000000"/>
                </a:solidFill>
                <a:cs typeface="Arial" charset="0"/>
                <a:sym typeface="Open Sans"/>
              </a:rPr>
              <a:t> </a:t>
            </a:r>
            <a:r>
              <a:rPr lang="en-US" sz="1800">
                <a:solidFill>
                  <a:srgbClr val="000000"/>
                </a:solidFill>
                <a:cs typeface="Arial" charset="0"/>
                <a:sym typeface="Open Sans"/>
              </a:rPr>
              <a:t>-</a:t>
            </a:r>
            <a:r>
              <a:rPr lang="ru-RU" sz="1800">
                <a:solidFill>
                  <a:srgbClr val="000000"/>
                </a:solidFill>
                <a:cs typeface="Arial" charset="0"/>
                <a:sym typeface="Open Sans"/>
              </a:rPr>
              <a:t> уровень мобилизации инновационного потенциала;</a:t>
            </a:r>
          </a:p>
          <a:p>
            <a:pPr marL="0" indent="457200" algn="just" eaLnBrk="1" hangingPunct="1">
              <a:lnSpc>
                <a:spcPct val="115000"/>
              </a:lnSpc>
              <a:spcBef>
                <a:spcPct val="0"/>
              </a:spcBef>
              <a:spcAft>
                <a:spcPct val="0"/>
              </a:spcAft>
              <a:buClr>
                <a:srgbClr val="695D46"/>
              </a:buClr>
              <a:buFont typeface="Open Sans"/>
              <a:buNone/>
            </a:pPr>
            <a:r>
              <a:rPr lang="ru-RU" sz="1800" b="1">
                <a:solidFill>
                  <a:srgbClr val="000000"/>
                </a:solidFill>
                <a:cs typeface="Arial" charset="0"/>
                <a:sym typeface="Open Sans"/>
              </a:rPr>
              <a:t>А3</a:t>
            </a:r>
            <a:r>
              <a:rPr lang="ru-RU" sz="1800">
                <a:solidFill>
                  <a:srgbClr val="000000"/>
                </a:solidFill>
                <a:cs typeface="Arial" charset="0"/>
                <a:sym typeface="Open Sans"/>
              </a:rPr>
              <a:t> </a:t>
            </a:r>
            <a:r>
              <a:rPr lang="en-US" sz="1800">
                <a:solidFill>
                  <a:srgbClr val="000000"/>
                </a:solidFill>
                <a:cs typeface="Arial" charset="0"/>
                <a:sym typeface="Open Sans"/>
              </a:rPr>
              <a:t>-</a:t>
            </a:r>
            <a:r>
              <a:rPr lang="ru-RU" sz="1800">
                <a:solidFill>
                  <a:srgbClr val="000000"/>
                </a:solidFill>
                <a:cs typeface="Arial" charset="0"/>
                <a:sym typeface="Open Sans"/>
              </a:rPr>
              <a:t> уровень привлеченных капиталовложений — инвестиций;</a:t>
            </a:r>
          </a:p>
          <a:p>
            <a:pPr marL="0" indent="457200" algn="just" eaLnBrk="1" hangingPunct="1">
              <a:lnSpc>
                <a:spcPct val="115000"/>
              </a:lnSpc>
              <a:spcBef>
                <a:spcPct val="0"/>
              </a:spcBef>
              <a:spcAft>
                <a:spcPct val="0"/>
              </a:spcAft>
              <a:buClr>
                <a:srgbClr val="695D46"/>
              </a:buClr>
              <a:buFont typeface="Open Sans"/>
              <a:buNone/>
            </a:pPr>
            <a:r>
              <a:rPr lang="ru-RU" sz="1800" b="1">
                <a:solidFill>
                  <a:srgbClr val="000000"/>
                </a:solidFill>
                <a:cs typeface="Arial" charset="0"/>
                <a:sym typeface="Open Sans"/>
              </a:rPr>
              <a:t>А4</a:t>
            </a:r>
            <a:r>
              <a:rPr lang="ru-RU" sz="1800">
                <a:solidFill>
                  <a:srgbClr val="000000"/>
                </a:solidFill>
                <a:cs typeface="Arial" charset="0"/>
                <a:sym typeface="Open Sans"/>
              </a:rPr>
              <a:t> </a:t>
            </a:r>
            <a:r>
              <a:rPr lang="en-US" sz="1800">
                <a:solidFill>
                  <a:srgbClr val="000000"/>
                </a:solidFill>
                <a:cs typeface="Arial" charset="0"/>
                <a:sym typeface="Open Sans"/>
              </a:rPr>
              <a:t>-</a:t>
            </a:r>
            <a:r>
              <a:rPr lang="ru-RU" sz="1800">
                <a:solidFill>
                  <a:srgbClr val="000000"/>
                </a:solidFill>
                <a:cs typeface="Arial" charset="0"/>
                <a:sym typeface="Open Sans"/>
              </a:rPr>
              <a:t> методы, используемые при проведении изменений;</a:t>
            </a:r>
          </a:p>
          <a:p>
            <a:pPr marL="0" indent="457200" algn="just" eaLnBrk="1" hangingPunct="1">
              <a:lnSpc>
                <a:spcPct val="115000"/>
              </a:lnSpc>
              <a:spcBef>
                <a:spcPct val="0"/>
              </a:spcBef>
              <a:spcAft>
                <a:spcPct val="0"/>
              </a:spcAft>
              <a:buClr>
                <a:srgbClr val="695D46"/>
              </a:buClr>
              <a:buFont typeface="Open Sans"/>
              <a:buNone/>
            </a:pPr>
            <a:r>
              <a:rPr lang="ru-RU" sz="1800" b="1">
                <a:solidFill>
                  <a:srgbClr val="000000"/>
                </a:solidFill>
                <a:cs typeface="Arial" charset="0"/>
                <a:sym typeface="Open Sans"/>
              </a:rPr>
              <a:t>А5</a:t>
            </a:r>
            <a:r>
              <a:rPr lang="en-US" sz="1800" b="1">
                <a:solidFill>
                  <a:srgbClr val="000000"/>
                </a:solidFill>
                <a:cs typeface="Arial" charset="0"/>
                <a:sym typeface="Open Sans"/>
              </a:rPr>
              <a:t> -</a:t>
            </a:r>
            <a:r>
              <a:rPr lang="ru-RU" sz="1800">
                <a:solidFill>
                  <a:srgbClr val="000000"/>
                </a:solidFill>
                <a:cs typeface="Arial" charset="0"/>
                <a:sym typeface="Open Sans"/>
              </a:rPr>
              <a:t> соответствие реакции фирмы характеру конкурентной</a:t>
            </a:r>
            <a:endParaRPr lang="en-US" sz="1800">
              <a:solidFill>
                <a:srgbClr val="000000"/>
              </a:solidFill>
              <a:cs typeface="Arial" charset="0"/>
              <a:sym typeface="Open Sans"/>
            </a:endParaRPr>
          </a:p>
          <a:p>
            <a:pPr marL="0" indent="457200" algn="just" eaLnBrk="1" hangingPunct="1">
              <a:lnSpc>
                <a:spcPct val="115000"/>
              </a:lnSpc>
              <a:spcBef>
                <a:spcPct val="0"/>
              </a:spcBef>
              <a:spcAft>
                <a:spcPct val="0"/>
              </a:spcAft>
              <a:buClr>
                <a:srgbClr val="695D46"/>
              </a:buClr>
              <a:buFont typeface="Open Sans"/>
              <a:buNone/>
            </a:pPr>
            <a:r>
              <a:rPr lang="en-US" sz="1800">
                <a:solidFill>
                  <a:srgbClr val="000000"/>
                </a:solidFill>
                <a:cs typeface="Arial" charset="0"/>
                <a:sym typeface="Open Sans"/>
              </a:rPr>
              <a:t>        </a:t>
            </a:r>
            <a:r>
              <a:rPr lang="ru-RU" sz="1800">
                <a:solidFill>
                  <a:srgbClr val="000000"/>
                </a:solidFill>
                <a:cs typeface="Arial" charset="0"/>
                <a:sym typeface="Open Sans"/>
              </a:rPr>
              <a:t>стратегической ситуации;</a:t>
            </a:r>
          </a:p>
          <a:p>
            <a:pPr marL="0" indent="457200" algn="just" eaLnBrk="1" hangingPunct="1">
              <a:lnSpc>
                <a:spcPct val="115000"/>
              </a:lnSpc>
              <a:spcBef>
                <a:spcPct val="0"/>
              </a:spcBef>
              <a:spcAft>
                <a:spcPct val="0"/>
              </a:spcAft>
              <a:buClr>
                <a:srgbClr val="695D46"/>
              </a:buClr>
              <a:buFont typeface="Open Sans"/>
              <a:buNone/>
            </a:pPr>
            <a:r>
              <a:rPr lang="ru-RU" sz="1800" b="1">
                <a:solidFill>
                  <a:srgbClr val="000000"/>
                </a:solidFill>
                <a:cs typeface="Arial" charset="0"/>
                <a:sym typeface="Open Sans"/>
              </a:rPr>
              <a:t>А6</a:t>
            </a:r>
            <a:r>
              <a:rPr lang="ru-RU" sz="1800">
                <a:solidFill>
                  <a:srgbClr val="000000"/>
                </a:solidFill>
                <a:cs typeface="Arial" charset="0"/>
                <a:sym typeface="Open Sans"/>
              </a:rPr>
              <a:t> </a:t>
            </a:r>
            <a:r>
              <a:rPr lang="en-US" sz="1800">
                <a:solidFill>
                  <a:srgbClr val="000000"/>
                </a:solidFill>
                <a:cs typeface="Arial" charset="0"/>
                <a:sym typeface="Open Sans"/>
              </a:rPr>
              <a:t>-</a:t>
            </a:r>
            <a:r>
              <a:rPr lang="ru-RU" sz="1800">
                <a:solidFill>
                  <a:srgbClr val="000000"/>
                </a:solidFill>
                <a:cs typeface="Arial" charset="0"/>
                <a:sym typeface="Open Sans"/>
              </a:rPr>
              <a:t> скорость проведения стратегических инновационных изменений;</a:t>
            </a:r>
          </a:p>
          <a:p>
            <a:pPr marL="0" indent="457200" algn="just" eaLnBrk="1" hangingPunct="1">
              <a:lnSpc>
                <a:spcPct val="115000"/>
              </a:lnSpc>
              <a:spcBef>
                <a:spcPct val="0"/>
              </a:spcBef>
              <a:spcAft>
                <a:spcPct val="0"/>
              </a:spcAft>
              <a:buClr>
                <a:srgbClr val="695D46"/>
              </a:buClr>
              <a:buFont typeface="Open Sans"/>
              <a:buNone/>
            </a:pPr>
            <a:r>
              <a:rPr lang="ru-RU" sz="1800" b="1">
                <a:solidFill>
                  <a:srgbClr val="000000"/>
                </a:solidFill>
                <a:cs typeface="Arial" charset="0"/>
                <a:sym typeface="Open Sans"/>
              </a:rPr>
              <a:t>А7</a:t>
            </a:r>
            <a:r>
              <a:rPr lang="ru-RU" sz="1800">
                <a:solidFill>
                  <a:srgbClr val="000000"/>
                </a:solidFill>
                <a:cs typeface="Arial" charset="0"/>
                <a:sym typeface="Open Sans"/>
              </a:rPr>
              <a:t> </a:t>
            </a:r>
            <a:r>
              <a:rPr lang="en-US" sz="1800">
                <a:solidFill>
                  <a:srgbClr val="000000"/>
                </a:solidFill>
                <a:cs typeface="Arial" charset="0"/>
                <a:sym typeface="Open Sans"/>
              </a:rPr>
              <a:t>-</a:t>
            </a:r>
            <a:r>
              <a:rPr lang="ru-RU" sz="1800">
                <a:solidFill>
                  <a:srgbClr val="000000"/>
                </a:solidFill>
                <a:cs typeface="Arial" charset="0"/>
                <a:sym typeface="Open Sans"/>
              </a:rPr>
              <a:t> обоснованность реализуемого уровня инновационной активности.</a:t>
            </a:r>
          </a:p>
          <a:p>
            <a:pPr marL="0" indent="457200" algn="just" eaLnBrk="1" hangingPunct="1">
              <a:lnSpc>
                <a:spcPct val="115000"/>
              </a:lnSpc>
              <a:spcBef>
                <a:spcPct val="0"/>
              </a:spcBef>
              <a:spcAft>
                <a:spcPct val="0"/>
              </a:spcAft>
              <a:buClr>
                <a:srgbClr val="695D46"/>
              </a:buClr>
              <a:buFont typeface="Open Sans"/>
              <a:buNone/>
            </a:pPr>
            <a:endParaRPr lang="ru-RU" sz="1800">
              <a:solidFill>
                <a:srgbClr val="000000"/>
              </a:solidFill>
              <a:cs typeface="Arial" charset="0"/>
              <a:sym typeface="Open Sans"/>
            </a:endParaRPr>
          </a:p>
        </p:txBody>
      </p:sp>
      <p:sp>
        <p:nvSpPr>
          <p:cNvPr id="4" name="Прямоугольник 3"/>
          <p:cNvSpPr>
            <a:spLocks noRot="1" noChangeAspect="1" noMove="1" noResize="1" noEditPoints="1" noAdjustHandles="1" noChangeArrowheads="1" noChangeShapeType="1" noTextEdit="1"/>
          </p:cNvSpPr>
          <p:nvPr/>
        </p:nvSpPr>
        <p:spPr>
          <a:xfrm>
            <a:off x="2773456" y="567299"/>
            <a:ext cx="2698657" cy="1258037"/>
          </a:xfrm>
          <a:prstGeom prst="rect">
            <a:avLst/>
          </a:prstGeom>
          <a:blipFill rotWithShape="0">
            <a:blip r:embed="rId2"/>
            <a:stretch>
              <a:fillRect/>
            </a:stretch>
          </a:blipFill>
        </p:spPr>
        <p:txBody>
          <a:bodyPr/>
          <a:lstStyle/>
          <a:p>
            <a:pPr fontAlgn="auto">
              <a:spcBef>
                <a:spcPts val="0"/>
              </a:spcBef>
              <a:spcAft>
                <a:spcPts val="0"/>
              </a:spcAft>
              <a:buClr>
                <a:srgbClr val="000000"/>
              </a:buClr>
              <a:buFont typeface="Arial"/>
              <a:buNone/>
              <a:defRPr/>
            </a:pPr>
            <a:r>
              <a:rPr lang="ru-RU" kern="0">
                <a:noFill/>
                <a:latin typeface="Arial"/>
                <a:ea typeface="Arial"/>
                <a:cs typeface="Arial"/>
                <a:sym typeface="Arial"/>
              </a:rPr>
              <a:t> </a:t>
            </a:r>
          </a:p>
        </p:txBody>
      </p:sp>
      <p:sp>
        <p:nvSpPr>
          <p:cNvPr id="5" name="TextBox 4"/>
          <p:cNvSpPr txBox="1"/>
          <p:nvPr/>
        </p:nvSpPr>
        <p:spPr>
          <a:xfrm>
            <a:off x="6935788" y="4498975"/>
            <a:ext cx="2208212" cy="577850"/>
          </a:xfrm>
          <a:prstGeom prst="rect">
            <a:avLst/>
          </a:prstGeom>
          <a:noFill/>
        </p:spPr>
        <p:txBody>
          <a:bodyPr>
            <a:spAutoFit/>
          </a:bodyPr>
          <a:lstStyle/>
          <a:p>
            <a:pPr algn="ctr">
              <a:buClr>
                <a:srgbClr val="000000"/>
              </a:buClr>
              <a:buFont typeface="Arial" charset="0"/>
              <a:buNone/>
            </a:pPr>
            <a:r>
              <a:rPr lang="ru-RU" sz="1000" i="1">
                <a:cs typeface="Times New Roman" pitchFamily="18" charset="0"/>
              </a:rPr>
              <a:t>Источник:</a:t>
            </a:r>
            <a:r>
              <a:rPr lang="en-US" sz="1000" i="1">
                <a:cs typeface="Times New Roman" pitchFamily="18" charset="0"/>
              </a:rPr>
              <a:t> </a:t>
            </a:r>
            <a:r>
              <a:rPr lang="ru-RU" sz="1000" i="1">
                <a:cs typeface="Times New Roman" pitchFamily="18" charset="0"/>
              </a:rPr>
              <a:t>ФАТХУТДИНОВ Р.А. - ИННОВАЦИОННЫЙ МЕНЕДЖМЕНТ</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4288" y="0"/>
            <a:ext cx="9144000" cy="5076825"/>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500" b="1">
                <a:solidFill>
                  <a:srgbClr val="000000"/>
                </a:solidFill>
                <a:cs typeface="Arial" charset="0"/>
                <a:sym typeface="Open Sans"/>
              </a:rPr>
              <a:t>А1 -</a:t>
            </a:r>
            <a:r>
              <a:rPr lang="ru-RU" sz="1500">
                <a:solidFill>
                  <a:srgbClr val="000000"/>
                </a:solidFill>
                <a:cs typeface="Arial" charset="0"/>
                <a:sym typeface="Open Sans"/>
              </a:rPr>
              <a:t> качество инновационной стратегии фирмы, т.е. ее соответствие миссии-предназначению и миссии-ориентации, внешней среде, потенциалу, целям, другим стратегиям фирмы.</a:t>
            </a:r>
          </a:p>
          <a:p>
            <a:pPr marL="0" indent="457200" algn="just" eaLnBrk="1" hangingPunct="1">
              <a:lnSpc>
                <a:spcPct val="115000"/>
              </a:lnSpc>
              <a:spcBef>
                <a:spcPct val="0"/>
              </a:spcBef>
              <a:spcAft>
                <a:spcPct val="0"/>
              </a:spcAft>
              <a:buClr>
                <a:srgbClr val="695D46"/>
              </a:buClr>
              <a:buFont typeface="Open Sans"/>
              <a:buNone/>
            </a:pPr>
            <a:r>
              <a:rPr lang="ru-RU" sz="1500" b="1">
                <a:solidFill>
                  <a:srgbClr val="000000"/>
                </a:solidFill>
                <a:cs typeface="Arial" charset="0"/>
                <a:sym typeface="Open Sans"/>
              </a:rPr>
              <a:t>А2 -</a:t>
            </a:r>
            <a:r>
              <a:rPr lang="ru-RU" sz="1500">
                <a:solidFill>
                  <a:srgbClr val="000000"/>
                </a:solidFill>
                <a:cs typeface="Arial" charset="0"/>
                <a:sym typeface="Open Sans"/>
              </a:rPr>
              <a:t> уровень мобилизации инновационного потенциала. Проявленная руководством способность привлечения требуемого потенциала, способность привлечь не только очевидную </a:t>
            </a:r>
            <a:br>
              <a:rPr lang="ru-RU" sz="1500">
                <a:solidFill>
                  <a:srgbClr val="000000"/>
                </a:solidFill>
                <a:cs typeface="Arial" charset="0"/>
                <a:sym typeface="Open Sans"/>
              </a:rPr>
            </a:br>
            <a:r>
              <a:rPr lang="ru-RU" sz="1500">
                <a:solidFill>
                  <a:srgbClr val="000000"/>
                </a:solidFill>
                <a:cs typeface="Arial" charset="0"/>
                <a:sym typeface="Open Sans"/>
              </a:rPr>
              <a:t>и известную часть, но также скрытую часть потенциала.</a:t>
            </a:r>
            <a:endParaRPr lang="en-US" sz="1500">
              <a:solidFill>
                <a:srgbClr val="000000"/>
              </a:solidFill>
              <a:cs typeface="Arial" charset="0"/>
              <a:sym typeface="Open Sans"/>
            </a:endParaRPr>
          </a:p>
          <a:p>
            <a:pPr marL="0" indent="457200" algn="just" eaLnBrk="1" hangingPunct="1">
              <a:lnSpc>
                <a:spcPct val="115000"/>
              </a:lnSpc>
              <a:spcBef>
                <a:spcPct val="0"/>
              </a:spcBef>
              <a:spcAft>
                <a:spcPct val="0"/>
              </a:spcAft>
              <a:buClr>
                <a:srgbClr val="695D46"/>
              </a:buClr>
              <a:buFont typeface="Open Sans"/>
              <a:buNone/>
            </a:pPr>
            <a:r>
              <a:rPr lang="ru-RU" sz="1500" b="1">
                <a:solidFill>
                  <a:srgbClr val="000000"/>
                </a:solidFill>
                <a:cs typeface="Arial" charset="0"/>
                <a:sym typeface="Open Sans"/>
              </a:rPr>
              <a:t>А3 -</a:t>
            </a:r>
            <a:r>
              <a:rPr lang="ru-RU" sz="1500">
                <a:solidFill>
                  <a:srgbClr val="000000"/>
                </a:solidFill>
                <a:cs typeface="Arial" charset="0"/>
                <a:sym typeface="Open Sans"/>
              </a:rPr>
              <a:t> уровень привлеченных капиталовложений </a:t>
            </a:r>
            <a:r>
              <a:rPr lang="en-US" sz="1500">
                <a:solidFill>
                  <a:srgbClr val="000000"/>
                </a:solidFill>
                <a:cs typeface="Arial" charset="0"/>
                <a:sym typeface="Open Sans"/>
              </a:rPr>
              <a:t>-</a:t>
            </a:r>
            <a:r>
              <a:rPr lang="ru-RU" sz="1500">
                <a:solidFill>
                  <a:srgbClr val="000000"/>
                </a:solidFill>
                <a:cs typeface="Arial" charset="0"/>
                <a:sym typeface="Open Sans"/>
              </a:rPr>
              <a:t> инвестиций. Проявленная руководством способность привлечения инвестиций, требуемых по объему</a:t>
            </a:r>
            <a:r>
              <a:rPr lang="en-US" sz="1500">
                <a:solidFill>
                  <a:srgbClr val="000000"/>
                </a:solidFill>
                <a:cs typeface="Arial" charset="0"/>
                <a:sym typeface="Open Sans"/>
              </a:rPr>
              <a:t> </a:t>
            </a:r>
            <a:r>
              <a:rPr lang="ru-RU" sz="1500">
                <a:solidFill>
                  <a:srgbClr val="000000"/>
                </a:solidFill>
                <a:cs typeface="Arial" charset="0"/>
                <a:sym typeface="Open Sans"/>
              </a:rPr>
              <a:t>и приемлемых по источникам.</a:t>
            </a:r>
          </a:p>
          <a:p>
            <a:pPr marL="0" indent="457200" algn="just" eaLnBrk="1" hangingPunct="1">
              <a:lnSpc>
                <a:spcPct val="115000"/>
              </a:lnSpc>
              <a:spcBef>
                <a:spcPct val="0"/>
              </a:spcBef>
              <a:spcAft>
                <a:spcPct val="0"/>
              </a:spcAft>
              <a:buClr>
                <a:srgbClr val="695D46"/>
              </a:buClr>
              <a:buFont typeface="Open Sans"/>
              <a:buNone/>
            </a:pPr>
            <a:r>
              <a:rPr lang="ru-RU" sz="1500" b="1">
                <a:solidFill>
                  <a:srgbClr val="000000"/>
                </a:solidFill>
                <a:cs typeface="Arial" charset="0"/>
                <a:sym typeface="Open Sans"/>
              </a:rPr>
              <a:t>А4 -</a:t>
            </a:r>
            <a:r>
              <a:rPr lang="ru-RU" sz="1500">
                <a:solidFill>
                  <a:srgbClr val="000000"/>
                </a:solidFill>
                <a:cs typeface="Arial" charset="0"/>
                <a:sym typeface="Open Sans"/>
              </a:rPr>
              <a:t> методы, используемые при проведении инновационных изменений. Главное </a:t>
            </a:r>
            <a:r>
              <a:rPr lang="en-US" sz="1500">
                <a:solidFill>
                  <a:srgbClr val="000000"/>
                </a:solidFill>
                <a:cs typeface="Arial" charset="0"/>
                <a:sym typeface="Open Sans"/>
              </a:rPr>
              <a:t>– </a:t>
            </a:r>
            <a:r>
              <a:rPr lang="ru-RU" sz="1500">
                <a:solidFill>
                  <a:srgbClr val="000000"/>
                </a:solidFill>
                <a:cs typeface="Arial" charset="0"/>
                <a:sym typeface="Open Sans"/>
              </a:rPr>
              <a:t>применение концепций и научных методов, направленных на получение реальных конкурентных преимуществ. </a:t>
            </a:r>
          </a:p>
          <a:p>
            <a:pPr marL="0" indent="457200" algn="just" eaLnBrk="1" hangingPunct="1">
              <a:lnSpc>
                <a:spcPct val="115000"/>
              </a:lnSpc>
              <a:spcBef>
                <a:spcPct val="0"/>
              </a:spcBef>
              <a:spcAft>
                <a:spcPct val="0"/>
              </a:spcAft>
              <a:buClr>
                <a:srgbClr val="695D46"/>
              </a:buClr>
              <a:buFont typeface="Open Sans"/>
              <a:buNone/>
            </a:pPr>
            <a:r>
              <a:rPr lang="ru-RU" sz="1500" b="1">
                <a:solidFill>
                  <a:srgbClr val="000000"/>
                </a:solidFill>
                <a:cs typeface="Arial" charset="0"/>
                <a:sym typeface="Open Sans"/>
              </a:rPr>
              <a:t>А5 -</a:t>
            </a:r>
            <a:r>
              <a:rPr lang="ru-RU" sz="1500">
                <a:solidFill>
                  <a:srgbClr val="000000"/>
                </a:solidFill>
                <a:cs typeface="Arial" charset="0"/>
                <a:sym typeface="Open Sans"/>
              </a:rPr>
              <a:t> обоснованность реализуемого уровня инновационной активности. Тот или иной уровень стратегической и тактической активности должен соответствовать состоянию внешней среды </a:t>
            </a:r>
            <a:br>
              <a:rPr lang="ru-RU" sz="1500">
                <a:solidFill>
                  <a:srgbClr val="000000"/>
                </a:solidFill>
                <a:cs typeface="Arial" charset="0"/>
                <a:sym typeface="Open Sans"/>
              </a:rPr>
            </a:br>
            <a:r>
              <a:rPr lang="ru-RU" sz="1500">
                <a:solidFill>
                  <a:srgbClr val="000000"/>
                </a:solidFill>
                <a:cs typeface="Arial" charset="0"/>
                <a:sym typeface="Open Sans"/>
              </a:rPr>
              <a:t>и состоянию самой фирмы.</a:t>
            </a:r>
          </a:p>
          <a:p>
            <a:pPr marL="0" indent="457200" algn="just" eaLnBrk="1" hangingPunct="1">
              <a:lnSpc>
                <a:spcPct val="115000"/>
              </a:lnSpc>
              <a:spcBef>
                <a:spcPct val="0"/>
              </a:spcBef>
              <a:spcAft>
                <a:spcPct val="0"/>
              </a:spcAft>
              <a:buClr>
                <a:srgbClr val="695D46"/>
              </a:buClr>
              <a:buFont typeface="Open Sans"/>
              <a:buNone/>
            </a:pPr>
            <a:r>
              <a:rPr lang="ru-RU" sz="1500" b="1">
                <a:solidFill>
                  <a:srgbClr val="000000"/>
                </a:solidFill>
                <a:cs typeface="Arial" charset="0"/>
                <a:sym typeface="Open Sans"/>
              </a:rPr>
              <a:t>А6 -</a:t>
            </a:r>
            <a:r>
              <a:rPr lang="ru-RU" sz="1500">
                <a:solidFill>
                  <a:srgbClr val="000000"/>
                </a:solidFill>
                <a:cs typeface="Arial" charset="0"/>
                <a:sym typeface="Open Sans"/>
              </a:rPr>
              <a:t> соответствие реакции компании характеру конкурентной стратегической ситуации. Инновационная ситуация определяется состоянием объекта и состоянием среды.</a:t>
            </a:r>
          </a:p>
          <a:p>
            <a:pPr marL="0" indent="457200" algn="just" eaLnBrk="1" hangingPunct="1">
              <a:lnSpc>
                <a:spcPct val="115000"/>
              </a:lnSpc>
              <a:spcBef>
                <a:spcPct val="0"/>
              </a:spcBef>
              <a:spcAft>
                <a:spcPct val="0"/>
              </a:spcAft>
              <a:buClr>
                <a:srgbClr val="695D46"/>
              </a:buClr>
              <a:buFont typeface="Open Sans"/>
              <a:buNone/>
            </a:pPr>
            <a:r>
              <a:rPr lang="ru-RU" sz="1500" b="1">
                <a:solidFill>
                  <a:srgbClr val="000000"/>
                </a:solidFill>
                <a:cs typeface="Arial" charset="0"/>
                <a:sym typeface="Open Sans"/>
              </a:rPr>
              <a:t>А7 -</a:t>
            </a:r>
            <a:r>
              <a:rPr lang="ru-RU" sz="1500">
                <a:solidFill>
                  <a:srgbClr val="000000"/>
                </a:solidFill>
                <a:cs typeface="Arial" charset="0"/>
                <a:sym typeface="Open Sans"/>
              </a:rPr>
              <a:t> скорость разработки и реализации инновационной стратегии, то есть интенсивность действий по созданию и продвижению новшеств, проведению стратегических изменений</a:t>
            </a:r>
            <a:r>
              <a:rPr lang="ru-RU">
                <a:solidFill>
                  <a:srgbClr val="000000"/>
                </a:solidFill>
                <a:cs typeface="Arial" charset="0"/>
                <a:sym typeface="Open Sans"/>
              </a:rPr>
              <a:t>. </a:t>
            </a:r>
          </a:p>
        </p:txBody>
      </p:sp>
      <p:sp>
        <p:nvSpPr>
          <p:cNvPr id="4" name="TextBox 3"/>
          <p:cNvSpPr txBox="1"/>
          <p:nvPr/>
        </p:nvSpPr>
        <p:spPr>
          <a:xfrm>
            <a:off x="6500813" y="4606925"/>
            <a:ext cx="2643187" cy="415925"/>
          </a:xfrm>
          <a:prstGeom prst="rect">
            <a:avLst/>
          </a:prstGeom>
          <a:noFill/>
        </p:spPr>
        <p:txBody>
          <a:bodyPr>
            <a:spAutoFit/>
          </a:bodyPr>
          <a:lstStyle/>
          <a:p>
            <a:pPr algn="ctr">
              <a:buClr>
                <a:srgbClr val="000000"/>
              </a:buClr>
              <a:buFont typeface="Arial" charset="0"/>
              <a:buNone/>
            </a:pPr>
            <a:r>
              <a:rPr lang="ru-RU" sz="1000" i="1">
                <a:cs typeface="Times New Roman" pitchFamily="18" charset="0"/>
              </a:rPr>
              <a:t>Источник:</a:t>
            </a:r>
            <a:r>
              <a:rPr lang="en-US" sz="1000" i="1">
                <a:cs typeface="Times New Roman" pitchFamily="18" charset="0"/>
              </a:rPr>
              <a:t> </a:t>
            </a:r>
            <a:r>
              <a:rPr lang="ru-RU" sz="1000" i="1">
                <a:cs typeface="Times New Roman" pitchFamily="18" charset="0"/>
              </a:rPr>
              <a:t>ФАТХУТДИНОВ Р.А. - ИННОВАЦИОННЫЙ МЕНЕДЖМЕНТ</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Заголовок 1"/>
          <p:cNvSpPr txBox="1">
            <a:spLocks noGrp="1"/>
          </p:cNvSpPr>
          <p:nvPr>
            <p:ph type="title"/>
          </p:nvPr>
        </p:nvSpPr>
        <p:spPr>
          <a:xfrm>
            <a:off x="236538" y="1651000"/>
            <a:ext cx="4044950" cy="1676400"/>
          </a:xfrm>
        </p:spPr>
        <p:txBody>
          <a:bodyPr/>
          <a:lstStyle/>
          <a:p>
            <a:pPr eaLnBrk="1" hangingPunct="1">
              <a:spcBef>
                <a:spcPct val="0"/>
              </a:spcBef>
              <a:spcAft>
                <a:spcPct val="0"/>
              </a:spcAft>
              <a:buClr>
                <a:schemeClr val="accent1"/>
              </a:buClr>
              <a:buFont typeface="PT Sans Narrow"/>
              <a:buNone/>
            </a:pPr>
            <a:r>
              <a:rPr lang="ru-RU" b="1">
                <a:solidFill>
                  <a:schemeClr val="accent1"/>
                </a:solidFill>
                <a:latin typeface="PT Sans Narrow"/>
                <a:cs typeface="Arial" charset="0"/>
                <a:sym typeface="PT Sans Narrow"/>
              </a:rPr>
              <a:t>Уровни активности инновационной политики</a:t>
            </a:r>
          </a:p>
        </p:txBody>
      </p:sp>
      <p:pic>
        <p:nvPicPr>
          <p:cNvPr id="97282" name="Рисунок 7"/>
          <p:cNvPicPr>
            <a:picLocks noChangeAspect="1"/>
          </p:cNvPicPr>
          <p:nvPr/>
        </p:nvPicPr>
        <p:blipFill>
          <a:blip r:embed="rId2"/>
          <a:srcRect/>
          <a:stretch>
            <a:fillRect/>
          </a:stretch>
        </p:blipFill>
        <p:spPr bwMode="auto">
          <a:xfrm>
            <a:off x="4559300" y="809625"/>
            <a:ext cx="4627563" cy="354806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Инновационная деятельность</a:t>
            </a:r>
          </a:p>
        </p:txBody>
      </p:sp>
      <p:sp>
        <p:nvSpPr>
          <p:cNvPr id="3" name="Текст 2"/>
          <p:cNvSpPr>
            <a:spLocks noGrp="1"/>
          </p:cNvSpPr>
          <p:nvPr>
            <p:ph type="body" idx="1"/>
          </p:nvPr>
        </p:nvSpPr>
        <p:spPr>
          <a:xfrm>
            <a:off x="0" y="581025"/>
            <a:ext cx="9144000" cy="3302000"/>
          </a:xfrm>
        </p:spPr>
        <p:txBody>
          <a:bodyPr/>
          <a:lstStyle/>
          <a:p>
            <a:pPr marL="0" indent="457200" algn="just" eaLnBrk="1" hangingPunct="1">
              <a:lnSpc>
                <a:spcPct val="115000"/>
              </a:lnSpc>
              <a:buClr>
                <a:schemeClr val="dk2"/>
              </a:buClr>
              <a:buFont typeface="Open Sans"/>
              <a:buNone/>
              <a:defRPr/>
            </a:pPr>
            <a:r>
              <a:rPr lang="ru-RU" sz="1300" dirty="0">
                <a:solidFill>
                  <a:srgbClr val="000000"/>
                </a:solidFill>
                <a:ea typeface="Open Sans"/>
                <a:cs typeface="Times New Roman" panose="02020603050405020304" pitchFamily="18" charset="0"/>
                <a:sym typeface="Open Sans"/>
              </a:rPr>
              <a:t>Различают понятие инновационной деятельности в широком и узком смысле. В широком смысле </a:t>
            </a:r>
            <a:r>
              <a:rPr lang="en-US" sz="1300" dirty="0">
                <a:solidFill>
                  <a:srgbClr val="000000"/>
                </a:solidFill>
                <a:ea typeface="Open Sans"/>
                <a:cs typeface="Times New Roman" panose="02020603050405020304" pitchFamily="18" charset="0"/>
                <a:sym typeface="Open Sans"/>
              </a:rPr>
              <a:t>– </a:t>
            </a:r>
            <a:br>
              <a:rPr lang="ru-RU" sz="1300" dirty="0">
                <a:solidFill>
                  <a:srgbClr val="000000"/>
                </a:solidFill>
                <a:ea typeface="Open Sans"/>
                <a:cs typeface="Times New Roman" panose="02020603050405020304" pitchFamily="18" charset="0"/>
                <a:sym typeface="Open Sans"/>
              </a:rPr>
            </a:br>
            <a:r>
              <a:rPr lang="ru-RU" sz="1300" dirty="0">
                <a:solidFill>
                  <a:srgbClr val="000000"/>
                </a:solidFill>
                <a:ea typeface="Open Sans"/>
                <a:cs typeface="Times New Roman" panose="02020603050405020304" pitchFamily="18" charset="0"/>
                <a:sym typeface="Open Sans"/>
              </a:rPr>
              <a:t>это использование научно-технических знаний с целью преобразования различных сторон общественной жизни. </a:t>
            </a:r>
            <a:br>
              <a:rPr lang="ru-RU" sz="1300" dirty="0">
                <a:solidFill>
                  <a:srgbClr val="000000"/>
                </a:solidFill>
                <a:ea typeface="Open Sans"/>
                <a:cs typeface="Times New Roman" panose="02020603050405020304" pitchFamily="18" charset="0"/>
                <a:sym typeface="Open Sans"/>
              </a:rPr>
            </a:br>
            <a:r>
              <a:rPr lang="ru-RU" sz="1300" dirty="0">
                <a:solidFill>
                  <a:srgbClr val="000000"/>
                </a:solidFill>
                <a:ea typeface="Open Sans"/>
                <a:cs typeface="Times New Roman" panose="02020603050405020304" pitchFamily="18" charset="0"/>
                <a:sym typeface="Open Sans"/>
              </a:rPr>
              <a:t>В узком смысле - это деятельность, направленная на получение новых научно-технических знаний </a:t>
            </a:r>
            <a:br>
              <a:rPr lang="ru-RU" sz="1300" dirty="0">
                <a:solidFill>
                  <a:srgbClr val="000000"/>
                </a:solidFill>
                <a:ea typeface="Open Sans"/>
                <a:cs typeface="Times New Roman" panose="02020603050405020304" pitchFamily="18" charset="0"/>
                <a:sym typeface="Open Sans"/>
              </a:rPr>
            </a:br>
            <a:r>
              <a:rPr lang="ru-RU" sz="1300" dirty="0">
                <a:solidFill>
                  <a:srgbClr val="000000"/>
                </a:solidFill>
                <a:ea typeface="Open Sans"/>
                <a:cs typeface="Times New Roman" panose="02020603050405020304" pitchFamily="18" charset="0"/>
                <a:sym typeface="Open Sans"/>
              </a:rPr>
              <a:t>и их реализацию в производственной сфере с целью создания конкурентоспособного товара.</a:t>
            </a:r>
          </a:p>
          <a:p>
            <a:pPr marL="0" indent="457200" algn="just" eaLnBrk="1" hangingPunct="1">
              <a:lnSpc>
                <a:spcPct val="115000"/>
              </a:lnSpc>
              <a:buClr>
                <a:schemeClr val="dk2"/>
              </a:buClr>
              <a:buFont typeface="Open Sans"/>
              <a:buNone/>
              <a:defRPr/>
            </a:pPr>
            <a:r>
              <a:rPr lang="ru-RU" sz="1300" dirty="0">
                <a:solidFill>
                  <a:srgbClr val="000000"/>
                </a:solidFill>
                <a:ea typeface="Open Sans"/>
                <a:cs typeface="Times New Roman" panose="02020603050405020304" pitchFamily="18" charset="0"/>
                <a:sym typeface="Open Sans"/>
              </a:rPr>
              <a:t>В нормативных актах и научной литературе нет единого подхода к определению инновационной деятельности. Некоторые авторы считают, что научно-исследовательская деятельность не всегда приводит </a:t>
            </a:r>
            <a:br>
              <a:rPr lang="ru-RU" sz="1300" dirty="0">
                <a:solidFill>
                  <a:srgbClr val="000000"/>
                </a:solidFill>
                <a:ea typeface="Open Sans"/>
                <a:cs typeface="Times New Roman" panose="02020603050405020304" pitchFamily="18" charset="0"/>
                <a:sym typeface="Open Sans"/>
              </a:rPr>
            </a:br>
            <a:r>
              <a:rPr lang="ru-RU" sz="1300" dirty="0">
                <a:solidFill>
                  <a:srgbClr val="000000"/>
                </a:solidFill>
                <a:ea typeface="Open Sans"/>
                <a:cs typeface="Times New Roman" panose="02020603050405020304" pitchFamily="18" charset="0"/>
                <a:sym typeface="Open Sans"/>
              </a:rPr>
              <a:t>к результатам, которые следует внедрять, и вряд ли можно рассматривать ее как инновационную. В данном случае инновационная деятельность оказывается деятельностью по созданию разработок и их практическому внедрению, и за рамками ее остается процесс создания и выявления новшеств (знаний, технологий и т.п.).</a:t>
            </a:r>
          </a:p>
          <a:p>
            <a:pPr marL="0" indent="457200" algn="just" eaLnBrk="1" hangingPunct="1">
              <a:lnSpc>
                <a:spcPct val="115000"/>
              </a:lnSpc>
              <a:buClr>
                <a:schemeClr val="dk2"/>
              </a:buClr>
              <a:buFont typeface="Open Sans"/>
              <a:buNone/>
              <a:defRPr/>
            </a:pPr>
            <a:r>
              <a:rPr lang="ru-RU" sz="1300" dirty="0">
                <a:solidFill>
                  <a:srgbClr val="000000"/>
                </a:solidFill>
                <a:ea typeface="Open Sans"/>
                <a:cs typeface="Times New Roman" panose="02020603050405020304" pitchFamily="18" charset="0"/>
                <a:sym typeface="Open Sans"/>
              </a:rPr>
              <a:t>Иное определение инновационной деятельности связано с пониманием ее как процесса выполнения работ или услуг по созданию, освоению в производстве и практическому применению новой или усовершенствованной продукции, нового или усовершенствованного технологического процесса. Чаще используется это более широкое определение инновационной деятельности, согласно которому научная деятельность и научно-техническая деятельность являются стадиями инновационного процесса и их совокупность с "материальными" стадиями (производство, торговля и потребление) рассматривается как инновационный цикл.</a:t>
            </a:r>
          </a:p>
          <a:p>
            <a:pPr marL="0" indent="457200" algn="just" eaLnBrk="1" hangingPunct="1">
              <a:lnSpc>
                <a:spcPct val="115000"/>
              </a:lnSpc>
              <a:buClr>
                <a:schemeClr val="dk2"/>
              </a:buClr>
              <a:buFont typeface="Open Sans"/>
              <a:buNone/>
              <a:defRPr/>
            </a:pPr>
            <a:r>
              <a:rPr lang="ru-RU" sz="1300" dirty="0">
                <a:solidFill>
                  <a:srgbClr val="000000"/>
                </a:solidFill>
                <a:ea typeface="Open Sans"/>
                <a:cs typeface="Times New Roman" panose="02020603050405020304" pitchFamily="18" charset="0"/>
                <a:sym typeface="Open Sans"/>
              </a:rPr>
              <a:t>Элементы первых стадий инновационного процесса не относятся к предпринимательской деятельности </a:t>
            </a:r>
            <a:br>
              <a:rPr lang="ru-RU" sz="1300" dirty="0">
                <a:solidFill>
                  <a:srgbClr val="000000"/>
                </a:solidFill>
                <a:ea typeface="Open Sans"/>
                <a:cs typeface="Times New Roman" panose="02020603050405020304" pitchFamily="18" charset="0"/>
                <a:sym typeface="Open Sans"/>
              </a:rPr>
            </a:br>
            <a:r>
              <a:rPr lang="ru-RU" sz="1300" dirty="0">
                <a:solidFill>
                  <a:srgbClr val="000000"/>
                </a:solidFill>
                <a:ea typeface="Open Sans"/>
                <a:cs typeface="Times New Roman" panose="02020603050405020304" pitchFamily="18" charset="0"/>
                <a:sym typeface="Open Sans"/>
              </a:rPr>
              <a:t>в точном значении данного понятия, ибо решающим критерием, определяющим коммерческий успех, является качество новой конечной продукции, технологий и машин. К тому же на первых стадиях инновационного цикла деятельность, как правило, бесприбыльна</a:t>
            </a:r>
            <a:r>
              <a:rPr lang="ru-RU" sz="1200" dirty="0">
                <a:solidFill>
                  <a:srgbClr val="000000"/>
                </a:solidFill>
                <a:ea typeface="Open Sans"/>
                <a:cs typeface="Times New Roman" panose="02020603050405020304" pitchFamily="18" charset="0"/>
                <a:sym typeface="Open Sans"/>
              </a:rPr>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b="1">
                <a:solidFill>
                  <a:schemeClr val="accent1"/>
                </a:solidFill>
                <a:latin typeface="PT Sans Narrow"/>
                <a:cs typeface="Arial" charset="0"/>
                <a:sym typeface="PT Sans Narrow"/>
              </a:rPr>
              <a:t>7. Затраты на инновации</a:t>
            </a:r>
          </a:p>
        </p:txBody>
      </p:sp>
      <p:sp>
        <p:nvSpPr>
          <p:cNvPr id="3" name="Подзаголовок 2"/>
          <p:cNvSpPr>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dirty="0">
              <a:solidFill>
                <a:srgbClr val="000000"/>
              </a:solidFill>
              <a:cs typeface="Arial" charset="0"/>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0" y="708025"/>
            <a:ext cx="9244013" cy="434975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000">
                <a:solidFill>
                  <a:srgbClr val="000000"/>
                </a:solidFill>
                <a:cs typeface="Arial" charset="0"/>
                <a:sym typeface="Open Sans"/>
              </a:rPr>
              <a:t>Выраженные в денежной форме фактические расходы, связанные </a:t>
            </a:r>
            <a:br>
              <a:rPr lang="ru-RU" sz="2000">
                <a:solidFill>
                  <a:srgbClr val="000000"/>
                </a:solidFill>
                <a:cs typeface="Arial" charset="0"/>
                <a:sym typeface="Open Sans"/>
              </a:rPr>
            </a:br>
            <a:r>
              <a:rPr lang="ru-RU" sz="2000">
                <a:solidFill>
                  <a:srgbClr val="000000"/>
                </a:solidFill>
                <a:cs typeface="Arial" charset="0"/>
                <a:sym typeface="Open Sans"/>
              </a:rPr>
              <a:t>с осуществлением различных видов инновационной деятельности, выполняемой в масштабе предприятия (вида экономической деятельности, региона, страны). Учитываются текущие и капитальные затраты. </a:t>
            </a:r>
            <a:br>
              <a:rPr lang="ru-RU" sz="2000">
                <a:solidFill>
                  <a:srgbClr val="000000"/>
                </a:solidFill>
                <a:cs typeface="Arial" charset="0"/>
                <a:sym typeface="Open Sans"/>
              </a:rPr>
            </a:br>
            <a:r>
              <a:rPr lang="ru-RU" sz="2000">
                <a:solidFill>
                  <a:srgbClr val="000000"/>
                </a:solidFill>
                <a:cs typeface="Arial" charset="0"/>
                <a:sym typeface="Open Sans"/>
              </a:rPr>
              <a:t>Текущие затраты, осуществляемые гл. обр. за счет себестоимости продукции (работ, услуг), включают затраты на оплату труда работников, занятых разработкой и внедрением инноваций, отчисления на единый социальный налог, а также другие расходы, не относящиеся к капитальным затратам (приобретение сырья, материалов, оборудования и пр., требуемых для обеспечения инновационной деятельности).</a:t>
            </a:r>
          </a:p>
          <a:p>
            <a:pPr marL="0" indent="457200" eaLnBrk="1" hangingPunct="1">
              <a:lnSpc>
                <a:spcPct val="115000"/>
              </a:lnSpc>
              <a:spcBef>
                <a:spcPct val="0"/>
              </a:spcBef>
              <a:spcAft>
                <a:spcPct val="0"/>
              </a:spcAft>
              <a:buClr>
                <a:srgbClr val="695D46"/>
              </a:buClr>
              <a:buFont typeface="Open Sans"/>
              <a:buNone/>
            </a:pPr>
            <a:endParaRPr lang="ru-RU" sz="1800">
              <a:solidFill>
                <a:srgbClr val="000000"/>
              </a:solidFill>
              <a:cs typeface="Arial" charset="0"/>
              <a:sym typeface="Open Sans"/>
            </a:endParaRPr>
          </a:p>
        </p:txBody>
      </p:sp>
      <p:sp>
        <p:nvSpPr>
          <p:cNvPr id="100354" name="Заголовок 1"/>
          <p:cNvSpPr txBox="1">
            <a:spLocks noGrp="1"/>
          </p:cNvSpPr>
          <p:nvPr>
            <p:ph type="title"/>
          </p:nvPr>
        </p:nvSpPr>
        <p:spPr>
          <a:xfrm>
            <a:off x="0" y="0"/>
            <a:ext cx="8520113"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Затраты на инновации</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0" y="0"/>
            <a:ext cx="9144000" cy="50292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000">
                <a:solidFill>
                  <a:srgbClr val="000000"/>
                </a:solidFill>
                <a:cs typeface="Arial" charset="0"/>
                <a:sym typeface="Open Sans"/>
              </a:rPr>
              <a:t>Капитальные вложения (долгосрочные инвестиции) представляют собой ежегодные затраты на создание, увеличение размеров </a:t>
            </a:r>
            <a:br>
              <a:rPr lang="en-US" sz="2000">
                <a:solidFill>
                  <a:srgbClr val="000000"/>
                </a:solidFill>
                <a:cs typeface="Arial" charset="0"/>
                <a:sym typeface="Open Sans"/>
              </a:rPr>
            </a:br>
            <a:r>
              <a:rPr lang="ru-RU" sz="2000">
                <a:solidFill>
                  <a:srgbClr val="000000"/>
                </a:solidFill>
                <a:cs typeface="Arial" charset="0"/>
                <a:sym typeface="Open Sans"/>
              </a:rPr>
              <a:t>и приобретение внеоборотных активов длительного пользования </a:t>
            </a:r>
            <a:br>
              <a:rPr lang="en-US" sz="2000">
                <a:solidFill>
                  <a:srgbClr val="000000"/>
                </a:solidFill>
                <a:cs typeface="Arial" charset="0"/>
                <a:sym typeface="Open Sans"/>
              </a:rPr>
            </a:br>
            <a:r>
              <a:rPr lang="ru-RU" sz="2000">
                <a:solidFill>
                  <a:srgbClr val="000000"/>
                </a:solidFill>
                <a:cs typeface="Arial" charset="0"/>
                <a:sym typeface="Open Sans"/>
              </a:rPr>
              <a:t>(свыше 1 года), не предназначенных для продажи, осуществляемые </a:t>
            </a:r>
            <a:br>
              <a:rPr lang="ru-RU" sz="2000">
                <a:solidFill>
                  <a:srgbClr val="000000"/>
                </a:solidFill>
                <a:cs typeface="Arial" charset="0"/>
                <a:sym typeface="Open Sans"/>
              </a:rPr>
            </a:br>
            <a:r>
              <a:rPr lang="ru-RU" sz="2000">
                <a:solidFill>
                  <a:srgbClr val="000000"/>
                </a:solidFill>
                <a:cs typeface="Arial" charset="0"/>
                <a:sym typeface="Open Sans"/>
              </a:rPr>
              <a:t>в связи с разработкой и внедрением преимущественно технологических инноваций. Они состоят из затрат на приобретение машин, оборудования, прочих осн. средств, а также сооружений, земельных участков и объектов природопользования, необходимых для инновационной деятельности. </a:t>
            </a:r>
            <a:br>
              <a:rPr lang="ru-RU" sz="2000">
                <a:solidFill>
                  <a:srgbClr val="000000"/>
                </a:solidFill>
                <a:cs typeface="Arial" charset="0"/>
                <a:sym typeface="Open Sans"/>
              </a:rPr>
            </a:br>
            <a:r>
              <a:rPr lang="ru-RU" sz="2000">
                <a:solidFill>
                  <a:srgbClr val="000000"/>
                </a:solidFill>
                <a:cs typeface="Arial" charset="0"/>
                <a:sym typeface="Open Sans"/>
              </a:rPr>
              <a:t>В зависимости от целей учета и анализа возможны два подхода </a:t>
            </a:r>
            <a:br>
              <a:rPr lang="ru-RU" sz="2000">
                <a:solidFill>
                  <a:srgbClr val="000000"/>
                </a:solidFill>
                <a:cs typeface="Arial" charset="0"/>
                <a:sym typeface="Open Sans"/>
              </a:rPr>
            </a:br>
            <a:r>
              <a:rPr lang="ru-RU" sz="2000">
                <a:solidFill>
                  <a:srgbClr val="000000"/>
                </a:solidFill>
                <a:cs typeface="Arial" charset="0"/>
                <a:sym typeface="Open Sans"/>
              </a:rPr>
              <a:t>к измерению затрат на инновации: расчет затрат на инновации, </a:t>
            </a:r>
            <a:br>
              <a:rPr lang="ru-RU" sz="2000">
                <a:solidFill>
                  <a:srgbClr val="000000"/>
                </a:solidFill>
                <a:cs typeface="Arial" charset="0"/>
                <a:sym typeface="Open Sans"/>
              </a:rPr>
            </a:br>
            <a:r>
              <a:rPr lang="ru-RU" sz="2000">
                <a:solidFill>
                  <a:srgbClr val="000000"/>
                </a:solidFill>
                <a:cs typeface="Arial" charset="0"/>
                <a:sym typeface="Open Sans"/>
              </a:rPr>
              <a:t>либо осуществляемые на предприятии (в виде экономической деятельности, регионе, стране) в течение года (включая незавершенные), либо внедренные в течение года (включая затраты прошлых лет, </a:t>
            </a:r>
            <a:br>
              <a:rPr lang="ru-RU" sz="2000">
                <a:solidFill>
                  <a:srgbClr val="000000"/>
                </a:solidFill>
                <a:cs typeface="Arial" charset="0"/>
                <a:sym typeface="Open Sans"/>
              </a:rPr>
            </a:br>
            <a:r>
              <a:rPr lang="ru-RU" sz="2000">
                <a:solidFill>
                  <a:srgbClr val="000000"/>
                </a:solidFill>
                <a:cs typeface="Arial" charset="0"/>
                <a:sym typeface="Open Sans"/>
              </a:rPr>
              <a:t>но исключая затраты на незавершенные инновации</a:t>
            </a:r>
            <a:r>
              <a:rPr lang="ru-RU" sz="2000">
                <a:solidFill>
                  <a:srgbClr val="000000"/>
                </a:solidFill>
                <a:latin typeface="Open Sans"/>
                <a:cs typeface="Arial" charset="0"/>
                <a:sym typeface="Open Sans"/>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11150" y="1008063"/>
            <a:ext cx="8521700" cy="2828925"/>
          </a:xfrm>
        </p:spPr>
        <p:txBody>
          <a:bodyPr/>
          <a:lstStyle/>
          <a:p>
            <a:pPr marL="0" indent="457200" algn="just" eaLnBrk="1" hangingPunct="1">
              <a:lnSpc>
                <a:spcPct val="115000"/>
              </a:lnSpc>
              <a:spcBef>
                <a:spcPct val="0"/>
              </a:spcBef>
              <a:spcAft>
                <a:spcPct val="0"/>
              </a:spcAft>
              <a:buClr>
                <a:srgbClr val="695D46"/>
              </a:buClr>
              <a:buFont typeface="Open Sans"/>
              <a:buNone/>
            </a:pPr>
            <a:r>
              <a:rPr lang="ru-RU" sz="2000">
                <a:solidFill>
                  <a:srgbClr val="000000"/>
                </a:solidFill>
                <a:cs typeface="Arial" charset="0"/>
                <a:sym typeface="Open Sans"/>
              </a:rPr>
              <a:t>Статистика изучает затраты на инновации технологические, маркетинговые и организационные. При исследовании затрат </a:t>
            </a:r>
            <a:br>
              <a:rPr lang="en-US" sz="2000">
                <a:solidFill>
                  <a:srgbClr val="000000"/>
                </a:solidFill>
                <a:cs typeface="Arial" charset="0"/>
                <a:sym typeface="Open Sans"/>
              </a:rPr>
            </a:br>
            <a:r>
              <a:rPr lang="ru-RU" sz="2000">
                <a:solidFill>
                  <a:srgbClr val="000000"/>
                </a:solidFill>
                <a:cs typeface="Arial" charset="0"/>
                <a:sym typeface="Open Sans"/>
              </a:rPr>
              <a:t>на инновации технологические предусмотрена классификация затрат по видам инновационной деятельности; источникам финансирования; видам затрат (текущие, капитальные); </a:t>
            </a:r>
            <a:br>
              <a:rPr lang="en-US" sz="2000">
                <a:solidFill>
                  <a:srgbClr val="000000"/>
                </a:solidFill>
                <a:cs typeface="Arial" charset="0"/>
                <a:sym typeface="Open Sans"/>
              </a:rPr>
            </a:br>
            <a:r>
              <a:rPr lang="ru-RU" sz="2000">
                <a:solidFill>
                  <a:srgbClr val="000000"/>
                </a:solidFill>
                <a:cs typeface="Arial" charset="0"/>
                <a:sym typeface="Open Sans"/>
              </a:rPr>
              <a:t>типам технологических инноваций (продуктовые, процессные).</a:t>
            </a:r>
            <a:endParaRPr lang="en-US" sz="2000">
              <a:solidFill>
                <a:srgbClr val="000000"/>
              </a:solidFill>
              <a:cs typeface="Arial" charset="0"/>
              <a:sym typeface="Open Sans"/>
            </a:endParaRPr>
          </a:p>
          <a:p>
            <a:pPr marL="0" indent="457200" algn="just" eaLnBrk="1" hangingPunct="1">
              <a:lnSpc>
                <a:spcPct val="115000"/>
              </a:lnSpc>
              <a:spcBef>
                <a:spcPct val="0"/>
              </a:spcBef>
              <a:spcAft>
                <a:spcPct val="0"/>
              </a:spcAft>
              <a:buClr>
                <a:srgbClr val="695D46"/>
              </a:buClr>
              <a:buFont typeface="Open Sans"/>
              <a:buNone/>
            </a:pPr>
            <a:endParaRPr lang="ru-RU" sz="1800">
              <a:solidFill>
                <a:srgbClr val="000000"/>
              </a:solidFill>
              <a:cs typeface="Arial" charset="0"/>
              <a:sym typeface="Open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0" y="0"/>
            <a:ext cx="91440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500">
                <a:solidFill>
                  <a:srgbClr val="000000"/>
                </a:solidFill>
                <a:cs typeface="Arial" charset="0"/>
                <a:sym typeface="Open Sans"/>
              </a:rPr>
              <a:t>В зависимости от видов инновационной деятельности выделяются затраты на: научные исследования и разработки, связанные с внедрением новых продуктов, услуг </a:t>
            </a:r>
            <a:br>
              <a:rPr lang="ru-RU" sz="1500">
                <a:solidFill>
                  <a:srgbClr val="000000"/>
                </a:solidFill>
                <a:cs typeface="Arial" charset="0"/>
                <a:sym typeface="Open Sans"/>
              </a:rPr>
            </a:br>
            <a:r>
              <a:rPr lang="ru-RU" sz="1500">
                <a:solidFill>
                  <a:srgbClr val="000000"/>
                </a:solidFill>
                <a:cs typeface="Arial" charset="0"/>
                <a:sym typeface="Open Sans"/>
              </a:rPr>
              <a:t>и технологических процессов; приобретение неовеществленных технологий</a:t>
            </a:r>
            <a:r>
              <a:rPr lang="en-US" sz="1500">
                <a:solidFill>
                  <a:srgbClr val="000000"/>
                </a:solidFill>
                <a:cs typeface="Arial" charset="0"/>
                <a:sym typeface="Open Sans"/>
              </a:rPr>
              <a:t>: </a:t>
            </a:r>
            <a:r>
              <a:rPr lang="ru-RU" sz="1500">
                <a:solidFill>
                  <a:srgbClr val="000000"/>
                </a:solidFill>
                <a:cs typeface="Arial" charset="0"/>
                <a:sym typeface="Open Sans"/>
              </a:rPr>
              <a:t>лицензий </a:t>
            </a:r>
            <a:br>
              <a:rPr lang="ru-RU" sz="1500">
                <a:solidFill>
                  <a:srgbClr val="000000"/>
                </a:solidFill>
                <a:cs typeface="Arial" charset="0"/>
                <a:sym typeface="Open Sans"/>
              </a:rPr>
            </a:br>
            <a:r>
              <a:rPr lang="ru-RU" sz="1500">
                <a:solidFill>
                  <a:srgbClr val="000000"/>
                </a:solidFill>
                <a:cs typeface="Arial" charset="0"/>
                <a:sym typeface="Open Sans"/>
              </a:rPr>
              <a:t>на использование изобретений, промышленных образцов, полезных моделей, прав </a:t>
            </a:r>
            <a:br>
              <a:rPr lang="ru-RU" sz="1500">
                <a:solidFill>
                  <a:srgbClr val="000000"/>
                </a:solidFill>
                <a:cs typeface="Arial" charset="0"/>
                <a:sym typeface="Open Sans"/>
              </a:rPr>
            </a:br>
            <a:r>
              <a:rPr lang="ru-RU" sz="1500">
                <a:solidFill>
                  <a:srgbClr val="000000"/>
                </a:solidFill>
                <a:cs typeface="Arial" charset="0"/>
                <a:sym typeface="Open Sans"/>
              </a:rPr>
              <a:t>на патенты, беспатентных лицензий (в виде соглашений на передачу технологий </a:t>
            </a:r>
            <a:br>
              <a:rPr lang="ru-RU" sz="1500">
                <a:solidFill>
                  <a:srgbClr val="000000"/>
                </a:solidFill>
                <a:cs typeface="Arial" charset="0"/>
                <a:sym typeface="Open Sans"/>
              </a:rPr>
            </a:br>
            <a:r>
              <a:rPr lang="ru-RU" sz="1500">
                <a:solidFill>
                  <a:srgbClr val="000000"/>
                </a:solidFill>
                <a:cs typeface="Arial" charset="0"/>
                <a:sym typeface="Open Sans"/>
              </a:rPr>
              <a:t>или результатов научно-технических достижений), услуг технологического содержания; производственное проектирование, дизайн и др. разработки (не связанные с научными разработками) новых продуктов, услуг и методов их производства или передачи, новых производственных процессов, пробное производство и испытания; программные средства, адаптированные к требованиям новых продуктов и технологических процессов; подготовку </a:t>
            </a:r>
            <a:br>
              <a:rPr lang="ru-RU" sz="1500">
                <a:solidFill>
                  <a:srgbClr val="000000"/>
                </a:solidFill>
                <a:cs typeface="Arial" charset="0"/>
                <a:sym typeface="Open Sans"/>
              </a:rPr>
            </a:br>
            <a:r>
              <a:rPr lang="ru-RU" sz="1500">
                <a:solidFill>
                  <a:srgbClr val="000000"/>
                </a:solidFill>
                <a:cs typeface="Arial" charset="0"/>
                <a:sym typeface="Open Sans"/>
              </a:rPr>
              <a:t>и переподготовку персонала в связи с внедрением новых продуктов и технологических процессов (исключая пр. расходы на повышение квалификации персонала); приобретение машин и оборудования, связанных с внедрением новых или усовершенствованных продуктов </a:t>
            </a:r>
            <a:br>
              <a:rPr lang="ru-RU" sz="1500">
                <a:solidFill>
                  <a:srgbClr val="000000"/>
                </a:solidFill>
                <a:cs typeface="Arial" charset="0"/>
                <a:sym typeface="Open Sans"/>
              </a:rPr>
            </a:br>
            <a:r>
              <a:rPr lang="ru-RU" sz="1500">
                <a:solidFill>
                  <a:srgbClr val="000000"/>
                </a:solidFill>
                <a:cs typeface="Arial" charset="0"/>
                <a:sym typeface="Open Sans"/>
              </a:rPr>
              <a:t>и технологических процессов; маркетинговые исследования или рыночное внедрение технологических инноваций, выпуск технологически новых или усовершенствованных продуктов и услуг на рынок, включая зондирование рынка, адаптацию продукта или услуги </a:t>
            </a:r>
            <a:br>
              <a:rPr lang="ru-RU" sz="1500">
                <a:solidFill>
                  <a:srgbClr val="000000"/>
                </a:solidFill>
                <a:cs typeface="Arial" charset="0"/>
                <a:sym typeface="Open Sans"/>
              </a:rPr>
            </a:br>
            <a:r>
              <a:rPr lang="ru-RU" sz="1500">
                <a:solidFill>
                  <a:srgbClr val="000000"/>
                </a:solidFill>
                <a:cs typeface="Arial" charset="0"/>
                <a:sym typeface="Open Sans"/>
              </a:rPr>
              <a:t>к различным рынкам, стартовую рекламную компанию, но исключая расходы на создание сетей распространения инновационной продукции.</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0" y="0"/>
            <a:ext cx="9144000" cy="3302000"/>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600">
                <a:solidFill>
                  <a:srgbClr val="000000"/>
                </a:solidFill>
                <a:cs typeface="Arial" charset="0"/>
                <a:sym typeface="Open Sans"/>
              </a:rPr>
              <a:t>Затраты на маркетинговые инновации связаны, как правило с разработкой </a:t>
            </a:r>
            <a:br>
              <a:rPr lang="ru-RU" sz="1600">
                <a:solidFill>
                  <a:srgbClr val="000000"/>
                </a:solidFill>
                <a:cs typeface="Arial" charset="0"/>
                <a:sym typeface="Open Sans"/>
              </a:rPr>
            </a:br>
            <a:r>
              <a:rPr lang="ru-RU" sz="1600">
                <a:solidFill>
                  <a:srgbClr val="000000"/>
                </a:solidFill>
                <a:cs typeface="Arial" charset="0"/>
                <a:sym typeface="Open Sans"/>
              </a:rPr>
              <a:t>и внедрением изменений в дизайне и упаковке продуктов; использованием новых методов продаж и презентации продуктов, представления и продвижения продуктов (услуг) на рынки сбыта; формированием новых ценовых стратегий. Затраты </a:t>
            </a:r>
            <a:br>
              <a:rPr lang="ru-RU" sz="1600">
                <a:solidFill>
                  <a:srgbClr val="000000"/>
                </a:solidFill>
                <a:cs typeface="Arial" charset="0"/>
                <a:sym typeface="Open Sans"/>
              </a:rPr>
            </a:br>
            <a:r>
              <a:rPr lang="ru-RU" sz="1600">
                <a:solidFill>
                  <a:srgbClr val="000000"/>
                </a:solidFill>
                <a:cs typeface="Arial" charset="0"/>
                <a:sym typeface="Open Sans"/>
              </a:rPr>
              <a:t>на инновации маркетинговые касаются видов деятельности, связанных с разработкой </a:t>
            </a:r>
            <a:br>
              <a:rPr lang="ru-RU" sz="1600">
                <a:solidFill>
                  <a:srgbClr val="000000"/>
                </a:solidFill>
                <a:cs typeface="Arial" charset="0"/>
                <a:sym typeface="Open Sans"/>
              </a:rPr>
            </a:br>
            <a:r>
              <a:rPr lang="ru-RU" sz="1600">
                <a:solidFill>
                  <a:srgbClr val="000000"/>
                </a:solidFill>
                <a:cs typeface="Arial" charset="0"/>
                <a:sym typeface="Open Sans"/>
              </a:rPr>
              <a:t>и реализацией новых маркетинговых методов, ранее предприятием </a:t>
            </a:r>
            <a:br>
              <a:rPr lang="ru-RU" sz="1600">
                <a:solidFill>
                  <a:srgbClr val="000000"/>
                </a:solidFill>
                <a:cs typeface="Arial" charset="0"/>
                <a:sym typeface="Open Sans"/>
              </a:rPr>
            </a:br>
            <a:r>
              <a:rPr lang="ru-RU" sz="1600">
                <a:solidFill>
                  <a:srgbClr val="000000"/>
                </a:solidFill>
                <a:cs typeface="Arial" charset="0"/>
                <a:sym typeface="Open Sans"/>
              </a:rPr>
              <a:t>не использовавшихся. Они включают также расходы на приобретение новых технологий, машин, оборудования и других основных средств, обучение и подготовку персонала, необходимые для реализации маркетинговых инноваций.</a:t>
            </a:r>
          </a:p>
          <a:p>
            <a:pPr marL="0" indent="457200" algn="just" eaLnBrk="1" hangingPunct="1">
              <a:lnSpc>
                <a:spcPct val="115000"/>
              </a:lnSpc>
              <a:spcBef>
                <a:spcPct val="0"/>
              </a:spcBef>
              <a:spcAft>
                <a:spcPct val="0"/>
              </a:spcAft>
              <a:buClr>
                <a:srgbClr val="695D46"/>
              </a:buClr>
              <a:buFont typeface="Open Sans"/>
              <a:buNone/>
            </a:pPr>
            <a:r>
              <a:rPr lang="ru-RU" sz="1600">
                <a:solidFill>
                  <a:srgbClr val="000000"/>
                </a:solidFill>
                <a:cs typeface="Arial" charset="0"/>
                <a:sym typeface="Open Sans"/>
              </a:rPr>
              <a:t>Затраты на маркетинговые инновации охватывают только виды деятельности, связанные с разработкой и внедрением новых маркетинговых методов, но не расходы </a:t>
            </a:r>
            <a:br>
              <a:rPr lang="ru-RU" sz="1600">
                <a:solidFill>
                  <a:srgbClr val="000000"/>
                </a:solidFill>
                <a:cs typeface="Arial" charset="0"/>
                <a:sym typeface="Open Sans"/>
              </a:rPr>
            </a:br>
            <a:r>
              <a:rPr lang="ru-RU" sz="1600">
                <a:solidFill>
                  <a:srgbClr val="000000"/>
                </a:solidFill>
                <a:cs typeface="Arial" charset="0"/>
                <a:sym typeface="Open Sans"/>
              </a:rPr>
              <a:t>по использованию этих методов на практике в ежедневном режиме (например, </a:t>
            </a:r>
            <a:br>
              <a:rPr lang="ru-RU" sz="1600">
                <a:solidFill>
                  <a:srgbClr val="000000"/>
                </a:solidFill>
                <a:cs typeface="Arial" charset="0"/>
                <a:sym typeface="Open Sans"/>
              </a:rPr>
            </a:br>
            <a:r>
              <a:rPr lang="ru-RU" sz="1600">
                <a:solidFill>
                  <a:srgbClr val="000000"/>
                </a:solidFill>
                <a:cs typeface="Arial" charset="0"/>
                <a:sym typeface="Open Sans"/>
              </a:rPr>
              <a:t>на рекламные кампании, случайный маркетинг, спонсорство в связи с вновь внедренными маркетинговыми методами). В данную категорию не включаются затраты на новые или значительно улучшенные продукты, рыночную подготовку разработанных и внедренных новых либо значительно улучшенных продуктов или процессов.</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0" y="808038"/>
            <a:ext cx="9144000" cy="3163887"/>
          </a:xfrm>
        </p:spPr>
        <p:txBody>
          <a:bodyPr/>
          <a:lstStyle/>
          <a:p>
            <a:pPr marL="0" indent="457200" algn="just" eaLnBrk="1" hangingPunct="1">
              <a:lnSpc>
                <a:spcPct val="115000"/>
              </a:lnSpc>
              <a:spcBef>
                <a:spcPct val="0"/>
              </a:spcBef>
              <a:spcAft>
                <a:spcPct val="0"/>
              </a:spcAft>
              <a:buClr>
                <a:srgbClr val="695D46"/>
              </a:buClr>
              <a:buFont typeface="Open Sans"/>
              <a:buNone/>
            </a:pPr>
            <a:r>
              <a:rPr lang="ru-RU" sz="1800">
                <a:solidFill>
                  <a:srgbClr val="000000"/>
                </a:solidFill>
                <a:cs typeface="Arial" charset="0"/>
                <a:sym typeface="Open Sans"/>
              </a:rPr>
              <a:t>Затраты на организационные инновации обусловлены разработкой </a:t>
            </a:r>
            <a:br>
              <a:rPr lang="en-US" sz="1800">
                <a:solidFill>
                  <a:srgbClr val="000000"/>
                </a:solidFill>
                <a:cs typeface="Arial" charset="0"/>
                <a:sym typeface="Open Sans"/>
              </a:rPr>
            </a:br>
            <a:r>
              <a:rPr lang="ru-RU" sz="1800">
                <a:solidFill>
                  <a:srgbClr val="000000"/>
                </a:solidFill>
                <a:cs typeface="Arial" charset="0"/>
                <a:sym typeface="Open Sans"/>
              </a:rPr>
              <a:t>и внедрением новых методов ведения бизнеса, организации рабочих мест </a:t>
            </a:r>
            <a:br>
              <a:rPr lang="en-US" sz="1800">
                <a:solidFill>
                  <a:srgbClr val="000000"/>
                </a:solidFill>
                <a:cs typeface="Arial" charset="0"/>
                <a:sym typeface="Open Sans"/>
              </a:rPr>
            </a:br>
            <a:r>
              <a:rPr lang="ru-RU" sz="1800">
                <a:solidFill>
                  <a:srgbClr val="000000"/>
                </a:solidFill>
                <a:cs typeface="Arial" charset="0"/>
                <a:sym typeface="Open Sans"/>
              </a:rPr>
              <a:t>и внешних связей. Они охватывают виды деятельности, по разработке </a:t>
            </a:r>
            <a:br>
              <a:rPr lang="en-US" sz="1800">
                <a:solidFill>
                  <a:srgbClr val="000000"/>
                </a:solidFill>
                <a:cs typeface="Arial" charset="0"/>
                <a:sym typeface="Open Sans"/>
              </a:rPr>
            </a:br>
            <a:r>
              <a:rPr lang="ru-RU" sz="1800">
                <a:solidFill>
                  <a:srgbClr val="000000"/>
                </a:solidFill>
                <a:cs typeface="Arial" charset="0"/>
                <a:sym typeface="Open Sans"/>
              </a:rPr>
              <a:t>и планированию новых организационных методов, а также их реализацией. </a:t>
            </a:r>
            <a:br>
              <a:rPr lang="en-US" sz="1800">
                <a:solidFill>
                  <a:srgbClr val="000000"/>
                </a:solidFill>
                <a:cs typeface="Arial" charset="0"/>
                <a:sym typeface="Open Sans"/>
              </a:rPr>
            </a:br>
            <a:r>
              <a:rPr lang="ru-RU" sz="1800">
                <a:solidFill>
                  <a:srgbClr val="000000"/>
                </a:solidFill>
                <a:cs typeface="Arial" charset="0"/>
                <a:sym typeface="Open Sans"/>
              </a:rPr>
              <a:t>К ним относятся также расходы на приобретение новых технологий, машин, оборудования и других осн. средств, обучение и подготовку персонала, обусловленные организационными инновациями. Не включаются в данную категорию затраты на новые или значительно улучшенные продукты или процессы и затраты на исследования и разработки.</a:t>
            </a:r>
          </a:p>
          <a:p>
            <a:pPr marL="0" indent="457200" eaLnBrk="1" hangingPunct="1">
              <a:lnSpc>
                <a:spcPct val="115000"/>
              </a:lnSpc>
              <a:spcBef>
                <a:spcPct val="0"/>
              </a:spcBef>
              <a:spcAft>
                <a:spcPct val="0"/>
              </a:spcAft>
              <a:buClr>
                <a:srgbClr val="695D46"/>
              </a:buClr>
              <a:buFont typeface="Open Sans"/>
              <a:buChar char="●"/>
            </a:pPr>
            <a:endParaRPr lang="ru-RU" sz="1800">
              <a:solidFill>
                <a:srgbClr val="695D46"/>
              </a:solidFill>
              <a:latin typeface="Open Sans"/>
              <a:cs typeface="Arial" charset="0"/>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4800" b="1">
                <a:solidFill>
                  <a:schemeClr val="accent1"/>
                </a:solidFill>
                <a:latin typeface="PT Sans Narrow"/>
                <a:cs typeface="Arial" charset="0"/>
                <a:sym typeface="PT Sans Narrow"/>
              </a:rPr>
              <a:t>8. Цели и результативность инновационной деятельности</a:t>
            </a:r>
          </a:p>
        </p:txBody>
      </p:sp>
      <p:sp>
        <p:nvSpPr>
          <p:cNvPr id="3" name="Подзаголовок 2"/>
          <p:cNvSpPr>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z="2000" dirty="0">
              <a:solidFill>
                <a:srgbClr val="000000"/>
              </a:solidFill>
              <a:cs typeface="Arial" charset="0"/>
              <a:sym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Изображение 3" descr="2018-10-17 10-08-58 Новшество — Студопедия.png"/>
          <p:cNvPicPr>
            <a:picLocks noChangeAspect="1"/>
          </p:cNvPicPr>
          <p:nvPr/>
        </p:nvPicPr>
        <p:blipFill>
          <a:blip r:embed="rId2"/>
          <a:srcRect/>
          <a:stretch>
            <a:fillRect/>
          </a:stretch>
        </p:blipFill>
        <p:spPr bwMode="auto">
          <a:xfrm>
            <a:off x="757238" y="935038"/>
            <a:ext cx="7348537" cy="1419225"/>
          </a:xfrm>
          <a:prstGeom prst="rect">
            <a:avLst/>
          </a:prstGeom>
          <a:noFill/>
          <a:ln w="9525">
            <a:noFill/>
            <a:miter lim="800000"/>
            <a:headEnd/>
            <a:tailEnd/>
          </a:ln>
        </p:spPr>
      </p:pic>
      <p:pic>
        <p:nvPicPr>
          <p:cNvPr id="108546" name="Изображение 4" descr="259e7337f3083fa9b955f7af682d72e0.png"/>
          <p:cNvPicPr>
            <a:picLocks noChangeAspect="1"/>
          </p:cNvPicPr>
          <p:nvPr/>
        </p:nvPicPr>
        <p:blipFill>
          <a:blip r:embed="rId3"/>
          <a:srcRect/>
          <a:stretch>
            <a:fillRect/>
          </a:stretch>
        </p:blipFill>
        <p:spPr bwMode="auto">
          <a:xfrm>
            <a:off x="1830388" y="2700338"/>
            <a:ext cx="5200650" cy="17589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0" y="0"/>
            <a:ext cx="9144000" cy="5049838"/>
          </a:xfrm>
        </p:spPr>
        <p:txBody>
          <a:bodyPr/>
          <a:lstStyle/>
          <a:p>
            <a:pPr marL="0" indent="457200" algn="just" eaLnBrk="1" hangingPunct="1">
              <a:lnSpc>
                <a:spcPct val="115000"/>
              </a:lnSpc>
              <a:buClr>
                <a:schemeClr val="dk2"/>
              </a:buClr>
              <a:buFont typeface="Open Sans"/>
              <a:buNone/>
              <a:defRPr/>
            </a:pPr>
            <a:r>
              <a:rPr lang="ru-RU" dirty="0">
                <a:solidFill>
                  <a:srgbClr val="000000"/>
                </a:solidFill>
                <a:ea typeface="Open Sans"/>
                <a:cs typeface="Times New Roman" panose="02020603050405020304" pitchFamily="18" charset="0"/>
                <a:sym typeface="Open Sans"/>
              </a:rPr>
              <a:t>Инновационный процесс может быть расчленен на отдельные этапы. Иногда рассматриваются </a:t>
            </a:r>
            <a:r>
              <a:rPr lang="en-US" dirty="0">
                <a:solidFill>
                  <a:srgbClr val="000000"/>
                </a:solidFill>
                <a:ea typeface="Open Sans"/>
                <a:cs typeface="Times New Roman" panose="02020603050405020304" pitchFamily="18" charset="0"/>
                <a:sym typeface="Open Sans"/>
              </a:rPr>
              <a:t>3</a:t>
            </a:r>
            <a:r>
              <a:rPr lang="ru-RU" dirty="0">
                <a:solidFill>
                  <a:srgbClr val="000000"/>
                </a:solidFill>
                <a:ea typeface="Open Sans"/>
                <a:cs typeface="Times New Roman" panose="02020603050405020304" pitchFamily="18" charset="0"/>
                <a:sym typeface="Open Sans"/>
              </a:rPr>
              <a:t> фазы инновационного процесса относительно нового продукта: разработка, освоение и распространение. Может идти речь и о </a:t>
            </a:r>
            <a:r>
              <a:rPr lang="en-US" dirty="0">
                <a:solidFill>
                  <a:srgbClr val="000000"/>
                </a:solidFill>
                <a:ea typeface="Open Sans"/>
                <a:cs typeface="Times New Roman" panose="02020603050405020304" pitchFamily="18" charset="0"/>
                <a:sym typeface="Open Sans"/>
              </a:rPr>
              <a:t>4</a:t>
            </a:r>
            <a:r>
              <a:rPr lang="ru-RU" dirty="0">
                <a:solidFill>
                  <a:srgbClr val="000000"/>
                </a:solidFill>
                <a:ea typeface="Open Sans"/>
                <a:cs typeface="Times New Roman" panose="02020603050405020304" pitchFamily="18" charset="0"/>
                <a:sym typeface="Open Sans"/>
              </a:rPr>
              <a:t> этапах этого процесса: фундаментальные исследования, исследования прикладного характера, опытно-конструкторские и экспериментальные разработки, коммерциализация результатов научных исследований и разработок.</a:t>
            </a:r>
          </a:p>
          <a:p>
            <a:pPr marL="0" indent="457200" algn="just" eaLnBrk="1" fontAlgn="auto" hangingPunct="1">
              <a:lnSpc>
                <a:spcPct val="115000"/>
              </a:lnSpc>
              <a:buClr>
                <a:schemeClr val="dk2"/>
              </a:buClr>
              <a:buFont typeface="Open Sans"/>
              <a:buNone/>
              <a:defRPr/>
            </a:pPr>
            <a:r>
              <a:rPr lang="ru-RU" dirty="0">
                <a:solidFill>
                  <a:srgbClr val="000000"/>
                </a:solidFill>
                <a:ea typeface="Open Sans"/>
                <a:cs typeface="Times New Roman" panose="02020603050405020304" pitchFamily="18" charset="0"/>
                <a:sym typeface="Open Sans"/>
              </a:rPr>
              <a:t>Инновационную деятельность рассматривают и как опосредующее звено между наукой и производством. В данном случае инновационную сферу от научной и производственной отличает наличие специфической маркетинговой функции, специфических методов финансирования, кредитования и методов правового регулирования, особой системы мотивации субъектов инновационной деятельности.</a:t>
            </a:r>
          </a:p>
          <a:p>
            <a:pPr marL="0" indent="457200" algn="just" eaLnBrk="1" hangingPunct="1">
              <a:lnSpc>
                <a:spcPct val="115000"/>
              </a:lnSpc>
              <a:buClr>
                <a:schemeClr val="dk2"/>
              </a:buClr>
              <a:buFont typeface="Open Sans"/>
              <a:buNone/>
              <a:defRPr/>
            </a:pPr>
            <a:r>
              <a:rPr lang="ru-RU" dirty="0">
                <a:solidFill>
                  <a:srgbClr val="000000"/>
                </a:solidFill>
                <a:ea typeface="Open Sans"/>
                <a:cs typeface="Times New Roman" panose="02020603050405020304" pitchFamily="18" charset="0"/>
                <a:sym typeface="Open Sans"/>
              </a:rPr>
              <a:t>Развитие инновационных процессов обусловлено прежде всего социально-экономическими преобразованиями. Инновационная деятельность в России ХХ</a:t>
            </a:r>
            <a:r>
              <a:rPr lang="en-US" dirty="0">
                <a:solidFill>
                  <a:srgbClr val="000000"/>
                </a:solidFill>
                <a:ea typeface="Open Sans"/>
                <a:cs typeface="Times New Roman" panose="02020603050405020304" pitchFamily="18" charset="0"/>
                <a:sym typeface="Open Sans"/>
              </a:rPr>
              <a:t>I </a:t>
            </a:r>
            <a:r>
              <a:rPr lang="ru-RU" dirty="0">
                <a:solidFill>
                  <a:srgbClr val="000000"/>
                </a:solidFill>
                <a:ea typeface="Open Sans"/>
                <a:cs typeface="Times New Roman" panose="02020603050405020304" pitchFamily="18" charset="0"/>
                <a:sym typeface="Open Sans"/>
              </a:rPr>
              <a:t>века связана с формированием новой предпринимательской культуры. Представление об инновационной деятельности как основной функциональной характеристике предпринимательства обосновал Й. </a:t>
            </a:r>
            <a:r>
              <a:rPr lang="ru-RU" dirty="0" err="1">
                <a:solidFill>
                  <a:srgbClr val="000000"/>
                </a:solidFill>
                <a:ea typeface="Open Sans"/>
                <a:cs typeface="Times New Roman" panose="02020603050405020304" pitchFamily="18" charset="0"/>
                <a:sym typeface="Open Sans"/>
              </a:rPr>
              <a:t>Шумпетер</a:t>
            </a:r>
            <a:r>
              <a:rPr lang="ru-RU" dirty="0">
                <a:solidFill>
                  <a:srgbClr val="000000"/>
                </a:solidFill>
                <a:ea typeface="Open Sans"/>
                <a:cs typeface="Times New Roman" panose="02020603050405020304" pitchFamily="18" charset="0"/>
                <a:sym typeface="Open Sans"/>
              </a:rPr>
              <a:t>, писавший о предпринимателе, осуществляющем "реорганизацию экономической жизни на началах большей </a:t>
            </a:r>
            <a:r>
              <a:rPr lang="ru-RU" dirty="0" err="1">
                <a:solidFill>
                  <a:srgbClr val="000000"/>
                </a:solidFill>
                <a:ea typeface="Open Sans"/>
                <a:cs typeface="Times New Roman" panose="02020603050405020304" pitchFamily="18" charset="0"/>
                <a:sym typeface="Open Sans"/>
              </a:rPr>
              <a:t>частнохозяйственной</a:t>
            </a:r>
            <a:r>
              <a:rPr lang="ru-RU" dirty="0">
                <a:solidFill>
                  <a:srgbClr val="000000"/>
                </a:solidFill>
                <a:ea typeface="Open Sans"/>
                <a:cs typeface="Times New Roman" panose="02020603050405020304" pitchFamily="18" charset="0"/>
                <a:sym typeface="Open Sans"/>
              </a:rPr>
              <a:t> целесообразности". Цель инновационной деятельности - повышение эффективности производства, создание конкурентоспособного продукта, способного принести дополнительную прибыль. Любая инновационная деятельность является предпринимательской, т.к. она самостоятельна, связана с готовностью предпринимателя брать на себя риск и ответственность по осуществлению нового проекта.</a:t>
            </a:r>
          </a:p>
          <a:p>
            <a:pPr marL="0" indent="457200" algn="just" eaLnBrk="1" hangingPunct="1">
              <a:lnSpc>
                <a:spcPct val="115000"/>
              </a:lnSpc>
              <a:buClr>
                <a:schemeClr val="dk2"/>
              </a:buClr>
              <a:buFont typeface="Open Sans"/>
              <a:buNone/>
              <a:defRPr/>
            </a:pPr>
            <a:r>
              <a:rPr lang="ru-RU" dirty="0">
                <a:solidFill>
                  <a:srgbClr val="000000"/>
                </a:solidFill>
                <a:ea typeface="Open Sans"/>
                <a:cs typeface="Times New Roman" panose="02020603050405020304" pitchFamily="18" charset="0"/>
                <a:sym typeface="Open Sans"/>
              </a:rPr>
              <a:t>Иногда инновационную деятельность рассматривают как разновидность деятельности, включающей в себя лишь элементы предпринимательства.</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Изображение 2" descr="2018-10-17 10-00-58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2028825" y="0"/>
            <a:ext cx="4279900" cy="5143500"/>
          </a:xfrm>
          <a:prstGeom prst="rect">
            <a:avLst/>
          </a:prstGeom>
          <a:noFill/>
          <a:ln w="9525">
            <a:noFill/>
            <a:miter lim="800000"/>
            <a:headEnd/>
            <a:tailEnd/>
          </a:ln>
        </p:spPr>
      </p:pic>
      <p:pic>
        <p:nvPicPr>
          <p:cNvPr id="109570" name="Изображение 3" descr="checklist1.jpg"/>
          <p:cNvPicPr>
            <a:picLocks noChangeAspect="1"/>
          </p:cNvPicPr>
          <p:nvPr/>
        </p:nvPicPr>
        <p:blipFill>
          <a:blip r:embed="rId3"/>
          <a:srcRect/>
          <a:stretch>
            <a:fillRect/>
          </a:stretch>
        </p:blipFill>
        <p:spPr bwMode="auto">
          <a:xfrm>
            <a:off x="6381750" y="2389188"/>
            <a:ext cx="1355725" cy="1016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Изображение 1" descr="2018-10-17 10-01-59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942975" y="55563"/>
            <a:ext cx="6870700" cy="498792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Изображение 4" descr="img8.jpg"/>
          <p:cNvPicPr>
            <a:picLocks noChangeAspect="1"/>
          </p:cNvPicPr>
          <p:nvPr/>
        </p:nvPicPr>
        <p:blipFill>
          <a:blip r:embed="rId2"/>
          <a:srcRect/>
          <a:stretch>
            <a:fillRect/>
          </a:stretch>
        </p:blipFill>
        <p:spPr bwMode="auto">
          <a:xfrm>
            <a:off x="1241425" y="95250"/>
            <a:ext cx="5624513" cy="4216400"/>
          </a:xfrm>
          <a:prstGeom prst="rect">
            <a:avLst/>
          </a:prstGeom>
          <a:noFill/>
          <a:ln w="9525">
            <a:noFill/>
            <a:miter lim="800000"/>
            <a:headEnd/>
            <a:tailEnd/>
          </a:ln>
        </p:spPr>
      </p:pic>
      <p:pic>
        <p:nvPicPr>
          <p:cNvPr id="111618" name="Изображение 3" descr="reiting_uspeha.jpg"/>
          <p:cNvPicPr>
            <a:picLocks noChangeAspect="1"/>
          </p:cNvPicPr>
          <p:nvPr/>
        </p:nvPicPr>
        <p:blipFill>
          <a:blip r:embed="rId3"/>
          <a:srcRect/>
          <a:stretch>
            <a:fillRect/>
          </a:stretch>
        </p:blipFill>
        <p:spPr bwMode="auto">
          <a:xfrm>
            <a:off x="6029325" y="3784600"/>
            <a:ext cx="1846263" cy="125412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Изображение 3" descr="2018-10-17 10-15-22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1531938" y="0"/>
            <a:ext cx="5954712" cy="51435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Изображение 3" descr="2018-10-17 10-16-18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1862138" y="0"/>
            <a:ext cx="5392737" cy="51435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Изображение 3" descr="2018-10-17 10-16-57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958850" y="906463"/>
            <a:ext cx="6761163" cy="2325687"/>
          </a:xfrm>
          <a:prstGeom prst="rect">
            <a:avLst/>
          </a:prstGeom>
          <a:noFill/>
          <a:ln w="9525">
            <a:noFill/>
            <a:miter lim="800000"/>
            <a:headEnd/>
            <a:tailEnd/>
          </a:ln>
        </p:spPr>
      </p:pic>
      <p:pic>
        <p:nvPicPr>
          <p:cNvPr id="114690" name="Изображение 4" descr="predprinimatel.jpg"/>
          <p:cNvPicPr>
            <a:picLocks noChangeAspect="1"/>
          </p:cNvPicPr>
          <p:nvPr/>
        </p:nvPicPr>
        <p:blipFill>
          <a:blip r:embed="rId3"/>
          <a:srcRect/>
          <a:stretch>
            <a:fillRect/>
          </a:stretch>
        </p:blipFill>
        <p:spPr bwMode="auto">
          <a:xfrm>
            <a:off x="3913188" y="3273425"/>
            <a:ext cx="3092450" cy="17399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Заголовок 1"/>
          <p:cNvSpPr txBox="1">
            <a:spLocks noGrp="1"/>
          </p:cNvSpPr>
          <p:nvPr>
            <p:ph type="title"/>
          </p:nvPr>
        </p:nvSpPr>
        <p:spPr>
          <a:xfrm>
            <a:off x="0" y="0"/>
            <a:ext cx="883285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Уровень и характер влияния диффузии инноваций</a:t>
            </a:r>
          </a:p>
        </p:txBody>
      </p:sp>
      <p:pic>
        <p:nvPicPr>
          <p:cNvPr id="115714" name="Изображение 7" descr="2018-10-17 10-19-14 Цели инновационной деятельности и пути их достижения - Инновационный менеджмент.png"/>
          <p:cNvPicPr>
            <a:picLocks noChangeAspect="1"/>
          </p:cNvPicPr>
          <p:nvPr/>
        </p:nvPicPr>
        <p:blipFill>
          <a:blip r:embed="rId2"/>
          <a:srcRect/>
          <a:stretch>
            <a:fillRect/>
          </a:stretch>
        </p:blipFill>
        <p:spPr bwMode="auto">
          <a:xfrm>
            <a:off x="2344738" y="841375"/>
            <a:ext cx="4416425" cy="2813050"/>
          </a:xfrm>
          <a:prstGeom prst="rect">
            <a:avLst/>
          </a:prstGeom>
          <a:noFill/>
          <a:ln w="9525">
            <a:noFill/>
            <a:miter lim="800000"/>
            <a:headEnd/>
            <a:tailEnd/>
          </a:ln>
        </p:spPr>
      </p:pic>
      <p:pic>
        <p:nvPicPr>
          <p:cNvPr id="115715" name="Изображение 8" descr="34bd9d09a_600x354.jpg"/>
          <p:cNvPicPr>
            <a:picLocks noChangeAspect="1"/>
          </p:cNvPicPr>
          <p:nvPr/>
        </p:nvPicPr>
        <p:blipFill>
          <a:blip r:embed="rId3"/>
          <a:srcRect/>
          <a:stretch>
            <a:fillRect/>
          </a:stretch>
        </p:blipFill>
        <p:spPr bwMode="auto">
          <a:xfrm>
            <a:off x="5684838" y="3736975"/>
            <a:ext cx="2190750" cy="129222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Изображение 3" descr="2018-10-17 10-24-04 Цели и результативность инновационной деятельности | logistics.ru.png"/>
          <p:cNvPicPr>
            <a:picLocks noChangeAspect="1"/>
          </p:cNvPicPr>
          <p:nvPr/>
        </p:nvPicPr>
        <p:blipFill>
          <a:blip r:embed="rId2"/>
          <a:srcRect/>
          <a:stretch>
            <a:fillRect/>
          </a:stretch>
        </p:blipFill>
        <p:spPr bwMode="auto">
          <a:xfrm>
            <a:off x="452438" y="742950"/>
            <a:ext cx="8035925" cy="2074863"/>
          </a:xfrm>
          <a:prstGeom prst="rect">
            <a:avLst/>
          </a:prstGeom>
          <a:noFill/>
          <a:ln w="9525">
            <a:noFill/>
            <a:miter lim="800000"/>
            <a:headEnd/>
            <a:tailEnd/>
          </a:ln>
        </p:spPr>
      </p:pic>
      <p:pic>
        <p:nvPicPr>
          <p:cNvPr id="116738" name="Изображение 6" descr="ogQdMcfPod22roNp39hv.jpg"/>
          <p:cNvPicPr>
            <a:picLocks noChangeAspect="1"/>
          </p:cNvPicPr>
          <p:nvPr/>
        </p:nvPicPr>
        <p:blipFill>
          <a:blip r:embed="rId3"/>
          <a:srcRect/>
          <a:stretch>
            <a:fillRect/>
          </a:stretch>
        </p:blipFill>
        <p:spPr bwMode="auto">
          <a:xfrm>
            <a:off x="3859213" y="2446338"/>
            <a:ext cx="3549650" cy="2366962"/>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4800" b="1">
                <a:solidFill>
                  <a:schemeClr val="accent1"/>
                </a:solidFill>
                <a:latin typeface="PT Sans Narrow"/>
                <a:cs typeface="Arial" charset="0"/>
                <a:sym typeface="PT Sans Narrow"/>
              </a:rPr>
              <a:t>9. Распространение инноваций </a:t>
            </a:r>
          </a:p>
        </p:txBody>
      </p:sp>
      <p:sp>
        <p:nvSpPr>
          <p:cNvPr id="118786"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dirty="0">
              <a:solidFill>
                <a:srgbClr val="695D46"/>
              </a:solidFill>
              <a:latin typeface="Open Sans"/>
              <a:cs typeface="Arial" charset="0"/>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endParaRPr lang="ru-RU" sz="4400" b="1" dirty="0">
              <a:solidFill>
                <a:schemeClr val="accent1"/>
              </a:solidFill>
              <a:latin typeface="PT Sans Narrow"/>
              <a:cs typeface="Arial" charset="0"/>
              <a:sym typeface="PT Sans Narrow"/>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0" name="Oval 32"/>
          <p:cNvSpPr>
            <a:spLocks noGrp="1" noRot="1" noChangeAspect="1" noMove="1" noResize="1" noEditPoints="1" noAdjustHandles="1" noChangeArrowheads="1" noChangeShapeType="1" noTextEdit="1"/>
          </p:cNvSpPr>
          <p:nvPr/>
        </p:nvSpPr>
        <p:spPr>
          <a:xfrm rot="21336127">
            <a:off x="222250" y="769938"/>
            <a:ext cx="5473700" cy="3816350"/>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useBgFill="1">
        <p:nvSpPr>
          <p:cNvPr id="12" name="Freeform: Shape 11"/>
          <p:cNvSpPr>
            <a:spLocks noGrp="1" noRot="1" noChangeAspect="1" noMove="1" noResize="1" noEditPoints="1" noAdjustHandles="1" noChangeArrowheads="1" noChangeShapeType="1" noTextEdit="1"/>
          </p:cNvSpPr>
          <p:nvPr/>
        </p:nvSpPr>
        <p:spPr>
          <a:xfrm rot="18900000">
            <a:off x="2665413" y="-465138"/>
            <a:ext cx="6762750" cy="6026151"/>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19812" name="Заголовок 1"/>
          <p:cNvSpPr txBox="1">
            <a:spLocks noGrp="1"/>
          </p:cNvSpPr>
          <p:nvPr>
            <p:ph type="title"/>
          </p:nvPr>
        </p:nvSpPr>
        <p:spPr>
          <a:xfrm>
            <a:off x="606425" y="1762125"/>
            <a:ext cx="1830388" cy="1843088"/>
          </a:xfrm>
        </p:spPr>
        <p:txBody>
          <a:bodyPr/>
          <a:lstStyle/>
          <a:p>
            <a:pPr eaLnBrk="1" hangingPunct="1">
              <a:buClr>
                <a:schemeClr val="accent1"/>
              </a:buClr>
              <a:buSzPts val="3600"/>
              <a:buFont typeface="PT Sans Narrow"/>
              <a:buNone/>
            </a:pPr>
            <a:endParaRPr lang="ru-RU" sz="2400" b="1">
              <a:solidFill>
                <a:schemeClr val="accent1"/>
              </a:solidFill>
              <a:latin typeface="PT Sans Narrow"/>
              <a:cs typeface="Arial" charset="0"/>
              <a:sym typeface="PT Sans Narrow"/>
            </a:endParaRPr>
          </a:p>
        </p:txBody>
      </p:sp>
      <p:sp>
        <p:nvSpPr>
          <p:cNvPr id="119813" name="Объект 2"/>
          <p:cNvSpPr txBox="1">
            <a:spLocks noGrp="1"/>
          </p:cNvSpPr>
          <p:nvPr>
            <p:ph idx="1"/>
          </p:nvPr>
        </p:nvSpPr>
        <p:spPr>
          <a:xfrm>
            <a:off x="3635375" y="833438"/>
            <a:ext cx="4914900" cy="3476625"/>
          </a:xfrm>
        </p:spPr>
        <p:txBody>
          <a:bodyPr/>
          <a:lstStyle/>
          <a:p>
            <a:pPr marL="457200" indent="-342900" eaLnBrk="1" hangingPunct="1">
              <a:lnSpc>
                <a:spcPct val="115000"/>
              </a:lnSpc>
              <a:buClr>
                <a:srgbClr val="695D46"/>
              </a:buClr>
              <a:buSzPts val="1800"/>
              <a:buFont typeface="Open Sans"/>
              <a:buChar char="●"/>
            </a:pPr>
            <a:r>
              <a:rPr lang="ru-RU" sz="1500">
                <a:solidFill>
                  <a:srgbClr val="695D46"/>
                </a:solidFill>
                <a:latin typeface="Open Sans"/>
                <a:cs typeface="Arial" charset="0"/>
                <a:sym typeface="Open Sans"/>
              </a:rPr>
              <a:t>Распространение инновации – это информационный процесс, форма и скорость которого зависит от мощности коммуникационных каналов, особенностей восприятия информации хозяйствующими субъектами и т.п.</a:t>
            </a:r>
          </a:p>
          <a:p>
            <a:pPr marL="457200" indent="-342900" eaLnBrk="1" hangingPunct="1">
              <a:lnSpc>
                <a:spcPct val="115000"/>
              </a:lnSpc>
              <a:buClr>
                <a:srgbClr val="695D46"/>
              </a:buClr>
              <a:buSzPts val="1800"/>
              <a:buFont typeface="Open Sans"/>
              <a:buChar char="●"/>
            </a:pPr>
            <a:r>
              <a:rPr lang="ru-RU" sz="1500">
                <a:solidFill>
                  <a:srgbClr val="695D46"/>
                </a:solidFill>
                <a:latin typeface="Open Sans"/>
                <a:cs typeface="Arial" charset="0"/>
                <a:sym typeface="Open Sans"/>
              </a:rPr>
              <a:t> Это обусловлено тем, что хозяйствующие субъекты, действующие в реальной экономической среде, проявляют неодинаковое отношение к поиску инноваций и разную способность к их усвоению.</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9144000" cy="5132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20834" name="Group 9"/>
          <p:cNvGrpSpPr>
            <a:grpSpLocks noGrp="1" noUngrp="1" noRot="1" noChangeAspect="1" noMove="1" noResize="1"/>
          </p:cNvGrpSpPr>
          <p:nvPr/>
        </p:nvGrpSpPr>
        <p:grpSpPr bwMode="auto">
          <a:xfrm>
            <a:off x="-312738" y="0"/>
            <a:ext cx="9437688" cy="5140325"/>
            <a:chOff x="-417513" y="0"/>
            <a:chExt cx="12584114" cy="6853238"/>
          </a:xfrm>
        </p:grpSpPr>
        <p:sp>
          <p:nvSpPr>
            <p:cNvPr id="120841" name="Freeform 5"/>
            <p:cNvSpPr>
              <a:spLocks/>
            </p:cNvSpPr>
            <p:nvPr/>
          </p:nvSpPr>
          <p:spPr bwMode="auto">
            <a:xfrm>
              <a:off x="1306513" y="0"/>
              <a:ext cx="3862388" cy="6843713"/>
            </a:xfrm>
            <a:custGeom>
              <a:avLst/>
              <a:gdLst>
                <a:gd name="T0" fmla="*/ 0 w 813"/>
                <a:gd name="T1" fmla="*/ 0 h 1440"/>
                <a:gd name="T2" fmla="*/ 813 w 813"/>
                <a:gd name="T3" fmla="*/ 1440 h 1440"/>
              </a:gdLst>
              <a:ahLst/>
              <a:cxnLst>
                <a:cxn ang="0">
                  <a:pos x="813" y="0"/>
                </a:cxn>
                <a:cxn ang="0">
                  <a:pos x="435" y="1440"/>
                </a:cxn>
              </a:cxnLst>
              <a:rect l="T0" t="T1" r="T2" b="T3"/>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42" name="Freeform 6"/>
            <p:cNvSpPr>
              <a:spLocks/>
            </p:cNvSpPr>
            <p:nvPr/>
          </p:nvSpPr>
          <p:spPr bwMode="auto">
            <a:xfrm>
              <a:off x="10626725" y="9525"/>
              <a:ext cx="1539875" cy="555625"/>
            </a:xfrm>
            <a:custGeom>
              <a:avLst/>
              <a:gdLst>
                <a:gd name="T0" fmla="*/ 0 w 324"/>
                <a:gd name="T1" fmla="*/ 0 h 117"/>
                <a:gd name="T2" fmla="*/ 324 w 324"/>
                <a:gd name="T3" fmla="*/ 117 h 117"/>
              </a:gdLst>
              <a:ahLst/>
              <a:cxnLst>
                <a:cxn ang="0">
                  <a:pos x="324" y="117"/>
                </a:cxn>
                <a:cxn ang="0">
                  <a:pos x="0" y="0"/>
                </a:cxn>
              </a:cxnLst>
              <a:rect l="T0" t="T1" r="T2" b="T3"/>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43" name="Freeform 7"/>
            <p:cNvSpPr>
              <a:spLocks/>
            </p:cNvSpPr>
            <p:nvPr/>
          </p:nvSpPr>
          <p:spPr bwMode="auto">
            <a:xfrm>
              <a:off x="10247313" y="5013325"/>
              <a:ext cx="1919288" cy="1830388"/>
            </a:xfrm>
            <a:custGeom>
              <a:avLst/>
              <a:gdLst>
                <a:gd name="T0" fmla="*/ 0 w 404"/>
                <a:gd name="T1" fmla="*/ 0 h 385"/>
                <a:gd name="T2" fmla="*/ 404 w 404"/>
                <a:gd name="T3" fmla="*/ 385 h 385"/>
              </a:gdLst>
              <a:ahLst/>
              <a:cxnLst>
                <a:cxn ang="0">
                  <a:pos x="0" y="385"/>
                </a:cxn>
                <a:cxn ang="0">
                  <a:pos x="404" y="0"/>
                </a:cxn>
              </a:cxnLst>
              <a:rect l="T0" t="T1" r="T2" b="T3"/>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44" name="Freeform 8"/>
            <p:cNvSpPr>
              <a:spLocks/>
            </p:cNvSpPr>
            <p:nvPr/>
          </p:nvSpPr>
          <p:spPr bwMode="auto">
            <a:xfrm>
              <a:off x="1120775" y="0"/>
              <a:ext cx="3676650" cy="6843713"/>
            </a:xfrm>
            <a:custGeom>
              <a:avLst/>
              <a:gdLst>
                <a:gd name="T0" fmla="*/ 0 w 774"/>
                <a:gd name="T1" fmla="*/ 0 h 1440"/>
                <a:gd name="T2" fmla="*/ 774 w 774"/>
                <a:gd name="T3" fmla="*/ 1440 h 1440"/>
              </a:gdLst>
              <a:ahLst/>
              <a:cxnLst>
                <a:cxn ang="0">
                  <a:pos x="774" y="0"/>
                </a:cxn>
                <a:cxn ang="0">
                  <a:pos x="411" y="1440"/>
                </a:cxn>
              </a:cxnLst>
              <a:rect l="T0" t="T1" r="T2" b="T3"/>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p:spPr>
          <p:txBody>
            <a:bodyPr/>
            <a:lstStyle/>
            <a:p>
              <a:endParaRPr lang="ru-RU"/>
            </a:p>
          </p:txBody>
        </p:sp>
        <p:sp>
          <p:nvSpPr>
            <p:cNvPr id="120845" name="Freeform 9"/>
            <p:cNvSpPr>
              <a:spLocks/>
            </p:cNvSpPr>
            <p:nvPr/>
          </p:nvSpPr>
          <p:spPr bwMode="auto">
            <a:xfrm>
              <a:off x="11202988" y="9525"/>
              <a:ext cx="963613" cy="366713"/>
            </a:xfrm>
            <a:custGeom>
              <a:avLst/>
              <a:gdLst>
                <a:gd name="T0" fmla="*/ 0 w 203"/>
                <a:gd name="T1" fmla="*/ 0 h 77"/>
                <a:gd name="T2" fmla="*/ 203 w 203"/>
                <a:gd name="T3" fmla="*/ 77 h 77"/>
              </a:gdLst>
              <a:ahLst/>
              <a:cxnLst>
                <a:cxn ang="0">
                  <a:pos x="203" y="77"/>
                </a:cxn>
                <a:cxn ang="0">
                  <a:pos x="0" y="0"/>
                </a:cxn>
              </a:cxnLst>
              <a:rect l="T0" t="T1" r="T2" b="T3"/>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p:spPr>
          <p:txBody>
            <a:bodyPr/>
            <a:lstStyle/>
            <a:p>
              <a:endParaRPr lang="ru-RU"/>
            </a:p>
          </p:txBody>
        </p:sp>
        <p:sp>
          <p:nvSpPr>
            <p:cNvPr id="120846" name="Freeform 10"/>
            <p:cNvSpPr>
              <a:spLocks/>
            </p:cNvSpPr>
            <p:nvPr/>
          </p:nvSpPr>
          <p:spPr bwMode="auto">
            <a:xfrm>
              <a:off x="10494963" y="5275263"/>
              <a:ext cx="1666875" cy="1577975"/>
            </a:xfrm>
            <a:custGeom>
              <a:avLst/>
              <a:gdLst>
                <a:gd name="T0" fmla="*/ 0 w 351"/>
                <a:gd name="T1" fmla="*/ 0 h 332"/>
                <a:gd name="T2" fmla="*/ 351 w 351"/>
                <a:gd name="T3" fmla="*/ 332 h 332"/>
              </a:gdLst>
              <a:ahLst/>
              <a:cxnLst>
                <a:cxn ang="0">
                  <a:pos x="0" y="332"/>
                </a:cxn>
                <a:cxn ang="0">
                  <a:pos x="351" y="0"/>
                </a:cxn>
              </a:cxnLst>
              <a:rect l="T0" t="T1" r="T2" b="T3"/>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p:spPr>
          <p:txBody>
            <a:bodyPr/>
            <a:lstStyle/>
            <a:p>
              <a:endParaRPr lang="ru-RU"/>
            </a:p>
          </p:txBody>
        </p:sp>
        <p:sp>
          <p:nvSpPr>
            <p:cNvPr id="120847" name="Freeform 11"/>
            <p:cNvSpPr>
              <a:spLocks/>
            </p:cNvSpPr>
            <p:nvPr/>
          </p:nvSpPr>
          <p:spPr bwMode="auto">
            <a:xfrm>
              <a:off x="1001713" y="0"/>
              <a:ext cx="3621088" cy="6843713"/>
            </a:xfrm>
            <a:custGeom>
              <a:avLst/>
              <a:gdLst>
                <a:gd name="T0" fmla="*/ 0 w 762"/>
                <a:gd name="T1" fmla="*/ 0 h 1440"/>
                <a:gd name="T2" fmla="*/ 762 w 762"/>
                <a:gd name="T3" fmla="*/ 1440 h 1440"/>
              </a:gdLst>
              <a:ahLst/>
              <a:cxnLst>
                <a:cxn ang="0">
                  <a:pos x="762" y="0"/>
                </a:cxn>
                <a:cxn ang="0">
                  <a:pos x="403" y="1440"/>
                </a:cxn>
              </a:cxnLst>
              <a:rect l="T0" t="T1" r="T2" b="T3"/>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48" name="Freeform 12"/>
            <p:cNvSpPr>
              <a:spLocks/>
            </p:cNvSpPr>
            <p:nvPr/>
          </p:nvSpPr>
          <p:spPr bwMode="auto">
            <a:xfrm>
              <a:off x="11501438" y="9525"/>
              <a:ext cx="665163" cy="257175"/>
            </a:xfrm>
            <a:custGeom>
              <a:avLst/>
              <a:gdLst>
                <a:gd name="T0" fmla="*/ 0 w 140"/>
                <a:gd name="T1" fmla="*/ 0 h 54"/>
                <a:gd name="T2" fmla="*/ 140 w 140"/>
                <a:gd name="T3" fmla="*/ 54 h 54"/>
              </a:gdLst>
              <a:ahLst/>
              <a:cxnLst>
                <a:cxn ang="0">
                  <a:pos x="140" y="54"/>
                </a:cxn>
                <a:cxn ang="0">
                  <a:pos x="0" y="0"/>
                </a:cxn>
              </a:cxnLst>
              <a:rect l="T0" t="T1" r="T2" b="T3"/>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49" name="Freeform 13"/>
            <p:cNvSpPr>
              <a:spLocks/>
            </p:cNvSpPr>
            <p:nvPr/>
          </p:nvSpPr>
          <p:spPr bwMode="auto">
            <a:xfrm>
              <a:off x="10641013" y="5408613"/>
              <a:ext cx="1525588" cy="1435100"/>
            </a:xfrm>
            <a:custGeom>
              <a:avLst/>
              <a:gdLst>
                <a:gd name="T0" fmla="*/ 0 w 321"/>
                <a:gd name="T1" fmla="*/ 0 h 302"/>
                <a:gd name="T2" fmla="*/ 321 w 321"/>
                <a:gd name="T3" fmla="*/ 302 h 302"/>
              </a:gdLst>
              <a:ahLst/>
              <a:cxnLst>
                <a:cxn ang="0">
                  <a:pos x="0" y="302"/>
                </a:cxn>
                <a:cxn ang="0">
                  <a:pos x="321" y="0"/>
                </a:cxn>
              </a:cxnLst>
              <a:rect l="T0" t="T1" r="T2" b="T3"/>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50" name="Freeform 14"/>
            <p:cNvSpPr>
              <a:spLocks/>
            </p:cNvSpPr>
            <p:nvPr/>
          </p:nvSpPr>
          <p:spPr bwMode="auto">
            <a:xfrm>
              <a:off x="1001713" y="0"/>
              <a:ext cx="3244850" cy="6843713"/>
            </a:xfrm>
            <a:custGeom>
              <a:avLst/>
              <a:gdLst>
                <a:gd name="T0" fmla="*/ 0 w 683"/>
                <a:gd name="T1" fmla="*/ 0 h 1440"/>
                <a:gd name="T2" fmla="*/ 683 w 683"/>
                <a:gd name="T3" fmla="*/ 1440 h 1440"/>
              </a:gdLst>
              <a:ahLst/>
              <a:cxnLst>
                <a:cxn ang="0">
                  <a:pos x="683" y="0"/>
                </a:cxn>
                <a:cxn ang="0">
                  <a:pos x="355" y="1440"/>
                </a:cxn>
              </a:cxnLst>
              <a:rect l="T0" t="T1" r="T2" b="T3"/>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51" name="Freeform 15"/>
            <p:cNvSpPr>
              <a:spLocks/>
            </p:cNvSpPr>
            <p:nvPr/>
          </p:nvSpPr>
          <p:spPr bwMode="auto">
            <a:xfrm>
              <a:off x="10802938" y="5518150"/>
              <a:ext cx="1363663" cy="1325563"/>
            </a:xfrm>
            <a:custGeom>
              <a:avLst/>
              <a:gdLst>
                <a:gd name="T0" fmla="*/ 0 w 287"/>
                <a:gd name="T1" fmla="*/ 0 h 279"/>
                <a:gd name="T2" fmla="*/ 287 w 287"/>
                <a:gd name="T3" fmla="*/ 279 h 279"/>
              </a:gdLst>
              <a:ahLst/>
              <a:cxnLst>
                <a:cxn ang="0">
                  <a:pos x="0" y="279"/>
                </a:cxn>
                <a:cxn ang="0">
                  <a:pos x="287" y="0"/>
                </a:cxn>
              </a:cxnLst>
              <a:rect l="T0" t="T1" r="T2" b="T3"/>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52" name="Freeform 16"/>
            <p:cNvSpPr>
              <a:spLocks/>
            </p:cNvSpPr>
            <p:nvPr/>
          </p:nvSpPr>
          <p:spPr bwMode="auto">
            <a:xfrm>
              <a:off x="889000" y="0"/>
              <a:ext cx="3230563" cy="6843713"/>
            </a:xfrm>
            <a:custGeom>
              <a:avLst/>
              <a:gdLst>
                <a:gd name="T0" fmla="*/ 0 w 680"/>
                <a:gd name="T1" fmla="*/ 0 h 1440"/>
                <a:gd name="T2" fmla="*/ 680 w 680"/>
                <a:gd name="T3" fmla="*/ 1440 h 1440"/>
              </a:gdLst>
              <a:ahLst/>
              <a:cxnLst>
                <a:cxn ang="0">
                  <a:pos x="680" y="0"/>
                </a:cxn>
                <a:cxn ang="0">
                  <a:pos x="337" y="1440"/>
                </a:cxn>
              </a:cxnLst>
              <a:rect l="T0" t="T1" r="T2" b="T3"/>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53" name="Freeform 17"/>
            <p:cNvSpPr>
              <a:spLocks/>
            </p:cNvSpPr>
            <p:nvPr/>
          </p:nvSpPr>
          <p:spPr bwMode="auto">
            <a:xfrm>
              <a:off x="10979150" y="5694363"/>
              <a:ext cx="1187450" cy="1149350"/>
            </a:xfrm>
            <a:custGeom>
              <a:avLst/>
              <a:gdLst>
                <a:gd name="T0" fmla="*/ 0 w 250"/>
                <a:gd name="T1" fmla="*/ 0 h 242"/>
                <a:gd name="T2" fmla="*/ 250 w 250"/>
                <a:gd name="T3" fmla="*/ 242 h 242"/>
              </a:gdLst>
              <a:ahLst/>
              <a:cxnLst>
                <a:cxn ang="0">
                  <a:pos x="0" y="242"/>
                </a:cxn>
                <a:cxn ang="0">
                  <a:pos x="250" y="0"/>
                </a:cxn>
              </a:cxnLst>
              <a:rect l="T0" t="T1" r="T2" b="T3"/>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54" name="Freeform 18"/>
            <p:cNvSpPr>
              <a:spLocks/>
            </p:cNvSpPr>
            <p:nvPr/>
          </p:nvSpPr>
          <p:spPr bwMode="auto">
            <a:xfrm>
              <a:off x="484188" y="0"/>
              <a:ext cx="3421063" cy="6843713"/>
            </a:xfrm>
            <a:custGeom>
              <a:avLst/>
              <a:gdLst>
                <a:gd name="T0" fmla="*/ 0 w 720"/>
                <a:gd name="T1" fmla="*/ 0 h 1440"/>
                <a:gd name="T2" fmla="*/ 720 w 720"/>
                <a:gd name="T3" fmla="*/ 1440 h 1440"/>
              </a:gdLst>
              <a:ahLst/>
              <a:cxnLst>
                <a:cxn ang="0">
                  <a:pos x="720" y="0"/>
                </a:cxn>
                <a:cxn ang="0">
                  <a:pos x="362" y="1440"/>
                </a:cxn>
              </a:cxnLst>
              <a:rect l="T0" t="T1" r="T2" b="T3"/>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55" name="Freeform 19"/>
            <p:cNvSpPr>
              <a:spLocks/>
            </p:cNvSpPr>
            <p:nvPr/>
          </p:nvSpPr>
          <p:spPr bwMode="auto">
            <a:xfrm>
              <a:off x="11287125" y="6049963"/>
              <a:ext cx="879475" cy="793750"/>
            </a:xfrm>
            <a:custGeom>
              <a:avLst/>
              <a:gdLst>
                <a:gd name="T0" fmla="*/ 0 w 185"/>
                <a:gd name="T1" fmla="*/ 0 h 167"/>
                <a:gd name="T2" fmla="*/ 185 w 185"/>
                <a:gd name="T3" fmla="*/ 167 h 167"/>
              </a:gdLst>
              <a:ahLst/>
              <a:cxnLst>
                <a:cxn ang="0">
                  <a:pos x="0" y="167"/>
                </a:cxn>
                <a:cxn ang="0">
                  <a:pos x="185" y="0"/>
                </a:cxn>
              </a:cxnLst>
              <a:rect l="T0" t="T1" r="T2" b="T3"/>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56" name="Freeform 20"/>
            <p:cNvSpPr>
              <a:spLocks/>
            </p:cNvSpPr>
            <p:nvPr/>
          </p:nvSpPr>
          <p:spPr bwMode="auto">
            <a:xfrm>
              <a:off x="598488" y="0"/>
              <a:ext cx="2717800" cy="6843713"/>
            </a:xfrm>
            <a:custGeom>
              <a:avLst/>
              <a:gdLst>
                <a:gd name="T0" fmla="*/ 0 w 572"/>
                <a:gd name="T1" fmla="*/ 0 h 1440"/>
                <a:gd name="T2" fmla="*/ 572 w 572"/>
                <a:gd name="T3" fmla="*/ 1440 h 1440"/>
              </a:gdLst>
              <a:ahLst/>
              <a:cxnLst>
                <a:cxn ang="0">
                  <a:pos x="572" y="0"/>
                </a:cxn>
                <a:cxn ang="0">
                  <a:pos x="164" y="1440"/>
                </a:cxn>
              </a:cxnLst>
              <a:rect l="T0" t="T1" r="T2" b="T3"/>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p:spPr>
          <p:txBody>
            <a:bodyPr/>
            <a:lstStyle/>
            <a:p>
              <a:endParaRPr lang="ru-RU"/>
            </a:p>
          </p:txBody>
        </p:sp>
        <p:sp>
          <p:nvSpPr>
            <p:cNvPr id="120857" name="Freeform 21"/>
            <p:cNvSpPr>
              <a:spLocks/>
            </p:cNvSpPr>
            <p:nvPr/>
          </p:nvSpPr>
          <p:spPr bwMode="auto">
            <a:xfrm>
              <a:off x="261938" y="0"/>
              <a:ext cx="2944813" cy="6843713"/>
            </a:xfrm>
            <a:custGeom>
              <a:avLst/>
              <a:gdLst>
                <a:gd name="T0" fmla="*/ 0 w 620"/>
                <a:gd name="T1" fmla="*/ 0 h 1440"/>
                <a:gd name="T2" fmla="*/ 620 w 620"/>
                <a:gd name="T3" fmla="*/ 1440 h 1440"/>
              </a:gdLst>
              <a:ahLst/>
              <a:cxnLst>
                <a:cxn ang="0">
                  <a:pos x="620" y="0"/>
                </a:cxn>
                <a:cxn ang="0">
                  <a:pos x="186" y="1440"/>
                </a:cxn>
              </a:cxnLst>
              <a:rect l="T0" t="T1" r="T2" b="T3"/>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p:spPr>
          <p:txBody>
            <a:bodyPr/>
            <a:lstStyle/>
            <a:p>
              <a:endParaRPr lang="ru-RU"/>
            </a:p>
          </p:txBody>
        </p:sp>
        <p:sp>
          <p:nvSpPr>
            <p:cNvPr id="120858" name="Freeform 22"/>
            <p:cNvSpPr>
              <a:spLocks/>
            </p:cNvSpPr>
            <p:nvPr/>
          </p:nvSpPr>
          <p:spPr bwMode="auto">
            <a:xfrm>
              <a:off x="-417513" y="0"/>
              <a:ext cx="2403475" cy="6843713"/>
            </a:xfrm>
            <a:custGeom>
              <a:avLst/>
              <a:gdLst>
                <a:gd name="T0" fmla="*/ 0 w 506"/>
                <a:gd name="T1" fmla="*/ 0 h 1440"/>
                <a:gd name="T2" fmla="*/ 506 w 506"/>
                <a:gd name="T3" fmla="*/ 1440 h 1440"/>
              </a:gdLst>
              <a:ahLst/>
              <a:cxnLst>
                <a:cxn ang="0">
                  <a:pos x="506" y="0"/>
                </a:cxn>
                <a:cxn ang="0">
                  <a:pos x="171" y="1440"/>
                </a:cxn>
              </a:cxnLst>
              <a:rect l="T0" t="T1" r="T2" b="T3"/>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59" name="Freeform 23"/>
            <p:cNvSpPr>
              <a:spLocks/>
            </p:cNvSpPr>
            <p:nvPr/>
          </p:nvSpPr>
          <p:spPr bwMode="auto">
            <a:xfrm>
              <a:off x="14288" y="9525"/>
              <a:ext cx="1771650" cy="3198813"/>
            </a:xfrm>
            <a:custGeom>
              <a:avLst/>
              <a:gdLst>
                <a:gd name="T0" fmla="*/ 0 w 373"/>
                <a:gd name="T1" fmla="*/ 0 h 673"/>
                <a:gd name="T2" fmla="*/ 373 w 373"/>
                <a:gd name="T3" fmla="*/ 673 h 673"/>
              </a:gdLst>
              <a:ahLst/>
              <a:cxnLst>
                <a:cxn ang="0">
                  <a:pos x="373" y="0"/>
                </a:cxn>
                <a:cxn ang="0">
                  <a:pos x="0" y="673"/>
                </a:cxn>
              </a:cxnLst>
              <a:rect l="T0" t="T1" r="T2" b="T3"/>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60" name="Freeform 24"/>
            <p:cNvSpPr>
              <a:spLocks/>
            </p:cNvSpPr>
            <p:nvPr/>
          </p:nvSpPr>
          <p:spPr bwMode="auto">
            <a:xfrm>
              <a:off x="4763" y="6016625"/>
              <a:ext cx="214313" cy="827088"/>
            </a:xfrm>
            <a:custGeom>
              <a:avLst/>
              <a:gdLst>
                <a:gd name="T0" fmla="*/ 0 w 45"/>
                <a:gd name="T1" fmla="*/ 0 h 174"/>
                <a:gd name="T2" fmla="*/ 45 w 45"/>
                <a:gd name="T3" fmla="*/ 174 h 174"/>
              </a:gdLst>
              <a:ahLst/>
              <a:cxnLst>
                <a:cxn ang="0">
                  <a:pos x="0" y="0"/>
                </a:cxn>
                <a:cxn ang="0">
                  <a:pos x="45" y="174"/>
                </a:cxn>
              </a:cxnLst>
              <a:rect l="T0" t="T1" r="T2" b="T3"/>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p:spPr>
          <p:txBody>
            <a:bodyPr/>
            <a:lstStyle/>
            <a:p>
              <a:endParaRPr lang="ru-RU"/>
            </a:p>
          </p:txBody>
        </p:sp>
        <p:sp>
          <p:nvSpPr>
            <p:cNvPr id="120861" name="Freeform 25"/>
            <p:cNvSpPr>
              <a:spLocks/>
            </p:cNvSpPr>
            <p:nvPr/>
          </p:nvSpPr>
          <p:spPr bwMode="auto">
            <a:xfrm>
              <a:off x="14288" y="0"/>
              <a:ext cx="1562100" cy="2228850"/>
            </a:xfrm>
            <a:custGeom>
              <a:avLst/>
              <a:gdLst>
                <a:gd name="T0" fmla="*/ 0 w 329"/>
                <a:gd name="T1" fmla="*/ 0 h 469"/>
                <a:gd name="T2" fmla="*/ 329 w 329"/>
                <a:gd name="T3" fmla="*/ 469 h 469"/>
              </a:gdLst>
              <a:ahLst/>
              <a:cxnLst>
                <a:cxn ang="0">
                  <a:pos x="329" y="0"/>
                </a:cxn>
                <a:cxn ang="0">
                  <a:pos x="0" y="469"/>
                </a:cxn>
              </a:cxnLst>
              <a:rect l="T0" t="T1" r="T2" b="T3"/>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p:spPr>
          <p:txBody>
            <a:bodyPr/>
            <a:lstStyle/>
            <a:p>
              <a:endParaRPr lang="ru-RU"/>
            </a:p>
          </p:txBody>
        </p:sp>
      </p:grpSp>
      <p:grpSp>
        <p:nvGrpSpPr>
          <p:cNvPr id="120835" name="Group 32"/>
          <p:cNvGrpSpPr>
            <a:grpSpLocks noGrp="1" noUngrp="1" noRot="1" noChangeAspect="1" noMove="1" noResize="1"/>
          </p:cNvGrpSpPr>
          <p:nvPr/>
        </p:nvGrpSpPr>
        <p:grpSpPr bwMode="auto">
          <a:xfrm>
            <a:off x="600075" y="1274763"/>
            <a:ext cx="2755900" cy="2603500"/>
            <a:chOff x="697883" y="1816768"/>
            <a:chExt cx="3674476" cy="3470421"/>
          </a:xfrm>
        </p:grpSpPr>
        <p:sp>
          <p:nvSpPr>
            <p:cNvPr id="34" name="Rectangle 33"/>
            <p:cNvSpPr/>
            <p:nvPr/>
          </p:nvSpPr>
          <p:spPr>
            <a:xfrm>
              <a:off x="697883" y="1816768"/>
              <a:ext cx="3674476" cy="503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buClr>
                  <a:srgbClr val="000000"/>
                </a:buClr>
                <a:buFont typeface="Arial"/>
                <a:buNone/>
                <a:defRPr/>
              </a:pPr>
              <a:endParaRPr lang="en-US" sz="1050" kern="0" dirty="0">
                <a:sym typeface="Arial"/>
              </a:endParaRPr>
            </a:p>
          </p:txBody>
        </p:sp>
        <p:sp>
          <p:nvSpPr>
            <p:cNvPr id="35" name="Isosceles Triangle 22"/>
            <p:cNvSpPr/>
            <p:nvPr/>
          </p:nvSpPr>
          <p:spPr>
            <a:xfrm rot="10800000">
              <a:off x="2380607" y="5014210"/>
              <a:ext cx="315378" cy="27297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p:cNvSpPr/>
            <p:nvPr/>
          </p:nvSpPr>
          <p:spPr>
            <a:xfrm>
              <a:off x="704234" y="2392350"/>
              <a:ext cx="3668125" cy="2623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Заголовок 1"/>
          <p:cNvSpPr>
            <a:spLocks noGrp="1"/>
          </p:cNvSpPr>
          <p:nvPr>
            <p:ph type="title"/>
          </p:nvPr>
        </p:nvSpPr>
        <p:spPr>
          <a:xfrm>
            <a:off x="666750" y="1762125"/>
            <a:ext cx="2624138" cy="1843088"/>
          </a:xfrm>
        </p:spPr>
        <p:txBody>
          <a:bodyPr>
            <a:normAutofit/>
          </a:bodyPr>
          <a:lstStyle/>
          <a:p>
            <a:pPr eaLnBrk="1" hangingPunct="1">
              <a:buClr>
                <a:schemeClr val="accent1"/>
              </a:buClr>
              <a:buSzPts val="3600"/>
              <a:buFont typeface="PT Sans Narrow"/>
              <a:buNone/>
            </a:pPr>
            <a:r>
              <a:rPr lang="ru-RU" sz="1600" b="1">
                <a:solidFill>
                  <a:srgbClr val="FFFFFF"/>
                </a:solidFill>
                <a:latin typeface="PT Sans Narrow"/>
                <a:cs typeface="Arial" charset="0"/>
                <a:sym typeface="PT Sans Narrow"/>
              </a:rPr>
              <a:t>В реальных инновационных процессах скорость процесса диффузии нововведения определяется различными факторами</a:t>
            </a:r>
          </a:p>
        </p:txBody>
      </p:sp>
      <p:sp>
        <p:nvSpPr>
          <p:cNvPr id="120837" name="Объект 2"/>
          <p:cNvSpPr txBox="1">
            <a:spLocks noGrp="1"/>
          </p:cNvSpPr>
          <p:nvPr>
            <p:ph idx="1"/>
          </p:nvPr>
        </p:nvSpPr>
        <p:spPr>
          <a:xfrm>
            <a:off x="3838575" y="601663"/>
            <a:ext cx="4711700" cy="3937000"/>
          </a:xfrm>
        </p:spPr>
        <p:txBody>
          <a:bodyPr/>
          <a:lstStyle/>
          <a:p>
            <a:pPr marL="457200" indent="-342900" eaLnBrk="1" hangingPunct="1">
              <a:lnSpc>
                <a:spcPct val="115000"/>
              </a:lnSpc>
              <a:buClr>
                <a:srgbClr val="695D46"/>
              </a:buClr>
              <a:buSzPts val="1800"/>
              <a:buFont typeface="Open Sans"/>
              <a:buChar char="●"/>
            </a:pPr>
            <a:r>
              <a:rPr lang="ru-RU" sz="1800">
                <a:solidFill>
                  <a:srgbClr val="695D46"/>
                </a:solidFill>
                <a:latin typeface="Open Sans"/>
                <a:cs typeface="Arial" charset="0"/>
                <a:sym typeface="Open Sans"/>
              </a:rPr>
              <a:t>формой принятия решения; </a:t>
            </a:r>
          </a:p>
          <a:p>
            <a:pPr marL="457200" indent="-342900" eaLnBrk="1" hangingPunct="1">
              <a:lnSpc>
                <a:spcPct val="115000"/>
              </a:lnSpc>
              <a:buClr>
                <a:srgbClr val="695D46"/>
              </a:buClr>
              <a:buSzPts val="1800"/>
              <a:buFont typeface="Open Sans"/>
              <a:buChar char="●"/>
            </a:pPr>
            <a:r>
              <a:rPr lang="ru-RU" sz="1800">
                <a:solidFill>
                  <a:srgbClr val="695D46"/>
                </a:solidFill>
                <a:latin typeface="Open Sans"/>
                <a:cs typeface="Arial" charset="0"/>
                <a:sym typeface="Open Sans"/>
              </a:rPr>
              <a:t>способом передачи информации; </a:t>
            </a:r>
          </a:p>
          <a:p>
            <a:pPr marL="457200" indent="-342900" eaLnBrk="1" hangingPunct="1">
              <a:lnSpc>
                <a:spcPct val="115000"/>
              </a:lnSpc>
              <a:buClr>
                <a:srgbClr val="695D46"/>
              </a:buClr>
              <a:buSzPts val="1800"/>
              <a:buFont typeface="Open Sans"/>
              <a:buChar char="●"/>
            </a:pPr>
            <a:r>
              <a:rPr lang="ru-RU" sz="1800">
                <a:solidFill>
                  <a:srgbClr val="695D46"/>
                </a:solidFill>
                <a:latin typeface="Open Sans"/>
                <a:cs typeface="Arial" charset="0"/>
                <a:sym typeface="Open Sans"/>
              </a:rPr>
              <a:t>свойствами социальной системы; </a:t>
            </a:r>
          </a:p>
          <a:p>
            <a:pPr marL="457200" indent="-342900" eaLnBrk="1" hangingPunct="1">
              <a:lnSpc>
                <a:spcPct val="115000"/>
              </a:lnSpc>
              <a:buClr>
                <a:srgbClr val="695D46"/>
              </a:buClr>
              <a:buSzPts val="1800"/>
              <a:buFont typeface="Open Sans"/>
              <a:buChar char="●"/>
            </a:pPr>
            <a:r>
              <a:rPr lang="ru-RU" sz="1800">
                <a:solidFill>
                  <a:srgbClr val="695D46"/>
                </a:solidFill>
                <a:latin typeface="Open Sans"/>
                <a:cs typeface="Arial" charset="0"/>
                <a:sym typeface="Open Sans"/>
              </a:rPr>
              <a:t>свойствами нововведения (относительные преимущества по сравнению с традиционными решениями; совместимость со сложившейся практикой и технологической структурой: сложность, накопленный опыт внедрения и др.)</a:t>
            </a:r>
          </a:p>
          <a:p>
            <a:pPr marL="457200" indent="-342900" eaLnBrk="1" hangingPunct="1">
              <a:lnSpc>
                <a:spcPct val="115000"/>
              </a:lnSpc>
              <a:buClr>
                <a:srgbClr val="695D46"/>
              </a:buClr>
              <a:buSzPts val="1800"/>
              <a:buFont typeface="Open Sans"/>
              <a:buChar char="●"/>
            </a:pPr>
            <a:endParaRPr lang="ru-RU" sz="1800">
              <a:solidFill>
                <a:srgbClr val="695D46"/>
              </a:solidFill>
              <a:latin typeface="Open Sans"/>
              <a:cs typeface="Arial" charset="0"/>
              <a:sym typeface="Open San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9145588" cy="515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21858" name="Group 9"/>
          <p:cNvGrpSpPr>
            <a:grpSpLocks noGrp="1" noUngrp="1" noRot="1" noChangeAspect="1" noMove="1" noResize="1"/>
          </p:cNvGrpSpPr>
          <p:nvPr/>
        </p:nvGrpSpPr>
        <p:grpSpPr bwMode="auto">
          <a:xfrm>
            <a:off x="-247650" y="-44450"/>
            <a:ext cx="9386888" cy="5192713"/>
            <a:chOff x="-329674" y="-51881"/>
            <a:chExt cx="12515851" cy="6923798"/>
          </a:xfrm>
        </p:grpSpPr>
        <p:sp>
          <p:nvSpPr>
            <p:cNvPr id="121862" name="Freeform 5"/>
            <p:cNvSpPr>
              <a:spLocks/>
            </p:cNvSpPr>
            <p:nvPr/>
          </p:nvSpPr>
          <p:spPr bwMode="auto">
            <a:xfrm>
              <a:off x="-329674" y="1298404"/>
              <a:ext cx="9702800" cy="5573512"/>
            </a:xfrm>
            <a:custGeom>
              <a:avLst/>
              <a:gdLst>
                <a:gd name="T0" fmla="*/ 0 w 2038"/>
                <a:gd name="T1" fmla="*/ 0 h 1169"/>
                <a:gd name="T2" fmla="*/ 2038 w 2038"/>
                <a:gd name="T3" fmla="*/ 1169 h 1169"/>
              </a:gdLst>
              <a:ahLst/>
              <a:cxnLst>
                <a:cxn ang="0">
                  <a:pos x="1752" y="1169"/>
                </a:cxn>
                <a:cxn ang="0">
                  <a:pos x="1487" y="334"/>
                </a:cxn>
                <a:cxn ang="0">
                  <a:pos x="860" y="22"/>
                </a:cxn>
                <a:cxn ang="0">
                  <a:pos x="199" y="318"/>
                </a:cxn>
                <a:cxn ang="0">
                  <a:pos x="399" y="1165"/>
                </a:cxn>
              </a:cxnLst>
              <a:rect l="T0" t="T1" r="T2" b="T3"/>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63" name="Freeform 6"/>
            <p:cNvSpPr>
              <a:spLocks/>
            </p:cNvSpPr>
            <p:nvPr/>
          </p:nvSpPr>
          <p:spPr bwMode="auto">
            <a:xfrm>
              <a:off x="670451" y="2018236"/>
              <a:ext cx="7373938" cy="4848892"/>
            </a:xfrm>
            <a:custGeom>
              <a:avLst/>
              <a:gdLst>
                <a:gd name="T0" fmla="*/ 0 w 1549"/>
                <a:gd name="T1" fmla="*/ 0 h 1017"/>
                <a:gd name="T2" fmla="*/ 1549 w 1549"/>
                <a:gd name="T3" fmla="*/ 1017 h 1017"/>
              </a:gdLst>
              <a:ahLst/>
              <a:cxnLst>
                <a:cxn ang="0">
                  <a:pos x="1025" y="1016"/>
                </a:cxn>
                <a:cxn ang="0">
                  <a:pos x="1443" y="592"/>
                </a:cxn>
                <a:cxn ang="0">
                  <a:pos x="782" y="53"/>
                </a:cxn>
                <a:cxn ang="0">
                  <a:pos x="150" y="329"/>
                </a:cxn>
                <a:cxn ang="0">
                  <a:pos x="477" y="1017"/>
                </a:cxn>
              </a:cxnLst>
              <a:rect l="T0" t="T1" r="T2" b="T3"/>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64" name="Freeform 7"/>
            <p:cNvSpPr>
              <a:spLocks/>
            </p:cNvSpPr>
            <p:nvPr/>
          </p:nvSpPr>
          <p:spPr bwMode="auto">
            <a:xfrm>
              <a:off x="251351" y="1788400"/>
              <a:ext cx="8035925" cy="5083516"/>
            </a:xfrm>
            <a:custGeom>
              <a:avLst/>
              <a:gdLst>
                <a:gd name="T0" fmla="*/ 0 w 1688"/>
                <a:gd name="T1" fmla="*/ 0 h 1066"/>
                <a:gd name="T2" fmla="*/ 1688 w 1688"/>
                <a:gd name="T3" fmla="*/ 1066 h 1066"/>
              </a:gdLst>
              <a:ahLst/>
              <a:cxnLst>
                <a:cxn ang="0">
                  <a:pos x="1302" y="1066"/>
                </a:cxn>
                <a:cxn ang="0">
                  <a:pos x="1613" y="850"/>
                </a:cxn>
                <a:cxn ang="0">
                  <a:pos x="1517" y="471"/>
                </a:cxn>
                <a:cxn ang="0">
                  <a:pos x="798" y="28"/>
                </a:cxn>
                <a:cxn ang="0">
                  <a:pos x="181" y="333"/>
                </a:cxn>
                <a:cxn ang="0">
                  <a:pos x="420" y="1066"/>
                </a:cxn>
              </a:cxnLst>
              <a:rect l="T0" t="T1" r="T2" b="T3"/>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21865" name="Freeform 8"/>
            <p:cNvSpPr>
              <a:spLocks/>
            </p:cNvSpPr>
            <p:nvPr/>
          </p:nvSpPr>
          <p:spPr bwMode="auto">
            <a:xfrm>
              <a:off x="-1061" y="549842"/>
              <a:ext cx="10334625" cy="6322075"/>
            </a:xfrm>
            <a:custGeom>
              <a:avLst/>
              <a:gdLst>
                <a:gd name="T0" fmla="*/ 0 w 2171"/>
                <a:gd name="T1" fmla="*/ 0 h 1326"/>
                <a:gd name="T2" fmla="*/ 2171 w 2171"/>
                <a:gd name="T3" fmla="*/ 1326 h 1326"/>
              </a:gdLst>
              <a:ahLst/>
              <a:cxnLst>
                <a:cxn ang="0">
                  <a:pos x="1873" y="1326"/>
                </a:cxn>
                <a:cxn ang="0">
                  <a:pos x="1609" y="473"/>
                </a:cxn>
                <a:cxn ang="0">
                  <a:pos x="880" y="63"/>
                </a:cxn>
                <a:cxn ang="0">
                  <a:pos x="0" y="423"/>
                </a:cxn>
              </a:cxnLst>
              <a:rect l="T0" t="T1" r="T2" b="T3"/>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66" name="Freeform 9"/>
            <p:cNvSpPr>
              <a:spLocks/>
            </p:cNvSpPr>
            <p:nvPr/>
          </p:nvSpPr>
          <p:spPr bwMode="auto">
            <a:xfrm>
              <a:off x="3701" y="6186246"/>
              <a:ext cx="504825" cy="681527"/>
            </a:xfrm>
            <a:custGeom>
              <a:avLst/>
              <a:gdLst>
                <a:gd name="T0" fmla="*/ 0 w 106"/>
                <a:gd name="T1" fmla="*/ 0 h 143"/>
                <a:gd name="T2" fmla="*/ 106 w 106"/>
                <a:gd name="T3" fmla="*/ 143 h 143"/>
              </a:gdLst>
              <a:ahLst/>
              <a:cxnLst>
                <a:cxn ang="0">
                  <a:pos x="0" y="0"/>
                </a:cxn>
                <a:cxn ang="0">
                  <a:pos x="106" y="143"/>
                </a:cxn>
              </a:cxnLst>
              <a:rect l="T0" t="T1" r="T2" b="T3"/>
              <a:pathLst>
                <a:path w="106" h="143">
                  <a:moveTo>
                    <a:pt x="0" y="0"/>
                  </a:moveTo>
                  <a:cubicBezTo>
                    <a:pt x="35" y="54"/>
                    <a:pt x="70" y="101"/>
                    <a:pt x="106" y="143"/>
                  </a:cubicBezTo>
                </a:path>
              </a:pathLst>
            </a:custGeom>
            <a:noFill/>
            <a:ln w="4763" cap="flat">
              <a:solidFill>
                <a:schemeClr val="tx1">
                  <a:alpha val="10196"/>
                </a:schemeClr>
              </a:solidFill>
              <a:prstDash val="solid"/>
              <a:miter lim="800000"/>
              <a:headEnd/>
              <a:tailEnd/>
            </a:ln>
          </p:spPr>
          <p:txBody>
            <a:bodyPr/>
            <a:lstStyle/>
            <a:p>
              <a:endParaRPr lang="ru-RU"/>
            </a:p>
          </p:txBody>
        </p:sp>
        <p:sp>
          <p:nvSpPr>
            <p:cNvPr id="121867" name="Freeform 10"/>
            <p:cNvSpPr>
              <a:spLocks/>
            </p:cNvSpPr>
            <p:nvPr/>
          </p:nvSpPr>
          <p:spPr bwMode="auto">
            <a:xfrm>
              <a:off x="-1061" y="-51881"/>
              <a:ext cx="11091863" cy="6923796"/>
            </a:xfrm>
            <a:custGeom>
              <a:avLst/>
              <a:gdLst>
                <a:gd name="T0" fmla="*/ 0 w 2330"/>
                <a:gd name="T1" fmla="*/ 0 h 1452"/>
                <a:gd name="T2" fmla="*/ 2330 w 2330"/>
                <a:gd name="T3" fmla="*/ 1452 h 1452"/>
              </a:gdLst>
              <a:ahLst/>
              <a:cxnLst>
                <a:cxn ang="0">
                  <a:pos x="2046" y="1452"/>
                </a:cxn>
                <a:cxn ang="0">
                  <a:pos x="1813" y="601"/>
                </a:cxn>
                <a:cxn ang="0">
                  <a:pos x="956" y="97"/>
                </a:cxn>
                <a:cxn ang="0">
                  <a:pos x="0" y="366"/>
                </a:cxn>
              </a:cxnLst>
              <a:rect l="T0" t="T1" r="T2" b="T3"/>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68" name="Freeform 11"/>
            <p:cNvSpPr>
              <a:spLocks/>
            </p:cNvSpPr>
            <p:nvPr/>
          </p:nvSpPr>
          <p:spPr bwMode="auto">
            <a:xfrm>
              <a:off x="5426601" y="5579"/>
              <a:ext cx="5788025" cy="6847184"/>
            </a:xfrm>
            <a:custGeom>
              <a:avLst/>
              <a:gdLst>
                <a:gd name="T0" fmla="*/ 0 w 1216"/>
                <a:gd name="T1" fmla="*/ 0 h 1436"/>
                <a:gd name="T2" fmla="*/ 1216 w 1216"/>
                <a:gd name="T3" fmla="*/ 1436 h 1436"/>
              </a:gdLst>
              <a:ahLst/>
              <a:cxnLst>
                <a:cxn ang="0">
                  <a:pos x="1094" y="1436"/>
                </a:cxn>
                <a:cxn ang="0">
                  <a:pos x="709" y="551"/>
                </a:cxn>
                <a:cxn ang="0">
                  <a:pos x="0" y="0"/>
                </a:cxn>
              </a:cxnLst>
              <a:rect l="T0" t="T1" r="T2" b="T3"/>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69" name="Freeform 12"/>
            <p:cNvSpPr>
              <a:spLocks/>
            </p:cNvSpPr>
            <p:nvPr/>
          </p:nvSpPr>
          <p:spPr bwMode="auto">
            <a:xfrm>
              <a:off x="-1061" y="5579"/>
              <a:ext cx="1057275" cy="614491"/>
            </a:xfrm>
            <a:custGeom>
              <a:avLst/>
              <a:gdLst>
                <a:gd name="T0" fmla="*/ 0 w 222"/>
                <a:gd name="T1" fmla="*/ 0 h 129"/>
                <a:gd name="T2" fmla="*/ 222 w 222"/>
                <a:gd name="T3" fmla="*/ 129 h 129"/>
              </a:gdLst>
              <a:ahLst/>
              <a:cxnLst>
                <a:cxn ang="0">
                  <a:pos x="222" y="0"/>
                </a:cxn>
                <a:cxn ang="0">
                  <a:pos x="0" y="129"/>
                </a:cxn>
              </a:cxnLst>
              <a:rect l="T0" t="T1" r="T2" b="T3"/>
              <a:pathLst>
                <a:path w="222" h="129">
                  <a:moveTo>
                    <a:pt x="222" y="0"/>
                  </a:moveTo>
                  <a:cubicBezTo>
                    <a:pt x="152" y="35"/>
                    <a:pt x="76" y="78"/>
                    <a:pt x="0" y="129"/>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70" name="Freeform 13"/>
            <p:cNvSpPr>
              <a:spLocks/>
            </p:cNvSpPr>
            <p:nvPr/>
          </p:nvSpPr>
          <p:spPr bwMode="auto">
            <a:xfrm>
              <a:off x="5821889" y="5579"/>
              <a:ext cx="5588000" cy="6866337"/>
            </a:xfrm>
            <a:custGeom>
              <a:avLst/>
              <a:gdLst>
                <a:gd name="T0" fmla="*/ 0 w 1174"/>
                <a:gd name="T1" fmla="*/ 0 h 1440"/>
                <a:gd name="T2" fmla="*/ 1174 w 1174"/>
                <a:gd name="T3" fmla="*/ 1440 h 1440"/>
              </a:gdLst>
              <a:ahLst/>
              <a:cxnLst>
                <a:cxn ang="0">
                  <a:pos x="1067" y="1440"/>
                </a:cxn>
                <a:cxn ang="0">
                  <a:pos x="698" y="577"/>
                </a:cxn>
                <a:cxn ang="0">
                  <a:pos x="0" y="0"/>
                </a:cxn>
              </a:cxnLst>
              <a:rect l="T0" t="T1" r="T2" b="T3"/>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21871" name="Freeform 14"/>
            <p:cNvSpPr>
              <a:spLocks/>
            </p:cNvSpPr>
            <p:nvPr/>
          </p:nvSpPr>
          <p:spPr bwMode="auto">
            <a:xfrm>
              <a:off x="3701" y="790"/>
              <a:ext cx="595313" cy="352734"/>
            </a:xfrm>
            <a:custGeom>
              <a:avLst/>
              <a:gdLst>
                <a:gd name="T0" fmla="*/ 0 w 125"/>
                <a:gd name="T1" fmla="*/ 0 h 74"/>
                <a:gd name="T2" fmla="*/ 125 w 125"/>
                <a:gd name="T3" fmla="*/ 74 h 74"/>
              </a:gdLst>
              <a:ahLst/>
              <a:cxnLst>
                <a:cxn ang="0">
                  <a:pos x="125" y="0"/>
                </a:cxn>
                <a:cxn ang="0">
                  <a:pos x="0" y="74"/>
                </a:cxn>
              </a:cxnLst>
              <a:rect l="T0" t="T1" r="T2" b="T3"/>
              <a:pathLst>
                <a:path w="125" h="74">
                  <a:moveTo>
                    <a:pt x="125" y="0"/>
                  </a:moveTo>
                  <a:cubicBezTo>
                    <a:pt x="85" y="22"/>
                    <a:pt x="43" y="47"/>
                    <a:pt x="0" y="74"/>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21872" name="Freeform 15"/>
            <p:cNvSpPr>
              <a:spLocks/>
            </p:cNvSpPr>
            <p:nvPr/>
          </p:nvSpPr>
          <p:spPr bwMode="auto">
            <a:xfrm>
              <a:off x="6012389" y="5579"/>
              <a:ext cx="5497513" cy="6866337"/>
            </a:xfrm>
            <a:custGeom>
              <a:avLst/>
              <a:gdLst>
                <a:gd name="T0" fmla="*/ 0 w 1155"/>
                <a:gd name="T1" fmla="*/ 0 h 1440"/>
                <a:gd name="T2" fmla="*/ 1155 w 1155"/>
                <a:gd name="T3" fmla="*/ 1440 h 1440"/>
              </a:gdLst>
              <a:ahLst/>
              <a:cxnLst>
                <a:cxn ang="0">
                  <a:pos x="1056" y="1440"/>
                </a:cxn>
                <a:cxn ang="0">
                  <a:pos x="686" y="580"/>
                </a:cxn>
                <a:cxn ang="0">
                  <a:pos x="0" y="0"/>
                </a:cxn>
              </a:cxnLst>
              <a:rect l="T0" t="T1" r="T2" b="T3"/>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196"/>
                </a:schemeClr>
              </a:solidFill>
              <a:prstDash val="dashDot"/>
              <a:miter lim="800000"/>
              <a:headEnd/>
              <a:tailEnd/>
            </a:ln>
          </p:spPr>
          <p:txBody>
            <a:bodyPr/>
            <a:lstStyle/>
            <a:p>
              <a:endParaRPr lang="ru-RU"/>
            </a:p>
          </p:txBody>
        </p:sp>
        <p:sp>
          <p:nvSpPr>
            <p:cNvPr id="121873" name="Freeform 16"/>
            <p:cNvSpPr>
              <a:spLocks/>
            </p:cNvSpPr>
            <p:nvPr/>
          </p:nvSpPr>
          <p:spPr bwMode="auto">
            <a:xfrm>
              <a:off x="-1061" y="5579"/>
              <a:ext cx="357188" cy="213875"/>
            </a:xfrm>
            <a:custGeom>
              <a:avLst/>
              <a:gdLst>
                <a:gd name="T0" fmla="*/ 0 w 75"/>
                <a:gd name="T1" fmla="*/ 0 h 45"/>
                <a:gd name="T2" fmla="*/ 75 w 75"/>
                <a:gd name="T3" fmla="*/ 45 h 45"/>
              </a:gdLst>
              <a:ahLst/>
              <a:cxnLst>
                <a:cxn ang="0">
                  <a:pos x="75" y="0"/>
                </a:cxn>
                <a:cxn ang="0">
                  <a:pos x="0" y="45"/>
                </a:cxn>
              </a:cxnLst>
              <a:rect l="T0" t="T1" r="T2" b="T3"/>
              <a:pathLst>
                <a:path w="75" h="45">
                  <a:moveTo>
                    <a:pt x="75" y="0"/>
                  </a:moveTo>
                  <a:cubicBezTo>
                    <a:pt x="50" y="14"/>
                    <a:pt x="25" y="29"/>
                    <a:pt x="0" y="45"/>
                  </a:cubicBezTo>
                </a:path>
              </a:pathLst>
            </a:custGeom>
            <a:noFill/>
            <a:ln w="12700" cap="flat">
              <a:solidFill>
                <a:schemeClr val="tx1">
                  <a:alpha val="10196"/>
                </a:schemeClr>
              </a:solidFill>
              <a:prstDash val="dashDot"/>
              <a:miter lim="800000"/>
              <a:headEnd/>
              <a:tailEnd/>
            </a:ln>
          </p:spPr>
          <p:txBody>
            <a:bodyPr/>
            <a:lstStyle/>
            <a:p>
              <a:endParaRPr lang="ru-RU"/>
            </a:p>
          </p:txBody>
        </p:sp>
        <p:sp>
          <p:nvSpPr>
            <p:cNvPr id="121874" name="Freeform 17"/>
            <p:cNvSpPr>
              <a:spLocks/>
            </p:cNvSpPr>
            <p:nvPr/>
          </p:nvSpPr>
          <p:spPr bwMode="auto">
            <a:xfrm>
              <a:off x="6210826" y="790"/>
              <a:ext cx="5522913" cy="6871126"/>
            </a:xfrm>
            <a:custGeom>
              <a:avLst/>
              <a:gdLst>
                <a:gd name="T0" fmla="*/ 0 w 1160"/>
                <a:gd name="T1" fmla="*/ 0 h 1441"/>
                <a:gd name="T2" fmla="*/ 1160 w 1160"/>
                <a:gd name="T3" fmla="*/ 1441 h 1441"/>
              </a:gdLst>
              <a:ahLst/>
              <a:cxnLst>
                <a:cxn ang="0">
                  <a:pos x="1053" y="1441"/>
                </a:cxn>
                <a:cxn ang="0">
                  <a:pos x="705" y="599"/>
                </a:cxn>
                <a:cxn ang="0">
                  <a:pos x="0" y="0"/>
                </a:cxn>
              </a:cxnLst>
              <a:rect l="T0" t="T1" r="T2" b="T3"/>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75" name="Freeform 18"/>
            <p:cNvSpPr>
              <a:spLocks/>
            </p:cNvSpPr>
            <p:nvPr/>
          </p:nvSpPr>
          <p:spPr bwMode="auto">
            <a:xfrm>
              <a:off x="6463239" y="5579"/>
              <a:ext cx="5413375" cy="6866337"/>
            </a:xfrm>
            <a:custGeom>
              <a:avLst/>
              <a:gdLst>
                <a:gd name="T0" fmla="*/ 0 w 1137"/>
                <a:gd name="T1" fmla="*/ 0 h 1440"/>
                <a:gd name="T2" fmla="*/ 1137 w 1137"/>
                <a:gd name="T3" fmla="*/ 1440 h 1440"/>
              </a:gdLst>
              <a:ahLst/>
              <a:cxnLst>
                <a:cxn ang="0">
                  <a:pos x="1040" y="1440"/>
                </a:cxn>
                <a:cxn ang="0">
                  <a:pos x="698" y="611"/>
                </a:cxn>
                <a:cxn ang="0">
                  <a:pos x="0" y="0"/>
                </a:cxn>
              </a:cxnLst>
              <a:rect l="T0" t="T1" r="T2" b="T3"/>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76" name="Freeform 19"/>
            <p:cNvSpPr>
              <a:spLocks/>
            </p:cNvSpPr>
            <p:nvPr/>
          </p:nvSpPr>
          <p:spPr bwMode="auto">
            <a:xfrm>
              <a:off x="6877576" y="5579"/>
              <a:ext cx="5037138" cy="6861550"/>
            </a:xfrm>
            <a:custGeom>
              <a:avLst/>
              <a:gdLst>
                <a:gd name="T0" fmla="*/ 0 w 1058"/>
                <a:gd name="T1" fmla="*/ 0 h 1439"/>
                <a:gd name="T2" fmla="*/ 1058 w 1058"/>
                <a:gd name="T3" fmla="*/ 1439 h 1439"/>
              </a:gdLst>
              <a:ahLst/>
              <a:cxnLst>
                <a:cxn ang="0">
                  <a:pos x="1011" y="1439"/>
                </a:cxn>
                <a:cxn ang="0">
                  <a:pos x="648" y="617"/>
                </a:cxn>
                <a:cxn ang="0">
                  <a:pos x="0" y="0"/>
                </a:cxn>
              </a:cxnLst>
              <a:rect l="T0" t="T1" r="T2" b="T3"/>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77" name="Freeform 20"/>
            <p:cNvSpPr>
              <a:spLocks/>
            </p:cNvSpPr>
            <p:nvPr/>
          </p:nvSpPr>
          <p:spPr bwMode="auto">
            <a:xfrm>
              <a:off x="8768289" y="5579"/>
              <a:ext cx="3417888" cy="2742066"/>
            </a:xfrm>
            <a:custGeom>
              <a:avLst/>
              <a:gdLst>
                <a:gd name="T0" fmla="*/ 0 w 718"/>
                <a:gd name="T1" fmla="*/ 0 h 575"/>
                <a:gd name="T2" fmla="*/ 718 w 718"/>
                <a:gd name="T3" fmla="*/ 575 h 575"/>
              </a:gdLst>
              <a:ahLst/>
              <a:cxnLst>
                <a:cxn ang="0">
                  <a:pos x="718" y="575"/>
                </a:cxn>
                <a:cxn ang="0">
                  <a:pos x="0" y="0"/>
                </a:cxn>
              </a:cxnLst>
              <a:rect l="T0" t="T1" r="T2" b="T3"/>
              <a:pathLst>
                <a:path w="718" h="575">
                  <a:moveTo>
                    <a:pt x="718" y="575"/>
                  </a:moveTo>
                  <a:cubicBezTo>
                    <a:pt x="500" y="360"/>
                    <a:pt x="260" y="163"/>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78" name="Freeform 21"/>
            <p:cNvSpPr>
              <a:spLocks/>
            </p:cNvSpPr>
            <p:nvPr/>
          </p:nvSpPr>
          <p:spPr bwMode="auto">
            <a:xfrm>
              <a:off x="9235014" y="10367"/>
              <a:ext cx="2951163" cy="2555325"/>
            </a:xfrm>
            <a:custGeom>
              <a:avLst/>
              <a:gdLst>
                <a:gd name="T0" fmla="*/ 0 w 620"/>
                <a:gd name="T1" fmla="*/ 0 h 536"/>
                <a:gd name="T2" fmla="*/ 620 w 620"/>
                <a:gd name="T3" fmla="*/ 536 h 536"/>
              </a:gdLst>
              <a:ahLst/>
              <a:cxnLst>
                <a:cxn ang="0">
                  <a:pos x="620" y="536"/>
                </a:cxn>
                <a:cxn ang="0">
                  <a:pos x="0" y="0"/>
                </a:cxn>
              </a:cxnLst>
              <a:rect l="T0" t="T1" r="T2" b="T3"/>
              <a:pathLst>
                <a:path w="620" h="536">
                  <a:moveTo>
                    <a:pt x="620" y="536"/>
                  </a:moveTo>
                  <a:cubicBezTo>
                    <a:pt x="404" y="314"/>
                    <a:pt x="196" y="138"/>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1879" name="Freeform 22"/>
            <p:cNvSpPr>
              <a:spLocks/>
            </p:cNvSpPr>
            <p:nvPr/>
          </p:nvSpPr>
          <p:spPr bwMode="auto">
            <a:xfrm>
              <a:off x="10020826" y="5579"/>
              <a:ext cx="2165350" cy="1358265"/>
            </a:xfrm>
            <a:custGeom>
              <a:avLst/>
              <a:gdLst>
                <a:gd name="T0" fmla="*/ 0 w 455"/>
                <a:gd name="T1" fmla="*/ 0 h 285"/>
                <a:gd name="T2" fmla="*/ 455 w 455"/>
                <a:gd name="T3" fmla="*/ 285 h 285"/>
              </a:gdLst>
              <a:ahLst/>
              <a:cxnLst>
                <a:cxn ang="0">
                  <a:pos x="0" y="0"/>
                </a:cxn>
                <a:cxn ang="0">
                  <a:pos x="455" y="285"/>
                </a:cxn>
              </a:cxnLst>
              <a:rect l="T0" t="T1" r="T2" b="T3"/>
              <a:pathLst>
                <a:path w="455" h="285">
                  <a:moveTo>
                    <a:pt x="0" y="0"/>
                  </a:moveTo>
                  <a:cubicBezTo>
                    <a:pt x="153" y="85"/>
                    <a:pt x="308" y="180"/>
                    <a:pt x="455" y="285"/>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21880" name="Freeform 23"/>
            <p:cNvSpPr>
              <a:spLocks/>
            </p:cNvSpPr>
            <p:nvPr/>
          </p:nvSpPr>
          <p:spPr bwMode="auto">
            <a:xfrm>
              <a:off x="11290826" y="5579"/>
              <a:ext cx="895350" cy="534687"/>
            </a:xfrm>
            <a:custGeom>
              <a:avLst/>
              <a:gdLst>
                <a:gd name="T0" fmla="*/ 0 w 188"/>
                <a:gd name="T1" fmla="*/ 0 h 112"/>
                <a:gd name="T2" fmla="*/ 188 w 188"/>
                <a:gd name="T3" fmla="*/ 112 h 112"/>
              </a:gdLst>
              <a:ahLst/>
              <a:cxnLst>
                <a:cxn ang="0">
                  <a:pos x="0" y="0"/>
                </a:cxn>
                <a:cxn ang="0">
                  <a:pos x="188" y="112"/>
                </a:cxn>
              </a:cxnLst>
              <a:rect l="T0" t="T1" r="T2" b="T3"/>
              <a:pathLst>
                <a:path w="188" h="112">
                  <a:moveTo>
                    <a:pt x="0" y="0"/>
                  </a:moveTo>
                  <a:cubicBezTo>
                    <a:pt x="63" y="36"/>
                    <a:pt x="126" y="73"/>
                    <a:pt x="188" y="112"/>
                  </a:cubicBezTo>
                </a:path>
              </a:pathLst>
            </a:custGeom>
            <a:noFill/>
            <a:ln w="9525" cap="flat">
              <a:solidFill>
                <a:schemeClr val="tx1">
                  <a:alpha val="10196"/>
                </a:schemeClr>
              </a:solidFill>
              <a:prstDash val="solid"/>
              <a:miter lim="800000"/>
              <a:headEnd/>
              <a:tailEnd/>
            </a:ln>
          </p:spPr>
          <p:txBody>
            <a:bodyPr/>
            <a:lstStyle/>
            <a:p>
              <a:endParaRPr lang="ru-RU"/>
            </a:p>
          </p:txBody>
        </p:sp>
      </p:grpSp>
      <p:sp>
        <p:nvSpPr>
          <p:cNvPr id="31" name="Freeform: Shape 30"/>
          <p:cNvSpPr>
            <a:spLocks noGrp="1" noRot="1" noChangeAspect="1" noMove="1" noResize="1" noEditPoints="1" noAdjustHandles="1" noChangeArrowheads="1" noChangeShapeType="1" noTextEdit="1"/>
          </p:cNvSpPr>
          <p:nvPr/>
        </p:nvSpPr>
        <p:spPr>
          <a:xfrm>
            <a:off x="0" y="0"/>
            <a:ext cx="9144000" cy="1555750"/>
          </a:xfrm>
          <a:custGeom>
            <a:avLst/>
            <a:gdLst>
              <a:gd name="connsiteX0" fmla="*/ 0 w 12192000"/>
              <a:gd name="connsiteY0" fmla="*/ 0 h 2075000"/>
              <a:gd name="connsiteX1" fmla="*/ 12192000 w 12192000"/>
              <a:gd name="connsiteY1" fmla="*/ 0 h 2075000"/>
              <a:gd name="connsiteX2" fmla="*/ 12192000 w 12192000"/>
              <a:gd name="connsiteY2" fmla="*/ 558112 h 2075000"/>
              <a:gd name="connsiteX3" fmla="*/ 12192000 w 12192000"/>
              <a:gd name="connsiteY3" fmla="*/ 750237 h 2075000"/>
              <a:gd name="connsiteX4" fmla="*/ 12192000 w 12192000"/>
              <a:gd name="connsiteY4" fmla="*/ 1726055 h 2075000"/>
              <a:gd name="connsiteX5" fmla="*/ 12113803 w 12192000"/>
              <a:gd name="connsiteY5" fmla="*/ 1734338 h 2075000"/>
              <a:gd name="connsiteX6" fmla="*/ 6753597 w 12192000"/>
              <a:gd name="connsiteY6" fmla="*/ 2057895 h 2075000"/>
              <a:gd name="connsiteX7" fmla="*/ 400746 w 12192000"/>
              <a:gd name="connsiteY7" fmla="*/ 1886552 h 2075000"/>
              <a:gd name="connsiteX8" fmla="*/ 0 w 12192000"/>
              <a:gd name="connsiteY8" fmla="*/ 1849576 h 2075000"/>
              <a:gd name="connsiteX9" fmla="*/ 0 w 12192000"/>
              <a:gd name="connsiteY9" fmla="*/ 750237 h 2075000"/>
              <a:gd name="connsiteX10" fmla="*/ 0 w 12192000"/>
              <a:gd name="connsiteY10" fmla="*/ 558112 h 20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5000">
                <a:moveTo>
                  <a:pt x="0" y="0"/>
                </a:moveTo>
                <a:lnTo>
                  <a:pt x="12192000" y="0"/>
                </a:lnTo>
                <a:lnTo>
                  <a:pt x="12192000" y="558112"/>
                </a:lnTo>
                <a:lnTo>
                  <a:pt x="12192000" y="750237"/>
                </a:lnTo>
                <a:lnTo>
                  <a:pt x="12192000" y="1726055"/>
                </a:lnTo>
                <a:lnTo>
                  <a:pt x="12113803" y="1734338"/>
                </a:lnTo>
                <a:cubicBezTo>
                  <a:pt x="10139508" y="1932287"/>
                  <a:pt x="8237152" y="2025290"/>
                  <a:pt x="6753597" y="2057895"/>
                </a:cubicBezTo>
                <a:cubicBezTo>
                  <a:pt x="4940362" y="2097744"/>
                  <a:pt x="2657278" y="2078414"/>
                  <a:pt x="400746" y="1886552"/>
                </a:cubicBezTo>
                <a:lnTo>
                  <a:pt x="0" y="1849576"/>
                </a:lnTo>
                <a:lnTo>
                  <a:pt x="0" y="750237"/>
                </a:lnTo>
                <a:lnTo>
                  <a:pt x="0" y="558112"/>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21860" name="Заголовок 1"/>
          <p:cNvSpPr txBox="1">
            <a:spLocks noGrp="1"/>
          </p:cNvSpPr>
          <p:nvPr>
            <p:ph type="title"/>
          </p:nvPr>
        </p:nvSpPr>
        <p:spPr>
          <a:xfrm>
            <a:off x="606425" y="571500"/>
            <a:ext cx="7859713" cy="754063"/>
          </a:xfrm>
        </p:spPr>
        <p:txBody>
          <a:bodyPr anchor="ctr"/>
          <a:lstStyle/>
          <a:p>
            <a:pPr eaLnBrk="1" hangingPunct="1">
              <a:buClr>
                <a:schemeClr val="accent1"/>
              </a:buClr>
              <a:buSzPts val="3600"/>
              <a:buFont typeface="PT Sans Narrow"/>
              <a:buNone/>
            </a:pPr>
            <a:endParaRPr lang="ru-RU" sz="2700" b="1">
              <a:solidFill>
                <a:schemeClr val="accent1"/>
              </a:solidFill>
              <a:latin typeface="PT Sans Narrow"/>
              <a:cs typeface="Arial" charset="0"/>
              <a:sym typeface="PT Sans Narrow"/>
            </a:endParaRPr>
          </a:p>
        </p:txBody>
      </p:sp>
      <p:sp>
        <p:nvSpPr>
          <p:cNvPr id="3" name="Объект 2"/>
          <p:cNvSpPr>
            <a:spLocks noGrp="1"/>
          </p:cNvSpPr>
          <p:nvPr>
            <p:ph idx="1"/>
          </p:nvPr>
        </p:nvSpPr>
        <p:spPr>
          <a:xfrm>
            <a:off x="606425" y="1976438"/>
            <a:ext cx="8247063" cy="2657475"/>
          </a:xfrm>
        </p:spPr>
        <p:txBody>
          <a:bodyPr>
            <a:normAutofit/>
          </a:bodyPr>
          <a:lstStyle/>
          <a:p>
            <a:pPr marL="457200" indent="-342900" algn="just" eaLnBrk="1" hangingPunct="1">
              <a:lnSpc>
                <a:spcPct val="115000"/>
              </a:lnSpc>
              <a:buClr>
                <a:srgbClr val="695D46"/>
              </a:buClr>
              <a:buSzPts val="1800"/>
              <a:buFont typeface="Open Sans"/>
              <a:buChar char="●"/>
            </a:pPr>
            <a:r>
              <a:rPr lang="ru-RU" sz="1200">
                <a:solidFill>
                  <a:srgbClr val="695D46"/>
                </a:solidFill>
                <a:latin typeface="Open Sans"/>
                <a:cs typeface="Arial" charset="0"/>
                <a:sym typeface="Open Sans"/>
              </a:rPr>
              <a:t>Одним из основных факторов распространения любой инновации является ее взаимодействие с соответствующим социально-экономическим окружением, существенным элементом которого являются конкурирующие технологии. Согласно теории нововведений И. Шумпетера, диффузия нововведения является процессом кумулятивного увеличения числа имитаторов, внедряющих нововведение вслед за новатором в ожидании более высокой прибыли. </a:t>
            </a:r>
          </a:p>
          <a:p>
            <a:pPr marL="457200" indent="-342900" algn="just" eaLnBrk="1" hangingPunct="1">
              <a:lnSpc>
                <a:spcPct val="115000"/>
              </a:lnSpc>
              <a:buClr>
                <a:srgbClr val="695D46"/>
              </a:buClr>
              <a:buSzPts val="1800"/>
              <a:buFont typeface="Open Sans"/>
              <a:buChar char="●"/>
            </a:pPr>
            <a:r>
              <a:rPr lang="ru-RU" sz="1800">
                <a:solidFill>
                  <a:srgbClr val="695D46"/>
                </a:solidFill>
                <a:latin typeface="Open Sans"/>
                <a:cs typeface="Arial" charset="0"/>
                <a:sym typeface="Open Sans"/>
              </a:rPr>
              <a:t>Субъекты инновационного процесса делятся на новаторов; ранних реципиентов; раннее большинство и отстающих. Последние три вида субъектов относятся к имитаторам.</a:t>
            </a:r>
            <a:endParaRPr lang="ru-RU" sz="1200">
              <a:solidFill>
                <a:srgbClr val="695D46"/>
              </a:solidFill>
              <a:latin typeface="Open Sans"/>
              <a:cs typeface="Arial" charset="0"/>
              <a:sym typeface="Open Sans"/>
            </a:endParaRPr>
          </a:p>
          <a:p>
            <a:pPr marL="457200" indent="-342900" eaLnBrk="1" hangingPunct="1">
              <a:lnSpc>
                <a:spcPct val="115000"/>
              </a:lnSpc>
              <a:buClr>
                <a:srgbClr val="695D46"/>
              </a:buClr>
              <a:buSzPts val="1800"/>
              <a:buFont typeface="Open Sans"/>
              <a:buNone/>
            </a:pPr>
            <a:endParaRPr lang="ru-RU" sz="1200">
              <a:solidFill>
                <a:srgbClr val="695D46"/>
              </a:solidFill>
              <a:latin typeface="Open Sans"/>
              <a:cs typeface="Arial" charset="0"/>
              <a:sym typeface="Open San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22882" name="Group 11"/>
          <p:cNvGrpSpPr>
            <a:grpSpLocks noGrp="1" noUngrp="1" noRot="1" noChangeAspect="1" noMove="1" noResize="1"/>
          </p:cNvGrpSpPr>
          <p:nvPr/>
        </p:nvGrpSpPr>
        <p:grpSpPr bwMode="auto">
          <a:xfrm>
            <a:off x="-312738" y="0"/>
            <a:ext cx="9437688" cy="5140325"/>
            <a:chOff x="-417513" y="0"/>
            <a:chExt cx="12584114" cy="6853238"/>
          </a:xfrm>
        </p:grpSpPr>
        <p:sp>
          <p:nvSpPr>
            <p:cNvPr id="13" name="Freeform 5"/>
            <p:cNvSpPr>
              <a:spLocks/>
            </p:cNvSpPr>
            <p:nvPr/>
          </p:nvSpPr>
          <p:spPr bwMode="auto">
            <a:xfrm>
              <a:off x="1305528" y="0"/>
              <a:ext cx="3863079" cy="6842656"/>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4" name="Freeform 6"/>
            <p:cNvSpPr>
              <a:spLocks/>
            </p:cNvSpPr>
            <p:nvPr/>
          </p:nvSpPr>
          <p:spPr bwMode="auto">
            <a:xfrm>
              <a:off x="10627720" y="10583"/>
              <a:ext cx="1538881" cy="554524"/>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5" name="Freeform 7"/>
            <p:cNvSpPr>
              <a:spLocks/>
            </p:cNvSpPr>
            <p:nvPr/>
          </p:nvSpPr>
          <p:spPr bwMode="auto">
            <a:xfrm>
              <a:off x="10246704" y="5013997"/>
              <a:ext cx="1919897" cy="1828659"/>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6" name="Freeform 8"/>
            <p:cNvSpPr>
              <a:spLocks/>
            </p:cNvSpPr>
            <p:nvPr/>
          </p:nvSpPr>
          <p:spPr bwMode="auto">
            <a:xfrm>
              <a:off x="1121369" y="0"/>
              <a:ext cx="3676806" cy="6842656"/>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7" name="Freeform 9"/>
            <p:cNvSpPr>
              <a:spLocks/>
            </p:cNvSpPr>
            <p:nvPr/>
          </p:nvSpPr>
          <p:spPr bwMode="auto">
            <a:xfrm>
              <a:off x="11203478" y="10583"/>
              <a:ext cx="963123" cy="366154"/>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8" name="Freeform 10"/>
            <p:cNvSpPr>
              <a:spLocks/>
            </p:cNvSpPr>
            <p:nvPr/>
          </p:nvSpPr>
          <p:spPr bwMode="auto">
            <a:xfrm>
              <a:off x="10494364" y="5274326"/>
              <a:ext cx="1668004" cy="1578912"/>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19" name="Freeform 11"/>
            <p:cNvSpPr>
              <a:spLocks/>
            </p:cNvSpPr>
            <p:nvPr/>
          </p:nvSpPr>
          <p:spPr bwMode="auto">
            <a:xfrm>
              <a:off x="1000715" y="0"/>
              <a:ext cx="3621769" cy="6842656"/>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0" name="Freeform 12"/>
            <p:cNvSpPr>
              <a:spLocks/>
            </p:cNvSpPr>
            <p:nvPr/>
          </p:nvSpPr>
          <p:spPr bwMode="auto">
            <a:xfrm>
              <a:off x="11501940" y="10583"/>
              <a:ext cx="664661" cy="256096"/>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1" name="Freeform 13"/>
            <p:cNvSpPr>
              <a:spLocks/>
            </p:cNvSpPr>
            <p:nvPr/>
          </p:nvSpPr>
          <p:spPr bwMode="auto">
            <a:xfrm>
              <a:off x="10640421" y="5407667"/>
              <a:ext cx="1526180" cy="1434989"/>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2" name="Freeform 14"/>
            <p:cNvSpPr>
              <a:spLocks/>
            </p:cNvSpPr>
            <p:nvPr/>
          </p:nvSpPr>
          <p:spPr bwMode="auto">
            <a:xfrm>
              <a:off x="1000715" y="0"/>
              <a:ext cx="3244986" cy="6842656"/>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3" name="Freeform 15"/>
            <p:cNvSpPr>
              <a:spLocks/>
            </p:cNvSpPr>
            <p:nvPr/>
          </p:nvSpPr>
          <p:spPr bwMode="auto">
            <a:xfrm>
              <a:off x="10803410" y="5517725"/>
              <a:ext cx="1363191" cy="1324931"/>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4" name="Freeform 16"/>
            <p:cNvSpPr>
              <a:spLocks/>
            </p:cNvSpPr>
            <p:nvPr/>
          </p:nvSpPr>
          <p:spPr bwMode="auto">
            <a:xfrm>
              <a:off x="888526" y="0"/>
              <a:ext cx="3230169" cy="6842656"/>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5" name="Freeform 17"/>
            <p:cNvSpPr>
              <a:spLocks/>
            </p:cNvSpPr>
            <p:nvPr/>
          </p:nvSpPr>
          <p:spPr bwMode="auto">
            <a:xfrm>
              <a:off x="10979102" y="5693394"/>
              <a:ext cx="1187499" cy="1149262"/>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6" name="Freeform 18"/>
            <p:cNvSpPr>
              <a:spLocks/>
            </p:cNvSpPr>
            <p:nvPr/>
          </p:nvSpPr>
          <p:spPr bwMode="auto">
            <a:xfrm>
              <a:off x="484226" y="0"/>
              <a:ext cx="3420677" cy="6842656"/>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7" name="Freeform 19"/>
            <p:cNvSpPr>
              <a:spLocks/>
            </p:cNvSpPr>
            <p:nvPr/>
          </p:nvSpPr>
          <p:spPr bwMode="auto">
            <a:xfrm>
              <a:off x="11288148" y="6048967"/>
              <a:ext cx="878453" cy="793689"/>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8" name="Freeform 20"/>
            <p:cNvSpPr>
              <a:spLocks/>
            </p:cNvSpPr>
            <p:nvPr/>
          </p:nvSpPr>
          <p:spPr bwMode="auto">
            <a:xfrm>
              <a:off x="598531" y="0"/>
              <a:ext cx="2717914" cy="6842656"/>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29" name="Freeform 21"/>
            <p:cNvSpPr>
              <a:spLocks/>
            </p:cNvSpPr>
            <p:nvPr/>
          </p:nvSpPr>
          <p:spPr bwMode="auto">
            <a:xfrm>
              <a:off x="261966" y="0"/>
              <a:ext cx="2944408" cy="6842656"/>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30" name="Freeform 22"/>
            <p:cNvSpPr>
              <a:spLocks/>
            </p:cNvSpPr>
            <p:nvPr/>
          </p:nvSpPr>
          <p:spPr bwMode="auto">
            <a:xfrm>
              <a:off x="-417513" y="0"/>
              <a:ext cx="2402519" cy="6842656"/>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31" name="Freeform 23"/>
            <p:cNvSpPr>
              <a:spLocks/>
            </p:cNvSpPr>
            <p:nvPr/>
          </p:nvSpPr>
          <p:spPr bwMode="auto">
            <a:xfrm>
              <a:off x="14307" y="10583"/>
              <a:ext cx="1771724" cy="3198036"/>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32" name="Freeform 24"/>
            <p:cNvSpPr>
              <a:spLocks/>
            </p:cNvSpPr>
            <p:nvPr/>
          </p:nvSpPr>
          <p:spPr bwMode="auto">
            <a:xfrm>
              <a:off x="3722" y="6017220"/>
              <a:ext cx="215909" cy="825436"/>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sp>
          <p:nvSpPr>
            <p:cNvPr id="33" name="Freeform 25"/>
            <p:cNvSpPr>
              <a:spLocks/>
            </p:cNvSpPr>
            <p:nvPr/>
          </p:nvSpPr>
          <p:spPr bwMode="auto">
            <a:xfrm>
              <a:off x="14307" y="0"/>
              <a:ext cx="1562166" cy="2228679"/>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p:spPr>
          <p:txBody>
            <a:bodyPr lIns="68580" tIns="34290" rIns="68580" bIns="34290"/>
            <a:lstStyle/>
            <a:p>
              <a:pPr fontAlgn="auto">
                <a:spcBef>
                  <a:spcPts val="0"/>
                </a:spcBef>
                <a:spcAft>
                  <a:spcPts val="0"/>
                </a:spcAft>
                <a:buClr>
                  <a:srgbClr val="000000"/>
                </a:buClr>
                <a:buFont typeface="Arial"/>
                <a:buNone/>
                <a:defRPr/>
              </a:pPr>
              <a:endParaRPr lang="en-US" sz="1050" kern="0">
                <a:latin typeface="Arial"/>
                <a:ea typeface="Arial"/>
                <a:cs typeface="Arial"/>
                <a:sym typeface="Arial"/>
              </a:endParaRPr>
            </a:p>
          </p:txBody>
        </p:sp>
      </p:grpSp>
      <p:sp>
        <p:nvSpPr>
          <p:cNvPr id="35" name="Rectangle 34"/>
          <p:cNvSpPr>
            <a:spLocks noGrp="1" noRot="1" noChangeAspect="1" noMove="1" noResize="1" noEditPoints="1" noAdjustHandles="1" noChangeArrowheads="1" noChangeShapeType="1" noTextEdit="1"/>
          </p:cNvSpPr>
          <p:nvPr/>
        </p:nvSpPr>
        <p:spPr>
          <a:xfrm>
            <a:off x="593725" y="785813"/>
            <a:ext cx="4452938" cy="376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37" name="Isosceles Triangle 22"/>
          <p:cNvSpPr>
            <a:spLocks noGrp="1" noRot="1" noChangeAspect="1" noMove="1" noResize="1" noEditPoints="1" noAdjustHandles="1" noChangeArrowheads="1" noChangeShapeType="1" noTextEdit="1"/>
          </p:cNvSpPr>
          <p:nvPr/>
        </p:nvSpPr>
        <p:spPr>
          <a:xfrm rot="10800000">
            <a:off x="2701925" y="4159250"/>
            <a:ext cx="236538" cy="204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39" name="Rectangle 38"/>
          <p:cNvSpPr>
            <a:spLocks noGrp="1" noRot="1" noChangeAspect="1" noMove="1" noResize="1" noEditPoints="1" noAdjustHandles="1" noChangeArrowheads="1" noChangeShapeType="1" noTextEdit="1"/>
          </p:cNvSpPr>
          <p:nvPr/>
        </p:nvSpPr>
        <p:spPr>
          <a:xfrm>
            <a:off x="593725" y="1225550"/>
            <a:ext cx="4451350" cy="2938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3" name="Объект 2"/>
          <p:cNvSpPr>
            <a:spLocks noGrp="1"/>
          </p:cNvSpPr>
          <p:nvPr>
            <p:ph idx="1"/>
          </p:nvPr>
        </p:nvSpPr>
        <p:spPr>
          <a:xfrm>
            <a:off x="654050" y="1166813"/>
            <a:ext cx="4327525" cy="2938462"/>
          </a:xfrm>
        </p:spPr>
        <p:txBody>
          <a:bodyPr>
            <a:normAutofit/>
          </a:bodyPr>
          <a:lstStyle/>
          <a:p>
            <a:pPr marL="457200" indent="-342900" algn="just" eaLnBrk="1" hangingPunct="1">
              <a:lnSpc>
                <a:spcPct val="105000"/>
              </a:lnSpc>
              <a:buClr>
                <a:srgbClr val="695D46"/>
              </a:buClr>
              <a:buSzPts val="1800"/>
              <a:buFont typeface="Open Sans"/>
              <a:buChar char="●"/>
            </a:pPr>
            <a:r>
              <a:rPr lang="ru-RU" sz="1200">
                <a:solidFill>
                  <a:srgbClr val="FFFFFF"/>
                </a:solidFill>
                <a:latin typeface="Open Sans"/>
                <a:cs typeface="Arial" charset="0"/>
                <a:sym typeface="Open Sans"/>
              </a:rPr>
              <a:t>Диффузия нововведения зависит как от стратегии имитаторов, так и от количества пионерских реципиентов. Предприниматели открывают новые технологические возможности, но их реализация зависит от выбора имитатора. Так, вероятность доминирования на рынке будет наибольшей для технологии с большим числом пионерских организаций. Разумеется, результат конкуренции технологий определяется выбором всех агентов на рынке, однако, влияние более ранних реципиентов будет всегда наибольшим по сравнению с выполнением последующих этапов. </a:t>
            </a:r>
          </a:p>
        </p:txBody>
      </p:sp>
      <p:sp>
        <p:nvSpPr>
          <p:cNvPr id="41" name="Rectangle 40"/>
          <p:cNvSpPr>
            <a:spLocks noGrp="1" noRot="1" noChangeAspect="1" noMove="1" noResize="1" noEditPoints="1" noAdjustHandles="1" noChangeArrowheads="1" noChangeShapeType="1" noTextEdit="1"/>
          </p:cNvSpPr>
          <p:nvPr/>
        </p:nvSpPr>
        <p:spPr>
          <a:xfrm>
            <a:off x="5662613" y="-4763"/>
            <a:ext cx="3481387" cy="5153026"/>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ln>
                <a:solidFill>
                  <a:srgbClr val="EF6C00"/>
                </a:solidFill>
              </a:ln>
              <a:sym typeface="Arial"/>
            </a:endParaRPr>
          </a:p>
        </p:txBody>
      </p:sp>
      <p:pic>
        <p:nvPicPr>
          <p:cNvPr id="122888" name="Graphic 6"/>
          <p:cNvPicPr>
            <a:picLocks noChangeAspect="1"/>
          </p:cNvPicPr>
          <p:nvPr/>
        </p:nvPicPr>
        <p:blipFill>
          <a:blip r:embed="rId2"/>
          <a:srcRect/>
          <a:stretch>
            <a:fillRect/>
          </a:stretch>
        </p:blipFill>
        <p:spPr bwMode="auto">
          <a:xfrm>
            <a:off x="5907088" y="1079500"/>
            <a:ext cx="2994025" cy="2992438"/>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Инновационный процесс</a:t>
            </a:r>
          </a:p>
        </p:txBody>
      </p:sp>
      <p:sp>
        <p:nvSpPr>
          <p:cNvPr id="123906"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600">
                <a:solidFill>
                  <a:srgbClr val="695D46"/>
                </a:solidFill>
                <a:latin typeface="Open Sans"/>
                <a:cs typeface="Arial" charset="0"/>
                <a:sym typeface="Open Sans"/>
              </a:rPr>
              <a:t>Инновационный процесс имеет циклический характер, что демонстрирует хронологический порядок появления новшеств в различных областях техники. Инновация – это такой технико-экономический цикл, в котором использование результатов сферы исследований и разработок непосредственно вызывает технические и экономические изменения, которые оказывают обратное воздействие на деятельность этой сферы.</a:t>
            </a:r>
          </a:p>
          <a:p>
            <a:pPr algn="just" eaLnBrk="1" hangingPunct="1">
              <a:lnSpc>
                <a:spcPct val="115000"/>
              </a:lnSpc>
              <a:spcBef>
                <a:spcPct val="0"/>
              </a:spcBef>
              <a:spcAft>
                <a:spcPct val="0"/>
              </a:spcAft>
              <a:buClr>
                <a:srgbClr val="695D46"/>
              </a:buClr>
              <a:buFont typeface="Open Sans"/>
              <a:buChar char="●"/>
            </a:pPr>
            <a:r>
              <a:rPr lang="ru-RU" sz="1600">
                <a:solidFill>
                  <a:srgbClr val="695D46"/>
                </a:solidFill>
                <a:latin typeface="Open Sans"/>
                <a:cs typeface="Arial" charset="0"/>
                <a:sym typeface="Open Sans"/>
              </a:rPr>
              <a:t>По мере развития деятельность, представляющая инновационный процесс, распадается на отдельные, различающиеся между собой участки и материализуется в виде функциональных организационных единиц, обособившихся в результате разделения труда.</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0" name="Oval 32"/>
          <p:cNvSpPr>
            <a:spLocks noGrp="1" noRot="1" noChangeAspect="1" noMove="1" noResize="1" noEditPoints="1" noAdjustHandles="1" noChangeArrowheads="1" noChangeShapeType="1" noTextEdit="1"/>
          </p:cNvSpPr>
          <p:nvPr/>
        </p:nvSpPr>
        <p:spPr>
          <a:xfrm rot="21336127">
            <a:off x="222250" y="769938"/>
            <a:ext cx="5473700" cy="3816350"/>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useBgFill="1">
        <p:nvSpPr>
          <p:cNvPr id="12" name="Freeform: Shape 11"/>
          <p:cNvSpPr>
            <a:spLocks noGrp="1" noRot="1" noChangeAspect="1" noMove="1" noResize="1" noEditPoints="1" noAdjustHandles="1" noChangeArrowheads="1" noChangeShapeType="1" noTextEdit="1"/>
          </p:cNvSpPr>
          <p:nvPr/>
        </p:nvSpPr>
        <p:spPr>
          <a:xfrm rot="18900000">
            <a:off x="2665413" y="-465138"/>
            <a:ext cx="6762750" cy="6026151"/>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24932" name="Заголовок 1"/>
          <p:cNvSpPr txBox="1">
            <a:spLocks noGrp="1"/>
          </p:cNvSpPr>
          <p:nvPr>
            <p:ph type="title"/>
          </p:nvPr>
        </p:nvSpPr>
        <p:spPr>
          <a:xfrm>
            <a:off x="606425" y="1762125"/>
            <a:ext cx="1830388" cy="1843088"/>
          </a:xfrm>
        </p:spPr>
        <p:txBody>
          <a:bodyPr/>
          <a:lstStyle/>
          <a:p>
            <a:pPr eaLnBrk="1" hangingPunct="1">
              <a:buClr>
                <a:schemeClr val="accent1"/>
              </a:buClr>
              <a:buSzPts val="3600"/>
              <a:buFont typeface="PT Sans Narrow"/>
              <a:buNone/>
            </a:pPr>
            <a:endParaRPr lang="ru-RU" sz="2400" b="1">
              <a:solidFill>
                <a:schemeClr val="accent1"/>
              </a:solidFill>
              <a:latin typeface="PT Sans Narrow"/>
              <a:cs typeface="Arial" charset="0"/>
              <a:sym typeface="PT Sans Narrow"/>
            </a:endParaRPr>
          </a:p>
        </p:txBody>
      </p:sp>
      <p:sp>
        <p:nvSpPr>
          <p:cNvPr id="3" name="Объект 2"/>
          <p:cNvSpPr>
            <a:spLocks noGrp="1"/>
          </p:cNvSpPr>
          <p:nvPr>
            <p:ph idx="1"/>
          </p:nvPr>
        </p:nvSpPr>
        <p:spPr>
          <a:xfrm>
            <a:off x="3635375" y="833438"/>
            <a:ext cx="4914900" cy="3476625"/>
          </a:xfrm>
        </p:spPr>
        <p:txBody>
          <a:bodyPr>
            <a:normAutofit/>
          </a:bodyPr>
          <a:lstStyle/>
          <a:p>
            <a:pPr marL="457200" indent="-342900" eaLnBrk="1" hangingPunct="1">
              <a:lnSpc>
                <a:spcPct val="95000"/>
              </a:lnSpc>
              <a:buClr>
                <a:srgbClr val="695D46"/>
              </a:buClr>
              <a:buSzPts val="1800"/>
              <a:buFont typeface="Open Sans"/>
              <a:buChar char="●"/>
            </a:pPr>
            <a:r>
              <a:rPr lang="ru-RU" sz="1300">
                <a:solidFill>
                  <a:srgbClr val="695D46"/>
                </a:solidFill>
                <a:latin typeface="Open Sans"/>
                <a:cs typeface="Arial" charset="0"/>
                <a:sym typeface="Open Sans"/>
              </a:rPr>
              <a:t>Экономическое и технологическое воздействие процесса инноваций лишь частично воплощается в новых продуктах или технологиях. Значительно больше оно проявляется в увеличении экономического и научно-технического потенциала как предпосылки возникновения новой техники, т.е. если повышается технологический уровень инновационной системы и ее составных элементов, то, таким образом, повышается восприимчивость к нововведениям. </a:t>
            </a:r>
          </a:p>
          <a:p>
            <a:pPr marL="457200" indent="-342900" eaLnBrk="1" hangingPunct="1">
              <a:lnSpc>
                <a:spcPct val="95000"/>
              </a:lnSpc>
              <a:buClr>
                <a:srgbClr val="695D46"/>
              </a:buClr>
              <a:buSzPts val="1800"/>
              <a:buFont typeface="Open Sans"/>
              <a:buChar char="●"/>
            </a:pPr>
            <a:r>
              <a:rPr lang="ru-RU" sz="1300">
                <a:solidFill>
                  <a:srgbClr val="695D46"/>
                </a:solidFill>
                <a:latin typeface="Open Sans"/>
                <a:cs typeface="Arial" charset="0"/>
                <a:sym typeface="Open Sans"/>
              </a:rPr>
              <a:t>Создание нововведений происходит в ходе деятельности, которая может быть названа инновационной. Условно совокупность процессов инновационной деятельности в разных отраслях может быть названа инновационной сферой.</a:t>
            </a:r>
          </a:p>
          <a:p>
            <a:pPr marL="457200" indent="-342900" eaLnBrk="1" hangingPunct="1">
              <a:lnSpc>
                <a:spcPct val="95000"/>
              </a:lnSpc>
              <a:buClr>
                <a:srgbClr val="695D46"/>
              </a:buClr>
              <a:buSzPts val="1800"/>
              <a:buFont typeface="Open Sans"/>
              <a:buChar char="●"/>
            </a:pPr>
            <a:endParaRPr lang="ru-RU" sz="1300">
              <a:solidFill>
                <a:srgbClr val="695D46"/>
              </a:solidFill>
              <a:latin typeface="Open Sans"/>
              <a:cs typeface="Arial" charset="0"/>
              <a:sym typeface="Open San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9144000" cy="515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25954" name="Group 9"/>
          <p:cNvGrpSpPr>
            <a:grpSpLocks noGrp="1" noUngrp="1" noRot="1" noChangeAspect="1" noMove="1" noResize="1"/>
          </p:cNvGrpSpPr>
          <p:nvPr/>
        </p:nvGrpSpPr>
        <p:grpSpPr bwMode="auto">
          <a:xfrm>
            <a:off x="-312738" y="0"/>
            <a:ext cx="9437688" cy="5140325"/>
            <a:chOff x="-417513" y="0"/>
            <a:chExt cx="12584114" cy="6853238"/>
          </a:xfrm>
        </p:grpSpPr>
        <p:sp>
          <p:nvSpPr>
            <p:cNvPr id="125959" name="Freeform 5"/>
            <p:cNvSpPr>
              <a:spLocks/>
            </p:cNvSpPr>
            <p:nvPr/>
          </p:nvSpPr>
          <p:spPr bwMode="auto">
            <a:xfrm>
              <a:off x="1306513" y="0"/>
              <a:ext cx="3862388" cy="6843713"/>
            </a:xfrm>
            <a:custGeom>
              <a:avLst/>
              <a:gdLst>
                <a:gd name="T0" fmla="*/ 0 w 813"/>
                <a:gd name="T1" fmla="*/ 0 h 1440"/>
                <a:gd name="T2" fmla="*/ 813 w 813"/>
                <a:gd name="T3" fmla="*/ 1440 h 1440"/>
              </a:gdLst>
              <a:ahLst/>
              <a:cxnLst>
                <a:cxn ang="0">
                  <a:pos x="813" y="0"/>
                </a:cxn>
                <a:cxn ang="0">
                  <a:pos x="435" y="1440"/>
                </a:cxn>
              </a:cxnLst>
              <a:rect l="T0" t="T1" r="T2" b="T3"/>
              <a:pathLst>
                <a:path w="813" h="1440">
                  <a:moveTo>
                    <a:pt x="813" y="0"/>
                  </a:moveTo>
                  <a:cubicBezTo>
                    <a:pt x="331" y="221"/>
                    <a:pt x="0" y="1039"/>
                    <a:pt x="435"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60" name="Freeform 6"/>
            <p:cNvSpPr>
              <a:spLocks/>
            </p:cNvSpPr>
            <p:nvPr/>
          </p:nvSpPr>
          <p:spPr bwMode="auto">
            <a:xfrm>
              <a:off x="10626725" y="9525"/>
              <a:ext cx="1539875" cy="555625"/>
            </a:xfrm>
            <a:custGeom>
              <a:avLst/>
              <a:gdLst>
                <a:gd name="T0" fmla="*/ 0 w 324"/>
                <a:gd name="T1" fmla="*/ 0 h 117"/>
                <a:gd name="T2" fmla="*/ 324 w 324"/>
                <a:gd name="T3" fmla="*/ 117 h 117"/>
              </a:gdLst>
              <a:ahLst/>
              <a:cxnLst>
                <a:cxn ang="0">
                  <a:pos x="324" y="117"/>
                </a:cxn>
                <a:cxn ang="0">
                  <a:pos x="0" y="0"/>
                </a:cxn>
              </a:cxnLst>
              <a:rect l="T0" t="T1" r="T2" b="T3"/>
              <a:pathLst>
                <a:path w="324" h="117">
                  <a:moveTo>
                    <a:pt x="324" y="117"/>
                  </a:moveTo>
                  <a:cubicBezTo>
                    <a:pt x="223" y="64"/>
                    <a:pt x="107" y="28"/>
                    <a:pt x="0"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61" name="Freeform 7"/>
            <p:cNvSpPr>
              <a:spLocks/>
            </p:cNvSpPr>
            <p:nvPr/>
          </p:nvSpPr>
          <p:spPr bwMode="auto">
            <a:xfrm>
              <a:off x="10247313" y="5013325"/>
              <a:ext cx="1919288" cy="1830388"/>
            </a:xfrm>
            <a:custGeom>
              <a:avLst/>
              <a:gdLst>
                <a:gd name="T0" fmla="*/ 0 w 404"/>
                <a:gd name="T1" fmla="*/ 0 h 385"/>
                <a:gd name="T2" fmla="*/ 404 w 404"/>
                <a:gd name="T3" fmla="*/ 385 h 385"/>
              </a:gdLst>
              <a:ahLst/>
              <a:cxnLst>
                <a:cxn ang="0">
                  <a:pos x="0" y="385"/>
                </a:cxn>
                <a:cxn ang="0">
                  <a:pos x="404" y="0"/>
                </a:cxn>
              </a:cxnLst>
              <a:rect l="T0" t="T1" r="T2" b="T3"/>
              <a:pathLst>
                <a:path w="404" h="385">
                  <a:moveTo>
                    <a:pt x="0" y="385"/>
                  </a:moveTo>
                  <a:cubicBezTo>
                    <a:pt x="146" y="272"/>
                    <a:pt x="285" y="142"/>
                    <a:pt x="404"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62" name="Freeform 8"/>
            <p:cNvSpPr>
              <a:spLocks/>
            </p:cNvSpPr>
            <p:nvPr/>
          </p:nvSpPr>
          <p:spPr bwMode="auto">
            <a:xfrm>
              <a:off x="1120775" y="0"/>
              <a:ext cx="3676650" cy="6843713"/>
            </a:xfrm>
            <a:custGeom>
              <a:avLst/>
              <a:gdLst>
                <a:gd name="T0" fmla="*/ 0 w 774"/>
                <a:gd name="T1" fmla="*/ 0 h 1440"/>
                <a:gd name="T2" fmla="*/ 774 w 774"/>
                <a:gd name="T3" fmla="*/ 1440 h 1440"/>
              </a:gdLst>
              <a:ahLst/>
              <a:cxnLst>
                <a:cxn ang="0">
                  <a:pos x="774" y="0"/>
                </a:cxn>
                <a:cxn ang="0">
                  <a:pos x="411" y="1440"/>
                </a:cxn>
              </a:cxnLst>
              <a:rect l="T0" t="T1" r="T2" b="T3"/>
              <a:pathLst>
                <a:path w="774" h="1440">
                  <a:moveTo>
                    <a:pt x="774" y="0"/>
                  </a:moveTo>
                  <a:cubicBezTo>
                    <a:pt x="312" y="240"/>
                    <a:pt x="0" y="1034"/>
                    <a:pt x="411" y="1440"/>
                  </a:cubicBezTo>
                </a:path>
              </a:pathLst>
            </a:custGeom>
            <a:noFill/>
            <a:ln w="9525" cap="flat">
              <a:solidFill>
                <a:schemeClr val="bg1">
                  <a:alpha val="34901"/>
                </a:schemeClr>
              </a:solidFill>
              <a:prstDash val="dash"/>
              <a:miter lim="800000"/>
              <a:headEnd/>
              <a:tailEnd/>
            </a:ln>
          </p:spPr>
          <p:txBody>
            <a:bodyPr/>
            <a:lstStyle/>
            <a:p>
              <a:endParaRPr lang="ru-RU"/>
            </a:p>
          </p:txBody>
        </p:sp>
        <p:sp>
          <p:nvSpPr>
            <p:cNvPr id="125963" name="Freeform 9"/>
            <p:cNvSpPr>
              <a:spLocks/>
            </p:cNvSpPr>
            <p:nvPr/>
          </p:nvSpPr>
          <p:spPr bwMode="auto">
            <a:xfrm>
              <a:off x="11202988" y="9525"/>
              <a:ext cx="963613" cy="366713"/>
            </a:xfrm>
            <a:custGeom>
              <a:avLst/>
              <a:gdLst>
                <a:gd name="T0" fmla="*/ 0 w 203"/>
                <a:gd name="T1" fmla="*/ 0 h 77"/>
                <a:gd name="T2" fmla="*/ 203 w 203"/>
                <a:gd name="T3" fmla="*/ 77 h 77"/>
              </a:gdLst>
              <a:ahLst/>
              <a:cxnLst>
                <a:cxn ang="0">
                  <a:pos x="203" y="77"/>
                </a:cxn>
                <a:cxn ang="0">
                  <a:pos x="0" y="0"/>
                </a:cxn>
              </a:cxnLst>
              <a:rect l="T0" t="T1" r="T2" b="T3"/>
              <a:pathLst>
                <a:path w="203" h="77">
                  <a:moveTo>
                    <a:pt x="203" y="77"/>
                  </a:moveTo>
                  <a:cubicBezTo>
                    <a:pt x="138" y="46"/>
                    <a:pt x="68" y="21"/>
                    <a:pt x="0" y="0"/>
                  </a:cubicBezTo>
                </a:path>
              </a:pathLst>
            </a:custGeom>
            <a:noFill/>
            <a:ln w="9525" cap="flat">
              <a:solidFill>
                <a:schemeClr val="bg1">
                  <a:alpha val="34901"/>
                </a:schemeClr>
              </a:solidFill>
              <a:prstDash val="dash"/>
              <a:miter lim="800000"/>
              <a:headEnd/>
              <a:tailEnd/>
            </a:ln>
          </p:spPr>
          <p:txBody>
            <a:bodyPr/>
            <a:lstStyle/>
            <a:p>
              <a:endParaRPr lang="ru-RU"/>
            </a:p>
          </p:txBody>
        </p:sp>
        <p:sp>
          <p:nvSpPr>
            <p:cNvPr id="125964" name="Freeform 10"/>
            <p:cNvSpPr>
              <a:spLocks/>
            </p:cNvSpPr>
            <p:nvPr/>
          </p:nvSpPr>
          <p:spPr bwMode="auto">
            <a:xfrm>
              <a:off x="10494963" y="5275263"/>
              <a:ext cx="1666875" cy="1577975"/>
            </a:xfrm>
            <a:custGeom>
              <a:avLst/>
              <a:gdLst>
                <a:gd name="T0" fmla="*/ 0 w 351"/>
                <a:gd name="T1" fmla="*/ 0 h 332"/>
                <a:gd name="T2" fmla="*/ 351 w 351"/>
                <a:gd name="T3" fmla="*/ 332 h 332"/>
              </a:gdLst>
              <a:ahLst/>
              <a:cxnLst>
                <a:cxn ang="0">
                  <a:pos x="0" y="332"/>
                </a:cxn>
                <a:cxn ang="0">
                  <a:pos x="351" y="0"/>
                </a:cxn>
              </a:cxnLst>
              <a:rect l="T0" t="T1" r="T2" b="T3"/>
              <a:pathLst>
                <a:path w="351" h="332">
                  <a:moveTo>
                    <a:pt x="0" y="332"/>
                  </a:moveTo>
                  <a:cubicBezTo>
                    <a:pt x="125" y="232"/>
                    <a:pt x="245" y="121"/>
                    <a:pt x="351" y="0"/>
                  </a:cubicBezTo>
                </a:path>
              </a:pathLst>
            </a:custGeom>
            <a:noFill/>
            <a:ln w="9525" cap="flat">
              <a:solidFill>
                <a:schemeClr val="bg1">
                  <a:alpha val="34901"/>
                </a:schemeClr>
              </a:solidFill>
              <a:prstDash val="dash"/>
              <a:miter lim="800000"/>
              <a:headEnd/>
              <a:tailEnd/>
            </a:ln>
          </p:spPr>
          <p:txBody>
            <a:bodyPr/>
            <a:lstStyle/>
            <a:p>
              <a:endParaRPr lang="ru-RU"/>
            </a:p>
          </p:txBody>
        </p:sp>
        <p:sp>
          <p:nvSpPr>
            <p:cNvPr id="125965" name="Freeform 11"/>
            <p:cNvSpPr>
              <a:spLocks/>
            </p:cNvSpPr>
            <p:nvPr/>
          </p:nvSpPr>
          <p:spPr bwMode="auto">
            <a:xfrm>
              <a:off x="1001713" y="0"/>
              <a:ext cx="3621088" cy="6843713"/>
            </a:xfrm>
            <a:custGeom>
              <a:avLst/>
              <a:gdLst>
                <a:gd name="T0" fmla="*/ 0 w 762"/>
                <a:gd name="T1" fmla="*/ 0 h 1440"/>
                <a:gd name="T2" fmla="*/ 762 w 762"/>
                <a:gd name="T3" fmla="*/ 1440 h 1440"/>
              </a:gdLst>
              <a:ahLst/>
              <a:cxnLst>
                <a:cxn ang="0">
                  <a:pos x="762" y="0"/>
                </a:cxn>
                <a:cxn ang="0">
                  <a:pos x="403" y="1440"/>
                </a:cxn>
              </a:cxnLst>
              <a:rect l="T0" t="T1" r="T2" b="T3"/>
              <a:pathLst>
                <a:path w="762" h="1440">
                  <a:moveTo>
                    <a:pt x="762" y="0"/>
                  </a:moveTo>
                  <a:cubicBezTo>
                    <a:pt x="308" y="245"/>
                    <a:pt x="0" y="1033"/>
                    <a:pt x="403"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66" name="Freeform 12"/>
            <p:cNvSpPr>
              <a:spLocks/>
            </p:cNvSpPr>
            <p:nvPr/>
          </p:nvSpPr>
          <p:spPr bwMode="auto">
            <a:xfrm>
              <a:off x="11501438" y="9525"/>
              <a:ext cx="665163" cy="257175"/>
            </a:xfrm>
            <a:custGeom>
              <a:avLst/>
              <a:gdLst>
                <a:gd name="T0" fmla="*/ 0 w 140"/>
                <a:gd name="T1" fmla="*/ 0 h 54"/>
                <a:gd name="T2" fmla="*/ 140 w 140"/>
                <a:gd name="T3" fmla="*/ 54 h 54"/>
              </a:gdLst>
              <a:ahLst/>
              <a:cxnLst>
                <a:cxn ang="0">
                  <a:pos x="140" y="54"/>
                </a:cxn>
                <a:cxn ang="0">
                  <a:pos x="0" y="0"/>
                </a:cxn>
              </a:cxnLst>
              <a:rect l="T0" t="T1" r="T2" b="T3"/>
              <a:pathLst>
                <a:path w="140" h="54">
                  <a:moveTo>
                    <a:pt x="140" y="54"/>
                  </a:moveTo>
                  <a:cubicBezTo>
                    <a:pt x="95" y="34"/>
                    <a:pt x="48" y="16"/>
                    <a:pt x="0"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67" name="Freeform 13"/>
            <p:cNvSpPr>
              <a:spLocks/>
            </p:cNvSpPr>
            <p:nvPr/>
          </p:nvSpPr>
          <p:spPr bwMode="auto">
            <a:xfrm>
              <a:off x="10641013" y="5408613"/>
              <a:ext cx="1525588" cy="1435100"/>
            </a:xfrm>
            <a:custGeom>
              <a:avLst/>
              <a:gdLst>
                <a:gd name="T0" fmla="*/ 0 w 321"/>
                <a:gd name="T1" fmla="*/ 0 h 302"/>
                <a:gd name="T2" fmla="*/ 321 w 321"/>
                <a:gd name="T3" fmla="*/ 302 h 302"/>
              </a:gdLst>
              <a:ahLst/>
              <a:cxnLst>
                <a:cxn ang="0">
                  <a:pos x="0" y="302"/>
                </a:cxn>
                <a:cxn ang="0">
                  <a:pos x="321" y="0"/>
                </a:cxn>
              </a:cxnLst>
              <a:rect l="T0" t="T1" r="T2" b="T3"/>
              <a:pathLst>
                <a:path w="321" h="302">
                  <a:moveTo>
                    <a:pt x="0" y="302"/>
                  </a:moveTo>
                  <a:cubicBezTo>
                    <a:pt x="114" y="210"/>
                    <a:pt x="223" y="109"/>
                    <a:pt x="321"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68" name="Freeform 14"/>
            <p:cNvSpPr>
              <a:spLocks/>
            </p:cNvSpPr>
            <p:nvPr/>
          </p:nvSpPr>
          <p:spPr bwMode="auto">
            <a:xfrm>
              <a:off x="1001713" y="0"/>
              <a:ext cx="3244850" cy="6843713"/>
            </a:xfrm>
            <a:custGeom>
              <a:avLst/>
              <a:gdLst>
                <a:gd name="T0" fmla="*/ 0 w 683"/>
                <a:gd name="T1" fmla="*/ 0 h 1440"/>
                <a:gd name="T2" fmla="*/ 683 w 683"/>
                <a:gd name="T3" fmla="*/ 1440 h 1440"/>
              </a:gdLst>
              <a:ahLst/>
              <a:cxnLst>
                <a:cxn ang="0">
                  <a:pos x="683" y="0"/>
                </a:cxn>
                <a:cxn ang="0">
                  <a:pos x="355" y="1440"/>
                </a:cxn>
              </a:cxnLst>
              <a:rect l="T0" t="T1" r="T2" b="T3"/>
              <a:pathLst>
                <a:path w="683" h="1440">
                  <a:moveTo>
                    <a:pt x="683" y="0"/>
                  </a:moveTo>
                  <a:cubicBezTo>
                    <a:pt x="258" y="256"/>
                    <a:pt x="0" y="1041"/>
                    <a:pt x="355"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69" name="Freeform 15"/>
            <p:cNvSpPr>
              <a:spLocks/>
            </p:cNvSpPr>
            <p:nvPr/>
          </p:nvSpPr>
          <p:spPr bwMode="auto">
            <a:xfrm>
              <a:off x="10802938" y="5518150"/>
              <a:ext cx="1363663" cy="1325563"/>
            </a:xfrm>
            <a:custGeom>
              <a:avLst/>
              <a:gdLst>
                <a:gd name="T0" fmla="*/ 0 w 287"/>
                <a:gd name="T1" fmla="*/ 0 h 279"/>
                <a:gd name="T2" fmla="*/ 287 w 287"/>
                <a:gd name="T3" fmla="*/ 279 h 279"/>
              </a:gdLst>
              <a:ahLst/>
              <a:cxnLst>
                <a:cxn ang="0">
                  <a:pos x="0" y="279"/>
                </a:cxn>
                <a:cxn ang="0">
                  <a:pos x="287" y="0"/>
                </a:cxn>
              </a:cxnLst>
              <a:rect l="T0" t="T1" r="T2" b="T3"/>
              <a:pathLst>
                <a:path w="287" h="279">
                  <a:moveTo>
                    <a:pt x="0" y="279"/>
                  </a:moveTo>
                  <a:cubicBezTo>
                    <a:pt x="101" y="193"/>
                    <a:pt x="198" y="100"/>
                    <a:pt x="287"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70" name="Freeform 16"/>
            <p:cNvSpPr>
              <a:spLocks/>
            </p:cNvSpPr>
            <p:nvPr/>
          </p:nvSpPr>
          <p:spPr bwMode="auto">
            <a:xfrm>
              <a:off x="889000" y="0"/>
              <a:ext cx="3230563" cy="6843713"/>
            </a:xfrm>
            <a:custGeom>
              <a:avLst/>
              <a:gdLst>
                <a:gd name="T0" fmla="*/ 0 w 680"/>
                <a:gd name="T1" fmla="*/ 0 h 1440"/>
                <a:gd name="T2" fmla="*/ 680 w 680"/>
                <a:gd name="T3" fmla="*/ 1440 h 1440"/>
              </a:gdLst>
              <a:ahLst/>
              <a:cxnLst>
                <a:cxn ang="0">
                  <a:pos x="680" y="0"/>
                </a:cxn>
                <a:cxn ang="0">
                  <a:pos x="337" y="1440"/>
                </a:cxn>
              </a:cxnLst>
              <a:rect l="T0" t="T1" r="T2" b="T3"/>
              <a:pathLst>
                <a:path w="680" h="1440">
                  <a:moveTo>
                    <a:pt x="680" y="0"/>
                  </a:moveTo>
                  <a:cubicBezTo>
                    <a:pt x="257" y="265"/>
                    <a:pt x="0" y="1026"/>
                    <a:pt x="337"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71" name="Freeform 17"/>
            <p:cNvSpPr>
              <a:spLocks/>
            </p:cNvSpPr>
            <p:nvPr/>
          </p:nvSpPr>
          <p:spPr bwMode="auto">
            <a:xfrm>
              <a:off x="10979150" y="5694363"/>
              <a:ext cx="1187450" cy="1149350"/>
            </a:xfrm>
            <a:custGeom>
              <a:avLst/>
              <a:gdLst>
                <a:gd name="T0" fmla="*/ 0 w 250"/>
                <a:gd name="T1" fmla="*/ 0 h 242"/>
                <a:gd name="T2" fmla="*/ 250 w 250"/>
                <a:gd name="T3" fmla="*/ 242 h 242"/>
              </a:gdLst>
              <a:ahLst/>
              <a:cxnLst>
                <a:cxn ang="0">
                  <a:pos x="0" y="242"/>
                </a:cxn>
                <a:cxn ang="0">
                  <a:pos x="250" y="0"/>
                </a:cxn>
              </a:cxnLst>
              <a:rect l="T0" t="T1" r="T2" b="T3"/>
              <a:pathLst>
                <a:path w="250" h="242">
                  <a:moveTo>
                    <a:pt x="0" y="242"/>
                  </a:moveTo>
                  <a:cubicBezTo>
                    <a:pt x="88" y="166"/>
                    <a:pt x="172" y="85"/>
                    <a:pt x="250"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72" name="Freeform 18"/>
            <p:cNvSpPr>
              <a:spLocks/>
            </p:cNvSpPr>
            <p:nvPr/>
          </p:nvSpPr>
          <p:spPr bwMode="auto">
            <a:xfrm>
              <a:off x="484188" y="0"/>
              <a:ext cx="3421063" cy="6843713"/>
            </a:xfrm>
            <a:custGeom>
              <a:avLst/>
              <a:gdLst>
                <a:gd name="T0" fmla="*/ 0 w 720"/>
                <a:gd name="T1" fmla="*/ 0 h 1440"/>
                <a:gd name="T2" fmla="*/ 720 w 720"/>
                <a:gd name="T3" fmla="*/ 1440 h 1440"/>
              </a:gdLst>
              <a:ahLst/>
              <a:cxnLst>
                <a:cxn ang="0">
                  <a:pos x="720" y="0"/>
                </a:cxn>
                <a:cxn ang="0">
                  <a:pos x="362" y="1440"/>
                </a:cxn>
              </a:cxnLst>
              <a:rect l="T0" t="T1" r="T2" b="T3"/>
              <a:pathLst>
                <a:path w="720" h="1440">
                  <a:moveTo>
                    <a:pt x="720" y="0"/>
                  </a:moveTo>
                  <a:cubicBezTo>
                    <a:pt x="316" y="282"/>
                    <a:pt x="0" y="1018"/>
                    <a:pt x="362"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73" name="Freeform 19"/>
            <p:cNvSpPr>
              <a:spLocks/>
            </p:cNvSpPr>
            <p:nvPr/>
          </p:nvSpPr>
          <p:spPr bwMode="auto">
            <a:xfrm>
              <a:off x="11287125" y="6049963"/>
              <a:ext cx="879475" cy="793750"/>
            </a:xfrm>
            <a:custGeom>
              <a:avLst/>
              <a:gdLst>
                <a:gd name="T0" fmla="*/ 0 w 185"/>
                <a:gd name="T1" fmla="*/ 0 h 167"/>
                <a:gd name="T2" fmla="*/ 185 w 185"/>
                <a:gd name="T3" fmla="*/ 167 h 167"/>
              </a:gdLst>
              <a:ahLst/>
              <a:cxnLst>
                <a:cxn ang="0">
                  <a:pos x="0" y="167"/>
                </a:cxn>
                <a:cxn ang="0">
                  <a:pos x="185" y="0"/>
                </a:cxn>
              </a:cxnLst>
              <a:rect l="T0" t="T1" r="T2" b="T3"/>
              <a:pathLst>
                <a:path w="185" h="167">
                  <a:moveTo>
                    <a:pt x="0" y="167"/>
                  </a:moveTo>
                  <a:cubicBezTo>
                    <a:pt x="63" y="114"/>
                    <a:pt x="125" y="58"/>
                    <a:pt x="185" y="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74" name="Freeform 20"/>
            <p:cNvSpPr>
              <a:spLocks/>
            </p:cNvSpPr>
            <p:nvPr/>
          </p:nvSpPr>
          <p:spPr bwMode="auto">
            <a:xfrm>
              <a:off x="598488" y="0"/>
              <a:ext cx="2717800" cy="6843713"/>
            </a:xfrm>
            <a:custGeom>
              <a:avLst/>
              <a:gdLst>
                <a:gd name="T0" fmla="*/ 0 w 572"/>
                <a:gd name="T1" fmla="*/ 0 h 1440"/>
                <a:gd name="T2" fmla="*/ 572 w 572"/>
                <a:gd name="T3" fmla="*/ 1440 h 1440"/>
              </a:gdLst>
              <a:ahLst/>
              <a:cxnLst>
                <a:cxn ang="0">
                  <a:pos x="572" y="0"/>
                </a:cxn>
                <a:cxn ang="0">
                  <a:pos x="164" y="1440"/>
                </a:cxn>
              </a:cxnLst>
              <a:rect l="T0" t="T1" r="T2" b="T3"/>
              <a:pathLst>
                <a:path w="572" h="1440">
                  <a:moveTo>
                    <a:pt x="572" y="0"/>
                  </a:moveTo>
                  <a:cubicBezTo>
                    <a:pt x="213" y="320"/>
                    <a:pt x="0" y="979"/>
                    <a:pt x="164" y="1440"/>
                  </a:cubicBezTo>
                </a:path>
              </a:pathLst>
            </a:custGeom>
            <a:noFill/>
            <a:ln w="12700" cap="flat">
              <a:solidFill>
                <a:schemeClr val="bg1">
                  <a:alpha val="34901"/>
                </a:schemeClr>
              </a:solidFill>
              <a:prstDash val="dashDot"/>
              <a:miter lim="800000"/>
              <a:headEnd/>
              <a:tailEnd/>
            </a:ln>
          </p:spPr>
          <p:txBody>
            <a:bodyPr/>
            <a:lstStyle/>
            <a:p>
              <a:endParaRPr lang="ru-RU"/>
            </a:p>
          </p:txBody>
        </p:sp>
        <p:sp>
          <p:nvSpPr>
            <p:cNvPr id="125975" name="Freeform 21"/>
            <p:cNvSpPr>
              <a:spLocks/>
            </p:cNvSpPr>
            <p:nvPr/>
          </p:nvSpPr>
          <p:spPr bwMode="auto">
            <a:xfrm>
              <a:off x="261938" y="0"/>
              <a:ext cx="2944813" cy="6843713"/>
            </a:xfrm>
            <a:custGeom>
              <a:avLst/>
              <a:gdLst>
                <a:gd name="T0" fmla="*/ 0 w 620"/>
                <a:gd name="T1" fmla="*/ 0 h 1440"/>
                <a:gd name="T2" fmla="*/ 620 w 620"/>
                <a:gd name="T3" fmla="*/ 1440 h 1440"/>
              </a:gdLst>
              <a:ahLst/>
              <a:cxnLst>
                <a:cxn ang="0">
                  <a:pos x="620" y="0"/>
                </a:cxn>
                <a:cxn ang="0">
                  <a:pos x="186" y="1440"/>
                </a:cxn>
              </a:cxnLst>
              <a:rect l="T0" t="T1" r="T2" b="T3"/>
              <a:pathLst>
                <a:path w="620" h="1440">
                  <a:moveTo>
                    <a:pt x="620" y="0"/>
                  </a:moveTo>
                  <a:cubicBezTo>
                    <a:pt x="248" y="325"/>
                    <a:pt x="0" y="960"/>
                    <a:pt x="186" y="1440"/>
                  </a:cubicBezTo>
                </a:path>
              </a:pathLst>
            </a:custGeom>
            <a:noFill/>
            <a:ln w="9525" cap="flat">
              <a:solidFill>
                <a:schemeClr val="bg1">
                  <a:alpha val="34901"/>
                </a:schemeClr>
              </a:solidFill>
              <a:prstDash val="lgDash"/>
              <a:miter lim="800000"/>
              <a:headEnd/>
              <a:tailEnd/>
            </a:ln>
          </p:spPr>
          <p:txBody>
            <a:bodyPr/>
            <a:lstStyle/>
            <a:p>
              <a:endParaRPr lang="ru-RU"/>
            </a:p>
          </p:txBody>
        </p:sp>
        <p:sp>
          <p:nvSpPr>
            <p:cNvPr id="125976" name="Freeform 22"/>
            <p:cNvSpPr>
              <a:spLocks/>
            </p:cNvSpPr>
            <p:nvPr/>
          </p:nvSpPr>
          <p:spPr bwMode="auto">
            <a:xfrm>
              <a:off x="-417513" y="0"/>
              <a:ext cx="2403475" cy="6843713"/>
            </a:xfrm>
            <a:custGeom>
              <a:avLst/>
              <a:gdLst>
                <a:gd name="T0" fmla="*/ 0 w 506"/>
                <a:gd name="T1" fmla="*/ 0 h 1440"/>
                <a:gd name="T2" fmla="*/ 506 w 506"/>
                <a:gd name="T3" fmla="*/ 1440 h 1440"/>
              </a:gdLst>
              <a:ahLst/>
              <a:cxnLst>
                <a:cxn ang="0">
                  <a:pos x="506" y="0"/>
                </a:cxn>
                <a:cxn ang="0">
                  <a:pos x="171" y="1440"/>
                </a:cxn>
              </a:cxnLst>
              <a:rect l="T0" t="T1" r="T2" b="T3"/>
              <a:pathLst>
                <a:path w="506" h="1440">
                  <a:moveTo>
                    <a:pt x="506" y="0"/>
                  </a:moveTo>
                  <a:cubicBezTo>
                    <a:pt x="109" y="356"/>
                    <a:pt x="0" y="943"/>
                    <a:pt x="171" y="1440"/>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77" name="Freeform 23"/>
            <p:cNvSpPr>
              <a:spLocks/>
            </p:cNvSpPr>
            <p:nvPr/>
          </p:nvSpPr>
          <p:spPr bwMode="auto">
            <a:xfrm>
              <a:off x="14288" y="9525"/>
              <a:ext cx="1771650" cy="3198813"/>
            </a:xfrm>
            <a:custGeom>
              <a:avLst/>
              <a:gdLst>
                <a:gd name="T0" fmla="*/ 0 w 373"/>
                <a:gd name="T1" fmla="*/ 0 h 673"/>
                <a:gd name="T2" fmla="*/ 373 w 373"/>
                <a:gd name="T3" fmla="*/ 673 h 673"/>
              </a:gdLst>
              <a:ahLst/>
              <a:cxnLst>
                <a:cxn ang="0">
                  <a:pos x="373" y="0"/>
                </a:cxn>
                <a:cxn ang="0">
                  <a:pos x="0" y="673"/>
                </a:cxn>
              </a:cxnLst>
              <a:rect l="T0" t="T1" r="T2" b="T3"/>
              <a:pathLst>
                <a:path w="373" h="673">
                  <a:moveTo>
                    <a:pt x="373" y="0"/>
                  </a:moveTo>
                  <a:cubicBezTo>
                    <a:pt x="175" y="183"/>
                    <a:pt x="51" y="409"/>
                    <a:pt x="0" y="673"/>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78" name="Freeform 24"/>
            <p:cNvSpPr>
              <a:spLocks/>
            </p:cNvSpPr>
            <p:nvPr/>
          </p:nvSpPr>
          <p:spPr bwMode="auto">
            <a:xfrm>
              <a:off x="4763" y="6016625"/>
              <a:ext cx="214313" cy="827088"/>
            </a:xfrm>
            <a:custGeom>
              <a:avLst/>
              <a:gdLst>
                <a:gd name="T0" fmla="*/ 0 w 45"/>
                <a:gd name="T1" fmla="*/ 0 h 174"/>
                <a:gd name="T2" fmla="*/ 45 w 45"/>
                <a:gd name="T3" fmla="*/ 174 h 174"/>
              </a:gdLst>
              <a:ahLst/>
              <a:cxnLst>
                <a:cxn ang="0">
                  <a:pos x="0" y="0"/>
                </a:cxn>
                <a:cxn ang="0">
                  <a:pos x="45" y="174"/>
                </a:cxn>
              </a:cxnLst>
              <a:rect l="T0" t="T1" r="T2" b="T3"/>
              <a:pathLst>
                <a:path w="45" h="174">
                  <a:moveTo>
                    <a:pt x="0" y="0"/>
                  </a:moveTo>
                  <a:cubicBezTo>
                    <a:pt x="11" y="59"/>
                    <a:pt x="26" y="118"/>
                    <a:pt x="45" y="174"/>
                  </a:cubicBezTo>
                </a:path>
              </a:pathLst>
            </a:custGeom>
            <a:noFill/>
            <a:ln w="9525" cap="flat">
              <a:solidFill>
                <a:schemeClr val="bg1">
                  <a:alpha val="34901"/>
                </a:schemeClr>
              </a:solidFill>
              <a:prstDash val="solid"/>
              <a:miter lim="800000"/>
              <a:headEnd/>
              <a:tailEnd/>
            </a:ln>
          </p:spPr>
          <p:txBody>
            <a:bodyPr/>
            <a:lstStyle/>
            <a:p>
              <a:endParaRPr lang="ru-RU"/>
            </a:p>
          </p:txBody>
        </p:sp>
        <p:sp>
          <p:nvSpPr>
            <p:cNvPr id="125979" name="Freeform 25"/>
            <p:cNvSpPr>
              <a:spLocks/>
            </p:cNvSpPr>
            <p:nvPr/>
          </p:nvSpPr>
          <p:spPr bwMode="auto">
            <a:xfrm>
              <a:off x="14288" y="0"/>
              <a:ext cx="1562100" cy="2228850"/>
            </a:xfrm>
            <a:custGeom>
              <a:avLst/>
              <a:gdLst>
                <a:gd name="T0" fmla="*/ 0 w 329"/>
                <a:gd name="T1" fmla="*/ 0 h 469"/>
                <a:gd name="T2" fmla="*/ 329 w 329"/>
                <a:gd name="T3" fmla="*/ 469 h 469"/>
              </a:gdLst>
              <a:ahLst/>
              <a:cxnLst>
                <a:cxn ang="0">
                  <a:pos x="329" y="0"/>
                </a:cxn>
                <a:cxn ang="0">
                  <a:pos x="0" y="469"/>
                </a:cxn>
              </a:cxnLst>
              <a:rect l="T0" t="T1" r="T2" b="T3"/>
              <a:pathLst>
                <a:path w="329" h="469">
                  <a:moveTo>
                    <a:pt x="329" y="0"/>
                  </a:moveTo>
                  <a:cubicBezTo>
                    <a:pt x="189" y="133"/>
                    <a:pt x="69" y="288"/>
                    <a:pt x="0" y="469"/>
                  </a:cubicBezTo>
                </a:path>
              </a:pathLst>
            </a:custGeom>
            <a:noFill/>
            <a:ln w="9525" cap="flat">
              <a:solidFill>
                <a:schemeClr val="bg1">
                  <a:alpha val="34901"/>
                </a:schemeClr>
              </a:solidFill>
              <a:prstDash val="solid"/>
              <a:miter lim="800000"/>
              <a:headEnd/>
              <a:tailEnd/>
            </a:ln>
          </p:spPr>
          <p:txBody>
            <a:bodyPr/>
            <a:lstStyle/>
            <a:p>
              <a:endParaRPr lang="ru-RU"/>
            </a:p>
          </p:txBody>
        </p:sp>
      </p:grpSp>
      <p:sp useBgFill="1">
        <p:nvSpPr>
          <p:cNvPr id="33" name="Rectangle 32"/>
          <p:cNvSpPr>
            <a:spLocks noGrp="1" noRot="1" noChangeAspect="1" noMove="1" noResize="1" noEditPoints="1" noAdjustHandles="1" noChangeArrowheads="1" noChangeShapeType="1" noTextEdit="1"/>
          </p:cNvSpPr>
          <p:nvPr/>
        </p:nvSpPr>
        <p:spPr>
          <a:xfrm>
            <a:off x="1443038" y="0"/>
            <a:ext cx="7700962" cy="515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25956" name="Заголовок 1"/>
          <p:cNvSpPr txBox="1">
            <a:spLocks noGrp="1"/>
          </p:cNvSpPr>
          <p:nvPr>
            <p:ph type="title"/>
          </p:nvPr>
        </p:nvSpPr>
        <p:spPr>
          <a:xfrm>
            <a:off x="2160588" y="630238"/>
            <a:ext cx="4673600" cy="923925"/>
          </a:xfrm>
        </p:spPr>
        <p:txBody>
          <a:bodyPr/>
          <a:lstStyle/>
          <a:p>
            <a:pPr eaLnBrk="1" hangingPunct="1">
              <a:buClr>
                <a:schemeClr val="accent1"/>
              </a:buClr>
              <a:buSzPts val="3600"/>
              <a:buFont typeface="PT Sans Narrow"/>
              <a:buNone/>
            </a:pPr>
            <a:r>
              <a:rPr lang="ru-RU" sz="2700" b="1">
                <a:solidFill>
                  <a:schemeClr val="accent1"/>
                </a:solidFill>
                <a:latin typeface="PT Sans Narrow"/>
                <a:cs typeface="Arial" charset="0"/>
                <a:sym typeface="PT Sans Narrow"/>
              </a:rPr>
              <a:t>Инновационная сфера</a:t>
            </a:r>
          </a:p>
        </p:txBody>
      </p:sp>
      <p:sp>
        <p:nvSpPr>
          <p:cNvPr id="35" name="Isosceles Triangle 34"/>
          <p:cNvSpPr>
            <a:spLocks noGrp="1" noRot="1" noChangeAspect="1" noMove="1" noResize="1" noEditPoints="1" noAdjustHandles="1" noChangeArrowheads="1" noChangeShapeType="1" noTextEdit="1"/>
          </p:cNvSpPr>
          <p:nvPr/>
        </p:nvSpPr>
        <p:spPr>
          <a:xfrm rot="5400000">
            <a:off x="1348581" y="715170"/>
            <a:ext cx="225425" cy="1952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buClr>
                <a:srgbClr val="000000"/>
              </a:buClr>
              <a:buFont typeface="Arial"/>
              <a:buNone/>
              <a:defRPr/>
            </a:pPr>
            <a:endParaRPr lang="en-US" sz="1050" kern="0" dirty="0">
              <a:sym typeface="Arial"/>
            </a:endParaRPr>
          </a:p>
        </p:txBody>
      </p:sp>
      <p:sp>
        <p:nvSpPr>
          <p:cNvPr id="125958" name="Объект 2"/>
          <p:cNvSpPr txBox="1">
            <a:spLocks noGrp="1"/>
          </p:cNvSpPr>
          <p:nvPr>
            <p:ph idx="1"/>
          </p:nvPr>
        </p:nvSpPr>
        <p:spPr>
          <a:xfrm>
            <a:off x="1720850" y="1200150"/>
            <a:ext cx="6835775" cy="3338513"/>
          </a:xfrm>
        </p:spPr>
        <p:txBody>
          <a:bodyPr/>
          <a:lstStyle/>
          <a:p>
            <a:pPr marL="457200" indent="-342900" algn="just" eaLnBrk="1" hangingPunct="1">
              <a:lnSpc>
                <a:spcPct val="115000"/>
              </a:lnSpc>
              <a:buClr>
                <a:srgbClr val="695D46"/>
              </a:buClr>
              <a:buSzPts val="1800"/>
              <a:buFont typeface="Open Sans"/>
              <a:buChar char="●"/>
            </a:pPr>
            <a:r>
              <a:rPr lang="ru-RU" sz="1500">
                <a:solidFill>
                  <a:srgbClr val="695D46"/>
                </a:solidFill>
                <a:latin typeface="Open Sans"/>
                <a:cs typeface="Arial" charset="0"/>
                <a:sym typeface="Open Sans"/>
              </a:rPr>
              <a:t>не является единой организационной системой, ее составляющие присутствуют как в производственном, так и в непроизводственном секторах экономики. В состав инновационной сферы входят подразделения, разрабатывающие и внедряющие инновации на предприятиях, в организациях и учреждениях, самостоятельные научно-технические организации, ВУЗы, система образования, отдельные ученые и изобретатели. </a:t>
            </a:r>
          </a:p>
          <a:p>
            <a:pPr marL="457200" indent="-342900" algn="just" eaLnBrk="1" hangingPunct="1">
              <a:lnSpc>
                <a:spcPct val="115000"/>
              </a:lnSpc>
              <a:buClr>
                <a:srgbClr val="695D46"/>
              </a:buClr>
              <a:buSzPts val="1800"/>
              <a:buFont typeface="Open Sans"/>
              <a:buChar char="●"/>
            </a:pPr>
            <a:r>
              <a:rPr lang="ru-RU" sz="1500">
                <a:solidFill>
                  <a:srgbClr val="695D46"/>
                </a:solidFill>
                <a:latin typeface="Open Sans"/>
                <a:cs typeface="Arial" charset="0"/>
                <a:sym typeface="Open Sans"/>
              </a:rPr>
              <a:t>Стратегия развития инновационной сферы как часть социально-экономической стратегии может быть определена как инновационная стратегия.</a:t>
            </a:r>
          </a:p>
          <a:p>
            <a:pPr marL="457200" indent="-342900" eaLnBrk="1" hangingPunct="1">
              <a:lnSpc>
                <a:spcPct val="115000"/>
              </a:lnSpc>
              <a:buClr>
                <a:srgbClr val="695D46"/>
              </a:buClr>
              <a:buSzPts val="1800"/>
              <a:buFont typeface="Open Sans"/>
              <a:buChar char="●"/>
            </a:pPr>
            <a:endParaRPr lang="ru-RU" sz="1200">
              <a:solidFill>
                <a:srgbClr val="695D46"/>
              </a:solidFill>
              <a:latin typeface="Open Sans"/>
              <a:cs typeface="Arial" charset="0"/>
              <a:sym typeface="Open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9145588" cy="515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grpSp>
        <p:nvGrpSpPr>
          <p:cNvPr id="126978" name="Group 9"/>
          <p:cNvGrpSpPr>
            <a:grpSpLocks noGrp="1" noUngrp="1" noRot="1" noChangeAspect="1" noMove="1" noResize="1"/>
          </p:cNvGrpSpPr>
          <p:nvPr/>
        </p:nvGrpSpPr>
        <p:grpSpPr bwMode="auto">
          <a:xfrm>
            <a:off x="-247650" y="-44450"/>
            <a:ext cx="9386888" cy="5192713"/>
            <a:chOff x="-329674" y="-51881"/>
            <a:chExt cx="12515851" cy="6923798"/>
          </a:xfrm>
        </p:grpSpPr>
        <p:sp>
          <p:nvSpPr>
            <p:cNvPr id="126982" name="Freeform 5"/>
            <p:cNvSpPr>
              <a:spLocks/>
            </p:cNvSpPr>
            <p:nvPr/>
          </p:nvSpPr>
          <p:spPr bwMode="auto">
            <a:xfrm>
              <a:off x="-329674" y="1298404"/>
              <a:ext cx="9702800" cy="5573512"/>
            </a:xfrm>
            <a:custGeom>
              <a:avLst/>
              <a:gdLst>
                <a:gd name="T0" fmla="*/ 0 w 2038"/>
                <a:gd name="T1" fmla="*/ 0 h 1169"/>
                <a:gd name="T2" fmla="*/ 2038 w 2038"/>
                <a:gd name="T3" fmla="*/ 1169 h 1169"/>
              </a:gdLst>
              <a:ahLst/>
              <a:cxnLst>
                <a:cxn ang="0">
                  <a:pos x="1752" y="1169"/>
                </a:cxn>
                <a:cxn ang="0">
                  <a:pos x="1487" y="334"/>
                </a:cxn>
                <a:cxn ang="0">
                  <a:pos x="860" y="22"/>
                </a:cxn>
                <a:cxn ang="0">
                  <a:pos x="199" y="318"/>
                </a:cxn>
                <a:cxn ang="0">
                  <a:pos x="399" y="1165"/>
                </a:cxn>
              </a:cxnLst>
              <a:rect l="T0" t="T1" r="T2" b="T3"/>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83" name="Freeform 6"/>
            <p:cNvSpPr>
              <a:spLocks/>
            </p:cNvSpPr>
            <p:nvPr/>
          </p:nvSpPr>
          <p:spPr bwMode="auto">
            <a:xfrm>
              <a:off x="670451" y="2018236"/>
              <a:ext cx="7373938" cy="4848892"/>
            </a:xfrm>
            <a:custGeom>
              <a:avLst/>
              <a:gdLst>
                <a:gd name="T0" fmla="*/ 0 w 1549"/>
                <a:gd name="T1" fmla="*/ 0 h 1017"/>
                <a:gd name="T2" fmla="*/ 1549 w 1549"/>
                <a:gd name="T3" fmla="*/ 1017 h 1017"/>
              </a:gdLst>
              <a:ahLst/>
              <a:cxnLst>
                <a:cxn ang="0">
                  <a:pos x="1025" y="1016"/>
                </a:cxn>
                <a:cxn ang="0">
                  <a:pos x="1443" y="592"/>
                </a:cxn>
                <a:cxn ang="0">
                  <a:pos x="782" y="53"/>
                </a:cxn>
                <a:cxn ang="0">
                  <a:pos x="150" y="329"/>
                </a:cxn>
                <a:cxn ang="0">
                  <a:pos x="477" y="1017"/>
                </a:cxn>
              </a:cxnLst>
              <a:rect l="T0" t="T1" r="T2" b="T3"/>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84" name="Freeform 7"/>
            <p:cNvSpPr>
              <a:spLocks/>
            </p:cNvSpPr>
            <p:nvPr/>
          </p:nvSpPr>
          <p:spPr bwMode="auto">
            <a:xfrm>
              <a:off x="251351" y="1788400"/>
              <a:ext cx="8035925" cy="5083516"/>
            </a:xfrm>
            <a:custGeom>
              <a:avLst/>
              <a:gdLst>
                <a:gd name="T0" fmla="*/ 0 w 1688"/>
                <a:gd name="T1" fmla="*/ 0 h 1066"/>
                <a:gd name="T2" fmla="*/ 1688 w 1688"/>
                <a:gd name="T3" fmla="*/ 1066 h 1066"/>
              </a:gdLst>
              <a:ahLst/>
              <a:cxnLst>
                <a:cxn ang="0">
                  <a:pos x="1302" y="1066"/>
                </a:cxn>
                <a:cxn ang="0">
                  <a:pos x="1613" y="850"/>
                </a:cxn>
                <a:cxn ang="0">
                  <a:pos x="1517" y="471"/>
                </a:cxn>
                <a:cxn ang="0">
                  <a:pos x="798" y="28"/>
                </a:cxn>
                <a:cxn ang="0">
                  <a:pos x="181" y="333"/>
                </a:cxn>
                <a:cxn ang="0">
                  <a:pos x="420" y="1066"/>
                </a:cxn>
              </a:cxnLst>
              <a:rect l="T0" t="T1" r="T2" b="T3"/>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26985" name="Freeform 8"/>
            <p:cNvSpPr>
              <a:spLocks/>
            </p:cNvSpPr>
            <p:nvPr/>
          </p:nvSpPr>
          <p:spPr bwMode="auto">
            <a:xfrm>
              <a:off x="-1061" y="549842"/>
              <a:ext cx="10334625" cy="6322075"/>
            </a:xfrm>
            <a:custGeom>
              <a:avLst/>
              <a:gdLst>
                <a:gd name="T0" fmla="*/ 0 w 2171"/>
                <a:gd name="T1" fmla="*/ 0 h 1326"/>
                <a:gd name="T2" fmla="*/ 2171 w 2171"/>
                <a:gd name="T3" fmla="*/ 1326 h 1326"/>
              </a:gdLst>
              <a:ahLst/>
              <a:cxnLst>
                <a:cxn ang="0">
                  <a:pos x="1873" y="1326"/>
                </a:cxn>
                <a:cxn ang="0">
                  <a:pos x="1609" y="473"/>
                </a:cxn>
                <a:cxn ang="0">
                  <a:pos x="880" y="63"/>
                </a:cxn>
                <a:cxn ang="0">
                  <a:pos x="0" y="423"/>
                </a:cxn>
              </a:cxnLst>
              <a:rect l="T0" t="T1" r="T2" b="T3"/>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86" name="Freeform 9"/>
            <p:cNvSpPr>
              <a:spLocks/>
            </p:cNvSpPr>
            <p:nvPr/>
          </p:nvSpPr>
          <p:spPr bwMode="auto">
            <a:xfrm>
              <a:off x="3701" y="6186246"/>
              <a:ext cx="504825" cy="681527"/>
            </a:xfrm>
            <a:custGeom>
              <a:avLst/>
              <a:gdLst>
                <a:gd name="T0" fmla="*/ 0 w 106"/>
                <a:gd name="T1" fmla="*/ 0 h 143"/>
                <a:gd name="T2" fmla="*/ 106 w 106"/>
                <a:gd name="T3" fmla="*/ 143 h 143"/>
              </a:gdLst>
              <a:ahLst/>
              <a:cxnLst>
                <a:cxn ang="0">
                  <a:pos x="0" y="0"/>
                </a:cxn>
                <a:cxn ang="0">
                  <a:pos x="106" y="143"/>
                </a:cxn>
              </a:cxnLst>
              <a:rect l="T0" t="T1" r="T2" b="T3"/>
              <a:pathLst>
                <a:path w="106" h="143">
                  <a:moveTo>
                    <a:pt x="0" y="0"/>
                  </a:moveTo>
                  <a:cubicBezTo>
                    <a:pt x="35" y="54"/>
                    <a:pt x="70" y="101"/>
                    <a:pt x="106" y="143"/>
                  </a:cubicBezTo>
                </a:path>
              </a:pathLst>
            </a:custGeom>
            <a:noFill/>
            <a:ln w="4763" cap="flat">
              <a:solidFill>
                <a:schemeClr val="tx1">
                  <a:alpha val="10196"/>
                </a:schemeClr>
              </a:solidFill>
              <a:prstDash val="solid"/>
              <a:miter lim="800000"/>
              <a:headEnd/>
              <a:tailEnd/>
            </a:ln>
          </p:spPr>
          <p:txBody>
            <a:bodyPr/>
            <a:lstStyle/>
            <a:p>
              <a:endParaRPr lang="ru-RU"/>
            </a:p>
          </p:txBody>
        </p:sp>
        <p:sp>
          <p:nvSpPr>
            <p:cNvPr id="126987" name="Freeform 10"/>
            <p:cNvSpPr>
              <a:spLocks/>
            </p:cNvSpPr>
            <p:nvPr/>
          </p:nvSpPr>
          <p:spPr bwMode="auto">
            <a:xfrm>
              <a:off x="-1061" y="-51881"/>
              <a:ext cx="11091863" cy="6923796"/>
            </a:xfrm>
            <a:custGeom>
              <a:avLst/>
              <a:gdLst>
                <a:gd name="T0" fmla="*/ 0 w 2330"/>
                <a:gd name="T1" fmla="*/ 0 h 1452"/>
                <a:gd name="T2" fmla="*/ 2330 w 2330"/>
                <a:gd name="T3" fmla="*/ 1452 h 1452"/>
              </a:gdLst>
              <a:ahLst/>
              <a:cxnLst>
                <a:cxn ang="0">
                  <a:pos x="2046" y="1452"/>
                </a:cxn>
                <a:cxn ang="0">
                  <a:pos x="1813" y="601"/>
                </a:cxn>
                <a:cxn ang="0">
                  <a:pos x="956" y="97"/>
                </a:cxn>
                <a:cxn ang="0">
                  <a:pos x="0" y="366"/>
                </a:cxn>
              </a:cxnLst>
              <a:rect l="T0" t="T1" r="T2" b="T3"/>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88" name="Freeform 11"/>
            <p:cNvSpPr>
              <a:spLocks/>
            </p:cNvSpPr>
            <p:nvPr/>
          </p:nvSpPr>
          <p:spPr bwMode="auto">
            <a:xfrm>
              <a:off x="5426601" y="5579"/>
              <a:ext cx="5788025" cy="6847184"/>
            </a:xfrm>
            <a:custGeom>
              <a:avLst/>
              <a:gdLst>
                <a:gd name="T0" fmla="*/ 0 w 1216"/>
                <a:gd name="T1" fmla="*/ 0 h 1436"/>
                <a:gd name="T2" fmla="*/ 1216 w 1216"/>
                <a:gd name="T3" fmla="*/ 1436 h 1436"/>
              </a:gdLst>
              <a:ahLst/>
              <a:cxnLst>
                <a:cxn ang="0">
                  <a:pos x="1094" y="1436"/>
                </a:cxn>
                <a:cxn ang="0">
                  <a:pos x="709" y="551"/>
                </a:cxn>
                <a:cxn ang="0">
                  <a:pos x="0" y="0"/>
                </a:cxn>
              </a:cxnLst>
              <a:rect l="T0" t="T1" r="T2" b="T3"/>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89" name="Freeform 12"/>
            <p:cNvSpPr>
              <a:spLocks/>
            </p:cNvSpPr>
            <p:nvPr/>
          </p:nvSpPr>
          <p:spPr bwMode="auto">
            <a:xfrm>
              <a:off x="-1061" y="5579"/>
              <a:ext cx="1057275" cy="614491"/>
            </a:xfrm>
            <a:custGeom>
              <a:avLst/>
              <a:gdLst>
                <a:gd name="T0" fmla="*/ 0 w 222"/>
                <a:gd name="T1" fmla="*/ 0 h 129"/>
                <a:gd name="T2" fmla="*/ 222 w 222"/>
                <a:gd name="T3" fmla="*/ 129 h 129"/>
              </a:gdLst>
              <a:ahLst/>
              <a:cxnLst>
                <a:cxn ang="0">
                  <a:pos x="222" y="0"/>
                </a:cxn>
                <a:cxn ang="0">
                  <a:pos x="0" y="129"/>
                </a:cxn>
              </a:cxnLst>
              <a:rect l="T0" t="T1" r="T2" b="T3"/>
              <a:pathLst>
                <a:path w="222" h="129">
                  <a:moveTo>
                    <a:pt x="222" y="0"/>
                  </a:moveTo>
                  <a:cubicBezTo>
                    <a:pt x="152" y="35"/>
                    <a:pt x="76" y="78"/>
                    <a:pt x="0" y="129"/>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90" name="Freeform 13"/>
            <p:cNvSpPr>
              <a:spLocks/>
            </p:cNvSpPr>
            <p:nvPr/>
          </p:nvSpPr>
          <p:spPr bwMode="auto">
            <a:xfrm>
              <a:off x="5821889" y="5579"/>
              <a:ext cx="5588000" cy="6866337"/>
            </a:xfrm>
            <a:custGeom>
              <a:avLst/>
              <a:gdLst>
                <a:gd name="T0" fmla="*/ 0 w 1174"/>
                <a:gd name="T1" fmla="*/ 0 h 1440"/>
                <a:gd name="T2" fmla="*/ 1174 w 1174"/>
                <a:gd name="T3" fmla="*/ 1440 h 1440"/>
              </a:gdLst>
              <a:ahLst/>
              <a:cxnLst>
                <a:cxn ang="0">
                  <a:pos x="1067" y="1440"/>
                </a:cxn>
                <a:cxn ang="0">
                  <a:pos x="698" y="577"/>
                </a:cxn>
                <a:cxn ang="0">
                  <a:pos x="0" y="0"/>
                </a:cxn>
              </a:cxnLst>
              <a:rect l="T0" t="T1" r="T2" b="T3"/>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26991" name="Freeform 14"/>
            <p:cNvSpPr>
              <a:spLocks/>
            </p:cNvSpPr>
            <p:nvPr/>
          </p:nvSpPr>
          <p:spPr bwMode="auto">
            <a:xfrm>
              <a:off x="3701" y="790"/>
              <a:ext cx="595313" cy="352734"/>
            </a:xfrm>
            <a:custGeom>
              <a:avLst/>
              <a:gdLst>
                <a:gd name="T0" fmla="*/ 0 w 125"/>
                <a:gd name="T1" fmla="*/ 0 h 74"/>
                <a:gd name="T2" fmla="*/ 125 w 125"/>
                <a:gd name="T3" fmla="*/ 74 h 74"/>
              </a:gdLst>
              <a:ahLst/>
              <a:cxnLst>
                <a:cxn ang="0">
                  <a:pos x="125" y="0"/>
                </a:cxn>
                <a:cxn ang="0">
                  <a:pos x="0" y="74"/>
                </a:cxn>
              </a:cxnLst>
              <a:rect l="T0" t="T1" r="T2" b="T3"/>
              <a:pathLst>
                <a:path w="125" h="74">
                  <a:moveTo>
                    <a:pt x="125" y="0"/>
                  </a:moveTo>
                  <a:cubicBezTo>
                    <a:pt x="85" y="22"/>
                    <a:pt x="43" y="47"/>
                    <a:pt x="0" y="74"/>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26992" name="Freeform 15"/>
            <p:cNvSpPr>
              <a:spLocks/>
            </p:cNvSpPr>
            <p:nvPr/>
          </p:nvSpPr>
          <p:spPr bwMode="auto">
            <a:xfrm>
              <a:off x="6012389" y="5579"/>
              <a:ext cx="5497513" cy="6866337"/>
            </a:xfrm>
            <a:custGeom>
              <a:avLst/>
              <a:gdLst>
                <a:gd name="T0" fmla="*/ 0 w 1155"/>
                <a:gd name="T1" fmla="*/ 0 h 1440"/>
                <a:gd name="T2" fmla="*/ 1155 w 1155"/>
                <a:gd name="T3" fmla="*/ 1440 h 1440"/>
              </a:gdLst>
              <a:ahLst/>
              <a:cxnLst>
                <a:cxn ang="0">
                  <a:pos x="1056" y="1440"/>
                </a:cxn>
                <a:cxn ang="0">
                  <a:pos x="686" y="580"/>
                </a:cxn>
                <a:cxn ang="0">
                  <a:pos x="0" y="0"/>
                </a:cxn>
              </a:cxnLst>
              <a:rect l="T0" t="T1" r="T2" b="T3"/>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196"/>
                </a:schemeClr>
              </a:solidFill>
              <a:prstDash val="dashDot"/>
              <a:miter lim="800000"/>
              <a:headEnd/>
              <a:tailEnd/>
            </a:ln>
          </p:spPr>
          <p:txBody>
            <a:bodyPr/>
            <a:lstStyle/>
            <a:p>
              <a:endParaRPr lang="ru-RU"/>
            </a:p>
          </p:txBody>
        </p:sp>
        <p:sp>
          <p:nvSpPr>
            <p:cNvPr id="126993" name="Freeform 16"/>
            <p:cNvSpPr>
              <a:spLocks/>
            </p:cNvSpPr>
            <p:nvPr/>
          </p:nvSpPr>
          <p:spPr bwMode="auto">
            <a:xfrm>
              <a:off x="-1061" y="5579"/>
              <a:ext cx="357188" cy="213875"/>
            </a:xfrm>
            <a:custGeom>
              <a:avLst/>
              <a:gdLst>
                <a:gd name="T0" fmla="*/ 0 w 75"/>
                <a:gd name="T1" fmla="*/ 0 h 45"/>
                <a:gd name="T2" fmla="*/ 75 w 75"/>
                <a:gd name="T3" fmla="*/ 45 h 45"/>
              </a:gdLst>
              <a:ahLst/>
              <a:cxnLst>
                <a:cxn ang="0">
                  <a:pos x="75" y="0"/>
                </a:cxn>
                <a:cxn ang="0">
                  <a:pos x="0" y="45"/>
                </a:cxn>
              </a:cxnLst>
              <a:rect l="T0" t="T1" r="T2" b="T3"/>
              <a:pathLst>
                <a:path w="75" h="45">
                  <a:moveTo>
                    <a:pt x="75" y="0"/>
                  </a:moveTo>
                  <a:cubicBezTo>
                    <a:pt x="50" y="14"/>
                    <a:pt x="25" y="29"/>
                    <a:pt x="0" y="45"/>
                  </a:cubicBezTo>
                </a:path>
              </a:pathLst>
            </a:custGeom>
            <a:noFill/>
            <a:ln w="12700" cap="flat">
              <a:solidFill>
                <a:schemeClr val="tx1">
                  <a:alpha val="10196"/>
                </a:schemeClr>
              </a:solidFill>
              <a:prstDash val="dashDot"/>
              <a:miter lim="800000"/>
              <a:headEnd/>
              <a:tailEnd/>
            </a:ln>
          </p:spPr>
          <p:txBody>
            <a:bodyPr/>
            <a:lstStyle/>
            <a:p>
              <a:endParaRPr lang="ru-RU"/>
            </a:p>
          </p:txBody>
        </p:sp>
        <p:sp>
          <p:nvSpPr>
            <p:cNvPr id="126994" name="Freeform 17"/>
            <p:cNvSpPr>
              <a:spLocks/>
            </p:cNvSpPr>
            <p:nvPr/>
          </p:nvSpPr>
          <p:spPr bwMode="auto">
            <a:xfrm>
              <a:off x="6210826" y="790"/>
              <a:ext cx="5522913" cy="6871126"/>
            </a:xfrm>
            <a:custGeom>
              <a:avLst/>
              <a:gdLst>
                <a:gd name="T0" fmla="*/ 0 w 1160"/>
                <a:gd name="T1" fmla="*/ 0 h 1441"/>
                <a:gd name="T2" fmla="*/ 1160 w 1160"/>
                <a:gd name="T3" fmla="*/ 1441 h 1441"/>
              </a:gdLst>
              <a:ahLst/>
              <a:cxnLst>
                <a:cxn ang="0">
                  <a:pos x="1053" y="1441"/>
                </a:cxn>
                <a:cxn ang="0">
                  <a:pos x="705" y="599"/>
                </a:cxn>
                <a:cxn ang="0">
                  <a:pos x="0" y="0"/>
                </a:cxn>
              </a:cxnLst>
              <a:rect l="T0" t="T1" r="T2" b="T3"/>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95" name="Freeform 18"/>
            <p:cNvSpPr>
              <a:spLocks/>
            </p:cNvSpPr>
            <p:nvPr/>
          </p:nvSpPr>
          <p:spPr bwMode="auto">
            <a:xfrm>
              <a:off x="6463239" y="5579"/>
              <a:ext cx="5413375" cy="6866337"/>
            </a:xfrm>
            <a:custGeom>
              <a:avLst/>
              <a:gdLst>
                <a:gd name="T0" fmla="*/ 0 w 1137"/>
                <a:gd name="T1" fmla="*/ 0 h 1440"/>
                <a:gd name="T2" fmla="*/ 1137 w 1137"/>
                <a:gd name="T3" fmla="*/ 1440 h 1440"/>
              </a:gdLst>
              <a:ahLst/>
              <a:cxnLst>
                <a:cxn ang="0">
                  <a:pos x="1040" y="1440"/>
                </a:cxn>
                <a:cxn ang="0">
                  <a:pos x="698" y="611"/>
                </a:cxn>
                <a:cxn ang="0">
                  <a:pos x="0" y="0"/>
                </a:cxn>
              </a:cxnLst>
              <a:rect l="T0" t="T1" r="T2" b="T3"/>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96" name="Freeform 19"/>
            <p:cNvSpPr>
              <a:spLocks/>
            </p:cNvSpPr>
            <p:nvPr/>
          </p:nvSpPr>
          <p:spPr bwMode="auto">
            <a:xfrm>
              <a:off x="6877576" y="5579"/>
              <a:ext cx="5037138" cy="6861550"/>
            </a:xfrm>
            <a:custGeom>
              <a:avLst/>
              <a:gdLst>
                <a:gd name="T0" fmla="*/ 0 w 1058"/>
                <a:gd name="T1" fmla="*/ 0 h 1439"/>
                <a:gd name="T2" fmla="*/ 1058 w 1058"/>
                <a:gd name="T3" fmla="*/ 1439 h 1439"/>
              </a:gdLst>
              <a:ahLst/>
              <a:cxnLst>
                <a:cxn ang="0">
                  <a:pos x="1011" y="1439"/>
                </a:cxn>
                <a:cxn ang="0">
                  <a:pos x="648" y="617"/>
                </a:cxn>
                <a:cxn ang="0">
                  <a:pos x="0" y="0"/>
                </a:cxn>
              </a:cxnLst>
              <a:rect l="T0" t="T1" r="T2" b="T3"/>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97" name="Freeform 20"/>
            <p:cNvSpPr>
              <a:spLocks/>
            </p:cNvSpPr>
            <p:nvPr/>
          </p:nvSpPr>
          <p:spPr bwMode="auto">
            <a:xfrm>
              <a:off x="8768289" y="5579"/>
              <a:ext cx="3417888" cy="2742066"/>
            </a:xfrm>
            <a:custGeom>
              <a:avLst/>
              <a:gdLst>
                <a:gd name="T0" fmla="*/ 0 w 718"/>
                <a:gd name="T1" fmla="*/ 0 h 575"/>
                <a:gd name="T2" fmla="*/ 718 w 718"/>
                <a:gd name="T3" fmla="*/ 575 h 575"/>
              </a:gdLst>
              <a:ahLst/>
              <a:cxnLst>
                <a:cxn ang="0">
                  <a:pos x="718" y="575"/>
                </a:cxn>
                <a:cxn ang="0">
                  <a:pos x="0" y="0"/>
                </a:cxn>
              </a:cxnLst>
              <a:rect l="T0" t="T1" r="T2" b="T3"/>
              <a:pathLst>
                <a:path w="718" h="575">
                  <a:moveTo>
                    <a:pt x="718" y="575"/>
                  </a:moveTo>
                  <a:cubicBezTo>
                    <a:pt x="500" y="360"/>
                    <a:pt x="260" y="163"/>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98" name="Freeform 21"/>
            <p:cNvSpPr>
              <a:spLocks/>
            </p:cNvSpPr>
            <p:nvPr/>
          </p:nvSpPr>
          <p:spPr bwMode="auto">
            <a:xfrm>
              <a:off x="9235014" y="10367"/>
              <a:ext cx="2951163" cy="2555325"/>
            </a:xfrm>
            <a:custGeom>
              <a:avLst/>
              <a:gdLst>
                <a:gd name="T0" fmla="*/ 0 w 620"/>
                <a:gd name="T1" fmla="*/ 0 h 536"/>
                <a:gd name="T2" fmla="*/ 620 w 620"/>
                <a:gd name="T3" fmla="*/ 536 h 536"/>
              </a:gdLst>
              <a:ahLst/>
              <a:cxnLst>
                <a:cxn ang="0">
                  <a:pos x="620" y="536"/>
                </a:cxn>
                <a:cxn ang="0">
                  <a:pos x="0" y="0"/>
                </a:cxn>
              </a:cxnLst>
              <a:rect l="T0" t="T1" r="T2" b="T3"/>
              <a:pathLst>
                <a:path w="620" h="536">
                  <a:moveTo>
                    <a:pt x="620" y="536"/>
                  </a:moveTo>
                  <a:cubicBezTo>
                    <a:pt x="404" y="314"/>
                    <a:pt x="196" y="138"/>
                    <a:pt x="0" y="0"/>
                  </a:cubicBezTo>
                </a:path>
              </a:pathLst>
            </a:custGeom>
            <a:noFill/>
            <a:ln w="9525" cap="flat">
              <a:solidFill>
                <a:schemeClr val="tx1">
                  <a:alpha val="10196"/>
                </a:schemeClr>
              </a:solidFill>
              <a:prstDash val="solid"/>
              <a:miter lim="800000"/>
              <a:headEnd/>
              <a:tailEnd/>
            </a:ln>
          </p:spPr>
          <p:txBody>
            <a:bodyPr/>
            <a:lstStyle/>
            <a:p>
              <a:endParaRPr lang="ru-RU"/>
            </a:p>
          </p:txBody>
        </p:sp>
        <p:sp>
          <p:nvSpPr>
            <p:cNvPr id="126999" name="Freeform 22"/>
            <p:cNvSpPr>
              <a:spLocks/>
            </p:cNvSpPr>
            <p:nvPr/>
          </p:nvSpPr>
          <p:spPr bwMode="auto">
            <a:xfrm>
              <a:off x="10020826" y="5579"/>
              <a:ext cx="2165350" cy="1358265"/>
            </a:xfrm>
            <a:custGeom>
              <a:avLst/>
              <a:gdLst>
                <a:gd name="T0" fmla="*/ 0 w 455"/>
                <a:gd name="T1" fmla="*/ 0 h 285"/>
                <a:gd name="T2" fmla="*/ 455 w 455"/>
                <a:gd name="T3" fmla="*/ 285 h 285"/>
              </a:gdLst>
              <a:ahLst/>
              <a:cxnLst>
                <a:cxn ang="0">
                  <a:pos x="0" y="0"/>
                </a:cxn>
                <a:cxn ang="0">
                  <a:pos x="455" y="285"/>
                </a:cxn>
              </a:cxnLst>
              <a:rect l="T0" t="T1" r="T2" b="T3"/>
              <a:pathLst>
                <a:path w="455" h="285">
                  <a:moveTo>
                    <a:pt x="0" y="0"/>
                  </a:moveTo>
                  <a:cubicBezTo>
                    <a:pt x="153" y="85"/>
                    <a:pt x="308" y="180"/>
                    <a:pt x="455" y="285"/>
                  </a:cubicBezTo>
                </a:path>
              </a:pathLst>
            </a:custGeom>
            <a:noFill/>
            <a:ln w="9525" cap="flat">
              <a:solidFill>
                <a:schemeClr val="tx1">
                  <a:alpha val="10196"/>
                </a:schemeClr>
              </a:solidFill>
              <a:prstDash val="dash"/>
              <a:miter lim="800000"/>
              <a:headEnd/>
              <a:tailEnd/>
            </a:ln>
          </p:spPr>
          <p:txBody>
            <a:bodyPr/>
            <a:lstStyle/>
            <a:p>
              <a:endParaRPr lang="ru-RU"/>
            </a:p>
          </p:txBody>
        </p:sp>
        <p:sp>
          <p:nvSpPr>
            <p:cNvPr id="127000" name="Freeform 23"/>
            <p:cNvSpPr>
              <a:spLocks/>
            </p:cNvSpPr>
            <p:nvPr/>
          </p:nvSpPr>
          <p:spPr bwMode="auto">
            <a:xfrm>
              <a:off x="11290826" y="5579"/>
              <a:ext cx="895350" cy="534687"/>
            </a:xfrm>
            <a:custGeom>
              <a:avLst/>
              <a:gdLst>
                <a:gd name="T0" fmla="*/ 0 w 188"/>
                <a:gd name="T1" fmla="*/ 0 h 112"/>
                <a:gd name="T2" fmla="*/ 188 w 188"/>
                <a:gd name="T3" fmla="*/ 112 h 112"/>
              </a:gdLst>
              <a:ahLst/>
              <a:cxnLst>
                <a:cxn ang="0">
                  <a:pos x="0" y="0"/>
                </a:cxn>
                <a:cxn ang="0">
                  <a:pos x="188" y="112"/>
                </a:cxn>
              </a:cxnLst>
              <a:rect l="T0" t="T1" r="T2" b="T3"/>
              <a:pathLst>
                <a:path w="188" h="112">
                  <a:moveTo>
                    <a:pt x="0" y="0"/>
                  </a:moveTo>
                  <a:cubicBezTo>
                    <a:pt x="63" y="36"/>
                    <a:pt x="126" y="73"/>
                    <a:pt x="188" y="112"/>
                  </a:cubicBezTo>
                </a:path>
              </a:pathLst>
            </a:custGeom>
            <a:noFill/>
            <a:ln w="9525" cap="flat">
              <a:solidFill>
                <a:schemeClr val="tx1">
                  <a:alpha val="10196"/>
                </a:schemeClr>
              </a:solidFill>
              <a:prstDash val="solid"/>
              <a:miter lim="800000"/>
              <a:headEnd/>
              <a:tailEnd/>
            </a:ln>
          </p:spPr>
          <p:txBody>
            <a:bodyPr/>
            <a:lstStyle/>
            <a:p>
              <a:endParaRPr lang="ru-RU"/>
            </a:p>
          </p:txBody>
        </p:sp>
      </p:grpSp>
      <p:sp>
        <p:nvSpPr>
          <p:cNvPr id="31" name="Freeform: Shape 30"/>
          <p:cNvSpPr>
            <a:spLocks noGrp="1" noRot="1" noChangeAspect="1" noMove="1" noResize="1" noEditPoints="1" noAdjustHandles="1" noChangeArrowheads="1" noChangeShapeType="1" noTextEdit="1"/>
          </p:cNvSpPr>
          <p:nvPr/>
        </p:nvSpPr>
        <p:spPr>
          <a:xfrm>
            <a:off x="0" y="0"/>
            <a:ext cx="9144000" cy="1555750"/>
          </a:xfrm>
          <a:custGeom>
            <a:avLst/>
            <a:gdLst>
              <a:gd name="connsiteX0" fmla="*/ 0 w 12192000"/>
              <a:gd name="connsiteY0" fmla="*/ 0 h 2075000"/>
              <a:gd name="connsiteX1" fmla="*/ 12192000 w 12192000"/>
              <a:gd name="connsiteY1" fmla="*/ 0 h 2075000"/>
              <a:gd name="connsiteX2" fmla="*/ 12192000 w 12192000"/>
              <a:gd name="connsiteY2" fmla="*/ 558112 h 2075000"/>
              <a:gd name="connsiteX3" fmla="*/ 12192000 w 12192000"/>
              <a:gd name="connsiteY3" fmla="*/ 750237 h 2075000"/>
              <a:gd name="connsiteX4" fmla="*/ 12192000 w 12192000"/>
              <a:gd name="connsiteY4" fmla="*/ 1726055 h 2075000"/>
              <a:gd name="connsiteX5" fmla="*/ 12113803 w 12192000"/>
              <a:gd name="connsiteY5" fmla="*/ 1734338 h 2075000"/>
              <a:gd name="connsiteX6" fmla="*/ 6753597 w 12192000"/>
              <a:gd name="connsiteY6" fmla="*/ 2057895 h 2075000"/>
              <a:gd name="connsiteX7" fmla="*/ 400746 w 12192000"/>
              <a:gd name="connsiteY7" fmla="*/ 1886552 h 2075000"/>
              <a:gd name="connsiteX8" fmla="*/ 0 w 12192000"/>
              <a:gd name="connsiteY8" fmla="*/ 1849576 h 2075000"/>
              <a:gd name="connsiteX9" fmla="*/ 0 w 12192000"/>
              <a:gd name="connsiteY9" fmla="*/ 750237 h 2075000"/>
              <a:gd name="connsiteX10" fmla="*/ 0 w 12192000"/>
              <a:gd name="connsiteY10" fmla="*/ 558112 h 20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5000">
                <a:moveTo>
                  <a:pt x="0" y="0"/>
                </a:moveTo>
                <a:lnTo>
                  <a:pt x="12192000" y="0"/>
                </a:lnTo>
                <a:lnTo>
                  <a:pt x="12192000" y="558112"/>
                </a:lnTo>
                <a:lnTo>
                  <a:pt x="12192000" y="750237"/>
                </a:lnTo>
                <a:lnTo>
                  <a:pt x="12192000" y="1726055"/>
                </a:lnTo>
                <a:lnTo>
                  <a:pt x="12113803" y="1734338"/>
                </a:lnTo>
                <a:cubicBezTo>
                  <a:pt x="10139508" y="1932287"/>
                  <a:pt x="8237152" y="2025290"/>
                  <a:pt x="6753597" y="2057895"/>
                </a:cubicBezTo>
                <a:cubicBezTo>
                  <a:pt x="4940362" y="2097744"/>
                  <a:pt x="2657278" y="2078414"/>
                  <a:pt x="400746" y="1886552"/>
                </a:cubicBezTo>
                <a:lnTo>
                  <a:pt x="0" y="1849576"/>
                </a:lnTo>
                <a:lnTo>
                  <a:pt x="0" y="750237"/>
                </a:lnTo>
                <a:lnTo>
                  <a:pt x="0" y="558112"/>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050" kern="0">
              <a:sym typeface="Arial"/>
            </a:endParaRPr>
          </a:p>
        </p:txBody>
      </p:sp>
      <p:sp>
        <p:nvSpPr>
          <p:cNvPr id="126980" name="Заголовок 1"/>
          <p:cNvSpPr txBox="1">
            <a:spLocks noGrp="1"/>
          </p:cNvSpPr>
          <p:nvPr>
            <p:ph type="title"/>
          </p:nvPr>
        </p:nvSpPr>
        <p:spPr>
          <a:xfrm>
            <a:off x="606425" y="571500"/>
            <a:ext cx="7859713" cy="754063"/>
          </a:xfrm>
        </p:spPr>
        <p:txBody>
          <a:bodyPr anchor="ctr"/>
          <a:lstStyle/>
          <a:p>
            <a:pPr eaLnBrk="1" hangingPunct="1">
              <a:buClr>
                <a:schemeClr val="accent1"/>
              </a:buClr>
              <a:buSzPts val="3600"/>
              <a:buFont typeface="PT Sans Narrow"/>
              <a:buNone/>
            </a:pPr>
            <a:r>
              <a:rPr lang="ru-RU" sz="2700" b="1">
                <a:solidFill>
                  <a:schemeClr val="accent1"/>
                </a:solidFill>
                <a:latin typeface="PT Sans Narrow"/>
                <a:cs typeface="Arial" charset="0"/>
                <a:sym typeface="PT Sans Narrow"/>
              </a:rPr>
              <a:t>Инновационная стратегия</a:t>
            </a:r>
          </a:p>
        </p:txBody>
      </p:sp>
      <p:sp>
        <p:nvSpPr>
          <p:cNvPr id="3" name="Объект 2"/>
          <p:cNvSpPr>
            <a:spLocks noGrp="1"/>
          </p:cNvSpPr>
          <p:nvPr>
            <p:ph idx="1"/>
          </p:nvPr>
        </p:nvSpPr>
        <p:spPr>
          <a:xfrm>
            <a:off x="606425" y="1728788"/>
            <a:ext cx="8072438" cy="2905125"/>
          </a:xfrm>
        </p:spPr>
        <p:txBody>
          <a:bodyPr>
            <a:normAutofit/>
          </a:bodyPr>
          <a:lstStyle/>
          <a:p>
            <a:pPr marL="457200" indent="-342900" algn="just" eaLnBrk="1" hangingPunct="1">
              <a:lnSpc>
                <a:spcPct val="95000"/>
              </a:lnSpc>
              <a:buClr>
                <a:srgbClr val="695D46"/>
              </a:buClr>
              <a:buSzPts val="1800"/>
              <a:buFont typeface="Open Sans"/>
              <a:buChar char="●"/>
            </a:pPr>
            <a:r>
              <a:rPr lang="ru-RU">
                <a:solidFill>
                  <a:srgbClr val="695D46"/>
                </a:solidFill>
                <a:latin typeface="Open Sans"/>
                <a:cs typeface="Arial" charset="0"/>
                <a:sym typeface="Open Sans"/>
              </a:rPr>
              <a:t>Инновационная стратегия – система концептуальных установок, вытекающих из долгосрочных целей, определяющих характер распределения ресурсов между траекториями инновационного развития системы, а также их перераспределения при изменении внутренних и внешних условий ее функционирования. </a:t>
            </a:r>
          </a:p>
          <a:p>
            <a:pPr marL="457200" indent="-342900" algn="just" eaLnBrk="1" hangingPunct="1">
              <a:lnSpc>
                <a:spcPct val="95000"/>
              </a:lnSpc>
              <a:buClr>
                <a:srgbClr val="695D46"/>
              </a:buClr>
              <a:buSzPts val="1800"/>
              <a:buFont typeface="Open Sans"/>
              <a:buChar char="●"/>
            </a:pPr>
            <a:r>
              <a:rPr lang="ru-RU">
                <a:solidFill>
                  <a:srgbClr val="695D46"/>
                </a:solidFill>
                <a:latin typeface="Open Sans"/>
                <a:cs typeface="Arial" charset="0"/>
                <a:sym typeface="Open Sans"/>
              </a:rPr>
              <a:t>В свою очередь экономическая (социально-экономическая) стратегия – это система долгосрочных, определяемых целью развития концептуальных установок (ориентиров) на принятие решений, позволяющих распределять ресурсы между альтернативными траекториями развития и корректировать их распределение при изменении внешних и внутренних условий функционирования. </a:t>
            </a:r>
          </a:p>
          <a:p>
            <a:pPr marL="457200" indent="-342900" algn="just" eaLnBrk="1" hangingPunct="1">
              <a:lnSpc>
                <a:spcPct val="95000"/>
              </a:lnSpc>
              <a:buClr>
                <a:srgbClr val="695D46"/>
              </a:buClr>
              <a:buSzPts val="1800"/>
              <a:buFont typeface="Open Sans"/>
              <a:buChar char="●"/>
            </a:pPr>
            <a:r>
              <a:rPr lang="ru-RU">
                <a:solidFill>
                  <a:srgbClr val="695D46"/>
                </a:solidFill>
                <a:latin typeface="Open Sans"/>
                <a:cs typeface="Arial" charset="0"/>
                <a:sym typeface="Open Sans"/>
              </a:rPr>
              <a:t>Инновационная стратегия, с одной стороны, призвана регулировать функционирование инновационной сферы, а с другой – включает отдельные экономико-мотивационные элементы (например, налоговое регулирование инновационной деятельности).</a:t>
            </a:r>
          </a:p>
          <a:p>
            <a:pPr marL="457200" indent="-342900" eaLnBrk="1" hangingPunct="1">
              <a:lnSpc>
                <a:spcPct val="95000"/>
              </a:lnSpc>
              <a:buClr>
                <a:srgbClr val="695D46"/>
              </a:buClr>
              <a:buSzPts val="1800"/>
              <a:buFont typeface="Open Sans"/>
              <a:buChar char="●"/>
            </a:pPr>
            <a:endParaRPr lang="ru-RU" sz="900">
              <a:solidFill>
                <a:srgbClr val="695D46"/>
              </a:solidFill>
              <a:latin typeface="Open Sans"/>
              <a:cs typeface="Arial" charset="0"/>
              <a:sym typeface="Open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Заголовок 1"/>
          <p:cNvSpPr txBox="1">
            <a:spLocks noGrp="1"/>
          </p:cNvSpPr>
          <p:nvPr>
            <p:ph type="ctrTitle"/>
          </p:nvPr>
        </p:nvSpPr>
        <p:spPr>
          <a:xfrm>
            <a:off x="1920875" y="2530475"/>
            <a:ext cx="5051425" cy="1022350"/>
          </a:xfrm>
        </p:spPr>
        <p:txBody>
          <a:bodyPr/>
          <a:lstStyle/>
          <a:p>
            <a:pPr eaLnBrk="1" hangingPunct="1">
              <a:spcBef>
                <a:spcPct val="0"/>
              </a:spcBef>
              <a:spcAft>
                <a:spcPct val="0"/>
              </a:spcAft>
              <a:buClr>
                <a:schemeClr val="accent1"/>
              </a:buClr>
              <a:buFont typeface="PT Sans Narrow"/>
              <a:buNone/>
            </a:pPr>
            <a:r>
              <a:rPr lang="ru-RU" sz="4400" b="1" dirty="0">
                <a:solidFill>
                  <a:schemeClr val="accent1"/>
                </a:solidFill>
                <a:latin typeface="PT Sans Narrow"/>
                <a:cs typeface="Arial" charset="0"/>
                <a:sym typeface="PT Sans Narrow"/>
              </a:rPr>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Заголовок 1"/>
          <p:cNvSpPr txBox="1">
            <a:spLocks noGrp="1"/>
          </p:cNvSpPr>
          <p:nvPr>
            <p:ph type="ctrTitle"/>
          </p:nvPr>
        </p:nvSpPr>
        <p:spPr>
          <a:xfrm>
            <a:off x="1004888" y="1751013"/>
            <a:ext cx="7135812" cy="1023937"/>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10. Распространение инноваций</a:t>
            </a:r>
            <a:r>
              <a:rPr lang="en-US" sz="3600" b="1">
                <a:solidFill>
                  <a:schemeClr val="accent1"/>
                </a:solidFill>
                <a:latin typeface="PT Sans Narrow"/>
                <a:cs typeface="Arial" charset="0"/>
                <a:sym typeface="PT Sans Narrow"/>
              </a:rPr>
              <a:t>. </a:t>
            </a:r>
            <a:r>
              <a:rPr lang="ru-RU" sz="3600" b="1">
                <a:solidFill>
                  <a:schemeClr val="accent1"/>
                </a:solidFill>
                <a:latin typeface="PT Sans Narrow"/>
                <a:cs typeface="Arial" charset="0"/>
                <a:sym typeface="PT Sans Narrow"/>
              </a:rPr>
              <a:t>Модели</a:t>
            </a:r>
          </a:p>
        </p:txBody>
      </p:sp>
      <p:sp>
        <p:nvSpPr>
          <p:cNvPr id="129026" name="Подзаголовок 2"/>
          <p:cNvSpPr txBox="1">
            <a:spLocks noGrp="1"/>
          </p:cNvSpPr>
          <p:nvPr>
            <p:ph type="subTitle" idx="1"/>
          </p:nvPr>
        </p:nvSpPr>
        <p:spPr>
          <a:xfrm>
            <a:off x="2136775" y="2849563"/>
            <a:ext cx="4870450" cy="793750"/>
          </a:xfrm>
        </p:spPr>
        <p:txBody>
          <a:bodyPr/>
          <a:lstStyle/>
          <a:p>
            <a:pPr marL="457200" indent="-342900" eaLnBrk="1" hangingPunct="1">
              <a:spcBef>
                <a:spcPct val="0"/>
              </a:spcBef>
              <a:spcAft>
                <a:spcPct val="0"/>
              </a:spcAft>
              <a:buClr>
                <a:srgbClr val="695D46"/>
              </a:buClr>
              <a:buFont typeface="Open Sans"/>
              <a:buNone/>
            </a:pPr>
            <a:endParaRPr lang="ru-RU" sz="2000" dirty="0">
              <a:solidFill>
                <a:srgbClr val="695D46"/>
              </a:solidFill>
              <a:latin typeface="Open Sans"/>
              <a:cs typeface="Arial" charset="0"/>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Google Shape;66;p13"/>
          <p:cNvSpPr txBox="1">
            <a:spLocks noGrp="1"/>
          </p:cNvSpPr>
          <p:nvPr>
            <p:ph type="ctrTitle"/>
          </p:nvPr>
        </p:nvSpPr>
        <p:spPr>
          <a:xfrm>
            <a:off x="704850" y="1700213"/>
            <a:ext cx="7734300" cy="1022350"/>
          </a:xfrm>
        </p:spPr>
        <p:txBody>
          <a:bodyPr/>
          <a:lstStyle/>
          <a:p>
            <a:pPr eaLnBrk="1" hangingPunct="1">
              <a:spcBef>
                <a:spcPct val="0"/>
              </a:spcBef>
              <a:spcAft>
                <a:spcPct val="0"/>
              </a:spcAft>
              <a:buClr>
                <a:schemeClr val="accent1"/>
              </a:buClr>
              <a:buFont typeface="PT Sans Narrow"/>
              <a:buNone/>
            </a:pPr>
            <a:r>
              <a:rPr lang="ru-RU" sz="4800" b="1">
                <a:solidFill>
                  <a:schemeClr val="accent1"/>
                </a:solidFill>
                <a:latin typeface="PT Sans Narrow"/>
                <a:cs typeface="Arial" charset="0"/>
                <a:sym typeface="PT Sans Narrow"/>
              </a:rPr>
              <a:t>2. Признаки экономики знаний</a:t>
            </a:r>
          </a:p>
        </p:txBody>
      </p:sp>
      <p:sp>
        <p:nvSpPr>
          <p:cNvPr id="36866" name="Google Shape;67;p13"/>
          <p:cNvSpPr txBox="1">
            <a:spLocks noGrp="1"/>
          </p:cNvSpPr>
          <p:nvPr>
            <p:ph type="subTitle" idx="1"/>
          </p:nvPr>
        </p:nvSpPr>
        <p:spPr>
          <a:xfrm>
            <a:off x="2136775" y="2849563"/>
            <a:ext cx="4870450" cy="793750"/>
          </a:xfrm>
        </p:spPr>
        <p:txBody>
          <a:bodyPr/>
          <a:lstStyle/>
          <a:p>
            <a:pPr eaLnBrk="1" hangingPunct="1">
              <a:spcBef>
                <a:spcPct val="0"/>
              </a:spcBef>
              <a:spcAft>
                <a:spcPct val="0"/>
              </a:spcAft>
              <a:buClr>
                <a:srgbClr val="695D46"/>
              </a:buClr>
              <a:buFont typeface="Open Sans"/>
              <a:buNone/>
            </a:pPr>
            <a:endParaRPr lang="ru-RU" sz="2000" dirty="0">
              <a:solidFill>
                <a:srgbClr val="695D46"/>
              </a:solidFill>
              <a:latin typeface="Open Sans"/>
              <a:cs typeface="Arial" charset="0"/>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3"/>
          <p:cNvGraphicFramePr>
            <a:graphicFrameLocks noGrp="1"/>
          </p:cNvGraphicFramePr>
          <p:nvPr>
            <p:ph idx="4294967295"/>
          </p:nvPr>
        </p:nvGraphicFramePr>
        <p:xfrm>
          <a:off x="1524911" y="853468"/>
          <a:ext cx="5915025"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ямоугольник 3"/>
          <p:cNvSpPr/>
          <p:nvPr/>
        </p:nvSpPr>
        <p:spPr>
          <a:xfrm>
            <a:off x="-71438" y="4794473"/>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Линейная модель</a:t>
            </a:r>
            <a:br>
              <a:rPr lang="ru-RU" sz="3600" b="1">
                <a:solidFill>
                  <a:schemeClr val="accent1"/>
                </a:solidFill>
                <a:latin typeface="PT Sans Narrow"/>
                <a:cs typeface="Arial" charset="0"/>
                <a:sym typeface="PT Sans Narrow"/>
              </a:rPr>
            </a:br>
            <a:endParaRPr lang="ru-RU" sz="3600" b="1">
              <a:solidFill>
                <a:schemeClr val="accent1"/>
              </a:solidFill>
              <a:latin typeface="PT Sans Narrow"/>
              <a:cs typeface="Arial" charset="0"/>
              <a:sym typeface="PT Sans Narrow"/>
            </a:endParaRPr>
          </a:p>
        </p:txBody>
      </p:sp>
      <p:sp>
        <p:nvSpPr>
          <p:cNvPr id="131074"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600">
                <a:solidFill>
                  <a:srgbClr val="695D46"/>
                </a:solidFill>
                <a:latin typeface="Open Sans"/>
                <a:cs typeface="Arial" charset="0"/>
                <a:sym typeface="Open Sans"/>
              </a:rPr>
              <a:t>Выделяются 5 поколений линейных моделей распространения инноваций. Они различаются по сложности, числу выделяемых этапов инновационного процесса и нелинейности связей между ними. Все поколения объединяет организационный подход к исследуемой проблеме. В линейных моделях инновация проходит ряд морфологических изменений под влиянием различных общественных институтов, которые поэтапно ее преобразуют.</a:t>
            </a:r>
          </a:p>
          <a:p>
            <a:pPr algn="just" eaLnBrk="1" hangingPunct="1">
              <a:lnSpc>
                <a:spcPct val="115000"/>
              </a:lnSpc>
              <a:spcBef>
                <a:spcPct val="0"/>
              </a:spcBef>
              <a:spcAft>
                <a:spcPct val="0"/>
              </a:spcAft>
              <a:buClr>
                <a:srgbClr val="695D46"/>
              </a:buClr>
              <a:buFont typeface="Open Sans"/>
              <a:buChar char="●"/>
            </a:pPr>
            <a:r>
              <a:rPr lang="ru-RU" sz="1600">
                <a:solidFill>
                  <a:srgbClr val="695D46"/>
                </a:solidFill>
                <a:latin typeface="Open Sans"/>
                <a:cs typeface="Arial" charset="0"/>
                <a:sym typeface="Open Sans"/>
              </a:rPr>
              <a:t>Первые поколения линейных моделей принципиально различаются </a:t>
            </a:r>
            <a:br>
              <a:rPr lang="ru-RU" sz="1600">
                <a:solidFill>
                  <a:srgbClr val="695D46"/>
                </a:solidFill>
                <a:latin typeface="Open Sans"/>
                <a:cs typeface="Arial" charset="0"/>
                <a:sym typeface="Open Sans"/>
              </a:rPr>
            </a:br>
            <a:r>
              <a:rPr lang="ru-RU" sz="1600">
                <a:solidFill>
                  <a:srgbClr val="695D46"/>
                </a:solidFill>
                <a:latin typeface="Open Sans"/>
                <a:cs typeface="Arial" charset="0"/>
                <a:sym typeface="Open Sans"/>
              </a:rPr>
              <a:t>только стимулами, которые, как полагают исследователи, запускают инновационный процесс. В первом поколении это теоретические исследования, во втором - практические задачи реализации нового товара </a:t>
            </a:r>
            <a:br>
              <a:rPr lang="ru-RU" sz="1600">
                <a:solidFill>
                  <a:srgbClr val="695D46"/>
                </a:solidFill>
                <a:latin typeface="Open Sans"/>
                <a:cs typeface="Arial" charset="0"/>
                <a:sym typeface="Open Sans"/>
              </a:rPr>
            </a:br>
            <a:r>
              <a:rPr lang="ru-RU" sz="1600">
                <a:solidFill>
                  <a:srgbClr val="695D46"/>
                </a:solidFill>
                <a:latin typeface="Open Sans"/>
                <a:cs typeface="Arial" charset="0"/>
                <a:sym typeface="Open Sans"/>
              </a:rPr>
              <a:t>на рынке.</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Линейная модель</a:t>
            </a:r>
          </a:p>
        </p:txBody>
      </p:sp>
      <p:sp>
        <p:nvSpPr>
          <p:cNvPr id="132098"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a:solidFill>
                  <a:srgbClr val="695D46"/>
                </a:solidFill>
                <a:latin typeface="Open Sans"/>
                <a:cs typeface="Arial" charset="0"/>
                <a:sym typeface="Open Sans"/>
              </a:rPr>
              <a:t>Структурные проблемы рыночно- и научно-ориентированных частично решены </a:t>
            </a:r>
            <a:br>
              <a:rPr lang="ru-RU">
                <a:solidFill>
                  <a:srgbClr val="695D46"/>
                </a:solidFill>
                <a:latin typeface="Open Sans"/>
                <a:cs typeface="Arial" charset="0"/>
                <a:sym typeface="Open Sans"/>
              </a:rPr>
            </a:br>
            <a:r>
              <a:rPr lang="ru-RU">
                <a:solidFill>
                  <a:srgbClr val="695D46"/>
                </a:solidFill>
                <a:latin typeface="Open Sans"/>
                <a:cs typeface="Arial" charset="0"/>
                <a:sym typeface="Open Sans"/>
              </a:rPr>
              <a:t>в третьем поколении. Комбинирование ориентации на технологическое развитие и учет требований рынка достигаются за счет допущения, что инновационный процесс может повторно проходить различные стадии. Так, новое знание становится продуктом, который производится благодаря особенностям технологического процесса, запросам </a:t>
            </a:r>
            <a:br>
              <a:rPr lang="ru-RU">
                <a:solidFill>
                  <a:srgbClr val="695D46"/>
                </a:solidFill>
                <a:latin typeface="Open Sans"/>
                <a:cs typeface="Arial" charset="0"/>
                <a:sym typeface="Open Sans"/>
              </a:rPr>
            </a:br>
            <a:r>
              <a:rPr lang="ru-RU">
                <a:solidFill>
                  <a:srgbClr val="695D46"/>
                </a:solidFill>
                <a:latin typeface="Open Sans"/>
                <a:cs typeface="Arial" charset="0"/>
                <a:sym typeface="Open Sans"/>
              </a:rPr>
              <a:t>со стороны общества, рыночной и научной конъюнктуре. </a:t>
            </a:r>
          </a:p>
          <a:p>
            <a:pPr algn="just" eaLnBrk="1" hangingPunct="1">
              <a:lnSpc>
                <a:spcPct val="115000"/>
              </a:lnSpc>
              <a:spcBef>
                <a:spcPct val="0"/>
              </a:spcBef>
              <a:spcAft>
                <a:spcPct val="0"/>
              </a:spcAft>
              <a:buClr>
                <a:srgbClr val="695D46"/>
              </a:buClr>
              <a:buFont typeface="Open Sans"/>
              <a:buChar char="●"/>
            </a:pPr>
            <a:r>
              <a:rPr lang="ru-RU">
                <a:solidFill>
                  <a:srgbClr val="695D46"/>
                </a:solidFill>
                <a:latin typeface="Open Sans"/>
                <a:cs typeface="Arial" charset="0"/>
                <a:sym typeface="Open Sans"/>
              </a:rPr>
              <a:t>Модели четвертого и пятого поколений - это усложненная сеть взаимодействий, </a:t>
            </a:r>
            <a:br>
              <a:rPr lang="ru-RU">
                <a:solidFill>
                  <a:srgbClr val="695D46"/>
                </a:solidFill>
                <a:latin typeface="Open Sans"/>
                <a:cs typeface="Arial" charset="0"/>
                <a:sym typeface="Open Sans"/>
              </a:rPr>
            </a:br>
            <a:r>
              <a:rPr lang="ru-RU">
                <a:solidFill>
                  <a:srgbClr val="695D46"/>
                </a:solidFill>
                <a:latin typeface="Open Sans"/>
                <a:cs typeface="Arial" charset="0"/>
                <a:sym typeface="Open Sans"/>
              </a:rPr>
              <a:t>в рамках которых происходит распределение функций инновационной системы. Интенсифицируются связи как между подсистемами, так и с внешними партнерами. Повышается гибкость и адаптивность. В отличие от первых трех поколений инновационная динамика утрачивает замкнутость и становится частью более сложного процесса. Появляется возможность учитывать параллельное прохождение различных стадий инновационного процесса.</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Критика линейной модели</a:t>
            </a:r>
          </a:p>
        </p:txBody>
      </p:sp>
      <p:sp>
        <p:nvSpPr>
          <p:cNvPr id="133122"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600">
                <a:solidFill>
                  <a:srgbClr val="695D46"/>
                </a:solidFill>
                <a:latin typeface="Open Sans"/>
                <a:cs typeface="Arial" charset="0"/>
                <a:sym typeface="Open Sans"/>
              </a:rPr>
              <a:t>Критика моделей четвертого и пятого поколения касается </a:t>
            </a:r>
            <a:br>
              <a:rPr lang="ru-RU" sz="1600">
                <a:solidFill>
                  <a:srgbClr val="695D46"/>
                </a:solidFill>
                <a:latin typeface="Open Sans"/>
                <a:cs typeface="Arial" charset="0"/>
                <a:sym typeface="Open Sans"/>
              </a:rPr>
            </a:br>
            <a:r>
              <a:rPr lang="ru-RU" sz="1600">
                <a:solidFill>
                  <a:srgbClr val="695D46"/>
                </a:solidFill>
                <a:latin typeface="Open Sans"/>
                <a:cs typeface="Arial" charset="0"/>
                <a:sym typeface="Open Sans"/>
              </a:rPr>
              <a:t>их сложности и необходимости значительно повысить траты на запуск мониторинга, анализа инновационного процесса и его поддержание. Стремление приблизить линейные модели к реальному положению вещей наталкивается на проблему масштаба. Увеличение числа этапов, усложнение взаимосвязей между ними и возможность прохождения нескольких стадий одновременно ведет к тому, что построение реально работающих моделей становится трудновыполнимой задачей. Переход линейных инновационных моделей последних поколений из разряда гипотетических алгоритмов </a:t>
            </a:r>
            <a:br>
              <a:rPr lang="ru-RU" sz="1600">
                <a:solidFill>
                  <a:srgbClr val="695D46"/>
                </a:solidFill>
                <a:latin typeface="Open Sans"/>
                <a:cs typeface="Arial" charset="0"/>
                <a:sym typeface="Open Sans"/>
              </a:rPr>
            </a:br>
            <a:r>
              <a:rPr lang="ru-RU" sz="1600">
                <a:solidFill>
                  <a:srgbClr val="695D46"/>
                </a:solidFill>
                <a:latin typeface="Open Sans"/>
                <a:cs typeface="Arial" charset="0"/>
                <a:sym typeface="Open Sans"/>
              </a:rPr>
              <a:t>в разряд прогностических систем приводит к критическому усложнению их структуры. В результате подобные модели теряют применимость для анализа конкретных ситуаций.</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Диффузная модель</a:t>
            </a:r>
          </a:p>
        </p:txBody>
      </p:sp>
      <p:sp>
        <p:nvSpPr>
          <p:cNvPr id="134146" name="Текст 2"/>
          <p:cNvSpPr txBox="1">
            <a:spLocks noGrp="1"/>
          </p:cNvSpPr>
          <p:nvPr>
            <p:ph type="body" idx="1"/>
          </p:nvPr>
        </p:nvSpPr>
        <p:spPr>
          <a:xfrm>
            <a:off x="311150" y="11525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300">
                <a:solidFill>
                  <a:srgbClr val="695D46"/>
                </a:solidFill>
                <a:latin typeface="Open Sans"/>
                <a:cs typeface="Arial" charset="0"/>
                <a:sym typeface="Open Sans"/>
              </a:rPr>
              <a:t>Отличительная черта диффузной модели от линейной заключается в описании процесса распространения инноваций как сетевого и непрерывного. Диффузная модель исследует преимущественно процесс передачи инновационного знания от инноватора к потребителю,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а не последовательное преобразование первоначальной идеи в различных институциональных плоскостях, как в случае с линейными моделями. Это различие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в фокусировке на разных аспектах инновационного процесса объясняет, почему линейные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и диффузные модели анализируют процесс распространения инноваций на разных этапах.</a:t>
            </a:r>
          </a:p>
          <a:p>
            <a:pPr algn="just" eaLnBrk="1" hangingPunct="1">
              <a:lnSpc>
                <a:spcPct val="115000"/>
              </a:lnSpc>
              <a:spcBef>
                <a:spcPct val="0"/>
              </a:spcBef>
              <a:spcAft>
                <a:spcPct val="0"/>
              </a:spcAft>
              <a:buClr>
                <a:srgbClr val="695D46"/>
              </a:buClr>
              <a:buFont typeface="Open Sans"/>
              <a:buChar char="●"/>
            </a:pPr>
            <a:r>
              <a:rPr lang="ru-RU" sz="1300">
                <a:solidFill>
                  <a:srgbClr val="695D46"/>
                </a:solidFill>
                <a:latin typeface="Open Sans"/>
                <a:cs typeface="Arial" charset="0"/>
                <a:sym typeface="Open Sans"/>
              </a:rPr>
              <a:t>В линейной модели распространители инновации - группы экспертов, а инновационный процесс ограничен организационными рамками.</a:t>
            </a:r>
          </a:p>
          <a:p>
            <a:pPr algn="just" eaLnBrk="1" hangingPunct="1">
              <a:lnSpc>
                <a:spcPct val="115000"/>
              </a:lnSpc>
              <a:spcBef>
                <a:spcPct val="0"/>
              </a:spcBef>
              <a:spcAft>
                <a:spcPct val="0"/>
              </a:spcAft>
              <a:buClr>
                <a:srgbClr val="695D46"/>
              </a:buClr>
              <a:buFont typeface="Open Sans"/>
              <a:buChar char="●"/>
            </a:pPr>
            <a:r>
              <a:rPr lang="ru-RU" sz="1300">
                <a:solidFill>
                  <a:srgbClr val="695D46"/>
                </a:solidFill>
                <a:latin typeface="Open Sans"/>
                <a:cs typeface="Arial" charset="0"/>
                <a:sym typeface="Open Sans"/>
              </a:rPr>
              <a:t>В диффузной модели рассматривается процесс адаптации инновации всеми членами социальной системы, как агентами коммуникативной сети.</a:t>
            </a:r>
          </a:p>
          <a:p>
            <a:pPr algn="just" eaLnBrk="1" hangingPunct="1">
              <a:lnSpc>
                <a:spcPct val="115000"/>
              </a:lnSpc>
              <a:spcBef>
                <a:spcPct val="0"/>
              </a:spcBef>
              <a:spcAft>
                <a:spcPct val="0"/>
              </a:spcAft>
              <a:buClr>
                <a:srgbClr val="695D46"/>
              </a:buClr>
              <a:buFont typeface="Open Sans"/>
              <a:buChar char="●"/>
            </a:pPr>
            <a:r>
              <a:rPr lang="ru-RU" sz="1300">
                <a:solidFill>
                  <a:srgbClr val="695D46"/>
                </a:solidFill>
                <a:latin typeface="Open Sans"/>
                <a:cs typeface="Arial" charset="0"/>
                <a:sym typeface="Open Sans"/>
              </a:rPr>
              <a:t>Ограничение изучения инновационного процесса организационными рамками ведет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к систематической ошибке, т.к. существует целый пласт инновационных практик,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которые институализируются лишь на последнем этапе. Также не уделяется внимание  неинституционализируемым инновациям (к примеру, инновациям в области коррупции).</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Критика диффузной модели</a:t>
            </a:r>
          </a:p>
        </p:txBody>
      </p:sp>
      <p:sp>
        <p:nvSpPr>
          <p:cNvPr id="135170" name="Текст 2"/>
          <p:cNvSpPr txBox="1">
            <a:spLocks noGrp="1"/>
          </p:cNvSpPr>
          <p:nvPr>
            <p:ph type="body" idx="1"/>
          </p:nvPr>
        </p:nvSpPr>
        <p:spPr>
          <a:xfrm>
            <a:off x="311150" y="1119188"/>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300">
                <a:solidFill>
                  <a:srgbClr val="695D46"/>
                </a:solidFill>
                <a:latin typeface="Open Sans"/>
                <a:cs typeface="Arial" charset="0"/>
                <a:sym typeface="Open Sans"/>
              </a:rPr>
              <a:t>Во-первых, в модели не учитываются ряд неизвестных переменных, которые влияют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на результат, (например, характеристики групп агентов, в том числе особенности,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которые определяют скорость внутригруппового распространения инновации).</a:t>
            </a:r>
          </a:p>
          <a:p>
            <a:pPr algn="just" eaLnBrk="1" hangingPunct="1">
              <a:lnSpc>
                <a:spcPct val="115000"/>
              </a:lnSpc>
              <a:spcBef>
                <a:spcPct val="0"/>
              </a:spcBef>
              <a:spcAft>
                <a:spcPct val="0"/>
              </a:spcAft>
              <a:buClr>
                <a:srgbClr val="695D46"/>
              </a:buClr>
              <a:buFont typeface="Open Sans"/>
              <a:buChar char="●"/>
            </a:pPr>
            <a:r>
              <a:rPr lang="ru-RU" sz="1300">
                <a:solidFill>
                  <a:srgbClr val="695D46"/>
                </a:solidFill>
                <a:latin typeface="Open Sans"/>
                <a:cs typeface="Arial" charset="0"/>
                <a:sym typeface="Open Sans"/>
              </a:rPr>
              <a:t>Во-вторых, модель не описывает процесс перехода инновации от одной группы к другой. </a:t>
            </a:r>
          </a:p>
          <a:p>
            <a:pPr algn="just" eaLnBrk="1" hangingPunct="1">
              <a:lnSpc>
                <a:spcPct val="115000"/>
              </a:lnSpc>
              <a:spcBef>
                <a:spcPct val="0"/>
              </a:spcBef>
              <a:spcAft>
                <a:spcPct val="0"/>
              </a:spcAft>
              <a:buClr>
                <a:srgbClr val="695D46"/>
              </a:buClr>
              <a:buFont typeface="Open Sans"/>
              <a:buChar char="●"/>
            </a:pPr>
            <a:r>
              <a:rPr lang="ru-RU" sz="1300">
                <a:solidFill>
                  <a:srgbClr val="695D46"/>
                </a:solidFill>
                <a:latin typeface="Open Sans"/>
                <a:cs typeface="Arial" charset="0"/>
                <a:sym typeface="Open Sans"/>
              </a:rPr>
              <a:t>В-третьих, скорости адаптации нововведения группами могут быть взаимозависимы. В качестве примера Т. Валенте приводит внедрение факсов. Новаторы и ранние последователи не могли реализовать потенциал новых устройств, поскольку не имели возможности отправить сообщение любому корреспонденту. Однако по мере того, как в инновационный процесс включилось позднее большинство, число абонентов начало расти и усвоение новинки ранним большинством и новаторами ускорилось.</a:t>
            </a:r>
          </a:p>
          <a:p>
            <a:pPr algn="just" eaLnBrk="1" hangingPunct="1">
              <a:lnSpc>
                <a:spcPct val="115000"/>
              </a:lnSpc>
              <a:spcBef>
                <a:spcPct val="0"/>
              </a:spcBef>
              <a:spcAft>
                <a:spcPct val="0"/>
              </a:spcAft>
              <a:buClr>
                <a:srgbClr val="695D46"/>
              </a:buClr>
              <a:buFont typeface="Open Sans"/>
              <a:buChar char="●"/>
            </a:pPr>
            <a:r>
              <a:rPr lang="ru-RU" sz="1300">
                <a:solidFill>
                  <a:srgbClr val="695D46"/>
                </a:solidFill>
                <a:latin typeface="Open Sans"/>
                <a:cs typeface="Arial" charset="0"/>
                <a:sym typeface="Open Sans"/>
              </a:rPr>
              <a:t>С проблемами медленного внедрения сталкивались все инновации, ориентированные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на коммуникационные технологии (телефон, интернет и пр.), поскольку их эффективность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и целесообразность напрямую зависят от количества пользователей. Адаптации подобных инноваций происходят по принципу снежного кома, ускорение которого зависит </a:t>
            </a:r>
            <a:br>
              <a:rPr lang="ru-RU" sz="1300">
                <a:solidFill>
                  <a:srgbClr val="695D46"/>
                </a:solidFill>
                <a:latin typeface="Open Sans"/>
                <a:cs typeface="Arial" charset="0"/>
                <a:sym typeface="Open Sans"/>
              </a:rPr>
            </a:br>
            <a:r>
              <a:rPr lang="ru-RU" sz="1300">
                <a:solidFill>
                  <a:srgbClr val="695D46"/>
                </a:solidFill>
                <a:latin typeface="Open Sans"/>
                <a:cs typeface="Arial" charset="0"/>
                <a:sym typeface="Open Sans"/>
              </a:rPr>
              <a:t>не только от времени, но и от набранной «массы» потребителей.</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Территориальная модель</a:t>
            </a:r>
          </a:p>
        </p:txBody>
      </p:sp>
      <p:sp>
        <p:nvSpPr>
          <p:cNvPr id="136194" name="Текст 2"/>
          <p:cNvSpPr txBox="1">
            <a:spLocks noGrp="1"/>
          </p:cNvSpPr>
          <p:nvPr>
            <p:ph type="body" idx="1"/>
          </p:nvPr>
        </p:nvSpPr>
        <p:spPr>
          <a:xfrm>
            <a:off x="311150" y="11525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200">
                <a:solidFill>
                  <a:srgbClr val="695D46"/>
                </a:solidFill>
                <a:latin typeface="Open Sans"/>
                <a:cs typeface="Arial" charset="0"/>
                <a:sym typeface="Open Sans"/>
              </a:rPr>
              <a:t>В территориальной модели диффузия инновации происходит не только вертикально - от новаторов </a:t>
            </a:r>
            <a:br>
              <a:rPr lang="ru-RU" sz="1200">
                <a:solidFill>
                  <a:srgbClr val="695D46"/>
                </a:solidFill>
                <a:latin typeface="Open Sans"/>
                <a:cs typeface="Arial" charset="0"/>
                <a:sym typeface="Open Sans"/>
              </a:rPr>
            </a:br>
            <a:r>
              <a:rPr lang="ru-RU" sz="1200">
                <a:solidFill>
                  <a:srgbClr val="695D46"/>
                </a:solidFill>
                <a:latin typeface="Open Sans"/>
                <a:cs typeface="Arial" charset="0"/>
                <a:sym typeface="Open Sans"/>
              </a:rPr>
              <a:t>к поздним последователям, но и горизонтально. Основные агенты - территориальные единицы, </a:t>
            </a:r>
            <a:br>
              <a:rPr lang="ru-RU" sz="1200">
                <a:solidFill>
                  <a:srgbClr val="695D46"/>
                </a:solidFill>
                <a:latin typeface="Open Sans"/>
                <a:cs typeface="Arial" charset="0"/>
                <a:sym typeface="Open Sans"/>
              </a:rPr>
            </a:br>
            <a:r>
              <a:rPr lang="ru-RU" sz="1200">
                <a:solidFill>
                  <a:srgbClr val="695D46"/>
                </a:solidFill>
                <a:latin typeface="Open Sans"/>
                <a:cs typeface="Arial" charset="0"/>
                <a:sym typeface="Open Sans"/>
              </a:rPr>
              <a:t>а каналы коммуникации – не личные связи между жителями, а миграции населения.</a:t>
            </a:r>
          </a:p>
          <a:p>
            <a:pPr algn="just" eaLnBrk="1" hangingPunct="1">
              <a:lnSpc>
                <a:spcPct val="115000"/>
              </a:lnSpc>
              <a:spcBef>
                <a:spcPct val="0"/>
              </a:spcBef>
              <a:spcAft>
                <a:spcPct val="0"/>
              </a:spcAft>
              <a:buClr>
                <a:srgbClr val="695D46"/>
              </a:buClr>
              <a:buFont typeface="Open Sans"/>
              <a:buChar char="●"/>
            </a:pPr>
            <a:r>
              <a:rPr lang="ru-RU" sz="1200">
                <a:solidFill>
                  <a:srgbClr val="695D46"/>
                </a:solidFill>
                <a:latin typeface="Open Sans"/>
                <a:cs typeface="Arial" charset="0"/>
                <a:sym typeface="Open Sans"/>
              </a:rPr>
              <a:t>Выводы Хегерстранда основаны на изучении динамики распространения инноваций в сельских районах Швеции. Для измерения процесса был отобран ряд индикаторов, которые поддаются параметризации, в том числе географической привязке (государственные субсидии на улучшение пастбищ, почтовые денежные переводы, наличие автомобилей и телефонов). Диффузия индикаторов протекает с разной скоростью и в разной степени регулируется административными решениями </a:t>
            </a:r>
            <a:br>
              <a:rPr lang="ru-RU" sz="1200">
                <a:solidFill>
                  <a:srgbClr val="695D46"/>
                </a:solidFill>
                <a:latin typeface="Open Sans"/>
                <a:cs typeface="Arial" charset="0"/>
                <a:sym typeface="Open Sans"/>
              </a:rPr>
            </a:br>
            <a:r>
              <a:rPr lang="ru-RU" sz="1200">
                <a:solidFill>
                  <a:srgbClr val="695D46"/>
                </a:solidFill>
                <a:latin typeface="Open Sans"/>
                <a:cs typeface="Arial" charset="0"/>
                <a:sym typeface="Open Sans"/>
              </a:rPr>
              <a:t>на национальном и региональном уровнях.</a:t>
            </a:r>
          </a:p>
          <a:p>
            <a:pPr algn="just" eaLnBrk="1" hangingPunct="1">
              <a:lnSpc>
                <a:spcPct val="115000"/>
              </a:lnSpc>
              <a:spcBef>
                <a:spcPct val="0"/>
              </a:spcBef>
              <a:spcAft>
                <a:spcPct val="0"/>
              </a:spcAft>
              <a:buClr>
                <a:srgbClr val="695D46"/>
              </a:buClr>
              <a:buFont typeface="Open Sans"/>
              <a:buChar char="●"/>
            </a:pPr>
            <a:r>
              <a:rPr lang="ru-RU" sz="1200">
                <a:solidFill>
                  <a:srgbClr val="695D46"/>
                </a:solidFill>
                <a:latin typeface="Open Sans"/>
                <a:cs typeface="Arial" charset="0"/>
                <a:sym typeface="Open Sans"/>
              </a:rPr>
              <a:t>На основе эмпирических данных были созданы экспериментальные прогностические модели, показавшие важность физического соседства территориальных субъектов, между которыми происходит передача знания об инновациях. Дальнейшие исследования привлекли внимание к значимости миграции как коммуникационных каналов.</a:t>
            </a:r>
          </a:p>
          <a:p>
            <a:pPr algn="just" eaLnBrk="1" hangingPunct="1">
              <a:lnSpc>
                <a:spcPct val="115000"/>
              </a:lnSpc>
              <a:spcBef>
                <a:spcPct val="0"/>
              </a:spcBef>
              <a:spcAft>
                <a:spcPct val="0"/>
              </a:spcAft>
              <a:buClr>
                <a:srgbClr val="695D46"/>
              </a:buClr>
              <a:buFont typeface="Open Sans"/>
              <a:buChar char="●"/>
            </a:pPr>
            <a:r>
              <a:rPr lang="ru-RU" sz="1200">
                <a:solidFill>
                  <a:srgbClr val="695D46"/>
                </a:solidFill>
                <a:latin typeface="Open Sans"/>
                <a:cs typeface="Arial" charset="0"/>
                <a:sym typeface="Open Sans"/>
              </a:rPr>
              <a:t>Диффузию инновации среди населения позволяет описать понятие информационного поля, </a:t>
            </a:r>
            <a:br>
              <a:rPr lang="ru-RU" sz="1200">
                <a:solidFill>
                  <a:srgbClr val="695D46"/>
                </a:solidFill>
                <a:latin typeface="Open Sans"/>
                <a:cs typeface="Arial" charset="0"/>
                <a:sym typeface="Open Sans"/>
              </a:rPr>
            </a:br>
            <a:r>
              <a:rPr lang="ru-RU" sz="1200">
                <a:solidFill>
                  <a:srgbClr val="695D46"/>
                </a:solidFill>
                <a:latin typeface="Open Sans"/>
                <a:cs typeface="Arial" charset="0"/>
                <a:sym typeface="Open Sans"/>
              </a:rPr>
              <a:t>которое показывает, как вероятность вступления в контакт снижается с увеличением расстояния </a:t>
            </a:r>
            <a:br>
              <a:rPr lang="ru-RU" sz="1200">
                <a:solidFill>
                  <a:srgbClr val="695D46"/>
                </a:solidFill>
                <a:latin typeface="Open Sans"/>
                <a:cs typeface="Arial" charset="0"/>
                <a:sym typeface="Open Sans"/>
              </a:rPr>
            </a:br>
            <a:r>
              <a:rPr lang="ru-RU" sz="1200">
                <a:solidFill>
                  <a:srgbClr val="695D46"/>
                </a:solidFill>
                <a:latin typeface="Open Sans"/>
                <a:cs typeface="Arial" charset="0"/>
                <a:sym typeface="Open Sans"/>
              </a:rPr>
              <a:t>между индивидами.</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Критика территориальной модели</a:t>
            </a:r>
          </a:p>
        </p:txBody>
      </p:sp>
      <p:sp>
        <p:nvSpPr>
          <p:cNvPr id="137218"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800">
                <a:solidFill>
                  <a:srgbClr val="695D46"/>
                </a:solidFill>
                <a:latin typeface="Open Sans"/>
                <a:cs typeface="Arial" charset="0"/>
                <a:sym typeface="Open Sans"/>
              </a:rPr>
              <a:t>Территориальная модель диффузии нововведения не лишена ряда серьезных проблем. Для ее построения требуется обширный эмпирический базис, которые включает усредненные данные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о миграциях населения. Кроме того, модель Хегерстранда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не учитывает диффузию внутри территориальных единиц, уделяя главным образом внимание обмену информацией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между субъектами. В этом она уступает классической диффузной модели Роджерса. Но именно наличие территориального концепта </a:t>
            </a:r>
            <a:br>
              <a:rPr lang="ru-RU" sz="1800">
                <a:solidFill>
                  <a:srgbClr val="695D46"/>
                </a:solidFill>
                <a:latin typeface="Open Sans"/>
                <a:cs typeface="Arial" charset="0"/>
                <a:sym typeface="Open Sans"/>
              </a:rPr>
            </a:br>
            <a:r>
              <a:rPr lang="ru-RU" sz="1800">
                <a:solidFill>
                  <a:srgbClr val="695D46"/>
                </a:solidFill>
                <a:latin typeface="Open Sans"/>
                <a:cs typeface="Arial" charset="0"/>
                <a:sym typeface="Open Sans"/>
              </a:rPr>
              <a:t>в данной модели делает ее особенно значимой для российских реалий.</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Сравнение моделей</a:t>
            </a:r>
          </a:p>
        </p:txBody>
      </p:sp>
      <p:sp>
        <p:nvSpPr>
          <p:cNvPr id="138242"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a:solidFill>
                  <a:srgbClr val="695D46"/>
                </a:solidFill>
                <a:latin typeface="Open Sans"/>
                <a:cs typeface="Arial" charset="0"/>
                <a:sym typeface="Open Sans"/>
              </a:rPr>
              <a:t>Подход к описанию инновационного процесса в диффузных и линейных моделях кардинально различается. Некоторую параллель можно усмотреть в иерархии сетевой </a:t>
            </a:r>
            <a:br>
              <a:rPr lang="ru-RU">
                <a:solidFill>
                  <a:srgbClr val="695D46"/>
                </a:solidFill>
                <a:latin typeface="Open Sans"/>
                <a:cs typeface="Arial" charset="0"/>
                <a:sym typeface="Open Sans"/>
              </a:rPr>
            </a:br>
            <a:r>
              <a:rPr lang="ru-RU">
                <a:solidFill>
                  <a:srgbClr val="695D46"/>
                </a:solidFill>
                <a:latin typeface="Open Sans"/>
                <a:cs typeface="Arial" charset="0"/>
                <a:sym typeface="Open Sans"/>
              </a:rPr>
              <a:t>и организационной структур: в случае с линейными моделями инновация проходит ряд последовательных этапов (разработка, производства, продажи и т.п.), подобно тому,</a:t>
            </a:r>
            <a:br>
              <a:rPr lang="ru-RU">
                <a:solidFill>
                  <a:srgbClr val="695D46"/>
                </a:solidFill>
                <a:latin typeface="Open Sans"/>
                <a:cs typeface="Arial" charset="0"/>
                <a:sym typeface="Open Sans"/>
              </a:rPr>
            </a:br>
            <a:r>
              <a:rPr lang="ru-RU">
                <a:solidFill>
                  <a:srgbClr val="695D46"/>
                </a:solidFill>
                <a:latin typeface="Open Sans"/>
                <a:cs typeface="Arial" charset="0"/>
                <a:sym typeface="Open Sans"/>
              </a:rPr>
              <a:t> как в диффузных моделях нововведение осваивают социальные слои (новаторы, ранние последователи и пр.). В поздних поколениях линейных моделей, учитывающих обратную связь между стадиями, и эта схожесть исчезла.</a:t>
            </a:r>
          </a:p>
          <a:p>
            <a:pPr algn="just" eaLnBrk="1" hangingPunct="1">
              <a:lnSpc>
                <a:spcPct val="115000"/>
              </a:lnSpc>
              <a:spcBef>
                <a:spcPct val="0"/>
              </a:spcBef>
              <a:spcAft>
                <a:spcPct val="0"/>
              </a:spcAft>
              <a:buClr>
                <a:srgbClr val="695D46"/>
              </a:buClr>
              <a:buFont typeface="Open Sans"/>
              <a:buChar char="●"/>
            </a:pPr>
            <a:r>
              <a:rPr lang="ru-RU">
                <a:solidFill>
                  <a:srgbClr val="695D46"/>
                </a:solidFill>
                <a:latin typeface="Open Sans"/>
                <a:cs typeface="Arial" charset="0"/>
                <a:sym typeface="Open Sans"/>
              </a:rPr>
              <a:t>Время, необходимое для адаптации нововведения, учитывается лишь в диффузных моделях. Измерить данный показатель в рамках линейных моделей не представляется возможным. Также революционный аспект инновационного процесса, который </a:t>
            </a:r>
            <a:br>
              <a:rPr lang="ru-RU">
                <a:solidFill>
                  <a:srgbClr val="695D46"/>
                </a:solidFill>
                <a:latin typeface="Open Sans"/>
                <a:cs typeface="Arial" charset="0"/>
                <a:sym typeface="Open Sans"/>
              </a:rPr>
            </a:br>
            <a:r>
              <a:rPr lang="ru-RU">
                <a:solidFill>
                  <a:srgbClr val="695D46"/>
                </a:solidFill>
                <a:latin typeface="Open Sans"/>
                <a:cs typeface="Arial" charset="0"/>
                <a:sym typeface="Open Sans"/>
              </a:rPr>
              <a:t>более характерен для производства идей, остается для линейных моделей неизвестной величиной. В то же время эволюционный аспект, более характерный для диффузных моделей, подразумевает возможность предсказания скорости протекания процесса. </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Заголовок 1"/>
          <p:cNvSpPr txBox="1">
            <a:spLocks noGrp="1"/>
          </p:cNvSpPr>
          <p:nvPr>
            <p:ph type="title"/>
          </p:nvPr>
        </p:nvSpPr>
        <p:spPr>
          <a:xfrm>
            <a:off x="311150" y="444500"/>
            <a:ext cx="8521700" cy="708025"/>
          </a:xfrm>
        </p:spPr>
        <p:txBody>
          <a:bodyPr/>
          <a:lstStyle/>
          <a:p>
            <a:pPr eaLnBrk="1" hangingPunct="1">
              <a:spcBef>
                <a:spcPct val="0"/>
              </a:spcBef>
              <a:spcAft>
                <a:spcPct val="0"/>
              </a:spcAft>
              <a:buClr>
                <a:schemeClr val="accent1"/>
              </a:buClr>
              <a:buFont typeface="PT Sans Narrow"/>
              <a:buNone/>
            </a:pPr>
            <a:r>
              <a:rPr lang="ru-RU" sz="3600" b="1">
                <a:solidFill>
                  <a:schemeClr val="accent1"/>
                </a:solidFill>
                <a:latin typeface="PT Sans Narrow"/>
                <a:cs typeface="Arial" charset="0"/>
                <a:sym typeface="PT Sans Narrow"/>
              </a:rPr>
              <a:t>Сравнение моделей</a:t>
            </a:r>
          </a:p>
        </p:txBody>
      </p:sp>
      <p:sp>
        <p:nvSpPr>
          <p:cNvPr id="139266" name="Текст 2"/>
          <p:cNvSpPr txBox="1">
            <a:spLocks noGrp="1"/>
          </p:cNvSpPr>
          <p:nvPr>
            <p:ph type="body" idx="1"/>
          </p:nvPr>
        </p:nvSpPr>
        <p:spPr>
          <a:xfrm>
            <a:off x="311150" y="1266825"/>
            <a:ext cx="8521700" cy="3302000"/>
          </a:xfrm>
        </p:spPr>
        <p:txBody>
          <a:bodyPr/>
          <a:lstStyle/>
          <a:p>
            <a:pPr algn="just" eaLnBrk="1" hangingPunct="1">
              <a:lnSpc>
                <a:spcPct val="115000"/>
              </a:lnSpc>
              <a:spcBef>
                <a:spcPct val="0"/>
              </a:spcBef>
              <a:spcAft>
                <a:spcPct val="0"/>
              </a:spcAft>
              <a:buClr>
                <a:srgbClr val="695D46"/>
              </a:buClr>
              <a:buFont typeface="Open Sans"/>
              <a:buChar char="●"/>
            </a:pPr>
            <a:r>
              <a:rPr lang="ru-RU" sz="1500">
                <a:solidFill>
                  <a:srgbClr val="695D46"/>
                </a:solidFill>
                <a:latin typeface="Open Sans"/>
                <a:cs typeface="Arial" charset="0"/>
                <a:sym typeface="Open Sans"/>
              </a:rPr>
              <a:t>Территориальная модель учитывает фактор пространства и связанные </a:t>
            </a:r>
            <a:br>
              <a:rPr lang="ru-RU" sz="1500">
                <a:solidFill>
                  <a:srgbClr val="695D46"/>
                </a:solidFill>
                <a:latin typeface="Open Sans"/>
                <a:cs typeface="Arial" charset="0"/>
                <a:sym typeface="Open Sans"/>
              </a:rPr>
            </a:br>
            <a:r>
              <a:rPr lang="ru-RU" sz="1500">
                <a:solidFill>
                  <a:srgbClr val="695D46"/>
                </a:solidFill>
                <a:latin typeface="Open Sans"/>
                <a:cs typeface="Arial" charset="0"/>
                <a:sym typeface="Open Sans"/>
              </a:rPr>
              <a:t>с ним характеристики каналов коммуникации, а также социальные и физические барьеры, препятствующие инновационной динамике. Так, модель позволяет рассчитать не только скорость распространения инновации, но и путь, </a:t>
            </a:r>
            <a:br>
              <a:rPr lang="ru-RU" sz="1500">
                <a:solidFill>
                  <a:srgbClr val="695D46"/>
                </a:solidFill>
                <a:latin typeface="Open Sans"/>
                <a:cs typeface="Arial" charset="0"/>
                <a:sym typeface="Open Sans"/>
              </a:rPr>
            </a:br>
            <a:r>
              <a:rPr lang="ru-RU" sz="1500">
                <a:solidFill>
                  <a:srgbClr val="695D46"/>
                </a:solidFill>
                <a:latin typeface="Open Sans"/>
                <a:cs typeface="Arial" charset="0"/>
                <a:sym typeface="Open Sans"/>
              </a:rPr>
              <a:t>по которому оно проходит.</a:t>
            </a:r>
          </a:p>
          <a:p>
            <a:pPr algn="just" eaLnBrk="1" hangingPunct="1">
              <a:lnSpc>
                <a:spcPct val="115000"/>
              </a:lnSpc>
              <a:spcBef>
                <a:spcPct val="0"/>
              </a:spcBef>
              <a:spcAft>
                <a:spcPct val="0"/>
              </a:spcAft>
              <a:buClr>
                <a:srgbClr val="695D46"/>
              </a:buClr>
              <a:buFont typeface="Open Sans"/>
              <a:buChar char="●"/>
            </a:pPr>
            <a:r>
              <a:rPr lang="ru-RU" sz="1500">
                <a:solidFill>
                  <a:srgbClr val="695D46"/>
                </a:solidFill>
                <a:latin typeface="Open Sans"/>
                <a:cs typeface="Arial" charset="0"/>
                <a:sym typeface="Open Sans"/>
              </a:rPr>
              <a:t>Линейные модели неприменимы для анализа процесса внедрения инноваций </a:t>
            </a:r>
            <a:br>
              <a:rPr lang="ru-RU" sz="1500">
                <a:solidFill>
                  <a:srgbClr val="695D46"/>
                </a:solidFill>
                <a:latin typeface="Open Sans"/>
                <a:cs typeface="Arial" charset="0"/>
                <a:sym typeface="Open Sans"/>
              </a:rPr>
            </a:br>
            <a:r>
              <a:rPr lang="ru-RU" sz="1500">
                <a:solidFill>
                  <a:srgbClr val="695D46"/>
                </a:solidFill>
                <a:latin typeface="Open Sans"/>
                <a:cs typeface="Arial" charset="0"/>
                <a:sym typeface="Open Sans"/>
              </a:rPr>
              <a:t>в общество, диффузные модели не дают представления о процессе производства инновации. Кроме того, у них есть общее ограничение: обе не учитывают революционный аспект инновационного процесса. И организационная метафорика линейных моделей, и сетевая метафорика диффузных моделей описывают распространение инноваций как процесс без качественных скачков. Это упрощает построение моделей, но уменьшает их прогностическую ценность.</a:t>
            </a:r>
          </a:p>
        </p:txBody>
      </p:sp>
      <p:sp>
        <p:nvSpPr>
          <p:cNvPr id="4" name="Прямоугольник 3"/>
          <p:cNvSpPr/>
          <p:nvPr/>
        </p:nvSpPr>
        <p:spPr>
          <a:xfrm>
            <a:off x="-71437" y="4682925"/>
            <a:ext cx="9215437" cy="338554"/>
          </a:xfrm>
          <a:prstGeom prst="rect">
            <a:avLst/>
          </a:prstGeom>
        </p:spPr>
        <p:txBody>
          <a:bodyPr>
            <a:spAutoFit/>
          </a:bodyPr>
          <a:lstStyle/>
          <a:p>
            <a:pPr fontAlgn="auto">
              <a:spcBef>
                <a:spcPts val="0"/>
              </a:spcBef>
              <a:spcAft>
                <a:spcPts val="0"/>
              </a:spcAft>
              <a:buClr>
                <a:srgbClr val="000000"/>
              </a:buClr>
              <a:buFont typeface="Arial"/>
              <a:buNone/>
              <a:defRPr/>
            </a:pPr>
            <a:r>
              <a:rPr lang="ru-RU" sz="800" b="1" kern="0" spc="50" dirty="0">
                <a:ln w="0"/>
                <a:solidFill>
                  <a:schemeClr val="bg2"/>
                </a:solidFill>
                <a:effectLst>
                  <a:innerShdw blurRad="63500" dist="50800" dir="13500000">
                    <a:srgbClr val="000000">
                      <a:alpha val="50000"/>
                    </a:srgbClr>
                  </a:innerShdw>
                </a:effectLst>
                <a:latin typeface="Arial" panose="020B0604020202020204" pitchFamily="34" charset="0"/>
                <a:ea typeface="Arial"/>
                <a:cs typeface="Arial" panose="020B0604020202020204" pitchFamily="34" charset="0"/>
                <a:sym typeface="Arial"/>
              </a:rPr>
              <a:t>Пузанов Кирилл Александрович Современные модели распространения инноваций: критический анализ // Социология власти. 2012. №6-7. URL: https://cyberleninka.ru/article/n/sovremennye-modeli-rasprostraneniya-innovatsiy-kriticheskiy-analiz (дата обращения: 19.11.2018).</a:t>
            </a: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Небесная">
  <a:themeElements>
    <a:clrScheme name="Небесная">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Небес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Небесная">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7325</TotalTime>
  <Words>8028</Words>
  <Application>Microsoft Office PowerPoint</Application>
  <PresentationFormat>Экран (16:9)</PresentationFormat>
  <Paragraphs>383</Paragraphs>
  <Slides>138</Slides>
  <Notes>13</Notes>
  <HiddenSlides>0</HiddenSlides>
  <MMClips>0</MMClips>
  <ScaleCrop>false</ScaleCrop>
  <HeadingPairs>
    <vt:vector size="8" baseType="variant">
      <vt:variant>
        <vt:lpstr>Использованные шрифты</vt:lpstr>
      </vt:variant>
      <vt:variant>
        <vt:i4>8</vt:i4>
      </vt:variant>
      <vt:variant>
        <vt:lpstr>Тема</vt:lpstr>
      </vt:variant>
      <vt:variant>
        <vt:i4>2</vt:i4>
      </vt:variant>
      <vt:variant>
        <vt:lpstr>Внедренные серверы OLE</vt:lpstr>
      </vt:variant>
      <vt:variant>
        <vt:i4>1</vt:i4>
      </vt:variant>
      <vt:variant>
        <vt:lpstr>Заголовки слайдов</vt:lpstr>
      </vt:variant>
      <vt:variant>
        <vt:i4>138</vt:i4>
      </vt:variant>
    </vt:vector>
  </HeadingPairs>
  <TitlesOfParts>
    <vt:vector size="149" baseType="lpstr">
      <vt:lpstr>Calibri Light</vt:lpstr>
      <vt:lpstr>PT Sans Narrow</vt:lpstr>
      <vt:lpstr>Cambria</vt:lpstr>
      <vt:lpstr>Open Sans</vt:lpstr>
      <vt:lpstr>Calibri</vt:lpstr>
      <vt:lpstr>Arial</vt:lpstr>
      <vt:lpstr>Wingdings</vt:lpstr>
      <vt:lpstr>Times New Roman</vt:lpstr>
      <vt:lpstr>Tropic</vt:lpstr>
      <vt:lpstr>Небесная</vt:lpstr>
      <vt:lpstr>Microsoft Excel Chart</vt:lpstr>
      <vt:lpstr>Инновационный экономикс</vt:lpstr>
      <vt:lpstr>1. Понятия инноваций  и инновационной деятельности</vt:lpstr>
      <vt:lpstr>Понятие Инновации</vt:lpstr>
      <vt:lpstr>Подходы</vt:lpstr>
      <vt:lpstr>Классификатор инноваций</vt:lpstr>
      <vt:lpstr>Инновационная деятельность</vt:lpstr>
      <vt:lpstr>Презентация PowerPoint</vt:lpstr>
      <vt:lpstr>Презентация PowerPoint</vt:lpstr>
      <vt:lpstr>2. Признаки экономики знаний</vt:lpstr>
      <vt:lpstr>Сущность экономики знаний</vt:lpstr>
      <vt:lpstr>Определение “Экономика знаний”</vt:lpstr>
      <vt:lpstr>Определение “Экономика знаний”</vt:lpstr>
      <vt:lpstr>Признаки экономики знаний</vt:lpstr>
      <vt:lpstr>Определение “Экономика знаний”</vt:lpstr>
      <vt:lpstr>Основные составляющие экономики знаний</vt:lpstr>
      <vt:lpstr>!</vt:lpstr>
      <vt:lpstr>3. Виды инноваций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Инновации по Йозефу Шумпетеру</vt:lpstr>
      <vt:lpstr>Презентация PowerPoint</vt:lpstr>
      <vt:lpstr>!</vt:lpstr>
      <vt:lpstr>Руководство Осло  4. РЕКОМЕНДАЦИИ ПО СБОРУ И АНАЛИЗУ ДАННЫХ ПО ИННОВАЦИЯМ</vt:lpstr>
      <vt:lpstr>Справка </vt:lpstr>
      <vt:lpstr>Презентация PowerPoint</vt:lpstr>
      <vt:lpstr>Презентация PowerPoint</vt:lpstr>
      <vt:lpstr>Презентация PowerPoint</vt:lpstr>
      <vt:lpstr>Презентация PowerPoint</vt:lpstr>
      <vt:lpstr>Презентация PowerPoint</vt:lpstr>
      <vt:lpstr>Определение</vt:lpstr>
      <vt:lpstr>Виды инноваций</vt:lpstr>
      <vt:lpstr>Презентация PowerPoint</vt:lpstr>
      <vt:lpstr>Метод SWOT</vt:lpstr>
      <vt:lpstr>Презентация PowerPoint</vt:lpstr>
      <vt:lpstr>!</vt:lpstr>
      <vt:lpstr>Показатели Фраскати</vt:lpstr>
      <vt:lpstr>  “Предлагаемая стандартная практика для обследования исследований и экспериментальных разработок” </vt:lpstr>
      <vt:lpstr>Эволюция руководства фраскати</vt:lpstr>
      <vt:lpstr>Структура 7-ого издания Руководства Фраскати</vt:lpstr>
      <vt:lpstr>Презентация PowerPoint</vt:lpstr>
      <vt:lpstr>Презентация PowerPoint</vt:lpstr>
      <vt:lpstr>Презентация PowerPoint</vt:lpstr>
      <vt:lpstr>Презентация PowerPoint</vt:lpstr>
      <vt:lpstr>Презентация PowerPoint</vt:lpstr>
      <vt:lpstr>Основные показатели  руководства фраскати-1963</vt:lpstr>
      <vt:lpstr>Презентация PowerPoint</vt:lpstr>
      <vt:lpstr>ПОДСЧЕТ Научно-исследовательского персонала</vt:lpstr>
      <vt:lpstr>ИСТОЧНИКИ ФИНАНСИРОВАНИЯ НИОКР</vt:lpstr>
      <vt:lpstr>6. Измерение инновационной активности</vt:lpstr>
      <vt:lpstr>Формула оценки инновационной активности фирмы</vt:lpstr>
      <vt:lpstr>Презентация PowerPoint</vt:lpstr>
      <vt:lpstr>Уровни активности инновационной политики</vt:lpstr>
      <vt:lpstr>!</vt:lpstr>
      <vt:lpstr>7. Затраты на инновации</vt:lpstr>
      <vt:lpstr>Затраты на инновации</vt:lpstr>
      <vt:lpstr>Презентация PowerPoint</vt:lpstr>
      <vt:lpstr>Презентация PowerPoint</vt:lpstr>
      <vt:lpstr>Презентация PowerPoint</vt:lpstr>
      <vt:lpstr>Презентация PowerPoint</vt:lpstr>
      <vt:lpstr>Презентация PowerPoint</vt:lpstr>
      <vt:lpstr>!</vt:lpstr>
      <vt:lpstr>8. Цели и результативность инновационной деятельности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Уровень и характер влияния диффузии инноваций</vt:lpstr>
      <vt:lpstr>Презентация PowerPoint</vt:lpstr>
      <vt:lpstr>!</vt:lpstr>
      <vt:lpstr>9. Распространение инноваций </vt:lpstr>
      <vt:lpstr>Презентация PowerPoint</vt:lpstr>
      <vt:lpstr>В реальных инновационных процессах скорость процесса диффузии нововведения определяется различными факторами</vt:lpstr>
      <vt:lpstr>Презентация PowerPoint</vt:lpstr>
      <vt:lpstr>Презентация PowerPoint</vt:lpstr>
      <vt:lpstr>Инновационный процесс</vt:lpstr>
      <vt:lpstr>Презентация PowerPoint</vt:lpstr>
      <vt:lpstr>Инновационная сфера</vt:lpstr>
      <vt:lpstr>Инновационная стратегия</vt:lpstr>
      <vt:lpstr>!</vt:lpstr>
      <vt:lpstr>10. Распространение инноваций. Модели</vt:lpstr>
      <vt:lpstr>Презентация PowerPoint</vt:lpstr>
      <vt:lpstr>Линейная модель </vt:lpstr>
      <vt:lpstr>Линейная модель</vt:lpstr>
      <vt:lpstr>Критика линейной модели</vt:lpstr>
      <vt:lpstr>Диффузная модель</vt:lpstr>
      <vt:lpstr>Критика диффузной модели</vt:lpstr>
      <vt:lpstr>Территориальная модель</vt:lpstr>
      <vt:lpstr>Критика территориальной модели</vt:lpstr>
      <vt:lpstr>Сравнение моделей</vt:lpstr>
      <vt:lpstr>Сравнение моделей</vt:lpstr>
      <vt:lpstr>Сравнение моделей</vt:lpstr>
      <vt:lpstr>!</vt:lpstr>
      <vt:lpstr>11. Субъекты права на средства индивидуализации юридических лиц</vt:lpstr>
      <vt:lpstr>Презентация PowerPoint</vt:lpstr>
      <vt:lpstr>Субъекты права на наименование места происхождения товара</vt:lpstr>
      <vt:lpstr>Презентация PowerPoint</vt:lpstr>
      <vt:lpstr>Презентация PowerPoint</vt:lpstr>
      <vt:lpstr>!</vt:lpstr>
      <vt:lpstr>12. Классификация объектов интеллектуальной собственности</vt:lpstr>
      <vt:lpstr>Право собственности – это совокупность правовых норм, закрепляющих, охраняющих и регулирующих состояние принадлежности материальных благ конкретным лицам. Выражается 3мя правомочиями – право владеть, пользоваться  и распоряжаться.</vt:lpstr>
      <vt:lpstr>Презентация PowerPoint</vt:lpstr>
      <vt:lpstr>Не являются объектами интеллектуальной собственности:</vt:lpstr>
      <vt:lpstr>!</vt:lpstr>
      <vt:lpstr>13. Общие условия инновационной деятельности</vt:lpstr>
      <vt:lpstr>Презентация PowerPoint</vt:lpstr>
      <vt:lpstr>Основные условия инновационной деятельности на макроэкономическом (институциональном) уровне:</vt:lpstr>
      <vt:lpstr>На микроэкономическом уровне:</vt:lpstr>
      <vt:lpstr>Презентация PowerPoint</vt:lpstr>
      <vt:lpstr>Безусловно, на осуществление инновационной деятельности оказывают влияние и мезоэкономические (отраслевые и региональные) условия:</vt:lpstr>
      <vt:lpstr>Презентация PowerPoint</vt:lpstr>
      <vt:lpstr>14. Классификация объектов интеллектуальной собственности</vt:lpstr>
      <vt:lpstr>Презентация PowerPoint</vt:lpstr>
      <vt:lpstr>Объекты интеллектуальной собственности</vt:lpstr>
      <vt:lpstr>Презентация PowerPoint</vt:lpstr>
      <vt:lpstr>К объектам промышленной собственности относятся: - изобретения; - промышленные образцы; - полезные модели; - товарные знаки; - знаки обслуживания; - наименование мест происхождения товара. </vt:lpstr>
      <vt:lpstr>Под патентом на изобретение понимается охранный документ, выдаваемый на изобретение и удостоверяющий приоритет, авторство и исключительное право на использование в течение срока действия патента. С точки зрения оплаты, патенты могут продаваться (уступаться) или покупаться целиком или по частям. Сделка может заключаться как по одному, так и по нескольким патентам на изобретения. Изобретением является результат научных исследований и разработок, производственной деятельности, воплощающий новое, обладающее существенными отличиями техническое решение задачи в любой области экономики. Ноу-хау - не имеющие охранного документа и не обладающие изобретательским уровнем полностью или частично конфиденциальные знания, опыт, навыки, включающие сведения технического, экономического, управленческого, финансового или иного характера, использование которых обеспечивает определенные преимущества и коммерческую выгоду лицу, их получившему. Под ноу-хау понимаются являющиеся секретными незапатентованные технологические знания и процессы, практический опыт, включая методы, способы и навыки, необходимые для проектирования, расчетов, строительства и производства каких-либо изделий, научно - исследовательских, опытно - конструкторских и прочих работ; составы и рецепты материалов, веществ, сплавов и прочие; методы и способы лечения; методы и способы добычи полезных ископаемых; спецификации, формулы и рецептура; документация, схемы организации производства, опыт в области дизайна, маркетинга, управления, экономики и финансов и прочая недоступная широкой общественности информация</vt:lpstr>
      <vt:lpstr>Товарные знаки и промышленные образцы могут быть предметами торговли, лицензирования и франшизинга. Товарным знаком является оригинально оформленное графическое изображение, сочетание цифр, букв или слов и тому подобное, предназначенное отличать товары и услуги одних производителей от однородных товаров и услуг других производителей. Правовая охрана товарного знака возможна только в том случае, если он зарегистрирован. При этом исключительное право владельца на товарный знак определяется в отношении тех товаров и услуг, которые перечислены в свидетельстве на товарный знак. Обязательным условием лицензионного договора является положение о том, что качество товаров лицензиата должно быть не ниже качества товаров лицензиара и контролировать выполнение этого условия должен лицензиар. Промышленным образцом называется зарегистрированное в установленном порядке новое художественно - конструкторское (дизайнерское) решение внешнего вида изделия, в котором отражается единство его технических, функциональных и эстетических свойств. Франшизингом или франчайзингом (коммерческой концессией) является передача или переуступка прав на использование некоторых видов промышленной собственности, целью подобных соглашений является продажа товаров или оказание фирменных услуг. Фактически данные соглашения сфокусированы на использовании эксклюзивных товарных знаков франшизора - стороны в сделке, предоставляющей франшизу</vt:lpstr>
      <vt:lpstr>Презентация PowerPoint</vt:lpstr>
      <vt:lpstr>16. Оценка эффективности затрат  на НИОКР</vt:lpstr>
      <vt:lpstr>Затраты компаний на НИОКР, млрд долл.</vt:lpstr>
      <vt:lpstr>Доля бизнеса в расходах на НИОКР</vt:lpstr>
      <vt:lpstr>Презентация PowerPoint</vt:lpstr>
      <vt:lpstr>Презентация PowerPoint</vt:lpstr>
      <vt:lpstr>Система показателей для оценки эффективности инвестиций в НИОКР</vt:lpstr>
      <vt:lpstr>Виды оценок эффективности</vt:lpstr>
      <vt:lpstr>Субъективные оценки</vt:lpstr>
      <vt:lpstr>Объективные оценки</vt:lpstr>
      <vt:lpstr>Презентация PowerPoint</vt:lpstr>
      <vt:lpstr>Спасибо за внимание, и есть ли вопросы?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Понятия инноваций  и инновационной деятельности</dc:title>
  <dc:creator>Влада Щетинина</dc:creator>
  <cp:lastModifiedBy>Petr Tolmachev</cp:lastModifiedBy>
  <cp:revision>74</cp:revision>
  <dcterms:modified xsi:type="dcterms:W3CDTF">2021-09-20T15:18:24Z</dcterms:modified>
</cp:coreProperties>
</file>