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sldIdLst>
    <p:sldId id="329" r:id="rId2"/>
    <p:sldId id="354" r:id="rId3"/>
    <p:sldId id="330" r:id="rId4"/>
    <p:sldId id="332" r:id="rId5"/>
    <p:sldId id="333" r:id="rId6"/>
    <p:sldId id="331" r:id="rId7"/>
    <p:sldId id="334" r:id="rId8"/>
    <p:sldId id="335" r:id="rId9"/>
    <p:sldId id="336" r:id="rId10"/>
    <p:sldId id="337" r:id="rId11"/>
    <p:sldId id="338" r:id="rId12"/>
    <p:sldId id="339" r:id="rId13"/>
    <p:sldId id="340" r:id="rId14"/>
    <p:sldId id="284" r:id="rId15"/>
    <p:sldId id="285" r:id="rId16"/>
    <p:sldId id="286"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256" r:id="rId31"/>
    <p:sldId id="257" r:id="rId32"/>
    <p:sldId id="264" r:id="rId33"/>
    <p:sldId id="274" r:id="rId34"/>
    <p:sldId id="265" r:id="rId35"/>
    <p:sldId id="273" r:id="rId36"/>
    <p:sldId id="258" r:id="rId37"/>
    <p:sldId id="263" r:id="rId38"/>
    <p:sldId id="275" r:id="rId39"/>
    <p:sldId id="276" r:id="rId40"/>
    <p:sldId id="260" r:id="rId41"/>
    <p:sldId id="277" r:id="rId42"/>
    <p:sldId id="261" r:id="rId43"/>
    <p:sldId id="262" r:id="rId44"/>
    <p:sldId id="266" r:id="rId45"/>
    <p:sldId id="278" r:id="rId46"/>
    <p:sldId id="267" r:id="rId47"/>
    <p:sldId id="281" r:id="rId48"/>
    <p:sldId id="268" r:id="rId49"/>
    <p:sldId id="279" r:id="rId50"/>
    <p:sldId id="280" r:id="rId51"/>
    <p:sldId id="269" r:id="rId52"/>
    <p:sldId id="270" r:id="rId53"/>
    <p:sldId id="282" r:id="rId54"/>
    <p:sldId id="283" r:id="rId55"/>
    <p:sldId id="271"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0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21" r:id="rId90"/>
    <p:sldId id="322" r:id="rId91"/>
    <p:sldId id="323" r:id="rId92"/>
    <p:sldId id="324" r:id="rId93"/>
    <p:sldId id="325" r:id="rId94"/>
    <p:sldId id="326" r:id="rId95"/>
    <p:sldId id="327" r:id="rId96"/>
    <p:sldId id="328" r:id="rId97"/>
  </p:sldIdLst>
  <p:sldSz cx="9144000" cy="6858000" type="screen4x3"/>
  <p:notesSz cx="6858000" cy="9144000"/>
  <p:defaultTextStyle>
    <a:defPPr>
      <a:defRPr lang="ru-RU"/>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4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6"/>
  <c:clrMapOvr bg1="lt1" tx1="dk1" bg2="lt2" tx2="dk2" accent1="accent1" accent2="accent2" accent3="accent3" accent4="accent4" accent5="accent5" accent6="accent6" hlink="hlink" folHlink="folHlink"/>
  <c:chart>
    <c:autoTitleDeleted val="1"/>
    <c:plotArea>
      <c:layout/>
      <c:lineChart>
        <c:grouping val="standard"/>
        <c:ser>
          <c:idx val="0"/>
          <c:order val="0"/>
          <c:tx>
            <c:v>Безработица в Великобритании</c:v>
          </c:tx>
          <c:marker>
            <c:symbol val="none"/>
          </c:marker>
          <c:cat>
            <c:numRef>
              <c:f>Лист1!$B$3:$K$3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Лист1!$B$4:$K$4</c:f>
              <c:numCache>
                <c:formatCode>General</c:formatCode>
                <c:ptCount val="10"/>
                <c:pt idx="0">
                  <c:v>5.4</c:v>
                </c:pt>
                <c:pt idx="1">
                  <c:v>5.4</c:v>
                </c:pt>
                <c:pt idx="2">
                  <c:v>7.8</c:v>
                </c:pt>
                <c:pt idx="3">
                  <c:v>7.9</c:v>
                </c:pt>
                <c:pt idx="4">
                  <c:v>7.8</c:v>
                </c:pt>
                <c:pt idx="5">
                  <c:v>8</c:v>
                </c:pt>
                <c:pt idx="6">
                  <c:v>7.5</c:v>
                </c:pt>
                <c:pt idx="7">
                  <c:v>6.3</c:v>
                </c:pt>
                <c:pt idx="8">
                  <c:v>5.4</c:v>
                </c:pt>
                <c:pt idx="9">
                  <c:v>5.0999999999999996</c:v>
                </c:pt>
              </c:numCache>
            </c:numRef>
          </c:val>
        </c:ser>
        <c:dropLines/>
        <c:marker val="1"/>
        <c:axId val="53244672"/>
        <c:axId val="53535488"/>
      </c:lineChart>
      <c:catAx>
        <c:axId val="53244672"/>
        <c:scaling>
          <c:orientation val="minMax"/>
        </c:scaling>
        <c:axPos val="b"/>
        <c:numFmt formatCode="General" sourceLinked="1"/>
        <c:majorTickMark val="none"/>
        <c:tickLblPos val="nextTo"/>
        <c:crossAx val="53535488"/>
        <c:crosses val="autoZero"/>
        <c:auto val="1"/>
        <c:lblAlgn val="ctr"/>
        <c:lblOffset val="100"/>
      </c:catAx>
      <c:valAx>
        <c:axId val="53535488"/>
        <c:scaling>
          <c:orientation val="minMax"/>
        </c:scaling>
        <c:axPos val="l"/>
        <c:majorGridlines/>
        <c:title>
          <c:tx>
            <c:rich>
              <a:bodyPr/>
              <a:lstStyle/>
              <a:p>
                <a:pPr>
                  <a:defRPr/>
                </a:pPr>
                <a:r>
                  <a:rPr lang="ru-RU"/>
                  <a:t>%, изменение</a:t>
                </a:r>
                <a:r>
                  <a:rPr lang="ru-RU" baseline="0"/>
                  <a:t> безработицы</a:t>
                </a:r>
                <a:endParaRPr lang="ru-RU"/>
              </a:p>
            </c:rich>
          </c:tx>
        </c:title>
        <c:numFmt formatCode="General" sourceLinked="1"/>
        <c:tickLblPos val="nextTo"/>
        <c:crossAx val="53244672"/>
        <c:crosses val="autoZero"/>
        <c:crossBetween val="between"/>
      </c:valAx>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D78D78C-15D0-47B7-9E6F-CDFFD599B1DD}" type="datetimeFigureOut">
              <a:rPr lang="ru-RU"/>
              <a:pPr>
                <a:defRPr/>
              </a:pPr>
              <a:t>24.02.2020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3CA0894-1E79-4CD9-9A36-0A78AC3A462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Образ слайда 1"/>
          <p:cNvSpPr>
            <a:spLocks noGrp="1" noRot="1" noChangeAspect="1"/>
          </p:cNvSpPr>
          <p:nvPr>
            <p:ph type="sldImg"/>
          </p:nvPr>
        </p:nvSpPr>
        <p:spPr bwMode="auto">
          <a:noFill/>
          <a:ln>
            <a:solidFill>
              <a:srgbClr val="000000"/>
            </a:solidFill>
            <a:miter lim="800000"/>
            <a:headEnd/>
            <a:tailEnd/>
          </a:ln>
        </p:spPr>
      </p:sp>
      <p:sp>
        <p:nvSpPr>
          <p:cNvPr id="880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806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632FB3-AE81-4FF3-9FAE-C8AB6A56F109}" type="slidenum">
              <a:rPr lang="ru-RU">
                <a:solidFill>
                  <a:srgbClr val="000000"/>
                </a:solidFill>
              </a:rPr>
              <a:pPr fontAlgn="base">
                <a:spcBef>
                  <a:spcPct val="0"/>
                </a:spcBef>
                <a:spcAft>
                  <a:spcPct val="0"/>
                </a:spcAft>
                <a:defRPr/>
              </a:pPr>
              <a:t>73</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76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8F1FE5A-482D-4458-99A0-2565AC02CD3B}" type="datetimeFigureOut">
              <a:rPr lang="ru-RU"/>
              <a:pPr>
                <a:defRPr/>
              </a:pPr>
              <a:t>24.02.2020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95BA4F-92F3-4BB6-9ECF-5D04E7B70A3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9875453-C4D8-48BC-B340-185E76B00F7B}" type="datetimeFigureOut">
              <a:rPr lang="ru-RU"/>
              <a:pPr>
                <a:defRPr/>
              </a:pPr>
              <a:t>24.02.2020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5A4187-5B2B-4B50-B6D9-CB89578507F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D89213-012B-499F-98DB-106E28291B67}" type="datetimeFigureOut">
              <a:rPr lang="ru-RU"/>
              <a:pPr>
                <a:defRPr/>
              </a:pPr>
              <a:t>24.02.2020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5EC99E-753C-4CE8-B10D-19F1D4363F8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B79C39-4581-4D47-B14C-5ACD8BBB4699}" type="datetimeFigureOut">
              <a:rPr lang="ru-RU"/>
              <a:pPr>
                <a:defRPr/>
              </a:pPr>
              <a:t>24.02.2020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67CA4F-F32E-4974-A762-1A8504DBB7A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723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A049E35-B645-4EAE-AB46-5FF5A6D2175D}" type="datetimeFigureOut">
              <a:rPr lang="ru-RU"/>
              <a:pPr>
                <a:defRPr/>
              </a:pPr>
              <a:t>24.02.2020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E9885A-D8D8-4DFF-8465-C802577EC5D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130097A-1793-4870-A11F-ECFA434F78F4}" type="datetimeFigureOut">
              <a:rPr lang="ru-RU"/>
              <a:pPr>
                <a:defRPr/>
              </a:pPr>
              <a:t>24.02.2020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7B0B1E2-E9C8-4FC2-93B6-B1F2743E242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AFA7CED-2A4A-4EBF-8C81-A453C8B70D0B}" type="datetimeFigureOut">
              <a:rPr lang="ru-RU"/>
              <a:pPr>
                <a:defRPr/>
              </a:pPr>
              <a:t>24.02.2020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E9C9AE8-1D92-474A-BEBE-E9ED81B9DC9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C9A1ED1-609B-4AF3-A3E6-E129CC3312A8}" type="datetimeFigureOut">
              <a:rPr lang="ru-RU"/>
              <a:pPr>
                <a:defRPr/>
              </a:pPr>
              <a:t>24.02.2020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3314625-DCFB-41CD-A074-A9DDB7E3F69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164913B-259D-4A99-A7FE-8D7A3AECDD4D}" type="datetimeFigureOut">
              <a:rPr lang="ru-RU"/>
              <a:pPr>
                <a:defRPr/>
              </a:pPr>
              <a:t>24.02.2020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65833EE-D866-4EB8-BF04-19CEAE4BAE3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116A379-9120-4304-9114-74BDA926ACA7}" type="datetimeFigureOut">
              <a:rPr lang="ru-RU"/>
              <a:pPr>
                <a:defRPr/>
              </a:pPr>
              <a:t>24.02.2020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FEA7998-7449-4264-B2BE-EF0576D6900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E79D72-EA3F-47F7-9793-DA083EE77A1B}" type="datetimeFigureOut">
              <a:rPr lang="ru-RU"/>
              <a:pPr>
                <a:defRPr/>
              </a:pPr>
              <a:t>24.02.2020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718066-891C-4105-B2AD-F869BAACA7A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22D192-8E3C-4B05-B230-A1388F3629BB}" type="datetimeFigureOut">
              <a:rPr lang="ru-RU"/>
              <a:pPr>
                <a:defRPr/>
              </a:pPr>
              <a:t>24.02.2020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5CFA7E2-C635-4A7C-B9C2-E683BADD316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t53@yandex.ru/" TargetMode="External"/><Relationship Id="rId2" Type="http://schemas.openxmlformats.org/officeDocument/2006/relationships/hyperlink" Target="http://petrtolmachev.ru/" TargetMode="Externa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enter-yf.ru/data/Marketologu/Segmentaciya-rynka-truda.php" TargetMode="External"/><Relationship Id="rId2" Type="http://schemas.openxmlformats.org/officeDocument/2006/relationships/hyperlink" Target="http://econbooks.ru/books/view/1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gtmarket.ru/ratings/world-population/info" TargetMode="External"/><Relationship Id="rId3" Type="http://schemas.openxmlformats.org/officeDocument/2006/relationships/hyperlink" Target="http://www.tradingeconomics.com/" TargetMode="External"/><Relationship Id="rId7" Type="http://schemas.openxmlformats.org/officeDocument/2006/relationships/hyperlink" Target="http://russian.cri.cn/magazine/20160321.pdf" TargetMode="External"/><Relationship Id="rId2" Type="http://schemas.openxmlformats.org/officeDocument/2006/relationships/hyperlink" Target="https://www.cia.gov/library/" TargetMode="External"/><Relationship Id="rId1" Type="http://schemas.openxmlformats.org/officeDocument/2006/relationships/slideLayout" Target="../slideLayouts/slideLayout7.xml"/><Relationship Id="rId6" Type="http://schemas.openxmlformats.org/officeDocument/2006/relationships/hyperlink" Target="http://ebook.dgbas.gov.tw/public/Data" TargetMode="External"/><Relationship Id="rId5" Type="http://schemas.openxmlformats.org/officeDocument/2006/relationships/hyperlink" Target="http://www.oecd.org/" TargetMode="External"/><Relationship Id="rId4" Type="http://schemas.openxmlformats.org/officeDocument/2006/relationships/hyperlink" Target="http://www.nigerianstat.gov.ng/" TargetMode="External"/><Relationship Id="rId9" Type="http://schemas.openxmlformats.org/officeDocument/2006/relationships/hyperlink" Target="http://www.vestifinance.ru/articles/"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hyperlink" Target="http://gtmarket.ru/countries/pakistan/pakistan-info" TargetMode="External"/><Relationship Id="rId3" Type="http://schemas.openxmlformats.org/officeDocument/2006/relationships/hyperlink" Target="http://gtmarket.ru/countries/china/china-info" TargetMode="External"/><Relationship Id="rId7" Type="http://schemas.openxmlformats.org/officeDocument/2006/relationships/hyperlink" Target="http://gtmarket.ru/countries/brazil/brazil-info" TargetMode="External"/><Relationship Id="rId12" Type="http://schemas.openxmlformats.org/officeDocument/2006/relationships/hyperlink" Target="http://gtmarket.ru/countries/japan/japan-inf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gtmarket.ru/countries/indonesia/indonesia-info" TargetMode="External"/><Relationship Id="rId11" Type="http://schemas.openxmlformats.org/officeDocument/2006/relationships/hyperlink" Target="http://gtmarket.ru/countries/russia/russia-info" TargetMode="External"/><Relationship Id="rId5" Type="http://schemas.openxmlformats.org/officeDocument/2006/relationships/hyperlink" Target="http://gtmarket.ru/countries/united-states/united-states-info" TargetMode="External"/><Relationship Id="rId10" Type="http://schemas.openxmlformats.org/officeDocument/2006/relationships/hyperlink" Target="http://gtmarket.ru/countries/bangladesh/bangladesh-info" TargetMode="External"/><Relationship Id="rId4" Type="http://schemas.openxmlformats.org/officeDocument/2006/relationships/hyperlink" Target="http://gtmarket.ru/countries/india/india-info" TargetMode="External"/><Relationship Id="rId9" Type="http://schemas.openxmlformats.org/officeDocument/2006/relationships/hyperlink" Target="http://gtmarket.ru/countries/nigeria/nigeria-info"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knoema.ru/atlas/%d0%9a%d0%b8%d1%82%d0%b0%d0%b9/%d0%94%d0%be%d0%bb%d1%8f-%d0%bd%d0%b0%d1%81%d0%b5%d0%bb%d0%b5%d0%bd%d0%b8%d1%8f-%d0%b2-%d0%b2%d0%be%d0%b7%d1%80%d0%b0%d1%81%d1%82%d0%b5-0-14" TargetMode="External"/><Relationship Id="rId3" Type="http://schemas.openxmlformats.org/officeDocument/2006/relationships/hyperlink" Target="http://knoema.ru/atlas/%d0%9a%d0%b8%d1%82%d0%b0%d0%b9/%d0%9f%d0%bb%d0%be%d1%82%d0%bd%d0%be%d1%81%d1%82%d1%8c-%d0%bd%d0%b0%d1%81%d0%b5%d0%bb%d0%b5%d0%bd%d0%b8%d1%8f" TargetMode="External"/><Relationship Id="rId7" Type="http://schemas.openxmlformats.org/officeDocument/2006/relationships/hyperlink" Target="http://knoema.ru/atlas/%d0%9a%d0%b8%d1%82%d0%b0%d0%b9/%d0%a1%d1%83%d0%bc%d0%bc%d0%b0%d1%80%d0%bd%d1%8b%d0%b9-%d0%ba%d0%be%d1%8d%d1%84%d1%84%d0%b8%d1%86%d0%b8%d0%b5%d0%bd%d1%82-%d1%80%d0%be%d0%b6%d0%b4%d0%b0%d0%b5%d0%bc%d0%be%d1%81%d1%82%d0%b8" TargetMode="External"/><Relationship Id="rId12" Type="http://schemas.openxmlformats.org/officeDocument/2006/relationships/hyperlink" Target="http://knoema.ru/atlas/%d0%9a%d0%b8%d1%82%d0%b0%d0%b9/%d0%9e%d1%82%d0%bd%d0%be%d1%88%d0%b5%d0%bd%d0%b8%d0%b5-%d0%b7%d0%b0%d0%bd%d1%8f%d1%82%d1%8b%d1%85-%d0%ba-%d1%87%d0%b8%d1%81%d0%bb%d0%b5%d0%bd%d0%bd%d0%be%d1%81%d1%82%d0%b8-%d0%bd%d0%b0%d1%81%d0%b5%d0%bb%d0%b5%d0%bd%d0%b8%d1%8f" TargetMode="External"/><Relationship Id="rId2" Type="http://schemas.openxmlformats.org/officeDocument/2006/relationships/hyperlink" Target="http://knoema.ru/atlas/%d0%9a%d0%b8%d1%82%d0%b0%d0%b9/%d0%94%d0%be%d0%bb%d1%8f-%d0%b3%d0%be%d1%80%d0%be%d0%b4%d1%81%d0%ba%d0%be%d0%b3%d0%be-%d0%bd%d0%b0%d1%81%d0%bb%d0%b5%d0%bd%d0%b8%d1%8f" TargetMode="External"/><Relationship Id="rId1" Type="http://schemas.openxmlformats.org/officeDocument/2006/relationships/slideLayout" Target="../slideLayouts/slideLayout7.xml"/><Relationship Id="rId6" Type="http://schemas.openxmlformats.org/officeDocument/2006/relationships/hyperlink" Target="http://knoema.ru/atlas/%d0%9a%d0%b8%d1%82%d0%b0%d0%b9/%d0%9a%d0%be%d1%8d%d1%84%d1%84%d0%b8%d1%86%d0%b8%d0%b5%d0%bd%d1%82-%d1%81%d0%bc%d0%b5%d1%80%d1%82%d0%bd%d0%be%d1%81%d1%82%d0%b8" TargetMode="External"/><Relationship Id="rId11" Type="http://schemas.openxmlformats.org/officeDocument/2006/relationships/hyperlink" Target="http://knoema.ru/atlas/%d0%9a%d0%b8%d1%82%d0%b0%d0%b9/%d0%94%d0%be%d0%bb%d1%8f-%d0%b6%d0%b5%d0%bd%d1%89%d0%b8%d0%bd" TargetMode="External"/><Relationship Id="rId5" Type="http://schemas.openxmlformats.org/officeDocument/2006/relationships/hyperlink" Target="http://knoema.ru/atlas/%d0%9a%d0%b8%d1%82%d0%b0%d0%b9/%d0%9a%d0%be%d1%8d%d1%84%d1%84%d0%b8%d1%86%d0%b8%d0%b5%d0%bd%d1%82-%d1%80%d0%be%d0%b6%d0%b4%d0%b0%d0%b5%d0%bc%d0%be%d1%81%d1%82%d0%b8" TargetMode="External"/><Relationship Id="rId10" Type="http://schemas.openxmlformats.org/officeDocument/2006/relationships/hyperlink" Target="http://knoema.ru/atlas/%d0%9a%d0%b8%d1%82%d0%b0%d0%b9/%d0%94%d0%be%d0%bb%d1%8f-%d0%bd%d0%b0%d1%81%d0%b5%d0%bb%d0%b5%d0%bd%d0%b8%d1%8f-%d0%b2-%d0%b2%d0%be%d0%b7%d1%80%d0%b0%d1%81%d1%82%d0%b5-%d1%81%d1%82%d0%b0%d1%80%d1%88%d0%b5-65" TargetMode="External"/><Relationship Id="rId4" Type="http://schemas.openxmlformats.org/officeDocument/2006/relationships/hyperlink" Target="http://knoema.ru/atlas/%d0%9a%d0%b8%d1%82%d0%b0%d0%b9/%d0%a2%d0%b5%d0%bc%d0%bf-%d0%bf%d1%80%d0%b8%d1%80%d0%be%d1%81%d1%82%d0%b0-%d0%bd%d0%b5%d1%81%d0%b5%d0%bb%d0%b5%d0%bd%d0%b8%d1%8f" TargetMode="External"/><Relationship Id="rId9" Type="http://schemas.openxmlformats.org/officeDocument/2006/relationships/hyperlink" Target="http://knoema.ru/atlas/%d0%9a%d0%b8%d1%82%d0%b0%d0%b9/%d0%94%d0%be%d0%bb%d1%8f-%d0%bd%d0%b0%d1%81%d0%b5%d0%bb%d0%b5%d0%bd%d0%b8%d1%8f-%d0%b2-%d0%b2%d0%be%d0%b7%d1%80%d0%b0%d1%81%d1%82%d0%b5-15-64"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3"/>
          <p:cNvSpPr>
            <a:spLocks noGrp="1"/>
          </p:cNvSpPr>
          <p:nvPr>
            <p:ph type="ctrTitle"/>
          </p:nvPr>
        </p:nvSpPr>
        <p:spPr>
          <a:xfrm>
            <a:off x="663575" y="1639888"/>
            <a:ext cx="7816850" cy="2565400"/>
          </a:xfrm>
        </p:spPr>
        <p:txBody>
          <a:bodyPr/>
          <a:lstStyle/>
          <a:p>
            <a:pPr algn="r" eaLnBrk="1" hangingPunct="1"/>
            <a:r>
              <a:rPr lang="ru-RU" sz="3600" smtClean="0"/>
              <a:t>Тема: Механизм и структура рынка труда в условиях делового цикла и контекста страновых сопоставлений</a:t>
            </a:r>
          </a:p>
        </p:txBody>
      </p:sp>
      <p:sp>
        <p:nvSpPr>
          <p:cNvPr id="14338" name="Подзаголовок 4"/>
          <p:cNvSpPr>
            <a:spLocks noGrp="1"/>
          </p:cNvSpPr>
          <p:nvPr>
            <p:ph type="subTitle" idx="1"/>
          </p:nvPr>
        </p:nvSpPr>
        <p:spPr>
          <a:xfrm>
            <a:off x="1281113" y="4719638"/>
            <a:ext cx="6581775" cy="1235075"/>
          </a:xfrm>
        </p:spPr>
        <p:txBody>
          <a:bodyPr/>
          <a:lstStyle/>
          <a:p>
            <a:pPr algn="r" eaLnBrk="1" hangingPunct="1">
              <a:lnSpc>
                <a:spcPct val="80000"/>
              </a:lnSpc>
            </a:pPr>
            <a:r>
              <a:rPr lang="ru-RU" sz="2000" b="1" i="1" smtClean="0">
                <a:solidFill>
                  <a:schemeClr val="tx1"/>
                </a:solidFill>
              </a:rPr>
              <a:t>Толмачев Петр Иванович,</a:t>
            </a:r>
            <a:r>
              <a:rPr lang="ru-RU" sz="2000" i="1" smtClean="0">
                <a:solidFill>
                  <a:schemeClr val="tx1"/>
                </a:solidFill>
              </a:rPr>
              <a:t> д.э.н., профессор, заведующий кафедрой мировой экономики Дипломатической академии МИД России, Сайт: </a:t>
            </a:r>
            <a:r>
              <a:rPr lang="ru-RU" sz="2000" i="1" smtClean="0">
                <a:solidFill>
                  <a:schemeClr val="tx1"/>
                </a:solidFill>
                <a:hlinkClick r:id="rId2"/>
              </a:rPr>
              <a:t>http://petrtolmachev.ru</a:t>
            </a:r>
            <a:r>
              <a:rPr lang="ru-RU" sz="2000" i="1" smtClean="0">
                <a:solidFill>
                  <a:schemeClr val="tx1"/>
                </a:solidFill>
              </a:rPr>
              <a:t>; </a:t>
            </a:r>
            <a:r>
              <a:rPr lang="en-US" sz="2000" i="1" smtClean="0">
                <a:solidFill>
                  <a:schemeClr val="tx1"/>
                </a:solidFill>
                <a:hlinkClick r:id="rId3"/>
              </a:rPr>
              <a:t>www</a:t>
            </a:r>
            <a:r>
              <a:rPr lang="ru-RU" sz="2000" i="1" smtClean="0">
                <a:solidFill>
                  <a:schemeClr val="tx1"/>
                </a:solidFill>
                <a:hlinkClick r:id="rId3"/>
              </a:rPr>
              <a:t>.</a:t>
            </a:r>
            <a:r>
              <a:rPr lang="en-US" sz="2000" i="1" smtClean="0">
                <a:solidFill>
                  <a:schemeClr val="tx1"/>
                </a:solidFill>
                <a:hlinkClick r:id="rId3"/>
              </a:rPr>
              <a:t>pt</a:t>
            </a:r>
            <a:r>
              <a:rPr lang="ru-RU" sz="2000" i="1" smtClean="0">
                <a:solidFill>
                  <a:schemeClr val="tx1"/>
                </a:solidFill>
                <a:hlinkClick r:id="rId3"/>
              </a:rPr>
              <a:t>53@</a:t>
            </a:r>
            <a:r>
              <a:rPr lang="en-US" sz="2000" i="1" smtClean="0">
                <a:solidFill>
                  <a:schemeClr val="tx1"/>
                </a:solidFill>
                <a:hlinkClick r:id="rId3"/>
              </a:rPr>
              <a:t>yandex</a:t>
            </a:r>
            <a:r>
              <a:rPr lang="ru-RU" sz="2000" i="1" smtClean="0">
                <a:solidFill>
                  <a:schemeClr val="tx1"/>
                </a:solidFill>
                <a:hlinkClick r:id="rId3"/>
              </a:rPr>
              <a:t>.</a:t>
            </a:r>
            <a:r>
              <a:rPr lang="en-US" sz="2000" i="1" smtClean="0">
                <a:solidFill>
                  <a:schemeClr val="tx1"/>
                </a:solidFill>
                <a:hlinkClick r:id="rId3"/>
              </a:rPr>
              <a:t>ru</a:t>
            </a:r>
            <a:r>
              <a:rPr lang="ru-RU" sz="2000" i="1" smtClean="0">
                <a:solidFill>
                  <a:schemeClr val="tx1"/>
                </a:solidFill>
              </a:rPr>
              <a:t> тел. 7985-77492-37м.</a:t>
            </a:r>
            <a:r>
              <a:rPr lang="ru-RU" sz="2000" smtClean="0">
                <a:solidFill>
                  <a:schemeClr val="tx1"/>
                </a:solidFill>
              </a:rPr>
              <a:t> </a:t>
            </a:r>
          </a:p>
        </p:txBody>
      </p:sp>
      <p:pic>
        <p:nvPicPr>
          <p:cNvPr id="14339" name="Picture 2" descr="Картинки по запросу да мид рф"/>
          <p:cNvPicPr>
            <a:picLocks noChangeAspect="1" noChangeArrowheads="1"/>
          </p:cNvPicPr>
          <p:nvPr/>
        </p:nvPicPr>
        <p:blipFill>
          <a:blip r:embed="rId4"/>
          <a:srcRect/>
          <a:stretch>
            <a:fillRect/>
          </a:stretch>
        </p:blipFill>
        <p:spPr bwMode="auto">
          <a:xfrm>
            <a:off x="6376988" y="234950"/>
            <a:ext cx="2428875" cy="16922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endParaRPr lang="ru-RU" smtClean="0"/>
          </a:p>
        </p:txBody>
      </p:sp>
      <p:pic>
        <p:nvPicPr>
          <p:cNvPr id="22530" name="Picture 2" descr="http://konspekta.net/megalektsiiru/baza2/499845962899.files/image149.jpg"/>
          <p:cNvPicPr>
            <a:picLocks noGrp="1" noChangeAspect="1" noChangeArrowheads="1"/>
          </p:cNvPicPr>
          <p:nvPr>
            <p:ph idx="1"/>
          </p:nvPr>
        </p:nvPicPr>
        <p:blipFill>
          <a:blip r:embed="rId2"/>
          <a:srcRect/>
          <a:stretch>
            <a:fillRect/>
          </a:stretch>
        </p:blipFill>
        <p:spPr>
          <a:xfrm>
            <a:off x="582613" y="2578100"/>
            <a:ext cx="3552825" cy="3068638"/>
          </a:xfrm>
        </p:spPr>
      </p:pic>
      <p:pic>
        <p:nvPicPr>
          <p:cNvPr id="22531" name="Picture 4" descr="https://im0-tub-ru.yandex.net/i?id=b87b1a9f5e8147e503c2d3cf06b8dc61-l&amp;n=13"/>
          <p:cNvPicPr>
            <a:picLocks noChangeAspect="1" noChangeArrowheads="1"/>
          </p:cNvPicPr>
          <p:nvPr/>
        </p:nvPicPr>
        <p:blipFill>
          <a:blip r:embed="rId3"/>
          <a:srcRect/>
          <a:stretch>
            <a:fillRect/>
          </a:stretch>
        </p:blipFill>
        <p:spPr bwMode="auto">
          <a:xfrm>
            <a:off x="4462463" y="2578100"/>
            <a:ext cx="4024312" cy="30686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endParaRPr lang="ru-RU" smtClean="0"/>
          </a:p>
        </p:txBody>
      </p:sp>
      <p:sp>
        <p:nvSpPr>
          <p:cNvPr id="23554" name="Объект 2"/>
          <p:cNvSpPr>
            <a:spLocks noGrp="1"/>
          </p:cNvSpPr>
          <p:nvPr>
            <p:ph idx="1"/>
          </p:nvPr>
        </p:nvSpPr>
        <p:spPr/>
        <p:txBody>
          <a:bodyPr/>
          <a:lstStyle/>
          <a:p>
            <a:pPr eaLnBrk="1" hangingPunct="1"/>
            <a:r>
              <a:rPr lang="ru-RU" altLang="ru-RU" sz="1800" smtClean="0"/>
              <a:t>Предложение труда  зависит от величины заработной платы, получаемой за производительные услуги. Продавцы на рынке труда в условиях совершенной конкуренции стремятся увеличить предложение при росте заработной платы. Поэтому кривая предложения труда имеет положительный наклон.</a:t>
            </a:r>
          </a:p>
          <a:p>
            <a:pPr eaLnBrk="1" hangingPunct="1"/>
            <a:r>
              <a:rPr lang="ru-RU" altLang="ru-RU" sz="1800" smtClean="0"/>
              <a:t>Объединив оба графика — кривой спроса и кривой предложения, получим точку пересечения Е, в которой спрос на труд равен предложению труда, т.е. рынок труда находится в равновесном состоянии. Это означает, что все предприниматели, согласные платить заработную плату W, находят на рынке необходимое количество труда, их спрос на труд удовлетворен полностью. В положении рыночного равновесия полностью трудоустроены и все работники, желающие предложить свои услуги при заработной плате W. Поэтому точка E определяет положение полной занятости. При любой другой величине заработной платы, отличной от W, равновесие на рынке труда нарушается. При совпадении спроса на труд и предложения труда заработная плата выступает как цена равновесия на рынке труда.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a:t>Равновесие на конкурентном рынке </a:t>
            </a:r>
            <a:r>
              <a:rPr lang="ru-RU" dirty="0" smtClean="0"/>
              <a:t>труда</a:t>
            </a:r>
            <a:endParaRPr lang="ru-RU" dirty="0"/>
          </a:p>
        </p:txBody>
      </p:sp>
      <p:sp>
        <p:nvSpPr>
          <p:cNvPr id="3" name="Объект 2"/>
          <p:cNvSpPr>
            <a:spLocks noGrp="1"/>
          </p:cNvSpPr>
          <p:nvPr>
            <p:ph idx="1"/>
          </p:nvPr>
        </p:nvSpPr>
        <p:spPr/>
        <p:txBody>
          <a:bodyPr rtlCol="0">
            <a:normAutofit fontScale="85000" lnSpcReduction="20000"/>
          </a:bodyPr>
          <a:lstStyle/>
          <a:p>
            <a:pPr eaLnBrk="1" fontAlgn="auto" hangingPunct="1">
              <a:spcAft>
                <a:spcPts val="0"/>
              </a:spcAft>
              <a:buFont typeface="Arial"/>
              <a:buChar char="•"/>
              <a:defRPr/>
            </a:pPr>
            <a:r>
              <a:rPr lang="ru-RU" altLang="ru-RU" dirty="0"/>
              <a:t>Если ставка заработной платы выше уровня равновесной, предложение на рынке труда превышает спрос. В этой ситуации происходит отклонение от положения полной занятости, рабочих мест не хватает на всех желающих продать свой труд при высокой заработной плате. Возникает избыток предложения труда.</a:t>
            </a:r>
          </a:p>
          <a:p>
            <a:pPr eaLnBrk="1" fontAlgn="auto" hangingPunct="1">
              <a:spcAft>
                <a:spcPts val="0"/>
              </a:spcAft>
              <a:buFont typeface="Arial"/>
              <a:buChar char="•"/>
              <a:defRPr/>
            </a:pPr>
            <a:r>
              <a:rPr lang="ru-RU" altLang="ru-RU" dirty="0"/>
              <a:t>В случае снижения ставки заработной платы по сравнению с равновесной спрос на рынке труда превышает предложение. В результате этого образуются незаполненные рабочие места вследствие нехватки работников, согласных на более низкую заработную плату.</a:t>
            </a:r>
          </a:p>
          <a:p>
            <a:pPr eaLnBrk="1" fontAlgn="auto" hangingPunct="1">
              <a:spcAft>
                <a:spcPts val="0"/>
              </a:spcAft>
              <a:buFont typeface="Arial"/>
              <a:buChar char="•"/>
              <a:defRPr/>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ru-RU" smtClean="0"/>
          </a:p>
        </p:txBody>
      </p:sp>
      <p:pic>
        <p:nvPicPr>
          <p:cNvPr id="25602" name="Picture 2" descr="https://im0-tub-ru.yandex.net/i?id=67ae7b2782e800f5497921da1269ac17-l&amp;n=13"/>
          <p:cNvPicPr>
            <a:picLocks noGrp="1" noChangeAspect="1" noChangeArrowheads="1"/>
          </p:cNvPicPr>
          <p:nvPr>
            <p:ph idx="1"/>
          </p:nvPr>
        </p:nvPicPr>
        <p:blipFill>
          <a:blip r:embed="rId2"/>
          <a:srcRect/>
          <a:stretch>
            <a:fillRect/>
          </a:stretch>
        </p:blipFill>
        <p:spPr>
          <a:xfrm>
            <a:off x="985838" y="1738313"/>
            <a:ext cx="6875462" cy="47355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ctrTitle"/>
          </p:nvPr>
        </p:nvSpPr>
        <p:spPr>
          <a:xfrm>
            <a:off x="685800" y="2130425"/>
            <a:ext cx="7772400" cy="1470025"/>
          </a:xfrm>
        </p:spPr>
        <p:txBody>
          <a:bodyPr/>
          <a:lstStyle/>
          <a:p>
            <a:pPr eaLnBrk="1" hangingPunct="1"/>
            <a:r>
              <a:rPr lang="ru-RU" smtClean="0"/>
              <a:t>Инфраструктура рынка труда</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250825" y="482600"/>
            <a:ext cx="8642350" cy="1219200"/>
          </a:xfrm>
        </p:spPr>
        <p:txBody>
          <a:bodyPr/>
          <a:lstStyle/>
          <a:p>
            <a:pPr eaLnBrk="1" hangingPunct="1"/>
            <a:r>
              <a:rPr lang="ru-RU" sz="4000" smtClean="0"/>
              <a:t>Инфраструктура   рынка   труда</a:t>
            </a:r>
          </a:p>
        </p:txBody>
      </p:sp>
      <p:cxnSp>
        <p:nvCxnSpPr>
          <p:cNvPr id="5" name="Прямая соединительная линия 4"/>
          <p:cNvCxnSpPr/>
          <p:nvPr/>
        </p:nvCxnSpPr>
        <p:spPr>
          <a:xfrm>
            <a:off x="1403350" y="2420938"/>
            <a:ext cx="0" cy="3240087"/>
          </a:xfrm>
          <a:prstGeom prst="line">
            <a:avLst/>
          </a:prstGeom>
          <a:ln w="19050">
            <a:miter lim="800000"/>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403350" y="2420938"/>
            <a:ext cx="1296988" cy="0"/>
          </a:xfrm>
          <a:prstGeom prst="straightConnector1">
            <a:avLst/>
          </a:prstGeom>
          <a:ln w="19050">
            <a:miter lim="80000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1403350" y="5661025"/>
            <a:ext cx="1296988" cy="0"/>
          </a:xfrm>
          <a:prstGeom prst="straightConnector1">
            <a:avLst/>
          </a:prstGeom>
          <a:ln w="19050">
            <a:miter lim="8000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403350" y="4005263"/>
            <a:ext cx="1296988" cy="0"/>
          </a:xfrm>
          <a:prstGeom prst="straightConnector1">
            <a:avLst/>
          </a:prstGeom>
          <a:ln w="19050">
            <a:miter lim="800000"/>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843213" y="2133600"/>
            <a:ext cx="3673475" cy="6477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ru-RU" sz="2800" b="1" dirty="0">
                <a:solidFill>
                  <a:prstClr val="white"/>
                </a:solidFill>
              </a:rPr>
              <a:t>Биржи труда</a:t>
            </a:r>
          </a:p>
        </p:txBody>
      </p:sp>
      <p:sp>
        <p:nvSpPr>
          <p:cNvPr id="15" name="Прямоугольник 14"/>
          <p:cNvSpPr/>
          <p:nvPr/>
        </p:nvSpPr>
        <p:spPr>
          <a:xfrm>
            <a:off x="2843213" y="3716338"/>
            <a:ext cx="3673475" cy="649287"/>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ru-RU" sz="2800" b="1" dirty="0">
                <a:solidFill>
                  <a:prstClr val="white"/>
                </a:solidFill>
              </a:rPr>
              <a:t>Центры занятости</a:t>
            </a:r>
          </a:p>
        </p:txBody>
      </p:sp>
      <p:sp>
        <p:nvSpPr>
          <p:cNvPr id="16" name="Прямоугольник 15"/>
          <p:cNvSpPr/>
          <p:nvPr/>
        </p:nvSpPr>
        <p:spPr>
          <a:xfrm>
            <a:off x="2843213" y="5229225"/>
            <a:ext cx="3744912" cy="1152525"/>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ru-RU" sz="2800" b="1" dirty="0">
                <a:solidFill>
                  <a:prstClr val="white"/>
                </a:solidFill>
              </a:rPr>
              <a:t>Центры переподготовки кадров</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r>
              <a:rPr lang="ru-RU" sz="2400" smtClean="0"/>
              <a:t>Литература</a:t>
            </a:r>
          </a:p>
        </p:txBody>
      </p:sp>
      <p:sp>
        <p:nvSpPr>
          <p:cNvPr id="28674" name="Содержимое 2"/>
          <p:cNvSpPr>
            <a:spLocks noGrp="1"/>
          </p:cNvSpPr>
          <p:nvPr>
            <p:ph idx="1"/>
          </p:nvPr>
        </p:nvSpPr>
        <p:spPr>
          <a:xfrm>
            <a:off x="684213" y="2387600"/>
            <a:ext cx="7772400" cy="3305175"/>
          </a:xfrm>
        </p:spPr>
        <p:txBody>
          <a:bodyPr/>
          <a:lstStyle/>
          <a:p>
            <a:pPr eaLnBrk="1" hangingPunct="1"/>
            <a:r>
              <a:rPr lang="ru-RU" sz="2400" smtClean="0"/>
              <a:t>Рынок труда : учебник / А. И. Рофе. — М. : КНОРУС, 2016. — 272 с. —</a:t>
            </a:r>
            <a:br>
              <a:rPr lang="ru-RU" sz="2400" smtClean="0"/>
            </a:br>
            <a:r>
              <a:rPr lang="ru-RU" sz="2400" smtClean="0"/>
              <a:t>(Бакалавриат).</a:t>
            </a:r>
          </a:p>
          <a:p>
            <a:pPr eaLnBrk="1" hangingPunct="1"/>
            <a:r>
              <a:rPr lang="ru-RU" sz="2400" smtClean="0"/>
              <a:t>Экономика труда: учебное пособие / В.А. Киселева. – Челябинск: Издательский центр ЮУрГУ, 2011. – 286 с.</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3"/>
          <p:cNvSpPr>
            <a:spLocks noGrp="1"/>
          </p:cNvSpPr>
          <p:nvPr>
            <p:ph type="ctrTitle"/>
          </p:nvPr>
        </p:nvSpPr>
        <p:spPr>
          <a:xfrm>
            <a:off x="685800" y="2130425"/>
            <a:ext cx="7772400" cy="1470025"/>
          </a:xfrm>
        </p:spPr>
        <p:txBody>
          <a:bodyPr/>
          <a:lstStyle/>
          <a:p>
            <a:pPr eaLnBrk="1" hangingPunct="1"/>
            <a:r>
              <a:rPr lang="ru-RU" smtClean="0"/>
              <a:t>Сегментирование и классификация рынка труда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r>
              <a:rPr lang="ru-RU" smtClean="0"/>
              <a:t>Рынок Труда – это…</a:t>
            </a:r>
          </a:p>
        </p:txBody>
      </p:sp>
      <p:sp>
        <p:nvSpPr>
          <p:cNvPr id="30722" name="Объект 2"/>
          <p:cNvSpPr>
            <a:spLocks noGrp="1"/>
          </p:cNvSpPr>
          <p:nvPr>
            <p:ph idx="1"/>
          </p:nvPr>
        </p:nvSpPr>
        <p:spPr/>
        <p:txBody>
          <a:bodyPr/>
          <a:lstStyle/>
          <a:p>
            <a:pPr eaLnBrk="1" hangingPunct="1"/>
            <a:r>
              <a:rPr lang="ru-RU" smtClean="0"/>
              <a:t>Рынок труда — экономическая среда, на которой в результате конкуренции </a:t>
            </a:r>
            <a:br>
              <a:rPr lang="ru-RU" smtClean="0"/>
            </a:br>
            <a:r>
              <a:rPr lang="ru-RU" smtClean="0"/>
              <a:t>между экономическими агентами через механизм спроса и предложения устанавливается определенный объем занятости и уровень оплаты труда.</a:t>
            </a:r>
          </a:p>
          <a:p>
            <a:pPr eaLnBrk="1" hangingPunct="1"/>
            <a:endParaRPr lang="ru-RU"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a:t>Некоторые классификации рынка труда</a:t>
            </a:r>
          </a:p>
        </p:txBody>
      </p:sp>
      <p:sp>
        <p:nvSpPr>
          <p:cNvPr id="3" name="Объект 2"/>
          <p:cNvSpPr>
            <a:spLocks noGrp="1"/>
          </p:cNvSpPr>
          <p:nvPr>
            <p:ph idx="1"/>
          </p:nvPr>
        </p:nvSpPr>
        <p:spPr/>
        <p:txBody>
          <a:bodyPr rtlCol="0">
            <a:normAutofit fontScale="62500" lnSpcReduction="20000"/>
          </a:bodyPr>
          <a:lstStyle/>
          <a:p>
            <a:pPr eaLnBrk="1" fontAlgn="auto" hangingPunct="1">
              <a:spcAft>
                <a:spcPts val="0"/>
              </a:spcAft>
              <a:buFont typeface="Arial"/>
              <a:buChar char="•"/>
              <a:defRPr/>
            </a:pPr>
            <a:r>
              <a:rPr lang="ru-RU" dirty="0"/>
              <a:t>Структура экономики </a:t>
            </a:r>
          </a:p>
          <a:p>
            <a:pPr lvl="1" eaLnBrk="1" fontAlgn="auto" hangingPunct="1">
              <a:spcAft>
                <a:spcPts val="0"/>
              </a:spcAft>
              <a:buFont typeface="Arial"/>
              <a:buChar char="–"/>
              <a:defRPr/>
            </a:pPr>
            <a:r>
              <a:rPr lang="ru-RU" dirty="0"/>
              <a:t>Рынок труда отдельных отраслей</a:t>
            </a:r>
          </a:p>
          <a:p>
            <a:pPr lvl="1" eaLnBrk="1" fontAlgn="auto" hangingPunct="1">
              <a:spcAft>
                <a:spcPts val="0"/>
              </a:spcAft>
              <a:buFont typeface="Arial"/>
              <a:buChar char="–"/>
              <a:defRPr/>
            </a:pPr>
            <a:r>
              <a:rPr lang="ru-RU" dirty="0"/>
              <a:t>Рынок труда отдельных видов деятельности</a:t>
            </a:r>
          </a:p>
          <a:p>
            <a:pPr lvl="1" eaLnBrk="1" fontAlgn="auto" hangingPunct="1">
              <a:spcAft>
                <a:spcPts val="0"/>
              </a:spcAft>
              <a:buFont typeface="Arial"/>
              <a:buChar char="–"/>
              <a:defRPr/>
            </a:pPr>
            <a:r>
              <a:rPr lang="ru-RU" dirty="0"/>
              <a:t>Группы хозяйств с различными формами собственности</a:t>
            </a:r>
          </a:p>
          <a:p>
            <a:pPr eaLnBrk="1" fontAlgn="auto" hangingPunct="1">
              <a:spcAft>
                <a:spcPts val="0"/>
              </a:spcAft>
              <a:buFont typeface="Arial"/>
              <a:buChar char="•"/>
              <a:defRPr/>
            </a:pPr>
            <a:r>
              <a:rPr lang="ru-RU" dirty="0"/>
              <a:t>Уровень экономического развития</a:t>
            </a:r>
          </a:p>
          <a:p>
            <a:pPr lvl="1" eaLnBrk="1" fontAlgn="auto" hangingPunct="1">
              <a:spcAft>
                <a:spcPts val="0"/>
              </a:spcAft>
              <a:buFont typeface="Arial"/>
              <a:buChar char="–"/>
              <a:defRPr/>
            </a:pPr>
            <a:r>
              <a:rPr lang="ru-RU" dirty="0"/>
              <a:t>Рынки труда регионов, сгруппированных в зависимости от уровня ВВП</a:t>
            </a:r>
          </a:p>
          <a:p>
            <a:pPr lvl="1" eaLnBrk="1" fontAlgn="auto" hangingPunct="1">
              <a:spcAft>
                <a:spcPts val="0"/>
              </a:spcAft>
              <a:buFont typeface="Arial"/>
              <a:buChar char="–"/>
              <a:defRPr/>
            </a:pPr>
            <a:r>
              <a:rPr lang="ru-RU" dirty="0"/>
              <a:t>Рынки труда регионов, сгруппированных в зависимости от уровня оплаты труда</a:t>
            </a:r>
          </a:p>
          <a:p>
            <a:pPr lvl="1" eaLnBrk="1" fontAlgn="auto" hangingPunct="1">
              <a:spcAft>
                <a:spcPts val="0"/>
              </a:spcAft>
              <a:buFont typeface="Arial"/>
              <a:buChar char="–"/>
              <a:defRPr/>
            </a:pPr>
            <a:r>
              <a:rPr lang="ru-RU" dirty="0"/>
              <a:t>рынки труда регионов, сгруппированных в зависимости от уровня доходов населения</a:t>
            </a:r>
          </a:p>
          <a:p>
            <a:pPr eaLnBrk="1" fontAlgn="auto" hangingPunct="1">
              <a:spcAft>
                <a:spcPts val="0"/>
              </a:spcAft>
              <a:buFont typeface="Arial"/>
              <a:buChar char="•"/>
              <a:defRPr/>
            </a:pPr>
            <a:r>
              <a:rPr lang="ru-RU" dirty="0"/>
              <a:t>Территориальный признак</a:t>
            </a:r>
          </a:p>
          <a:p>
            <a:pPr lvl="1" eaLnBrk="1" fontAlgn="auto" hangingPunct="1">
              <a:spcAft>
                <a:spcPts val="0"/>
              </a:spcAft>
              <a:buFont typeface="Arial"/>
              <a:buChar char="–"/>
              <a:defRPr/>
            </a:pPr>
            <a:r>
              <a:rPr lang="ru-RU" dirty="0"/>
              <a:t>Местный рынок труда</a:t>
            </a:r>
          </a:p>
          <a:p>
            <a:pPr lvl="1" eaLnBrk="1" fontAlgn="auto" hangingPunct="1">
              <a:spcAft>
                <a:spcPts val="0"/>
              </a:spcAft>
              <a:buFont typeface="Arial"/>
              <a:buChar char="–"/>
              <a:defRPr/>
            </a:pPr>
            <a:r>
              <a:rPr lang="ru-RU" dirty="0"/>
              <a:t>Региональный рынок труда</a:t>
            </a:r>
          </a:p>
          <a:p>
            <a:pPr lvl="1" eaLnBrk="1" fontAlgn="auto" hangingPunct="1">
              <a:spcAft>
                <a:spcPts val="0"/>
              </a:spcAft>
              <a:buFont typeface="Arial"/>
              <a:buChar char="–"/>
              <a:defRPr/>
            </a:pPr>
            <a:r>
              <a:rPr lang="ru-RU" dirty="0"/>
              <a:t>Национальный рынок труда</a:t>
            </a:r>
          </a:p>
          <a:p>
            <a:pPr lvl="1" eaLnBrk="1" fontAlgn="auto" hangingPunct="1">
              <a:spcAft>
                <a:spcPts val="0"/>
              </a:spcAft>
              <a:buFont typeface="Arial"/>
              <a:buChar char="–"/>
              <a:defRPr/>
            </a:pPr>
            <a:r>
              <a:rPr lang="ru-RU" dirty="0"/>
              <a:t>Международный рынок труда</a:t>
            </a:r>
          </a:p>
          <a:p>
            <a:pPr eaLnBrk="1" fontAlgn="auto" hangingPunct="1">
              <a:spcAft>
                <a:spcPts val="0"/>
              </a:spcAft>
              <a:buFont typeface="Arial"/>
              <a:buChar char="•"/>
              <a:defRPr/>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411163" y="1195388"/>
            <a:ext cx="8269287" cy="4473575"/>
          </a:xfrm>
          <a:prstGeom prst="rect">
            <a:avLst/>
          </a:prstGeom>
          <a:noFill/>
          <a:ln w="9525">
            <a:noFill/>
            <a:miter lim="800000"/>
            <a:headEnd/>
            <a:tailEnd/>
          </a:ln>
          <a:effectLst/>
        </p:spPr>
        <p:txBody>
          <a:bodyPr anchor="ctr">
            <a:spAutoFit/>
          </a:bodyPr>
          <a:lstStyle/>
          <a:p>
            <a:pPr marL="342900" indent="-342900" algn="r"/>
            <a:r>
              <a:rPr lang="ru-RU" sz="2400" b="1"/>
              <a:t>Тема: Механизм и структура рынка труда в условиях делового цикла и контекста страновых сопоставлений</a:t>
            </a:r>
            <a:endParaRPr lang="ru-RU" sz="2400"/>
          </a:p>
          <a:p>
            <a:pPr marL="342900" indent="-342900" algn="r">
              <a:buFontTx/>
              <a:buAutoNum type="arabicPeriod"/>
            </a:pPr>
            <a:r>
              <a:rPr lang="ru-RU" sz="2400"/>
              <a:t>Механизм рынка труда: спрос и предложение, равновесие на рынке труда.</a:t>
            </a:r>
          </a:p>
          <a:p>
            <a:pPr marL="342900" indent="-342900" algn="r">
              <a:buFontTx/>
              <a:buAutoNum type="arabicPeriod"/>
            </a:pPr>
            <a:r>
              <a:rPr lang="ru-RU" sz="2400"/>
              <a:t>Инфраструктура рынка труда</a:t>
            </a:r>
          </a:p>
          <a:p>
            <a:pPr marL="342900" indent="-342900" algn="r">
              <a:buFontTx/>
              <a:buAutoNum type="arabicPeriod"/>
            </a:pPr>
            <a:r>
              <a:rPr lang="ru-RU" sz="2400"/>
              <a:t>Сегментирование и классификация рынка труда</a:t>
            </a:r>
          </a:p>
          <a:p>
            <a:pPr marL="342900" indent="-342900" algn="r">
              <a:buFontTx/>
              <a:buAutoNum type="arabicPeriod"/>
            </a:pPr>
            <a:r>
              <a:rPr lang="ru-RU" sz="2400"/>
              <a:t>Рынок труда: </a:t>
            </a:r>
            <a:r>
              <a:rPr lang="ru-RU" sz="2400" i="1"/>
              <a:t>США, Германия, Франция</a:t>
            </a:r>
            <a:endParaRPr lang="ru-RU" sz="2400"/>
          </a:p>
          <a:p>
            <a:pPr marL="342900" indent="-342900" algn="r">
              <a:buFontTx/>
              <a:buAutoNum type="arabicPeriod"/>
            </a:pPr>
            <a:r>
              <a:rPr lang="ru-RU" sz="2400"/>
              <a:t>Особенности рынка труда в Великобритании</a:t>
            </a:r>
          </a:p>
          <a:p>
            <a:pPr marL="342900" indent="-342900" algn="r">
              <a:buFontTx/>
              <a:buAutoNum type="arabicPeriod"/>
            </a:pPr>
            <a:r>
              <a:rPr lang="ru-RU" sz="2400"/>
              <a:t>Особенности рынка труда в Китае</a:t>
            </a:r>
          </a:p>
          <a:p>
            <a:pPr marL="342900" indent="-342900" algn="r">
              <a:buFontTx/>
              <a:buAutoNum type="arabicPeriod"/>
            </a:pPr>
            <a:r>
              <a:rPr lang="ru-RU" sz="2400"/>
              <a:t>Рынок труда: безработица и занятость</a:t>
            </a:r>
          </a:p>
          <a:p>
            <a:pPr marL="342900" indent="-342900" algn="r" eaLnBrk="0" hangingPunct="0">
              <a:buFontTx/>
              <a:buAutoNum type="arabicPeriod"/>
            </a:pPr>
            <a:endParaRPr lang="ru-RU" sz="2400"/>
          </a:p>
        </p:txBody>
      </p:sp>
      <p:sp>
        <p:nvSpPr>
          <p:cNvPr id="112645" name="Rectangle 5"/>
          <p:cNvSpPr>
            <a:spLocks noGrp="1"/>
          </p:cNvSpPr>
          <p:nvPr>
            <p:ph type="title"/>
          </p:nvPr>
        </p:nvSpPr>
        <p:spPr/>
        <p:txBody>
          <a:bodyPr/>
          <a:lstStyle/>
          <a:p>
            <a:pPr algn="r"/>
            <a:r>
              <a:rPr lang="ru-RU" sz="3200" smtClean="0"/>
              <a:t>Курс: Экономика труда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a:t>Некоторые классификации рынка труда</a:t>
            </a:r>
          </a:p>
        </p:txBody>
      </p:sp>
      <p:sp>
        <p:nvSpPr>
          <p:cNvPr id="3" name="Объект 2"/>
          <p:cNvSpPr>
            <a:spLocks noGrp="1"/>
          </p:cNvSpPr>
          <p:nvPr>
            <p:ph idx="1"/>
          </p:nvPr>
        </p:nvSpPr>
        <p:spPr/>
        <p:txBody>
          <a:bodyPr rtlCol="0">
            <a:normAutofit fontScale="77500" lnSpcReduction="20000"/>
          </a:bodyPr>
          <a:lstStyle/>
          <a:p>
            <a:pPr eaLnBrk="1" fontAlgn="auto" hangingPunct="1">
              <a:spcAft>
                <a:spcPts val="0"/>
              </a:spcAft>
              <a:buFont typeface="Arial"/>
              <a:buChar char="•"/>
              <a:defRPr/>
            </a:pPr>
            <a:r>
              <a:rPr lang="ru-RU" dirty="0"/>
              <a:t>Профессиональные рынки труда</a:t>
            </a:r>
          </a:p>
          <a:p>
            <a:pPr lvl="1" eaLnBrk="1" fontAlgn="auto" hangingPunct="1">
              <a:spcAft>
                <a:spcPts val="0"/>
              </a:spcAft>
              <a:buFont typeface="Arial"/>
              <a:buChar char="–"/>
              <a:defRPr/>
            </a:pPr>
            <a:r>
              <a:rPr lang="ru-RU" dirty="0"/>
              <a:t>Сегменты национального рынка труда, в которых работники объединены профессиональными интересами </a:t>
            </a:r>
          </a:p>
          <a:p>
            <a:pPr lvl="1" eaLnBrk="1" fontAlgn="auto" hangingPunct="1">
              <a:spcAft>
                <a:spcPts val="0"/>
              </a:spcAft>
              <a:buFont typeface="Arial"/>
              <a:buChar char="–"/>
              <a:defRPr/>
            </a:pPr>
            <a:r>
              <a:rPr lang="ru-RU" dirty="0"/>
              <a:t>Примеры: рынок труда учителей</a:t>
            </a:r>
            <a:r>
              <a:rPr lang="en-US" dirty="0"/>
              <a:t>; </a:t>
            </a:r>
            <a:r>
              <a:rPr lang="ru-RU" dirty="0"/>
              <a:t>рынок труда врачей</a:t>
            </a:r>
            <a:r>
              <a:rPr lang="en-US" dirty="0"/>
              <a:t>; </a:t>
            </a:r>
            <a:r>
              <a:rPr lang="ru-RU" dirty="0"/>
              <a:t>рынок труда инженеров и т.д.</a:t>
            </a:r>
          </a:p>
          <a:p>
            <a:pPr eaLnBrk="1" fontAlgn="auto" hangingPunct="1">
              <a:spcAft>
                <a:spcPts val="0"/>
              </a:spcAft>
              <a:buFont typeface="Arial"/>
              <a:buChar char="•"/>
              <a:defRPr/>
            </a:pPr>
            <a:r>
              <a:rPr lang="ru-RU" dirty="0"/>
              <a:t>Социальный подход</a:t>
            </a:r>
          </a:p>
          <a:p>
            <a:pPr lvl="1" eaLnBrk="1" fontAlgn="auto" hangingPunct="1">
              <a:spcAft>
                <a:spcPts val="0"/>
              </a:spcAft>
              <a:buFont typeface="Arial"/>
              <a:buChar char="–"/>
              <a:defRPr/>
            </a:pPr>
            <a:r>
              <a:rPr lang="ru-RU" dirty="0"/>
              <a:t>Рынок рабочих кадров: основа – физический труд</a:t>
            </a:r>
          </a:p>
          <a:p>
            <a:pPr lvl="1" eaLnBrk="1" fontAlgn="auto" hangingPunct="1">
              <a:spcAft>
                <a:spcPts val="0"/>
              </a:spcAft>
              <a:buFont typeface="Arial"/>
              <a:buChar char="–"/>
              <a:defRPr/>
            </a:pPr>
            <a:r>
              <a:rPr lang="ru-RU" dirty="0"/>
              <a:t>Рынок специалистов: основа: умственный труд</a:t>
            </a:r>
          </a:p>
          <a:p>
            <a:pPr eaLnBrk="1" fontAlgn="auto" hangingPunct="1">
              <a:spcAft>
                <a:spcPts val="0"/>
              </a:spcAft>
              <a:buFont typeface="Arial"/>
              <a:buChar char="•"/>
              <a:defRPr/>
            </a:pPr>
            <a:r>
              <a:rPr lang="ru-RU" dirty="0"/>
              <a:t>Условия конкуренции</a:t>
            </a:r>
          </a:p>
          <a:p>
            <a:pPr lvl="1" eaLnBrk="1" fontAlgn="auto" hangingPunct="1">
              <a:spcAft>
                <a:spcPts val="0"/>
              </a:spcAft>
              <a:buFont typeface="Arial"/>
              <a:buChar char="–"/>
              <a:defRPr/>
            </a:pPr>
            <a:r>
              <a:rPr lang="ru-RU" dirty="0"/>
              <a:t>Рынок труда с неограниченной конкуренцией (рынок труда совершенной конкуренции)</a:t>
            </a:r>
          </a:p>
          <a:p>
            <a:pPr lvl="1" eaLnBrk="1" fontAlgn="auto" hangingPunct="1">
              <a:spcAft>
                <a:spcPts val="0"/>
              </a:spcAft>
              <a:buFont typeface="Arial"/>
              <a:buChar char="–"/>
              <a:defRPr/>
            </a:pPr>
            <a:r>
              <a:rPr lang="ru-RU" dirty="0"/>
              <a:t>Рынок труда с ограниченной конкуренцией (рынок труда неполной конкуренции)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pPr eaLnBrk="1" hangingPunct="1"/>
            <a:r>
              <a:rPr lang="ru-RU" smtClean="0"/>
              <a:t>Рынки труда по содержанию </a:t>
            </a:r>
          </a:p>
        </p:txBody>
      </p:sp>
      <p:sp>
        <p:nvSpPr>
          <p:cNvPr id="3" name="Объект 2"/>
          <p:cNvSpPr>
            <a:spLocks noGrp="1"/>
          </p:cNvSpPr>
          <p:nvPr>
            <p:ph idx="1"/>
          </p:nvPr>
        </p:nvSpPr>
        <p:spPr/>
        <p:txBody>
          <a:bodyPr rtlCol="0">
            <a:normAutofit fontScale="62500" lnSpcReduction="20000"/>
          </a:bodyPr>
          <a:lstStyle/>
          <a:p>
            <a:pPr eaLnBrk="1" fontAlgn="auto" hangingPunct="1">
              <a:spcAft>
                <a:spcPts val="0"/>
              </a:spcAft>
              <a:buFont typeface="Arial"/>
              <a:buChar char="•"/>
              <a:defRPr/>
            </a:pPr>
            <a:r>
              <a:rPr lang="ru-RU" dirty="0"/>
              <a:t>Потенциальный</a:t>
            </a:r>
          </a:p>
          <a:p>
            <a:pPr lvl="1" eaLnBrk="1" fontAlgn="auto" hangingPunct="1">
              <a:spcAft>
                <a:spcPts val="0"/>
              </a:spcAft>
              <a:buFont typeface="Arial"/>
              <a:buChar char="–"/>
              <a:defRPr/>
            </a:pPr>
            <a:r>
              <a:rPr lang="ru-RU" dirty="0"/>
              <a:t>Занятые трудом в домашних хозяйствах и личных подсобных хозяйствах</a:t>
            </a:r>
          </a:p>
          <a:p>
            <a:pPr lvl="1" eaLnBrk="1" fontAlgn="auto" hangingPunct="1">
              <a:spcAft>
                <a:spcPts val="0"/>
              </a:spcAft>
              <a:buFont typeface="Arial"/>
              <a:buChar char="–"/>
              <a:defRPr/>
            </a:pPr>
            <a:r>
              <a:rPr lang="ru-RU" dirty="0"/>
              <a:t>Военнослужащие</a:t>
            </a:r>
          </a:p>
          <a:p>
            <a:pPr lvl="1" eaLnBrk="1" fontAlgn="auto" hangingPunct="1">
              <a:spcAft>
                <a:spcPts val="0"/>
              </a:spcAft>
              <a:buFont typeface="Arial"/>
              <a:buChar char="–"/>
              <a:defRPr/>
            </a:pPr>
            <a:r>
              <a:rPr lang="ru-RU" dirty="0"/>
              <a:t>Студенты и учащиеся старших классов, обучающихся с отрывом от производства</a:t>
            </a:r>
          </a:p>
          <a:p>
            <a:pPr lvl="1" eaLnBrk="1" fontAlgn="auto" hangingPunct="1">
              <a:spcAft>
                <a:spcPts val="0"/>
              </a:spcAft>
              <a:buFont typeface="Arial"/>
              <a:buChar char="–"/>
              <a:defRPr/>
            </a:pPr>
            <a:r>
              <a:rPr lang="ru-RU" dirty="0"/>
              <a:t>Фермеры</a:t>
            </a:r>
          </a:p>
          <a:p>
            <a:pPr lvl="1" eaLnBrk="1" fontAlgn="auto" hangingPunct="1">
              <a:spcAft>
                <a:spcPts val="0"/>
              </a:spcAft>
              <a:buFont typeface="Arial"/>
              <a:buChar char="–"/>
              <a:defRPr/>
            </a:pPr>
            <a:r>
              <a:rPr lang="ru-RU" dirty="0"/>
              <a:t>Инвалиды</a:t>
            </a:r>
          </a:p>
          <a:p>
            <a:pPr lvl="1" eaLnBrk="1" fontAlgn="auto" hangingPunct="1">
              <a:spcAft>
                <a:spcPts val="0"/>
              </a:spcAft>
              <a:buFont typeface="Arial"/>
              <a:buChar char="–"/>
              <a:defRPr/>
            </a:pPr>
            <a:r>
              <a:rPr lang="ru-RU" dirty="0"/>
              <a:t>Индивидуальные предприниматели</a:t>
            </a:r>
          </a:p>
          <a:p>
            <a:pPr eaLnBrk="1" fontAlgn="auto" hangingPunct="1">
              <a:spcAft>
                <a:spcPts val="0"/>
              </a:spcAft>
              <a:buFont typeface="Arial"/>
              <a:buChar char="•"/>
              <a:defRPr/>
            </a:pPr>
            <a:r>
              <a:rPr lang="ru-RU" dirty="0"/>
              <a:t>Циркулирующий</a:t>
            </a:r>
          </a:p>
          <a:p>
            <a:pPr lvl="1" eaLnBrk="1" fontAlgn="auto" hangingPunct="1">
              <a:spcAft>
                <a:spcPts val="0"/>
              </a:spcAft>
              <a:buFont typeface="Arial"/>
              <a:buChar char="–"/>
              <a:defRPr/>
            </a:pPr>
            <a:r>
              <a:rPr lang="ru-RU" dirty="0"/>
              <a:t>Лица, находящиеся в фрикционной, структурной и циклической безработице;</a:t>
            </a:r>
          </a:p>
          <a:p>
            <a:pPr lvl="1" eaLnBrk="1" fontAlgn="auto" hangingPunct="1">
              <a:spcAft>
                <a:spcPts val="0"/>
              </a:spcAft>
              <a:buFont typeface="Arial"/>
              <a:buChar char="–"/>
              <a:defRPr/>
            </a:pPr>
            <a:r>
              <a:rPr lang="ru-RU" dirty="0"/>
              <a:t>Уволенные военнослужащие; </a:t>
            </a:r>
          </a:p>
          <a:p>
            <a:pPr lvl="1" eaLnBrk="1" fontAlgn="auto" hangingPunct="1">
              <a:spcAft>
                <a:spcPts val="0"/>
              </a:spcAft>
              <a:buFont typeface="Arial"/>
              <a:buChar char="–"/>
              <a:defRPr/>
            </a:pPr>
            <a:r>
              <a:rPr lang="ru-RU" dirty="0"/>
              <a:t>Ищущие работу лиц, состоящие на переподготовке, повышении квалификации и общественных работах</a:t>
            </a:r>
          </a:p>
          <a:p>
            <a:pPr eaLnBrk="1" fontAlgn="auto" hangingPunct="1">
              <a:spcAft>
                <a:spcPts val="0"/>
              </a:spcAft>
              <a:buFont typeface="Arial"/>
              <a:buChar char="•"/>
              <a:defRPr/>
            </a:pPr>
            <a:r>
              <a:rPr lang="ru-RU" dirty="0"/>
              <a:t>Внутрифирменный</a:t>
            </a:r>
          </a:p>
          <a:p>
            <a:pPr eaLnBrk="1" fontAlgn="auto" hangingPunct="1">
              <a:spcAft>
                <a:spcPts val="0"/>
              </a:spcAft>
              <a:buFont typeface="Arial"/>
              <a:buChar char="•"/>
              <a:defRPr/>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a:t>Рынки труда по демографическому признаку</a:t>
            </a:r>
          </a:p>
        </p:txBody>
      </p:sp>
      <p:sp>
        <p:nvSpPr>
          <p:cNvPr id="3" name="Объект 2"/>
          <p:cNvSpPr>
            <a:spLocks noGrp="1"/>
          </p:cNvSpPr>
          <p:nvPr>
            <p:ph idx="1"/>
          </p:nvPr>
        </p:nvSpPr>
        <p:spPr/>
        <p:txBody>
          <a:bodyPr rtlCol="0">
            <a:normAutofit fontScale="70000" lnSpcReduction="20000"/>
          </a:bodyPr>
          <a:lstStyle/>
          <a:p>
            <a:pPr eaLnBrk="1" fontAlgn="auto" hangingPunct="1">
              <a:spcAft>
                <a:spcPts val="0"/>
              </a:spcAft>
              <a:buFont typeface="Arial"/>
              <a:buChar char="•"/>
              <a:defRPr/>
            </a:pPr>
            <a:r>
              <a:rPr lang="ru-RU" dirty="0"/>
              <a:t>Рынок труда молодежи</a:t>
            </a:r>
          </a:p>
          <a:p>
            <a:pPr lvl="1" eaLnBrk="1" fontAlgn="auto" hangingPunct="1">
              <a:spcAft>
                <a:spcPts val="0"/>
              </a:spcAft>
              <a:buFont typeface="Arial"/>
              <a:buChar char="–"/>
              <a:defRPr/>
            </a:pPr>
            <a:r>
              <a:rPr lang="ru-RU" dirty="0"/>
              <a:t>Высокий уровень мобильности</a:t>
            </a:r>
          </a:p>
          <a:p>
            <a:pPr lvl="1" eaLnBrk="1" fontAlgn="auto" hangingPunct="1">
              <a:spcAft>
                <a:spcPts val="0"/>
              </a:spcAft>
              <a:buFont typeface="Arial"/>
              <a:buChar char="–"/>
              <a:defRPr/>
            </a:pPr>
            <a:r>
              <a:rPr lang="ru-RU" dirty="0"/>
              <a:t>Различный уровень квалификации</a:t>
            </a:r>
          </a:p>
          <a:p>
            <a:pPr lvl="1" eaLnBrk="1" fontAlgn="auto" hangingPunct="1">
              <a:spcAft>
                <a:spcPts val="0"/>
              </a:spcAft>
              <a:buFont typeface="Arial"/>
              <a:buChar char="–"/>
              <a:defRPr/>
            </a:pPr>
            <a:r>
              <a:rPr lang="ru-RU" dirty="0"/>
              <a:t>Высокий уровень безработицы</a:t>
            </a:r>
          </a:p>
          <a:p>
            <a:pPr eaLnBrk="1" fontAlgn="auto" hangingPunct="1">
              <a:spcAft>
                <a:spcPts val="0"/>
              </a:spcAft>
              <a:buFont typeface="Arial"/>
              <a:buChar char="•"/>
              <a:defRPr/>
            </a:pPr>
            <a:r>
              <a:rPr lang="ru-RU" dirty="0"/>
              <a:t>Рынок труда лиц </a:t>
            </a:r>
            <a:r>
              <a:rPr lang="ru-RU" dirty="0" err="1"/>
              <a:t>предпенсионного</a:t>
            </a:r>
            <a:r>
              <a:rPr lang="ru-RU" dirty="0"/>
              <a:t> возраста и пенсионеров</a:t>
            </a:r>
          </a:p>
          <a:p>
            <a:pPr lvl="1" eaLnBrk="1" fontAlgn="auto" hangingPunct="1">
              <a:spcAft>
                <a:spcPts val="0"/>
              </a:spcAft>
              <a:buFont typeface="Arial"/>
              <a:buChar char="–"/>
              <a:defRPr/>
            </a:pPr>
            <a:r>
              <a:rPr lang="ru-RU" dirty="0"/>
              <a:t>Низкий уровень производительности труда</a:t>
            </a:r>
          </a:p>
          <a:p>
            <a:pPr lvl="1" eaLnBrk="1" fontAlgn="auto" hangingPunct="1">
              <a:spcAft>
                <a:spcPts val="0"/>
              </a:spcAft>
              <a:buFont typeface="Arial"/>
              <a:buChar char="–"/>
              <a:defRPr/>
            </a:pPr>
            <a:r>
              <a:rPr lang="ru-RU" dirty="0"/>
              <a:t>Низкий уровень экономической активности</a:t>
            </a:r>
          </a:p>
          <a:p>
            <a:pPr lvl="1" eaLnBrk="1" fontAlgn="auto" hangingPunct="1">
              <a:spcAft>
                <a:spcPts val="0"/>
              </a:spcAft>
              <a:buFont typeface="Arial"/>
              <a:buChar char="–"/>
              <a:defRPr/>
            </a:pPr>
            <a:r>
              <a:rPr lang="ru-RU" dirty="0"/>
              <a:t>Отсутствие или ограниченность возможностей для переквалификации</a:t>
            </a:r>
          </a:p>
          <a:p>
            <a:pPr eaLnBrk="1" fontAlgn="auto" hangingPunct="1">
              <a:spcAft>
                <a:spcPts val="0"/>
              </a:spcAft>
              <a:buFont typeface="Arial"/>
              <a:buChar char="•"/>
              <a:defRPr/>
            </a:pPr>
            <a:r>
              <a:rPr lang="ru-RU" dirty="0"/>
              <a:t>Рынок труда женщин</a:t>
            </a:r>
          </a:p>
          <a:p>
            <a:pPr lvl="1" eaLnBrk="1" fontAlgn="auto" hangingPunct="1">
              <a:spcAft>
                <a:spcPts val="0"/>
              </a:spcAft>
              <a:buFont typeface="Arial"/>
              <a:buChar char="–"/>
              <a:defRPr/>
            </a:pPr>
            <a:r>
              <a:rPr lang="ru-RU" dirty="0"/>
              <a:t>Наличие вероятности долгих перерывов в работе по причине рождения и необходимости воспитания детей</a:t>
            </a:r>
          </a:p>
          <a:p>
            <a:pPr lvl="1" eaLnBrk="1" fontAlgn="auto" hangingPunct="1">
              <a:spcAft>
                <a:spcPts val="0"/>
              </a:spcAft>
              <a:buFont typeface="Arial"/>
              <a:buChar char="–"/>
              <a:defRPr/>
            </a:pPr>
            <a:r>
              <a:rPr lang="ru-RU" dirty="0"/>
              <a:t>Вероятность снижения квалификации по указанным выше причинам</a:t>
            </a:r>
          </a:p>
          <a:p>
            <a:pPr eaLnBrk="1" fontAlgn="auto" hangingPunct="1">
              <a:spcAft>
                <a:spcPts val="0"/>
              </a:spcAft>
              <a:buFont typeface="Arial"/>
              <a:buChar char="•"/>
              <a:defRPr/>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pPr eaLnBrk="1" hangingPunct="1"/>
            <a:r>
              <a:rPr lang="ru-RU" smtClean="0"/>
              <a:t>Основные сектора рынка труда</a:t>
            </a:r>
          </a:p>
        </p:txBody>
      </p:sp>
      <p:sp>
        <p:nvSpPr>
          <p:cNvPr id="3" name="Объект 2"/>
          <p:cNvSpPr>
            <a:spLocks noGrp="1"/>
          </p:cNvSpPr>
          <p:nvPr>
            <p:ph idx="1"/>
          </p:nvPr>
        </p:nvSpPr>
        <p:spPr/>
        <p:txBody>
          <a:bodyPr rtlCol="0">
            <a:normAutofit fontScale="85000" lnSpcReduction="20000"/>
          </a:bodyPr>
          <a:lstStyle/>
          <a:p>
            <a:pPr eaLnBrk="1" fontAlgn="auto" hangingPunct="1">
              <a:spcAft>
                <a:spcPts val="0"/>
              </a:spcAft>
              <a:buFont typeface="Arial"/>
              <a:buChar char="•"/>
              <a:defRPr/>
            </a:pPr>
            <a:r>
              <a:rPr lang="ru-RU" dirty="0"/>
              <a:t>Занятые в официальной экономике: высококвалифицированные специалисты, предприниматели, менеджеры, занятые в производственной и непроизводственной сферах;</a:t>
            </a:r>
          </a:p>
          <a:p>
            <a:pPr eaLnBrk="1" fontAlgn="auto" hangingPunct="1">
              <a:spcAft>
                <a:spcPts val="0"/>
              </a:spcAft>
              <a:buFont typeface="Arial"/>
              <a:buChar char="•"/>
              <a:defRPr/>
            </a:pPr>
            <a:r>
              <a:rPr lang="ru-RU" dirty="0"/>
              <a:t>Занятые одновременно в официальной и неофициальной (вторичная занятость) экономике: те, кто по причине низкой оплаты труда по месту официальной занятости вынуждены работать еще и неофициально;</a:t>
            </a:r>
          </a:p>
          <a:p>
            <a:pPr eaLnBrk="1" fontAlgn="auto" hangingPunct="1">
              <a:spcAft>
                <a:spcPts val="0"/>
              </a:spcAft>
              <a:buFont typeface="Arial"/>
              <a:buChar char="•"/>
              <a:defRPr/>
            </a:pPr>
            <a:r>
              <a:rPr lang="ru-RU" dirty="0"/>
              <a:t>Нелегальная занятость.</a:t>
            </a:r>
          </a:p>
          <a:p>
            <a:pPr eaLnBrk="1" fontAlgn="auto" hangingPunct="1">
              <a:spcAft>
                <a:spcPts val="0"/>
              </a:spcAft>
              <a:buFont typeface="Arial"/>
              <a:buChar char="•"/>
              <a:defRPr/>
            </a:pPr>
            <a:r>
              <a:rPr lang="ru-RU" dirty="0"/>
              <a:t>Основные отличия: способ включения рабочей силы в трудовой процесс и оценка труда</a:t>
            </a:r>
            <a:r>
              <a:rPr lang="ru-RU" dirty="0" smtClean="0"/>
              <a:t>.</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pPr eaLnBrk="1" hangingPunct="1"/>
            <a:r>
              <a:rPr lang="ru-RU" smtClean="0"/>
              <a:t>Сегментация рынка труда</a:t>
            </a:r>
          </a:p>
        </p:txBody>
      </p:sp>
      <p:sp>
        <p:nvSpPr>
          <p:cNvPr id="3" name="Объект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ru-RU" dirty="0"/>
              <a:t>Сегментация рынка труда - это объективно обусловленный процесс </a:t>
            </a:r>
            <a:br>
              <a:rPr lang="ru-RU" dirty="0"/>
            </a:br>
            <a:r>
              <a:rPr lang="ru-RU" dirty="0"/>
              <a:t>его структурирования, при котором под воздействием политико-экономических </a:t>
            </a:r>
            <a:br>
              <a:rPr lang="ru-RU" dirty="0"/>
            </a:br>
            <a:r>
              <a:rPr lang="ru-RU" dirty="0"/>
              <a:t>и социальных факторов развития общества возникает естественное разделение труда, и формируются отдельные субрынки, или сегменты, отличающиеся различными характеристиками, исходя из особенности каждой категории работников.</a:t>
            </a:r>
          </a:p>
          <a:p>
            <a:pPr eaLnBrk="1" fontAlgn="auto" hangingPunct="1">
              <a:spcAft>
                <a:spcPts val="0"/>
              </a:spcAft>
              <a:buFont typeface="Arial"/>
              <a:buChar char="•"/>
              <a:defRPr/>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pPr eaLnBrk="1" hangingPunct="1"/>
            <a:r>
              <a:rPr lang="ru-RU" smtClean="0"/>
              <a:t>Признаки сегментации рынка</a:t>
            </a:r>
          </a:p>
        </p:txBody>
      </p:sp>
      <p:sp>
        <p:nvSpPr>
          <p:cNvPr id="3" name="Объект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ru-RU" dirty="0"/>
              <a:t>профессионально-отраслевой;</a:t>
            </a:r>
          </a:p>
          <a:p>
            <a:pPr eaLnBrk="1" fontAlgn="auto" hangingPunct="1">
              <a:spcAft>
                <a:spcPts val="0"/>
              </a:spcAft>
              <a:buFont typeface="Arial"/>
              <a:buChar char="•"/>
              <a:defRPr/>
            </a:pPr>
            <a:r>
              <a:rPr lang="ru-RU" dirty="0"/>
              <a:t>квалификационно-зарплатный;</a:t>
            </a:r>
          </a:p>
          <a:p>
            <a:pPr eaLnBrk="1" fontAlgn="auto" hangingPunct="1">
              <a:spcAft>
                <a:spcPts val="0"/>
              </a:spcAft>
              <a:buFont typeface="Arial"/>
              <a:buChar char="•"/>
              <a:defRPr/>
            </a:pPr>
            <a:r>
              <a:rPr lang="ru-RU" dirty="0"/>
              <a:t>социально-демографический.</a:t>
            </a:r>
          </a:p>
          <a:p>
            <a:pPr marL="0" indent="0" eaLnBrk="1" fontAlgn="auto" hangingPunct="1">
              <a:spcAft>
                <a:spcPts val="0"/>
              </a:spcAft>
              <a:buFont typeface="Arial"/>
              <a:buNone/>
              <a:defRPr/>
            </a:pPr>
            <a:endParaRPr lang="ru-RU" dirty="0"/>
          </a:p>
          <a:p>
            <a:pPr marL="0" indent="0" eaLnBrk="1" fontAlgn="auto" hangingPunct="1">
              <a:spcAft>
                <a:spcPts val="0"/>
              </a:spcAft>
              <a:buFont typeface="Arial"/>
              <a:buNone/>
              <a:defRPr/>
            </a:pPr>
            <a:r>
              <a:rPr lang="ru-RU" dirty="0"/>
              <a:t>Путем сочетания этих признаков могут быть выделены различные группы работников, различающиеся приоритетностью сферы деятельности и уровнем материальной обеспеченности.</a:t>
            </a:r>
          </a:p>
          <a:p>
            <a:pPr eaLnBrk="1" fontAlgn="auto" hangingPunct="1">
              <a:spcAft>
                <a:spcPts val="0"/>
              </a:spcAft>
              <a:buFont typeface="Arial"/>
              <a:buChar char="•"/>
              <a:defRPr/>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pPr eaLnBrk="1" hangingPunct="1"/>
            <a:r>
              <a:rPr lang="ru-RU" smtClean="0"/>
              <a:t>Группы работников</a:t>
            </a:r>
          </a:p>
        </p:txBody>
      </p:sp>
      <p:sp>
        <p:nvSpPr>
          <p:cNvPr id="3" name="Объект 2"/>
          <p:cNvSpPr>
            <a:spLocks noGrp="1"/>
          </p:cNvSpPr>
          <p:nvPr>
            <p:ph idx="1"/>
          </p:nvPr>
        </p:nvSpPr>
        <p:spPr/>
        <p:txBody>
          <a:bodyPr rtlCol="0">
            <a:normAutofit fontScale="85000" lnSpcReduction="20000"/>
          </a:bodyPr>
          <a:lstStyle/>
          <a:p>
            <a:pPr eaLnBrk="1" fontAlgn="auto" hangingPunct="1">
              <a:spcAft>
                <a:spcPts val="0"/>
              </a:spcAft>
              <a:buFont typeface="Arial"/>
              <a:buChar char="•"/>
              <a:defRPr/>
            </a:pPr>
            <a:r>
              <a:rPr lang="ru-RU" dirty="0"/>
              <a:t>Дефицитные высококвалифицированные группы работников</a:t>
            </a:r>
          </a:p>
          <a:p>
            <a:pPr lvl="1" eaLnBrk="1" fontAlgn="auto" hangingPunct="1">
              <a:spcAft>
                <a:spcPts val="0"/>
              </a:spcAft>
              <a:buFont typeface="Arial"/>
              <a:buChar char="–"/>
              <a:defRPr/>
            </a:pPr>
            <a:r>
              <a:rPr lang="ru-RU" sz="1200" dirty="0"/>
              <a:t>Заняты в развивающихся отраслях при высоком уровне гарантий занятости и росте доходов, превышающем уровень инфляции и общего экономического роста;</a:t>
            </a:r>
          </a:p>
          <a:p>
            <a:pPr eaLnBrk="1" fontAlgn="auto" hangingPunct="1">
              <a:spcAft>
                <a:spcPts val="0"/>
              </a:spcAft>
              <a:buFont typeface="Arial"/>
              <a:buChar char="•"/>
              <a:defRPr/>
            </a:pPr>
            <a:r>
              <a:rPr lang="ru-RU" dirty="0"/>
              <a:t>Избыточные высококвалифицированные группы работников</a:t>
            </a:r>
          </a:p>
          <a:p>
            <a:pPr lvl="1" eaLnBrk="1" fontAlgn="auto" hangingPunct="1">
              <a:spcAft>
                <a:spcPts val="0"/>
              </a:spcAft>
              <a:buFont typeface="Arial"/>
              <a:buChar char="–"/>
              <a:defRPr/>
            </a:pPr>
            <a:r>
              <a:rPr lang="ru-RU" sz="1200" dirty="0"/>
              <a:t>Заняты в сокращающихся или неразвивающихся отраслях при отсутствии или недостаточности гарантий занятости к уровне доходов, соотносимом с темпами инфляции</a:t>
            </a:r>
            <a:r>
              <a:rPr lang="ru-RU" sz="1000" dirty="0"/>
              <a:t>;</a:t>
            </a:r>
          </a:p>
          <a:p>
            <a:pPr eaLnBrk="1" fontAlgn="auto" hangingPunct="1">
              <a:spcAft>
                <a:spcPts val="0"/>
              </a:spcAft>
              <a:buFont typeface="Arial"/>
              <a:buChar char="•"/>
              <a:defRPr/>
            </a:pPr>
            <a:r>
              <a:rPr lang="ru-RU" dirty="0"/>
              <a:t>Дефицитные квалифицированные и низкоквалифицированные группы работников</a:t>
            </a:r>
          </a:p>
          <a:p>
            <a:pPr lvl="1" eaLnBrk="1" fontAlgn="auto" hangingPunct="1">
              <a:spcAft>
                <a:spcPts val="0"/>
              </a:spcAft>
              <a:buFont typeface="Arial"/>
              <a:buChar char="–"/>
              <a:defRPr/>
            </a:pPr>
            <a:r>
              <a:rPr lang="ru-RU" sz="1000" dirty="0"/>
              <a:t> </a:t>
            </a:r>
            <a:r>
              <a:rPr lang="ru-RU" sz="1200" dirty="0"/>
              <a:t>Заняты в развивающихся сферах деятельности с относительной стабильностью занятости при уровне доходов, отстающем от темпов инфляции, нуждающиеся в социальной поддержке;</a:t>
            </a:r>
          </a:p>
          <a:p>
            <a:pPr eaLnBrk="1" fontAlgn="auto" hangingPunct="1">
              <a:spcAft>
                <a:spcPts val="0"/>
              </a:spcAft>
              <a:buFont typeface="Arial"/>
              <a:buChar char="•"/>
              <a:defRPr/>
            </a:pPr>
            <a:r>
              <a:rPr lang="ru-RU" dirty="0"/>
              <a:t>Избыточные квалифицированные и низкоквалифицированные группы работников</a:t>
            </a:r>
          </a:p>
          <a:p>
            <a:pPr lvl="1" eaLnBrk="1" fontAlgn="auto" hangingPunct="1">
              <a:spcAft>
                <a:spcPts val="0"/>
              </a:spcAft>
              <a:buFont typeface="Arial"/>
              <a:buChar char="–"/>
              <a:defRPr/>
            </a:pPr>
            <a:r>
              <a:rPr lang="ru-RU" sz="1200" dirty="0"/>
              <a:t>Заняты в сокращаемых или неразвивающихся сферах деятельности при отсутствии или недостаточности гарантий занятости и уровне доходов, значительно отстающем от темпов инфляции;</a:t>
            </a:r>
          </a:p>
          <a:p>
            <a:pPr eaLnBrk="1" fontAlgn="auto" hangingPunct="1">
              <a:spcAft>
                <a:spcPts val="0"/>
              </a:spcAft>
              <a:buFont typeface="Arial"/>
              <a:buChar char="•"/>
              <a:defRPr/>
            </a:pPr>
            <a:r>
              <a:rPr lang="ru-RU" sz="1200" dirty="0"/>
              <a:t>Работники, относящиеся к любой из названных категорий и принадлежащие к социально-уязвимым группам</a:t>
            </a:r>
          </a:p>
          <a:p>
            <a:pPr lvl="1" eaLnBrk="1" fontAlgn="auto" hangingPunct="1">
              <a:spcAft>
                <a:spcPts val="0"/>
              </a:spcAft>
              <a:buFont typeface="Arial"/>
              <a:buChar char="–"/>
              <a:defRPr/>
            </a:pPr>
            <a:r>
              <a:rPr lang="ru-RU" sz="1000" dirty="0"/>
              <a:t> </a:t>
            </a:r>
            <a:r>
              <a:rPr lang="ru-RU" sz="1200" dirty="0"/>
              <a:t>Отличаются ограниченной возможностью использования трудового потенциала, что в большей или меньшей степени снижает гарантии их занятости и уровень доходов.</a:t>
            </a:r>
          </a:p>
          <a:p>
            <a:pPr eaLnBrk="1" fontAlgn="auto" hangingPunct="1">
              <a:spcAft>
                <a:spcPts val="0"/>
              </a:spcAft>
              <a:buFont typeface="Arial"/>
              <a:buChar char="•"/>
              <a:defRPr/>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p:txBody>
          <a:bodyPr/>
          <a:lstStyle/>
          <a:p>
            <a:pPr eaLnBrk="1" hangingPunct="1"/>
            <a:r>
              <a:rPr lang="ru-RU" smtClean="0"/>
              <a:t>Сегменты рынка</a:t>
            </a:r>
            <a:endParaRPr lang="ru-RU" b="1" smtClean="0"/>
          </a:p>
        </p:txBody>
      </p:sp>
      <p:sp>
        <p:nvSpPr>
          <p:cNvPr id="3" name="Объект 2"/>
          <p:cNvSpPr>
            <a:spLocks noGrp="1"/>
          </p:cNvSpPr>
          <p:nvPr>
            <p:ph idx="1"/>
          </p:nvPr>
        </p:nvSpPr>
        <p:spPr/>
        <p:txBody>
          <a:bodyPr rtlCol="0">
            <a:normAutofit fontScale="85000" lnSpcReduction="10000"/>
          </a:bodyPr>
          <a:lstStyle/>
          <a:p>
            <a:pPr marL="0" indent="0" eaLnBrk="1" fontAlgn="auto" hangingPunct="1">
              <a:spcAft>
                <a:spcPts val="0"/>
              </a:spcAft>
              <a:buFont typeface="Arial"/>
              <a:buNone/>
              <a:defRPr/>
            </a:pPr>
            <a:r>
              <a:rPr lang="ru-RU" dirty="0"/>
              <a:t>Сегментация  рынка может быть конкретизирована и рынок труда разделен </a:t>
            </a:r>
            <a:br>
              <a:rPr lang="ru-RU" dirty="0"/>
            </a:br>
            <a:r>
              <a:rPr lang="ru-RU" dirty="0"/>
              <a:t>на следующие сегменты:</a:t>
            </a:r>
          </a:p>
          <a:p>
            <a:pPr eaLnBrk="1" fontAlgn="auto" hangingPunct="1">
              <a:spcAft>
                <a:spcPts val="0"/>
              </a:spcAft>
              <a:buFont typeface="Arial"/>
              <a:buChar char="•"/>
              <a:defRPr/>
            </a:pPr>
            <a:r>
              <a:rPr lang="ru-RU" dirty="0"/>
              <a:t>рынок специалистов наиболее высокой квалификации;</a:t>
            </a:r>
          </a:p>
          <a:p>
            <a:pPr eaLnBrk="1" fontAlgn="auto" hangingPunct="1">
              <a:spcAft>
                <a:spcPts val="0"/>
              </a:spcAft>
              <a:buFont typeface="Arial"/>
              <a:buChar char="•"/>
              <a:defRPr/>
            </a:pPr>
            <a:r>
              <a:rPr lang="ru-RU" dirty="0"/>
              <a:t>рынок квалифицированных кадров;</a:t>
            </a:r>
          </a:p>
          <a:p>
            <a:pPr eaLnBrk="1" fontAlgn="auto" hangingPunct="1">
              <a:spcAft>
                <a:spcPts val="0"/>
              </a:spcAft>
              <a:buFont typeface="Arial"/>
              <a:buChar char="•"/>
              <a:defRPr/>
            </a:pPr>
            <a:r>
              <a:rPr lang="ru-RU" dirty="0"/>
              <a:t>рынок труда рабочих профессий;</a:t>
            </a:r>
          </a:p>
          <a:p>
            <a:pPr eaLnBrk="1" fontAlgn="auto" hangingPunct="1">
              <a:spcAft>
                <a:spcPts val="0"/>
              </a:spcAft>
              <a:buFont typeface="Arial"/>
              <a:buChar char="•"/>
              <a:defRPr/>
            </a:pPr>
            <a:r>
              <a:rPr lang="ru-RU" dirty="0"/>
              <a:t>рынок труда малоквалифицированных работников</a:t>
            </a:r>
            <a:r>
              <a:rPr lang="en-US" dirty="0"/>
              <a:t>;</a:t>
            </a:r>
            <a:endParaRPr lang="ru-RU" dirty="0"/>
          </a:p>
          <a:p>
            <a:pPr eaLnBrk="1" fontAlgn="auto" hangingPunct="1">
              <a:spcAft>
                <a:spcPts val="0"/>
              </a:spcAft>
              <a:buFont typeface="Arial"/>
              <a:buChar char="•"/>
              <a:defRPr/>
            </a:pPr>
            <a:r>
              <a:rPr lang="ru-RU" dirty="0"/>
              <a:t>рынок труда работников сферы услуг;</a:t>
            </a:r>
          </a:p>
          <a:p>
            <a:pPr eaLnBrk="1" fontAlgn="auto" hangingPunct="1">
              <a:spcAft>
                <a:spcPts val="0"/>
              </a:spcAft>
              <a:buFont typeface="Arial"/>
              <a:buChar char="•"/>
              <a:defRPr/>
            </a:pPr>
            <a:r>
              <a:rPr lang="ru-RU" dirty="0"/>
              <a:t>остаточный рынок труда.</a:t>
            </a:r>
          </a:p>
          <a:p>
            <a:pPr eaLnBrk="1" fontAlgn="auto" hangingPunct="1">
              <a:spcAft>
                <a:spcPts val="0"/>
              </a:spcAft>
              <a:buFont typeface="Arial"/>
              <a:buChar char="•"/>
              <a:defRPr/>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err="1"/>
              <a:t>Проф.структура</a:t>
            </a:r>
            <a:r>
              <a:rPr lang="ru-RU" dirty="0"/>
              <a:t> предложения рабочей силы</a:t>
            </a:r>
          </a:p>
        </p:txBody>
      </p:sp>
      <p:sp>
        <p:nvSpPr>
          <p:cNvPr id="3" name="Объект 2"/>
          <p:cNvSpPr>
            <a:spLocks noGrp="1"/>
          </p:cNvSpPr>
          <p:nvPr>
            <p:ph idx="1"/>
          </p:nvPr>
        </p:nvSpPr>
        <p:spPr/>
        <p:txBody>
          <a:bodyPr rtlCol="0">
            <a:normAutofit fontScale="62500" lnSpcReduction="20000"/>
          </a:bodyPr>
          <a:lstStyle/>
          <a:p>
            <a:pPr marL="0" indent="0" eaLnBrk="1" fontAlgn="auto" hangingPunct="1">
              <a:spcAft>
                <a:spcPts val="0"/>
              </a:spcAft>
              <a:buFont typeface="Arial"/>
              <a:buNone/>
              <a:defRPr/>
            </a:pPr>
            <a:r>
              <a:rPr lang="ru-RU" dirty="0"/>
              <a:t>Сегментацию </a:t>
            </a:r>
            <a:r>
              <a:rPr lang="ru-RU" dirty="0" err="1"/>
              <a:t>проф.структуры</a:t>
            </a:r>
            <a:r>
              <a:rPr lang="ru-RU" dirty="0"/>
              <a:t> предложения рабочей силы можно провести с выделением таких групп:</a:t>
            </a:r>
          </a:p>
          <a:p>
            <a:pPr eaLnBrk="1" fontAlgn="auto" hangingPunct="1">
              <a:spcAft>
                <a:spcPts val="0"/>
              </a:spcAft>
              <a:buFont typeface="Arial"/>
              <a:buChar char="•"/>
              <a:defRPr/>
            </a:pPr>
            <a:r>
              <a:rPr lang="ru-RU" dirty="0"/>
              <a:t>профессии высококвалифицированного, творческого и интеллектуального труда, спрос на которые растет;</a:t>
            </a:r>
          </a:p>
          <a:p>
            <a:pPr eaLnBrk="1" fontAlgn="auto" hangingPunct="1">
              <a:spcAft>
                <a:spcPts val="0"/>
              </a:spcAft>
              <a:buFont typeface="Arial"/>
              <a:buChar char="•"/>
              <a:defRPr/>
            </a:pPr>
            <a:r>
              <a:rPr lang="ru-RU" dirty="0"/>
              <a:t>массовые сквозные профессии межотраслевого применения и стабильного спроса, потребность в которых определяется тенденциями в экономике;</a:t>
            </a:r>
          </a:p>
          <a:p>
            <a:pPr eaLnBrk="1" fontAlgn="auto" hangingPunct="1">
              <a:spcAft>
                <a:spcPts val="0"/>
              </a:spcAft>
              <a:buFont typeface="Arial"/>
              <a:buChar char="•"/>
              <a:defRPr/>
            </a:pPr>
            <a:r>
              <a:rPr lang="ru-RU" dirty="0"/>
              <a:t>профессии тяжелого, малоквалифицированного ручного и вредного труда, не соответствующие социально-культурным и психофизиологическим требованиям современной рабочей силы;</a:t>
            </a:r>
          </a:p>
          <a:p>
            <a:pPr eaLnBrk="1" fontAlgn="auto" hangingPunct="1">
              <a:spcAft>
                <a:spcPts val="0"/>
              </a:spcAft>
              <a:buFont typeface="Arial"/>
              <a:buChar char="•"/>
              <a:defRPr/>
            </a:pPr>
            <a:r>
              <a:rPr lang="ru-RU" dirty="0"/>
              <a:t>профессии, потребность производства в которых падает в результате структурной и технологической перестройки, что заставляет высвобождающихся работников проходить переподготовку;</a:t>
            </a:r>
          </a:p>
          <a:p>
            <a:pPr eaLnBrk="1" fontAlgn="auto" hangingPunct="1">
              <a:spcAft>
                <a:spcPts val="0"/>
              </a:spcAft>
              <a:buFont typeface="Arial"/>
              <a:buChar char="•"/>
              <a:defRPr/>
            </a:pPr>
            <a:r>
              <a:rPr lang="ru-RU" dirty="0"/>
              <a:t>непрестижные и низкооплачиваемые профессии.</a:t>
            </a:r>
          </a:p>
          <a:p>
            <a:pPr eaLnBrk="1" fontAlgn="auto" hangingPunct="1">
              <a:spcAft>
                <a:spcPts val="0"/>
              </a:spcAft>
              <a:buFont typeface="Arial"/>
              <a:buChar char="•"/>
              <a:defRPr/>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p:txBody>
          <a:bodyPr/>
          <a:lstStyle/>
          <a:p>
            <a:pPr eaLnBrk="1" hangingPunct="1"/>
            <a:r>
              <a:rPr lang="ru-RU" smtClean="0"/>
              <a:t>источники</a:t>
            </a:r>
          </a:p>
        </p:txBody>
      </p:sp>
      <p:sp>
        <p:nvSpPr>
          <p:cNvPr id="41986" name="Объект 2"/>
          <p:cNvSpPr>
            <a:spLocks noGrp="1"/>
          </p:cNvSpPr>
          <p:nvPr>
            <p:ph idx="1"/>
          </p:nvPr>
        </p:nvSpPr>
        <p:spPr/>
        <p:txBody>
          <a:bodyPr/>
          <a:lstStyle/>
          <a:p>
            <a:pPr eaLnBrk="1" hangingPunct="1"/>
            <a:r>
              <a:rPr lang="ru-RU" smtClean="0">
                <a:hlinkClick r:id="rId2"/>
              </a:rPr>
              <a:t>Пухтаевич Г.А.. Анализ национальной экономики (2003)</a:t>
            </a:r>
            <a:endParaRPr lang="ru-RU" smtClean="0"/>
          </a:p>
          <a:p>
            <a:pPr eaLnBrk="1" hangingPunct="1"/>
            <a:r>
              <a:rPr lang="ru-RU" smtClean="0"/>
              <a:t>Сегментация рынка труда. Электронный источник. </a:t>
            </a:r>
            <a:r>
              <a:rPr lang="en-US" smtClean="0"/>
              <a:t>URL: </a:t>
            </a:r>
            <a:r>
              <a:rPr lang="es-ES" smtClean="0">
                <a:hlinkClick r:id="rId3"/>
              </a:rPr>
              <a:t>http://center-yf.ru/data/Marketologu/Segmentaciya-rynka-truda.php</a:t>
            </a:r>
            <a:endParaRPr lang="es-ES" smtClean="0"/>
          </a:p>
          <a:p>
            <a:pPr eaLnBrk="1" hangingPunct="1"/>
            <a:endParaRPr lang="ru-RU"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85800" y="2130425"/>
            <a:ext cx="7772400" cy="1470025"/>
          </a:xfrm>
        </p:spPr>
        <p:txBody>
          <a:bodyPr>
            <a:normAutofit/>
          </a:bodyPr>
          <a:lstStyle/>
          <a:p>
            <a:pPr eaLnBrk="1" hangingPunct="1"/>
            <a:r>
              <a:rPr lang="ru-RU" sz="4000" smtClean="0"/>
              <a:t>Механизм рынка труда: спрос и предложение, равновесие на рынке труда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Название 1"/>
          <p:cNvSpPr>
            <a:spLocks noGrp="1"/>
          </p:cNvSpPr>
          <p:nvPr>
            <p:ph type="ctrTitle"/>
          </p:nvPr>
        </p:nvSpPr>
        <p:spPr>
          <a:xfrm>
            <a:off x="685800" y="2130425"/>
            <a:ext cx="7772400" cy="1470025"/>
          </a:xfrm>
        </p:spPr>
        <p:txBody>
          <a:bodyPr/>
          <a:lstStyle/>
          <a:p>
            <a:pPr eaLnBrk="1" hangingPunct="1"/>
            <a:r>
              <a:rPr lang="ru-RU" smtClean="0"/>
              <a:t>Рынок труда: </a:t>
            </a:r>
            <a:r>
              <a:rPr lang="ru-RU" i="1" smtClean="0"/>
              <a:t>США, Германия, Франция</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Название 1"/>
          <p:cNvSpPr>
            <a:spLocks noGrp="1"/>
          </p:cNvSpPr>
          <p:nvPr>
            <p:ph type="title"/>
          </p:nvPr>
        </p:nvSpPr>
        <p:spPr/>
        <p:txBody>
          <a:bodyPr/>
          <a:lstStyle/>
          <a:p>
            <a:pPr eaLnBrk="1" hangingPunct="1"/>
            <a:r>
              <a:rPr lang="ru-RU" i="1" smtClean="0"/>
              <a:t>США: возрастная структура</a:t>
            </a:r>
          </a:p>
        </p:txBody>
      </p:sp>
      <p:pic>
        <p:nvPicPr>
          <p:cNvPr id="44034" name="Содержимое 4" descr="Снимок экрана 2017-03-20 в 22.25.56.png"/>
          <p:cNvPicPr>
            <a:picLocks noGrp="1" noChangeAspect="1"/>
          </p:cNvPicPr>
          <p:nvPr>
            <p:ph idx="1"/>
          </p:nvPr>
        </p:nvPicPr>
        <p:blipFill>
          <a:blip r:embed="rId2"/>
          <a:srcRect/>
          <a:stretch>
            <a:fillRect/>
          </a:stretch>
        </p:blipFill>
        <p:spPr>
          <a:xfrm>
            <a:off x="950913" y="1600200"/>
            <a:ext cx="7242175" cy="4525963"/>
          </a:xfrm>
        </p:spPr>
      </p:pic>
      <p:sp>
        <p:nvSpPr>
          <p:cNvPr id="3" name="TextBox 2"/>
          <p:cNvSpPr txBox="1"/>
          <p:nvPr/>
        </p:nvSpPr>
        <p:spPr>
          <a:xfrm>
            <a:off x="6651625" y="6350000"/>
            <a:ext cx="2171700" cy="369888"/>
          </a:xfrm>
          <a:prstGeom prst="rect">
            <a:avLst/>
          </a:prstGeom>
          <a:noFill/>
        </p:spPr>
        <p:txBody>
          <a:bodyPr wrap="none">
            <a:spAutoFit/>
          </a:bodyPr>
          <a:lstStyle/>
          <a:p>
            <a:pPr fontAlgn="auto">
              <a:spcBef>
                <a:spcPts val="0"/>
              </a:spcBef>
              <a:spcAft>
                <a:spcPts val="0"/>
              </a:spcAft>
              <a:defRPr/>
            </a:pPr>
            <a:r>
              <a:rPr lang="ru-RU" i="1" dirty="0">
                <a:solidFill>
                  <a:schemeClr val="tx1">
                    <a:lumMod val="50000"/>
                    <a:lumOff val="50000"/>
                  </a:schemeClr>
                </a:solidFill>
                <a:latin typeface="+mn-lt"/>
              </a:rPr>
              <a:t>Источник:</a:t>
            </a:r>
            <a:r>
              <a:rPr lang="en-US" i="1" dirty="0">
                <a:solidFill>
                  <a:schemeClr val="tx1">
                    <a:lumMod val="50000"/>
                    <a:lumOff val="50000"/>
                  </a:schemeClr>
                </a:solidFill>
                <a:latin typeface="+mn-lt"/>
              </a:rPr>
              <a:t> </a:t>
            </a:r>
            <a:r>
              <a:rPr lang="en-US" i="1" dirty="0" err="1">
                <a:solidFill>
                  <a:schemeClr val="tx1">
                    <a:lumMod val="50000"/>
                    <a:lumOff val="50000"/>
                  </a:schemeClr>
                </a:solidFill>
                <a:latin typeface="+mn-lt"/>
              </a:rPr>
              <a:t>PayScale</a:t>
            </a:r>
            <a:r>
              <a:rPr lang="ru-RU" i="1" dirty="0">
                <a:solidFill>
                  <a:schemeClr val="tx1">
                    <a:lumMod val="50000"/>
                    <a:lumOff val="50000"/>
                  </a:schemeClr>
                </a:solidFill>
                <a:latin typeface="+mn-lt"/>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84138"/>
            <a:ext cx="8229600" cy="1143000"/>
          </a:xfrm>
        </p:spPr>
        <p:txBody>
          <a:bodyPr rtlCol="0">
            <a:normAutofit fontScale="90000"/>
          </a:bodyPr>
          <a:lstStyle/>
          <a:p>
            <a:pPr eaLnBrk="1" fontAlgn="auto" hangingPunct="1">
              <a:spcAft>
                <a:spcPts val="0"/>
              </a:spcAft>
              <a:defRPr/>
            </a:pPr>
            <a:r>
              <a:rPr lang="ru-RU" i="1" dirty="0" smtClean="0"/>
              <a:t>США: демографическая ситуация</a:t>
            </a:r>
            <a:endParaRPr lang="ru-RU" i="1" dirty="0"/>
          </a:p>
        </p:txBody>
      </p:sp>
      <p:pic>
        <p:nvPicPr>
          <p:cNvPr id="45058" name="Содержимое 3" descr="Снимок экрана 2017-03-20 в 21.37.44.png"/>
          <p:cNvPicPr>
            <a:picLocks noGrp="1" noChangeAspect="1"/>
          </p:cNvPicPr>
          <p:nvPr>
            <p:ph idx="1"/>
          </p:nvPr>
        </p:nvPicPr>
        <p:blipFill>
          <a:blip r:embed="rId2"/>
          <a:srcRect l="18880" t="29419" r="18494" b="20581"/>
          <a:stretch>
            <a:fillRect/>
          </a:stretch>
        </p:blipFill>
        <p:spPr>
          <a:xfrm>
            <a:off x="458788" y="1227138"/>
            <a:ext cx="5153025" cy="2571750"/>
          </a:xfrm>
        </p:spPr>
      </p:pic>
      <p:pic>
        <p:nvPicPr>
          <p:cNvPr id="45059" name="Изображение 5" descr="Без заголовка.png"/>
          <p:cNvPicPr>
            <a:picLocks noChangeAspect="1"/>
          </p:cNvPicPr>
          <p:nvPr/>
        </p:nvPicPr>
        <p:blipFill>
          <a:blip r:embed="rId3"/>
          <a:srcRect b="60246"/>
          <a:stretch>
            <a:fillRect/>
          </a:stretch>
        </p:blipFill>
        <p:spPr bwMode="auto">
          <a:xfrm>
            <a:off x="101600" y="3821113"/>
            <a:ext cx="8936038" cy="2692400"/>
          </a:xfrm>
          <a:prstGeom prst="rect">
            <a:avLst/>
          </a:prstGeom>
          <a:noFill/>
          <a:ln w="9525">
            <a:noFill/>
            <a:miter lim="800000"/>
            <a:headEnd/>
            <a:tailEnd/>
          </a:ln>
        </p:spPr>
      </p:pic>
      <p:pic>
        <p:nvPicPr>
          <p:cNvPr id="45060" name="Изображение 6" descr="1603819-vector-diagam-with-person-symbol.jpg"/>
          <p:cNvPicPr>
            <a:picLocks noChangeAspect="1"/>
          </p:cNvPicPr>
          <p:nvPr/>
        </p:nvPicPr>
        <p:blipFill>
          <a:blip r:embed="rId4"/>
          <a:srcRect/>
          <a:stretch>
            <a:fillRect/>
          </a:stretch>
        </p:blipFill>
        <p:spPr bwMode="auto">
          <a:xfrm>
            <a:off x="6035675" y="1227138"/>
            <a:ext cx="2509838" cy="2414587"/>
          </a:xfrm>
          <a:prstGeom prst="rect">
            <a:avLst/>
          </a:prstGeom>
          <a:noFill/>
          <a:ln w="9525">
            <a:noFill/>
            <a:miter lim="800000"/>
            <a:headEnd/>
            <a:tailEnd/>
          </a:ln>
        </p:spPr>
      </p:pic>
      <p:sp>
        <p:nvSpPr>
          <p:cNvPr id="45061" name="TextBox 2"/>
          <p:cNvSpPr txBox="1">
            <a:spLocks noChangeArrowheads="1"/>
          </p:cNvSpPr>
          <p:nvPr/>
        </p:nvSpPr>
        <p:spPr bwMode="auto">
          <a:xfrm>
            <a:off x="2133600" y="6488113"/>
            <a:ext cx="6927850" cy="369887"/>
          </a:xfrm>
          <a:prstGeom prst="rect">
            <a:avLst/>
          </a:prstGeom>
          <a:noFill/>
          <a:ln w="9525">
            <a:noFill/>
            <a:miter lim="800000"/>
            <a:headEnd/>
            <a:tailEnd/>
          </a:ln>
        </p:spPr>
        <p:txBody>
          <a:bodyPr wrap="none">
            <a:spAutoFit/>
          </a:bodyPr>
          <a:lstStyle/>
          <a:p>
            <a:r>
              <a:rPr lang="ru-RU" i="1">
                <a:solidFill>
                  <a:srgbClr val="7F7F7F"/>
                </a:solidFill>
                <a:latin typeface="Calibri" pitchFamily="34" charset="0"/>
              </a:rPr>
              <a:t>Источник: МОТ, база данных:</a:t>
            </a:r>
            <a:r>
              <a:rPr lang="en-US" i="1">
                <a:solidFill>
                  <a:srgbClr val="7F7F7F"/>
                </a:solidFill>
                <a:latin typeface="Calibri" pitchFamily="34" charset="0"/>
              </a:rPr>
              <a:t> key indicators of the labor market 2015 </a:t>
            </a:r>
            <a:endParaRPr lang="ru-RU" i="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Название 1"/>
          <p:cNvSpPr>
            <a:spLocks noGrp="1"/>
          </p:cNvSpPr>
          <p:nvPr>
            <p:ph type="title"/>
          </p:nvPr>
        </p:nvSpPr>
        <p:spPr/>
        <p:txBody>
          <a:bodyPr/>
          <a:lstStyle/>
          <a:p>
            <a:pPr eaLnBrk="1" hangingPunct="1"/>
            <a:r>
              <a:rPr lang="en-US" b="1" i="1" smtClean="0">
                <a:latin typeface="Times New Roman" pitchFamily="18" charset="0"/>
                <a:cs typeface="Times New Roman" pitchFamily="18" charset="0"/>
              </a:rPr>
              <a:t>Демографическая ситуация</a:t>
            </a:r>
            <a:endParaRPr lang="ru-RU" i="1" smtClean="0"/>
          </a:p>
        </p:txBody>
      </p:sp>
      <p:sp>
        <p:nvSpPr>
          <p:cNvPr id="46082" name="Содержимое 2"/>
          <p:cNvSpPr>
            <a:spLocks noGrp="1"/>
          </p:cNvSpPr>
          <p:nvPr>
            <p:ph idx="1"/>
          </p:nvPr>
        </p:nvSpPr>
        <p:spPr/>
        <p:txBody>
          <a:bodyPr/>
          <a:lstStyle/>
          <a:p>
            <a:pPr eaLnBrk="1" hangingPunct="1"/>
            <a:r>
              <a:rPr lang="en-US" smtClean="0">
                <a:latin typeface="Times New Roman" pitchFamily="18" charset="0"/>
                <a:cs typeface="Times New Roman" pitchFamily="18" charset="0"/>
              </a:rPr>
              <a:t>Население США неуклонно растет. В 2015 г. суммарный коэффициент рождаемости в США равен 1,88 детей на 1 женщину, что на 0,18 ребенка на женщина превышает этот же показатель в России в 2015 г. Основной причиной роста численности населения в США является миграция.</a:t>
            </a:r>
            <a:endParaRPr lang="ru-RU" smtClean="0">
              <a:latin typeface="Times New Roman" pitchFamily="18" charset="0"/>
              <a:cs typeface="Times New Roman" pitchFamily="18" charset="0"/>
            </a:endParaRPr>
          </a:p>
          <a:p>
            <a:pPr eaLnBrk="1" hangingPunct="1"/>
            <a:endParaRPr lang="ru-RU"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Название 1"/>
          <p:cNvSpPr>
            <a:spLocks noGrp="1"/>
          </p:cNvSpPr>
          <p:nvPr>
            <p:ph type="title"/>
          </p:nvPr>
        </p:nvSpPr>
        <p:spPr>
          <a:xfrm>
            <a:off x="457200" y="144463"/>
            <a:ext cx="4551363" cy="1143000"/>
          </a:xfrm>
        </p:spPr>
        <p:txBody>
          <a:bodyPr/>
          <a:lstStyle/>
          <a:p>
            <a:pPr eaLnBrk="1" hangingPunct="1"/>
            <a:r>
              <a:rPr lang="ru-RU" i="1" smtClean="0"/>
              <a:t>Миграция</a:t>
            </a:r>
          </a:p>
        </p:txBody>
      </p:sp>
      <p:pic>
        <p:nvPicPr>
          <p:cNvPr id="47106" name="Содержимое 3" descr="Снимок экрана 2017-03-20 в 21.39.12.png"/>
          <p:cNvPicPr>
            <a:picLocks noGrp="1" noChangeAspect="1"/>
          </p:cNvPicPr>
          <p:nvPr>
            <p:ph idx="1"/>
          </p:nvPr>
        </p:nvPicPr>
        <p:blipFill>
          <a:blip r:embed="rId2"/>
          <a:srcRect l="27495" t="25304" r="17207" b="25108"/>
          <a:stretch>
            <a:fillRect/>
          </a:stretch>
        </p:blipFill>
        <p:spPr>
          <a:xfrm>
            <a:off x="457200" y="1287463"/>
            <a:ext cx="4551363" cy="2551112"/>
          </a:xfrm>
        </p:spPr>
      </p:pic>
      <p:pic>
        <p:nvPicPr>
          <p:cNvPr id="47107" name="Изображение 4" descr="Снимок экрана 2017-03-20 в 22.35.57.png"/>
          <p:cNvPicPr>
            <a:picLocks noChangeAspect="1"/>
          </p:cNvPicPr>
          <p:nvPr/>
        </p:nvPicPr>
        <p:blipFill>
          <a:blip r:embed="rId3"/>
          <a:srcRect l="9605" r="12270" b="57777"/>
          <a:stretch>
            <a:fillRect/>
          </a:stretch>
        </p:blipFill>
        <p:spPr bwMode="auto">
          <a:xfrm>
            <a:off x="1100138" y="4006850"/>
            <a:ext cx="7143750" cy="2413000"/>
          </a:xfrm>
          <a:prstGeom prst="rect">
            <a:avLst/>
          </a:prstGeom>
          <a:noFill/>
          <a:ln w="9525">
            <a:noFill/>
            <a:miter lim="800000"/>
            <a:headEnd/>
            <a:tailEnd/>
          </a:ln>
        </p:spPr>
      </p:pic>
      <p:sp>
        <p:nvSpPr>
          <p:cNvPr id="47108" name="TextBox 2"/>
          <p:cNvSpPr txBox="1">
            <a:spLocks noChangeArrowheads="1"/>
          </p:cNvSpPr>
          <p:nvPr/>
        </p:nvSpPr>
        <p:spPr bwMode="auto">
          <a:xfrm>
            <a:off x="4705350" y="6419850"/>
            <a:ext cx="4243388" cy="368300"/>
          </a:xfrm>
          <a:prstGeom prst="rect">
            <a:avLst/>
          </a:prstGeom>
          <a:noFill/>
          <a:ln w="9525">
            <a:noFill/>
            <a:miter lim="800000"/>
            <a:headEnd/>
            <a:tailEnd/>
          </a:ln>
        </p:spPr>
        <p:txBody>
          <a:bodyPr wrap="none">
            <a:spAutoFit/>
          </a:bodyPr>
          <a:lstStyle/>
          <a:p>
            <a:r>
              <a:rPr lang="ru-RU" i="1">
                <a:solidFill>
                  <a:srgbClr val="7F7F7F"/>
                </a:solidFill>
                <a:latin typeface="Calibri" pitchFamily="34" charset="0"/>
              </a:rPr>
              <a:t>Источник: </a:t>
            </a:r>
            <a:r>
              <a:rPr lang="en-US" i="1">
                <a:solidFill>
                  <a:srgbClr val="7F7F7F"/>
                </a:solidFill>
                <a:latin typeface="Calibri" pitchFamily="34" charset="0"/>
              </a:rPr>
              <a:t>international migration outlook</a:t>
            </a:r>
            <a:endParaRPr lang="ru-RU" i="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Название 1"/>
          <p:cNvSpPr>
            <a:spLocks noGrp="1"/>
          </p:cNvSpPr>
          <p:nvPr>
            <p:ph type="title"/>
          </p:nvPr>
        </p:nvSpPr>
        <p:spPr/>
        <p:txBody>
          <a:bodyPr/>
          <a:lstStyle/>
          <a:p>
            <a:pPr eaLnBrk="1" hangingPunct="1"/>
            <a:r>
              <a:rPr lang="en-US" b="1" i="1" smtClean="0">
                <a:latin typeface="Times New Roman" pitchFamily="18" charset="0"/>
                <a:cs typeface="Times New Roman" pitchFamily="18" charset="0"/>
              </a:rPr>
              <a:t>Уровень безработицы</a:t>
            </a:r>
            <a:r>
              <a:rPr lang="en-US" i="1" smtClean="0">
                <a:latin typeface="Times New Roman" pitchFamily="18" charset="0"/>
                <a:cs typeface="Times New Roman" pitchFamily="18" charset="0"/>
              </a:rPr>
              <a:t> </a:t>
            </a:r>
            <a:endParaRPr lang="ru-RU" i="1" smtClean="0">
              <a:latin typeface="Times New Roman" pitchFamily="18" charset="0"/>
              <a:cs typeface="Times New Roman" pitchFamily="18" charset="0"/>
            </a:endParaRPr>
          </a:p>
        </p:txBody>
      </p:sp>
      <p:sp>
        <p:nvSpPr>
          <p:cNvPr id="3" name="Содержимое 2"/>
          <p:cNvSpPr>
            <a:spLocks noGrp="1"/>
          </p:cNvSpPr>
          <p:nvPr>
            <p:ph idx="1"/>
          </p:nvPr>
        </p:nvSpPr>
        <p:spPr>
          <a:xfrm>
            <a:off x="457200" y="1281113"/>
            <a:ext cx="8229600" cy="5264150"/>
          </a:xfrm>
        </p:spPr>
        <p:txBody>
          <a:bodyPr rtlCol="0">
            <a:normAutofit fontScale="70000" lnSpcReduction="20000"/>
          </a:bodyPr>
          <a:lstStyle/>
          <a:p>
            <a:pPr eaLnBrk="1" fontAlgn="auto" hangingPunct="1">
              <a:spcAft>
                <a:spcPts val="0"/>
              </a:spcAft>
              <a:buFont typeface="Arial"/>
              <a:buChar char="•"/>
              <a:defRPr/>
            </a:pPr>
            <a:r>
              <a:rPr lang="en-US" b="1" dirty="0" err="1">
                <a:latin typeface="Times New Roman"/>
                <a:cs typeface="Times New Roman"/>
              </a:rPr>
              <a:t>Уровень</a:t>
            </a:r>
            <a:r>
              <a:rPr lang="en-US" b="1" dirty="0">
                <a:latin typeface="Times New Roman"/>
                <a:cs typeface="Times New Roman"/>
              </a:rPr>
              <a:t> </a:t>
            </a:r>
            <a:r>
              <a:rPr lang="en-US" b="1" dirty="0" err="1">
                <a:latin typeface="Times New Roman"/>
                <a:cs typeface="Times New Roman"/>
              </a:rPr>
              <a:t>безработицы</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США </a:t>
            </a:r>
            <a:r>
              <a:rPr lang="en-US" dirty="0" err="1">
                <a:latin typeface="Times New Roman"/>
                <a:cs typeface="Times New Roman"/>
              </a:rPr>
              <a:t>несколько</a:t>
            </a:r>
            <a:r>
              <a:rPr lang="en-US" dirty="0">
                <a:latin typeface="Times New Roman"/>
                <a:cs typeface="Times New Roman"/>
              </a:rPr>
              <a:t> </a:t>
            </a:r>
            <a:r>
              <a:rPr lang="en-US" dirty="0" err="1">
                <a:latin typeface="Times New Roman"/>
                <a:cs typeface="Times New Roman"/>
              </a:rPr>
              <a:t>снизился</a:t>
            </a:r>
            <a:r>
              <a:rPr lang="en-US" dirty="0">
                <a:latin typeface="Times New Roman"/>
                <a:cs typeface="Times New Roman"/>
              </a:rPr>
              <a:t> </a:t>
            </a:r>
            <a:r>
              <a:rPr lang="en-US" dirty="0" err="1">
                <a:latin typeface="Times New Roman"/>
                <a:cs typeface="Times New Roman"/>
              </a:rPr>
              <a:t>и</a:t>
            </a:r>
            <a:r>
              <a:rPr lang="en-US" dirty="0">
                <a:latin typeface="Times New Roman"/>
                <a:cs typeface="Times New Roman"/>
              </a:rPr>
              <a:t> </a:t>
            </a:r>
            <a:r>
              <a:rPr lang="en-US" dirty="0" err="1">
                <a:latin typeface="Times New Roman"/>
                <a:cs typeface="Times New Roman"/>
              </a:rPr>
              <a:t>достиг</a:t>
            </a:r>
            <a:r>
              <a:rPr lang="en-US" dirty="0">
                <a:latin typeface="Times New Roman"/>
                <a:cs typeface="Times New Roman"/>
              </a:rPr>
              <a:t> </a:t>
            </a:r>
            <a:r>
              <a:rPr lang="en-US" dirty="0" err="1">
                <a:latin typeface="Times New Roman"/>
                <a:cs typeface="Times New Roman"/>
              </a:rPr>
              <a:t>уровня</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4,7 </a:t>
            </a:r>
            <a:r>
              <a:rPr lang="en-US" dirty="0" err="1">
                <a:latin typeface="Times New Roman"/>
                <a:cs typeface="Times New Roman"/>
              </a:rPr>
              <a:t>процента</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феврале</a:t>
            </a:r>
            <a:r>
              <a:rPr lang="en-US" dirty="0">
                <a:latin typeface="Times New Roman"/>
                <a:cs typeface="Times New Roman"/>
              </a:rPr>
              <a:t>. </a:t>
            </a:r>
            <a:r>
              <a:rPr lang="en-US" dirty="0" err="1" smtClean="0">
                <a:latin typeface="Times New Roman"/>
                <a:cs typeface="Times New Roman"/>
              </a:rPr>
              <a:t>Согласно</a:t>
            </a:r>
            <a:r>
              <a:rPr lang="ru-RU" dirty="0">
                <a:latin typeface="Times New Roman"/>
                <a:cs typeface="Times New Roman"/>
              </a:rPr>
              <a:t> </a:t>
            </a:r>
            <a:r>
              <a:rPr lang="en-US" dirty="0" err="1" smtClean="0">
                <a:latin typeface="Times New Roman"/>
                <a:cs typeface="Times New Roman"/>
              </a:rPr>
              <a:t>докладу</a:t>
            </a:r>
            <a:r>
              <a:rPr lang="en-US" dirty="0" smtClean="0">
                <a:latin typeface="Times New Roman"/>
                <a:cs typeface="Times New Roman"/>
              </a:rPr>
              <a:t> </a:t>
            </a:r>
            <a:r>
              <a:rPr lang="en-US" dirty="0" err="1">
                <a:latin typeface="Times New Roman"/>
                <a:cs typeface="Times New Roman"/>
              </a:rPr>
              <a:t>Министерства</a:t>
            </a:r>
            <a:r>
              <a:rPr lang="en-US" dirty="0">
                <a:latin typeface="Times New Roman"/>
                <a:cs typeface="Times New Roman"/>
              </a:rPr>
              <a:t> </a:t>
            </a:r>
            <a:r>
              <a:rPr lang="en-US" dirty="0" err="1">
                <a:latin typeface="Times New Roman"/>
                <a:cs typeface="Times New Roman"/>
              </a:rPr>
              <a:t>труда</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США – </a:t>
            </a:r>
            <a:r>
              <a:rPr lang="en-US" dirty="0" err="1">
                <a:latin typeface="Times New Roman"/>
                <a:cs typeface="Times New Roman"/>
              </a:rPr>
              <a:t>самой</a:t>
            </a:r>
            <a:r>
              <a:rPr lang="en-US" dirty="0">
                <a:latin typeface="Times New Roman"/>
                <a:cs typeface="Times New Roman"/>
              </a:rPr>
              <a:t> </a:t>
            </a:r>
            <a:r>
              <a:rPr lang="en-US" dirty="0" err="1">
                <a:latin typeface="Times New Roman"/>
                <a:cs typeface="Times New Roman"/>
              </a:rPr>
              <a:t>крупной</a:t>
            </a:r>
            <a:r>
              <a:rPr lang="en-US" dirty="0">
                <a:latin typeface="Times New Roman"/>
                <a:cs typeface="Times New Roman"/>
              </a:rPr>
              <a:t> </a:t>
            </a:r>
            <a:r>
              <a:rPr lang="en-US" dirty="0" err="1">
                <a:latin typeface="Times New Roman"/>
                <a:cs typeface="Times New Roman"/>
              </a:rPr>
              <a:t>мировой</a:t>
            </a:r>
            <a:r>
              <a:rPr lang="en-US" dirty="0">
                <a:latin typeface="Times New Roman"/>
                <a:cs typeface="Times New Roman"/>
              </a:rPr>
              <a:t> </a:t>
            </a:r>
            <a:r>
              <a:rPr lang="en-US" dirty="0" err="1">
                <a:latin typeface="Times New Roman"/>
                <a:cs typeface="Times New Roman"/>
              </a:rPr>
              <a:t>экономике</a:t>
            </a:r>
            <a:r>
              <a:rPr lang="en-US" dirty="0">
                <a:latin typeface="Times New Roman"/>
                <a:cs typeface="Times New Roman"/>
              </a:rPr>
              <a:t> – </a:t>
            </a:r>
            <a:r>
              <a:rPr lang="en-US" dirty="0" err="1">
                <a:latin typeface="Times New Roman"/>
                <a:cs typeface="Times New Roman"/>
              </a:rPr>
              <a:t>чистый</a:t>
            </a:r>
            <a:r>
              <a:rPr lang="en-US" dirty="0">
                <a:latin typeface="Times New Roman"/>
                <a:cs typeface="Times New Roman"/>
              </a:rPr>
              <a:t> </a:t>
            </a:r>
            <a:r>
              <a:rPr lang="en-US" dirty="0" err="1">
                <a:latin typeface="Times New Roman"/>
                <a:cs typeface="Times New Roman"/>
              </a:rPr>
              <a:t>прирост</a:t>
            </a:r>
            <a:r>
              <a:rPr lang="en-US" dirty="0">
                <a:latin typeface="Times New Roman"/>
                <a:cs typeface="Times New Roman"/>
              </a:rPr>
              <a:t> </a:t>
            </a:r>
            <a:r>
              <a:rPr lang="en-US" dirty="0" err="1">
                <a:latin typeface="Times New Roman"/>
                <a:cs typeface="Times New Roman"/>
              </a:rPr>
              <a:t>рабочих</a:t>
            </a:r>
            <a:r>
              <a:rPr lang="en-US" dirty="0">
                <a:latin typeface="Times New Roman"/>
                <a:cs typeface="Times New Roman"/>
              </a:rPr>
              <a:t> </a:t>
            </a:r>
            <a:r>
              <a:rPr lang="en-US" dirty="0" err="1">
                <a:latin typeface="Times New Roman"/>
                <a:cs typeface="Times New Roman"/>
              </a:rPr>
              <a:t>мест</a:t>
            </a:r>
            <a:r>
              <a:rPr lang="en-US" dirty="0">
                <a:latin typeface="Times New Roman"/>
                <a:cs typeface="Times New Roman"/>
              </a:rPr>
              <a:t> </a:t>
            </a:r>
            <a:r>
              <a:rPr lang="en-US" dirty="0" err="1">
                <a:latin typeface="Times New Roman"/>
                <a:cs typeface="Times New Roman"/>
              </a:rPr>
              <a:t>составил</a:t>
            </a:r>
            <a:r>
              <a:rPr lang="en-US" dirty="0">
                <a:latin typeface="Times New Roman"/>
                <a:cs typeface="Times New Roman"/>
              </a:rPr>
              <a:t> 235 </a:t>
            </a:r>
            <a:r>
              <a:rPr lang="en-US" dirty="0" err="1">
                <a:latin typeface="Times New Roman"/>
                <a:cs typeface="Times New Roman"/>
              </a:rPr>
              <a:t>тысяч</a:t>
            </a:r>
            <a:r>
              <a:rPr lang="en-US" dirty="0">
                <a:latin typeface="Times New Roman"/>
                <a:cs typeface="Times New Roman"/>
              </a:rPr>
              <a:t> </a:t>
            </a:r>
            <a:r>
              <a:rPr lang="en-US" dirty="0" err="1">
                <a:latin typeface="Times New Roman"/>
                <a:cs typeface="Times New Roman"/>
              </a:rPr>
              <a:t>за</a:t>
            </a:r>
            <a:r>
              <a:rPr lang="en-US" dirty="0">
                <a:latin typeface="Times New Roman"/>
                <a:cs typeface="Times New Roman"/>
              </a:rPr>
              <a:t> </a:t>
            </a:r>
            <a:r>
              <a:rPr lang="en-US" dirty="0" err="1">
                <a:latin typeface="Times New Roman"/>
                <a:cs typeface="Times New Roman"/>
              </a:rPr>
              <a:t>прошедший</a:t>
            </a:r>
            <a:r>
              <a:rPr lang="en-US" dirty="0">
                <a:latin typeface="Times New Roman"/>
                <a:cs typeface="Times New Roman"/>
              </a:rPr>
              <a:t> </a:t>
            </a:r>
            <a:r>
              <a:rPr lang="en-US" dirty="0" err="1">
                <a:latin typeface="Times New Roman"/>
                <a:cs typeface="Times New Roman"/>
              </a:rPr>
              <a:t>месяц</a:t>
            </a:r>
            <a:r>
              <a:rPr lang="en-US" dirty="0">
                <a:latin typeface="Times New Roman"/>
                <a:cs typeface="Times New Roman"/>
              </a:rPr>
              <a:t>.</a:t>
            </a:r>
            <a:endParaRPr lang="ru-RU" dirty="0">
              <a:latin typeface="Times New Roman"/>
              <a:cs typeface="Times New Roman"/>
            </a:endParaRPr>
          </a:p>
          <a:p>
            <a:pPr eaLnBrk="1" fontAlgn="auto" hangingPunct="1">
              <a:spcAft>
                <a:spcPts val="0"/>
              </a:spcAft>
              <a:buFont typeface="Arial"/>
              <a:buChar char="•"/>
              <a:defRPr/>
            </a:pPr>
            <a:r>
              <a:rPr lang="en-US" dirty="0" err="1">
                <a:latin typeface="Times New Roman"/>
                <a:cs typeface="Times New Roman"/>
              </a:rPr>
              <a:t>Новые</a:t>
            </a:r>
            <a:r>
              <a:rPr lang="en-US" dirty="0">
                <a:latin typeface="Times New Roman"/>
                <a:cs typeface="Times New Roman"/>
              </a:rPr>
              <a:t> </a:t>
            </a:r>
            <a:r>
              <a:rPr lang="en-US" dirty="0" err="1">
                <a:latin typeface="Times New Roman"/>
                <a:cs typeface="Times New Roman"/>
              </a:rPr>
              <a:t>рабочие</a:t>
            </a:r>
            <a:r>
              <a:rPr lang="en-US" dirty="0">
                <a:latin typeface="Times New Roman"/>
                <a:cs typeface="Times New Roman"/>
              </a:rPr>
              <a:t> </a:t>
            </a:r>
            <a:r>
              <a:rPr lang="en-US" dirty="0" err="1">
                <a:latin typeface="Times New Roman"/>
                <a:cs typeface="Times New Roman"/>
              </a:rPr>
              <a:t>места</a:t>
            </a:r>
            <a:r>
              <a:rPr lang="en-US" dirty="0">
                <a:latin typeface="Times New Roman"/>
                <a:cs typeface="Times New Roman"/>
              </a:rPr>
              <a:t> </a:t>
            </a:r>
            <a:r>
              <a:rPr lang="en-US" dirty="0" err="1">
                <a:latin typeface="Times New Roman"/>
                <a:cs typeface="Times New Roman"/>
              </a:rPr>
              <a:t>появились</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основном</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сфере</a:t>
            </a:r>
            <a:r>
              <a:rPr lang="en-US" dirty="0">
                <a:latin typeface="Times New Roman"/>
                <a:cs typeface="Times New Roman"/>
              </a:rPr>
              <a:t> </a:t>
            </a:r>
            <a:r>
              <a:rPr lang="en-US" dirty="0" err="1">
                <a:latin typeface="Times New Roman"/>
                <a:cs typeface="Times New Roman"/>
              </a:rPr>
              <a:t>строительства</a:t>
            </a:r>
            <a:r>
              <a:rPr lang="en-US" dirty="0">
                <a:latin typeface="Times New Roman"/>
                <a:cs typeface="Times New Roman"/>
              </a:rPr>
              <a:t>, </a:t>
            </a:r>
            <a:r>
              <a:rPr lang="en-US" dirty="0" err="1">
                <a:latin typeface="Times New Roman"/>
                <a:cs typeface="Times New Roman"/>
              </a:rPr>
              <a:t>частного</a:t>
            </a:r>
            <a:r>
              <a:rPr lang="en-US" dirty="0">
                <a:latin typeface="Times New Roman"/>
                <a:cs typeface="Times New Roman"/>
              </a:rPr>
              <a:t> </a:t>
            </a:r>
            <a:r>
              <a:rPr lang="en-US" dirty="0" err="1">
                <a:latin typeface="Times New Roman"/>
                <a:cs typeface="Times New Roman"/>
              </a:rPr>
              <a:t>образования</a:t>
            </a:r>
            <a:r>
              <a:rPr lang="en-US" dirty="0">
                <a:latin typeface="Times New Roman"/>
                <a:cs typeface="Times New Roman"/>
              </a:rPr>
              <a:t>, </a:t>
            </a:r>
            <a:r>
              <a:rPr lang="en-US" dirty="0" err="1">
                <a:latin typeface="Times New Roman"/>
                <a:cs typeface="Times New Roman"/>
              </a:rPr>
              <a:t>производства</a:t>
            </a:r>
            <a:r>
              <a:rPr lang="en-US" dirty="0">
                <a:latin typeface="Times New Roman"/>
                <a:cs typeface="Times New Roman"/>
              </a:rPr>
              <a:t>, </a:t>
            </a:r>
            <a:r>
              <a:rPr lang="en-US" dirty="0" err="1">
                <a:latin typeface="Times New Roman"/>
                <a:cs typeface="Times New Roman"/>
              </a:rPr>
              <a:t>здравоохранения</a:t>
            </a:r>
            <a:r>
              <a:rPr lang="en-US" dirty="0">
                <a:latin typeface="Times New Roman"/>
                <a:cs typeface="Times New Roman"/>
              </a:rPr>
              <a:t> </a:t>
            </a:r>
            <a:r>
              <a:rPr lang="en-US" dirty="0" err="1">
                <a:latin typeface="Times New Roman"/>
                <a:cs typeface="Times New Roman"/>
              </a:rPr>
              <a:t>и</a:t>
            </a:r>
            <a:r>
              <a:rPr lang="en-US" dirty="0">
                <a:latin typeface="Times New Roman"/>
                <a:cs typeface="Times New Roman"/>
              </a:rPr>
              <a:t> </a:t>
            </a:r>
            <a:r>
              <a:rPr lang="en-US" dirty="0" err="1">
                <a:latin typeface="Times New Roman"/>
                <a:cs typeface="Times New Roman"/>
              </a:rPr>
              <a:t>добычи</a:t>
            </a:r>
            <a:r>
              <a:rPr lang="en-US" dirty="0">
                <a:latin typeface="Times New Roman"/>
                <a:cs typeface="Times New Roman"/>
              </a:rPr>
              <a:t> </a:t>
            </a:r>
            <a:r>
              <a:rPr lang="en-US" dirty="0" err="1">
                <a:latin typeface="Times New Roman"/>
                <a:cs typeface="Times New Roman"/>
              </a:rPr>
              <a:t>полезных</a:t>
            </a:r>
            <a:r>
              <a:rPr lang="en-US" dirty="0">
                <a:latin typeface="Times New Roman"/>
                <a:cs typeface="Times New Roman"/>
              </a:rPr>
              <a:t> </a:t>
            </a:r>
            <a:r>
              <a:rPr lang="en-US" dirty="0" err="1">
                <a:latin typeface="Times New Roman"/>
                <a:cs typeface="Times New Roman"/>
              </a:rPr>
              <a:t>ископаемых</a:t>
            </a:r>
            <a:r>
              <a:rPr lang="en-US" dirty="0">
                <a:latin typeface="Times New Roman"/>
                <a:cs typeface="Times New Roman"/>
              </a:rPr>
              <a:t>.</a:t>
            </a:r>
            <a:endParaRPr lang="ru-RU" dirty="0">
              <a:latin typeface="Times New Roman"/>
              <a:cs typeface="Times New Roman"/>
            </a:endParaRPr>
          </a:p>
          <a:p>
            <a:pPr eaLnBrk="1" fontAlgn="auto" hangingPunct="1">
              <a:spcAft>
                <a:spcPts val="0"/>
              </a:spcAft>
              <a:buFont typeface="Arial"/>
              <a:buChar char="•"/>
              <a:defRPr/>
            </a:pPr>
            <a:r>
              <a:rPr lang="en-US" dirty="0" err="1">
                <a:latin typeface="Times New Roman"/>
                <a:cs typeface="Times New Roman"/>
              </a:rPr>
              <a:t>Большинство</a:t>
            </a:r>
            <a:r>
              <a:rPr lang="en-US" dirty="0">
                <a:latin typeface="Times New Roman"/>
                <a:cs typeface="Times New Roman"/>
              </a:rPr>
              <a:t> </a:t>
            </a:r>
            <a:r>
              <a:rPr lang="en-US" dirty="0" err="1">
                <a:latin typeface="Times New Roman"/>
                <a:cs typeface="Times New Roman"/>
              </a:rPr>
              <a:t>экспертов</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сфере</a:t>
            </a:r>
            <a:r>
              <a:rPr lang="en-US" dirty="0">
                <a:latin typeface="Times New Roman"/>
                <a:cs typeface="Times New Roman"/>
              </a:rPr>
              <a:t> </a:t>
            </a:r>
            <a:r>
              <a:rPr lang="en-US" dirty="0" err="1">
                <a:latin typeface="Times New Roman"/>
                <a:cs typeface="Times New Roman"/>
              </a:rPr>
              <a:t>экономики</a:t>
            </a:r>
            <a:r>
              <a:rPr lang="en-US" dirty="0">
                <a:latin typeface="Times New Roman"/>
                <a:cs typeface="Times New Roman"/>
              </a:rPr>
              <a:t> </a:t>
            </a:r>
            <a:r>
              <a:rPr lang="en-US" dirty="0" err="1">
                <a:latin typeface="Times New Roman"/>
                <a:cs typeface="Times New Roman"/>
              </a:rPr>
              <a:t>считают</a:t>
            </a:r>
            <a:r>
              <a:rPr lang="en-US" dirty="0">
                <a:latin typeface="Times New Roman"/>
                <a:cs typeface="Times New Roman"/>
              </a:rPr>
              <a:t>, </a:t>
            </a:r>
            <a:r>
              <a:rPr lang="en-US" dirty="0" err="1">
                <a:latin typeface="Times New Roman"/>
                <a:cs typeface="Times New Roman"/>
              </a:rPr>
              <a:t>что</a:t>
            </a:r>
            <a:r>
              <a:rPr lang="en-US" dirty="0">
                <a:latin typeface="Times New Roman"/>
                <a:cs typeface="Times New Roman"/>
              </a:rPr>
              <a:t> </a:t>
            </a:r>
            <a:r>
              <a:rPr lang="en-US" dirty="0" err="1">
                <a:latin typeface="Times New Roman"/>
                <a:cs typeface="Times New Roman"/>
              </a:rPr>
              <a:t>экономика</a:t>
            </a:r>
            <a:r>
              <a:rPr lang="en-US" dirty="0">
                <a:latin typeface="Times New Roman"/>
                <a:cs typeface="Times New Roman"/>
              </a:rPr>
              <a:t> США </a:t>
            </a:r>
            <a:r>
              <a:rPr lang="en-US" dirty="0" err="1">
                <a:latin typeface="Times New Roman"/>
                <a:cs typeface="Times New Roman"/>
              </a:rPr>
              <a:t>достигла</a:t>
            </a:r>
            <a:r>
              <a:rPr lang="en-US" dirty="0">
                <a:latin typeface="Times New Roman"/>
                <a:cs typeface="Times New Roman"/>
              </a:rPr>
              <a:t> </a:t>
            </a:r>
            <a:r>
              <a:rPr lang="en-US" dirty="0" err="1">
                <a:latin typeface="Times New Roman"/>
                <a:cs typeface="Times New Roman"/>
              </a:rPr>
              <a:t>состояния</a:t>
            </a:r>
            <a:r>
              <a:rPr lang="en-US" dirty="0">
                <a:latin typeface="Times New Roman"/>
                <a:cs typeface="Times New Roman"/>
              </a:rPr>
              <a:t> </a:t>
            </a:r>
            <a:r>
              <a:rPr lang="en-US" dirty="0" err="1">
                <a:latin typeface="Times New Roman"/>
                <a:cs typeface="Times New Roman"/>
              </a:rPr>
              <a:t>полной</a:t>
            </a:r>
            <a:r>
              <a:rPr lang="en-US" dirty="0">
                <a:latin typeface="Times New Roman"/>
                <a:cs typeface="Times New Roman"/>
              </a:rPr>
              <a:t> </a:t>
            </a:r>
            <a:r>
              <a:rPr lang="en-US" dirty="0" err="1">
                <a:latin typeface="Times New Roman"/>
                <a:cs typeface="Times New Roman"/>
              </a:rPr>
              <a:t>или</a:t>
            </a:r>
            <a:r>
              <a:rPr lang="en-US" dirty="0">
                <a:latin typeface="Times New Roman"/>
                <a:cs typeface="Times New Roman"/>
              </a:rPr>
              <a:t> </a:t>
            </a:r>
            <a:r>
              <a:rPr lang="en-US" dirty="0" err="1">
                <a:latin typeface="Times New Roman"/>
                <a:cs typeface="Times New Roman"/>
              </a:rPr>
              <a:t>почти</a:t>
            </a:r>
            <a:r>
              <a:rPr lang="en-US" dirty="0">
                <a:latin typeface="Times New Roman"/>
                <a:cs typeface="Times New Roman"/>
              </a:rPr>
              <a:t> </a:t>
            </a:r>
            <a:r>
              <a:rPr lang="en-US" dirty="0" err="1">
                <a:latin typeface="Times New Roman"/>
                <a:cs typeface="Times New Roman"/>
              </a:rPr>
              <a:t>полной</a:t>
            </a:r>
            <a:r>
              <a:rPr lang="en-US" dirty="0">
                <a:latin typeface="Times New Roman"/>
                <a:cs typeface="Times New Roman"/>
              </a:rPr>
              <a:t> </a:t>
            </a:r>
            <a:r>
              <a:rPr lang="en-US" dirty="0" err="1">
                <a:latin typeface="Times New Roman"/>
                <a:cs typeface="Times New Roman"/>
              </a:rPr>
              <a:t>занятости</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данных</a:t>
            </a:r>
            <a:r>
              <a:rPr lang="en-US" dirty="0">
                <a:latin typeface="Times New Roman"/>
                <a:cs typeface="Times New Roman"/>
              </a:rPr>
              <a:t> </a:t>
            </a:r>
            <a:r>
              <a:rPr lang="en-US" dirty="0" err="1">
                <a:latin typeface="Times New Roman"/>
                <a:cs typeface="Times New Roman"/>
              </a:rPr>
              <a:t>условиях</a:t>
            </a:r>
            <a:r>
              <a:rPr lang="en-US" dirty="0">
                <a:latin typeface="Times New Roman"/>
                <a:cs typeface="Times New Roman"/>
              </a:rPr>
              <a:t> </a:t>
            </a:r>
            <a:r>
              <a:rPr lang="en-US" dirty="0" err="1">
                <a:latin typeface="Times New Roman"/>
                <a:cs typeface="Times New Roman"/>
              </a:rPr>
              <a:t>компаниям</a:t>
            </a:r>
            <a:r>
              <a:rPr lang="en-US" dirty="0">
                <a:latin typeface="Times New Roman"/>
                <a:cs typeface="Times New Roman"/>
              </a:rPr>
              <a:t>, </a:t>
            </a:r>
            <a:r>
              <a:rPr lang="en-US" dirty="0" err="1">
                <a:latin typeface="Times New Roman"/>
                <a:cs typeface="Times New Roman"/>
              </a:rPr>
              <a:t>вероятно</a:t>
            </a:r>
            <a:r>
              <a:rPr lang="en-US" dirty="0">
                <a:latin typeface="Times New Roman"/>
                <a:cs typeface="Times New Roman"/>
              </a:rPr>
              <a:t>, </a:t>
            </a:r>
            <a:r>
              <a:rPr lang="en-US" dirty="0" err="1">
                <a:latin typeface="Times New Roman"/>
                <a:cs typeface="Times New Roman"/>
              </a:rPr>
              <a:t>придется</a:t>
            </a:r>
            <a:r>
              <a:rPr lang="en-US" dirty="0">
                <a:latin typeface="Times New Roman"/>
                <a:cs typeface="Times New Roman"/>
              </a:rPr>
              <a:t> </a:t>
            </a:r>
            <a:r>
              <a:rPr lang="en-US" dirty="0" err="1">
                <a:latin typeface="Times New Roman"/>
                <a:cs typeface="Times New Roman"/>
              </a:rPr>
              <a:t>начать</a:t>
            </a:r>
            <a:r>
              <a:rPr lang="en-US" dirty="0">
                <a:latin typeface="Times New Roman"/>
                <a:cs typeface="Times New Roman"/>
              </a:rPr>
              <a:t> </a:t>
            </a:r>
            <a:r>
              <a:rPr lang="en-US" dirty="0" err="1">
                <a:latin typeface="Times New Roman"/>
                <a:cs typeface="Times New Roman"/>
              </a:rPr>
              <a:t>повышение</a:t>
            </a:r>
            <a:r>
              <a:rPr lang="en-US" dirty="0">
                <a:latin typeface="Times New Roman"/>
                <a:cs typeface="Times New Roman"/>
              </a:rPr>
              <a:t> </a:t>
            </a:r>
            <a:r>
              <a:rPr lang="en-US" dirty="0" err="1">
                <a:latin typeface="Times New Roman"/>
                <a:cs typeface="Times New Roman"/>
              </a:rPr>
              <a:t>заработной</a:t>
            </a:r>
            <a:r>
              <a:rPr lang="en-US" dirty="0">
                <a:latin typeface="Times New Roman"/>
                <a:cs typeface="Times New Roman"/>
              </a:rPr>
              <a:t> </a:t>
            </a:r>
            <a:r>
              <a:rPr lang="en-US" dirty="0" err="1">
                <a:latin typeface="Times New Roman"/>
                <a:cs typeface="Times New Roman"/>
              </a:rPr>
              <a:t>платы</a:t>
            </a:r>
            <a:r>
              <a:rPr lang="en-US" dirty="0">
                <a:latin typeface="Times New Roman"/>
                <a:cs typeface="Times New Roman"/>
              </a:rPr>
              <a:t>, </a:t>
            </a:r>
            <a:r>
              <a:rPr lang="en-US" dirty="0" err="1">
                <a:latin typeface="Times New Roman"/>
                <a:cs typeface="Times New Roman"/>
              </a:rPr>
              <a:t>чтобы</a:t>
            </a:r>
            <a:r>
              <a:rPr lang="en-US" dirty="0">
                <a:latin typeface="Times New Roman"/>
                <a:cs typeface="Times New Roman"/>
              </a:rPr>
              <a:t> </a:t>
            </a:r>
            <a:r>
              <a:rPr lang="en-US" dirty="0" err="1">
                <a:latin typeface="Times New Roman"/>
                <a:cs typeface="Times New Roman"/>
              </a:rPr>
              <a:t>привлекать</a:t>
            </a:r>
            <a:r>
              <a:rPr lang="en-US" dirty="0">
                <a:latin typeface="Times New Roman"/>
                <a:cs typeface="Times New Roman"/>
              </a:rPr>
              <a:t> </a:t>
            </a:r>
            <a:r>
              <a:rPr lang="en-US" dirty="0" err="1">
                <a:latin typeface="Times New Roman"/>
                <a:cs typeface="Times New Roman"/>
              </a:rPr>
              <a:t>и</a:t>
            </a:r>
            <a:r>
              <a:rPr lang="en-US" dirty="0">
                <a:latin typeface="Times New Roman"/>
                <a:cs typeface="Times New Roman"/>
              </a:rPr>
              <a:t> </a:t>
            </a:r>
            <a:r>
              <a:rPr lang="en-US" dirty="0" err="1">
                <a:latin typeface="Times New Roman"/>
                <a:cs typeface="Times New Roman"/>
              </a:rPr>
              <a:t>удерживать</a:t>
            </a:r>
            <a:r>
              <a:rPr lang="en-US" dirty="0">
                <a:latin typeface="Times New Roman"/>
                <a:cs typeface="Times New Roman"/>
              </a:rPr>
              <a:t> </a:t>
            </a:r>
            <a:r>
              <a:rPr lang="en-US" dirty="0" err="1">
                <a:latin typeface="Times New Roman"/>
                <a:cs typeface="Times New Roman"/>
              </a:rPr>
              <a:t>наиболее</a:t>
            </a:r>
            <a:r>
              <a:rPr lang="en-US" dirty="0">
                <a:latin typeface="Times New Roman"/>
                <a:cs typeface="Times New Roman"/>
              </a:rPr>
              <a:t> </a:t>
            </a:r>
            <a:r>
              <a:rPr lang="en-US" dirty="0" err="1">
                <a:latin typeface="Times New Roman"/>
                <a:cs typeface="Times New Roman"/>
              </a:rPr>
              <a:t>квалифицированных</a:t>
            </a:r>
            <a:r>
              <a:rPr lang="en-US" dirty="0">
                <a:latin typeface="Times New Roman"/>
                <a:cs typeface="Times New Roman"/>
              </a:rPr>
              <a:t> </a:t>
            </a:r>
            <a:r>
              <a:rPr lang="en-US" dirty="0" err="1">
                <a:latin typeface="Times New Roman"/>
                <a:cs typeface="Times New Roman"/>
              </a:rPr>
              <a:t>сотрудников</a:t>
            </a:r>
            <a:r>
              <a:rPr lang="en-US" dirty="0">
                <a:latin typeface="Times New Roman"/>
                <a:cs typeface="Times New Roman"/>
              </a:rPr>
              <a:t>.</a:t>
            </a:r>
            <a:endParaRPr lang="ru-RU" dirty="0">
              <a:latin typeface="Times New Roman"/>
              <a:cs typeface="Times New Roman"/>
            </a:endParaRPr>
          </a:p>
          <a:p>
            <a:pPr eaLnBrk="1" fontAlgn="auto" hangingPunct="1">
              <a:spcAft>
                <a:spcPts val="0"/>
              </a:spcAft>
              <a:buFont typeface="Arial"/>
              <a:buChar char="•"/>
              <a:defRPr/>
            </a:pP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опубликованном</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пятницу</a:t>
            </a:r>
            <a:r>
              <a:rPr lang="en-US" dirty="0">
                <a:latin typeface="Times New Roman"/>
                <a:cs typeface="Times New Roman"/>
              </a:rPr>
              <a:t> </a:t>
            </a:r>
            <a:r>
              <a:rPr lang="en-US" dirty="0" err="1">
                <a:latin typeface="Times New Roman"/>
                <a:cs typeface="Times New Roman"/>
              </a:rPr>
              <a:t>докладе</a:t>
            </a:r>
            <a:r>
              <a:rPr lang="en-US" dirty="0">
                <a:latin typeface="Times New Roman"/>
                <a:cs typeface="Times New Roman"/>
              </a:rPr>
              <a:t> </a:t>
            </a:r>
            <a:r>
              <a:rPr lang="en-US" dirty="0" err="1">
                <a:latin typeface="Times New Roman"/>
                <a:cs typeface="Times New Roman"/>
              </a:rPr>
              <a:t>говорится</a:t>
            </a:r>
            <a:r>
              <a:rPr lang="en-US" dirty="0">
                <a:latin typeface="Times New Roman"/>
                <a:cs typeface="Times New Roman"/>
              </a:rPr>
              <a:t>, </a:t>
            </a:r>
            <a:r>
              <a:rPr lang="en-US" dirty="0" err="1">
                <a:latin typeface="Times New Roman"/>
                <a:cs typeface="Times New Roman"/>
              </a:rPr>
              <a:t>что</a:t>
            </a:r>
            <a:r>
              <a:rPr lang="en-US" dirty="0">
                <a:latin typeface="Times New Roman"/>
                <a:cs typeface="Times New Roman"/>
              </a:rPr>
              <a:t> </a:t>
            </a:r>
            <a:r>
              <a:rPr lang="en-US" dirty="0" err="1">
                <a:latin typeface="Times New Roman"/>
                <a:cs typeface="Times New Roman"/>
              </a:rPr>
              <a:t>рост</a:t>
            </a:r>
            <a:r>
              <a:rPr lang="en-US" dirty="0">
                <a:latin typeface="Times New Roman"/>
                <a:cs typeface="Times New Roman"/>
              </a:rPr>
              <a:t> </a:t>
            </a:r>
            <a:r>
              <a:rPr lang="en-US" dirty="0" err="1">
                <a:latin typeface="Times New Roman"/>
                <a:cs typeface="Times New Roman"/>
              </a:rPr>
              <a:t>заработной</a:t>
            </a:r>
            <a:r>
              <a:rPr lang="en-US" dirty="0">
                <a:latin typeface="Times New Roman"/>
                <a:cs typeface="Times New Roman"/>
              </a:rPr>
              <a:t> </a:t>
            </a:r>
            <a:r>
              <a:rPr lang="en-US" dirty="0" err="1">
                <a:latin typeface="Times New Roman"/>
                <a:cs typeface="Times New Roman"/>
              </a:rPr>
              <a:t>платы</a:t>
            </a:r>
            <a:r>
              <a:rPr lang="en-US" dirty="0">
                <a:latin typeface="Times New Roman"/>
                <a:cs typeface="Times New Roman"/>
              </a:rPr>
              <a:t> </a:t>
            </a:r>
            <a:r>
              <a:rPr lang="en-US" dirty="0" err="1">
                <a:latin typeface="Times New Roman"/>
                <a:cs typeface="Times New Roman"/>
              </a:rPr>
              <a:t>вырос</a:t>
            </a:r>
            <a:r>
              <a:rPr lang="en-US" dirty="0">
                <a:latin typeface="Times New Roman"/>
                <a:cs typeface="Times New Roman"/>
              </a:rPr>
              <a:t> </a:t>
            </a:r>
            <a:r>
              <a:rPr lang="en-US" dirty="0" err="1">
                <a:latin typeface="Times New Roman"/>
                <a:cs typeface="Times New Roman"/>
              </a:rPr>
              <a:t>на</a:t>
            </a:r>
            <a:r>
              <a:rPr lang="en-US" dirty="0">
                <a:latin typeface="Times New Roman"/>
                <a:cs typeface="Times New Roman"/>
              </a:rPr>
              <a:t> </a:t>
            </a:r>
            <a:r>
              <a:rPr lang="en-US" dirty="0" err="1">
                <a:latin typeface="Times New Roman"/>
                <a:cs typeface="Times New Roman"/>
              </a:rPr>
              <a:t>почти</a:t>
            </a:r>
            <a:r>
              <a:rPr lang="en-US" dirty="0">
                <a:latin typeface="Times New Roman"/>
                <a:cs typeface="Times New Roman"/>
              </a:rPr>
              <a:t> 2,8 </a:t>
            </a:r>
            <a:r>
              <a:rPr lang="en-US" dirty="0" err="1">
                <a:latin typeface="Times New Roman"/>
                <a:cs typeface="Times New Roman"/>
              </a:rPr>
              <a:t>процента</a:t>
            </a:r>
            <a:r>
              <a:rPr lang="en-US" dirty="0">
                <a:latin typeface="Times New Roman"/>
                <a:cs typeface="Times New Roman"/>
              </a:rPr>
              <a:t> </a:t>
            </a:r>
            <a:r>
              <a:rPr lang="en-US" dirty="0" err="1">
                <a:latin typeface="Times New Roman"/>
                <a:cs typeface="Times New Roman"/>
              </a:rPr>
              <a:t>за</a:t>
            </a:r>
            <a:r>
              <a:rPr lang="en-US" dirty="0">
                <a:latin typeface="Times New Roman"/>
                <a:cs typeface="Times New Roman"/>
              </a:rPr>
              <a:t> </a:t>
            </a:r>
            <a:r>
              <a:rPr lang="en-US" dirty="0" err="1">
                <a:latin typeface="Times New Roman"/>
                <a:cs typeface="Times New Roman"/>
              </a:rPr>
              <a:t>прошедший</a:t>
            </a:r>
            <a:r>
              <a:rPr lang="en-US" dirty="0">
                <a:latin typeface="Times New Roman"/>
                <a:cs typeface="Times New Roman"/>
              </a:rPr>
              <a:t> </a:t>
            </a:r>
            <a:r>
              <a:rPr lang="en-US" dirty="0" err="1">
                <a:latin typeface="Times New Roman"/>
                <a:cs typeface="Times New Roman"/>
              </a:rPr>
              <a:t>год</a:t>
            </a:r>
            <a:r>
              <a:rPr lang="en-US" dirty="0">
                <a:latin typeface="Times New Roman"/>
                <a:cs typeface="Times New Roman"/>
              </a:rPr>
              <a:t>, </a:t>
            </a:r>
            <a:r>
              <a:rPr lang="en-US" dirty="0" err="1">
                <a:latin typeface="Times New Roman"/>
                <a:cs typeface="Times New Roman"/>
              </a:rPr>
              <a:t>таким</a:t>
            </a:r>
            <a:r>
              <a:rPr lang="en-US" dirty="0">
                <a:latin typeface="Times New Roman"/>
                <a:cs typeface="Times New Roman"/>
              </a:rPr>
              <a:t> </a:t>
            </a:r>
            <a:r>
              <a:rPr lang="en-US" dirty="0" err="1">
                <a:latin typeface="Times New Roman"/>
                <a:cs typeface="Times New Roman"/>
              </a:rPr>
              <a:t>образом</a:t>
            </a:r>
            <a:r>
              <a:rPr lang="en-US" dirty="0">
                <a:latin typeface="Times New Roman"/>
                <a:cs typeface="Times New Roman"/>
              </a:rPr>
              <a:t> </a:t>
            </a:r>
            <a:r>
              <a:rPr lang="en-US" dirty="0" err="1">
                <a:latin typeface="Times New Roman"/>
                <a:cs typeface="Times New Roman"/>
              </a:rPr>
              <a:t>опередив</a:t>
            </a:r>
            <a:r>
              <a:rPr lang="en-US" dirty="0">
                <a:latin typeface="Times New Roman"/>
                <a:cs typeface="Times New Roman"/>
              </a:rPr>
              <a:t> </a:t>
            </a:r>
            <a:r>
              <a:rPr lang="en-US" dirty="0" err="1">
                <a:latin typeface="Times New Roman"/>
                <a:cs typeface="Times New Roman"/>
              </a:rPr>
              <a:t>рост</a:t>
            </a:r>
            <a:r>
              <a:rPr lang="en-US" dirty="0">
                <a:latin typeface="Times New Roman"/>
                <a:cs typeface="Times New Roman"/>
              </a:rPr>
              <a:t> </a:t>
            </a:r>
            <a:r>
              <a:rPr lang="en-US" dirty="0" err="1">
                <a:latin typeface="Times New Roman"/>
                <a:cs typeface="Times New Roman"/>
              </a:rPr>
              <a:t>инфляции</a:t>
            </a:r>
            <a:r>
              <a:rPr lang="en-US" dirty="0">
                <a:latin typeface="Times New Roman"/>
                <a:cs typeface="Times New Roman"/>
              </a:rPr>
              <a:t>.</a:t>
            </a:r>
            <a:endParaRPr lang="ru-RU" dirty="0">
              <a:latin typeface="Times New Roman"/>
              <a:cs typeface="Times New Roman"/>
            </a:endParaRPr>
          </a:p>
          <a:p>
            <a:pPr eaLnBrk="1" fontAlgn="auto" hangingPunct="1">
              <a:spcAft>
                <a:spcPts val="0"/>
              </a:spcAft>
              <a:buFont typeface="Arial"/>
              <a:buChar char="•"/>
              <a:defRPr/>
            </a:pPr>
            <a:endParaRPr lang="ru-RU" dirty="0">
              <a:latin typeface="Times New Roman"/>
              <a:cs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Изображение 3" descr="2014_5878-9898b600d3617b6d69363eadd76d56671-523x398.jpg"/>
          <p:cNvPicPr>
            <a:picLocks noChangeAspect="1"/>
          </p:cNvPicPr>
          <p:nvPr/>
        </p:nvPicPr>
        <p:blipFill>
          <a:blip r:embed="rId2"/>
          <a:srcRect/>
          <a:stretch>
            <a:fillRect/>
          </a:stretch>
        </p:blipFill>
        <p:spPr bwMode="auto">
          <a:xfrm>
            <a:off x="6326188" y="4795838"/>
            <a:ext cx="2709862" cy="2062162"/>
          </a:xfrm>
          <a:prstGeom prst="rect">
            <a:avLst/>
          </a:prstGeom>
          <a:noFill/>
          <a:ln w="9525">
            <a:noFill/>
            <a:miter lim="800000"/>
            <a:headEnd/>
            <a:tailEnd/>
          </a:ln>
        </p:spPr>
      </p:pic>
      <p:sp>
        <p:nvSpPr>
          <p:cNvPr id="2" name="Название 1"/>
          <p:cNvSpPr>
            <a:spLocks noGrp="1"/>
          </p:cNvSpPr>
          <p:nvPr>
            <p:ph type="title"/>
          </p:nvPr>
        </p:nvSpPr>
        <p:spPr>
          <a:xfrm>
            <a:off x="457200" y="111125"/>
            <a:ext cx="8229600" cy="1143000"/>
          </a:xfrm>
        </p:spPr>
        <p:txBody>
          <a:bodyPr rtlCol="0">
            <a:normAutofit fontScale="90000"/>
          </a:bodyPr>
          <a:lstStyle/>
          <a:p>
            <a:pPr eaLnBrk="1" fontAlgn="auto" hangingPunct="1">
              <a:spcAft>
                <a:spcPts val="0"/>
              </a:spcAft>
              <a:defRPr/>
            </a:pPr>
            <a:r>
              <a:rPr lang="ru-RU" i="1" dirty="0" smtClean="0"/>
              <a:t>США: уровень безработицы- </a:t>
            </a:r>
            <a:r>
              <a:rPr lang="ru-RU" b="1" i="1" dirty="0" smtClean="0"/>
              <a:t>4,7</a:t>
            </a:r>
            <a:r>
              <a:rPr lang="en-US" b="1" i="1" dirty="0" smtClean="0"/>
              <a:t>%</a:t>
            </a:r>
            <a:endParaRPr lang="ru-RU" b="1" i="1" dirty="0"/>
          </a:p>
        </p:txBody>
      </p:sp>
      <p:sp>
        <p:nvSpPr>
          <p:cNvPr id="49155" name="Содержимое 2"/>
          <p:cNvSpPr>
            <a:spLocks noGrp="1"/>
          </p:cNvSpPr>
          <p:nvPr>
            <p:ph idx="1"/>
          </p:nvPr>
        </p:nvSpPr>
        <p:spPr>
          <a:xfrm>
            <a:off x="369888" y="1254125"/>
            <a:ext cx="8229600" cy="4708525"/>
          </a:xfrm>
        </p:spPr>
        <p:txBody>
          <a:bodyPr/>
          <a:lstStyle/>
          <a:p>
            <a:pPr eaLnBrk="1" hangingPunct="1">
              <a:buFont typeface="Wingdings" pitchFamily="2" charset="2"/>
              <a:buChar char="ü"/>
            </a:pPr>
            <a:r>
              <a:rPr lang="en-US" sz="2800" smtClean="0"/>
              <a:t>чистый прирост рабочих мест составил 235 тысяч за прошедший месяц</a:t>
            </a:r>
            <a:r>
              <a:rPr lang="ru-RU" sz="2800" smtClean="0"/>
              <a:t>;</a:t>
            </a:r>
          </a:p>
          <a:p>
            <a:pPr eaLnBrk="1" hangingPunct="1">
              <a:buFont typeface="Wingdings" pitchFamily="2" charset="2"/>
              <a:buChar char="ü"/>
            </a:pPr>
            <a:r>
              <a:rPr lang="ru-RU" sz="2800" smtClean="0"/>
              <a:t>н</a:t>
            </a:r>
            <a:r>
              <a:rPr lang="en-US" sz="2800" smtClean="0"/>
              <a:t>овые рабочие места появились в основном в сфере строительства, частного образования, производства, здравоохранения и добычи полезных ископаемых</a:t>
            </a:r>
            <a:r>
              <a:rPr lang="ru-RU" sz="2800" smtClean="0"/>
              <a:t>;</a:t>
            </a:r>
          </a:p>
          <a:p>
            <a:pPr eaLnBrk="1" hangingPunct="1">
              <a:buFont typeface="Wingdings" pitchFamily="2" charset="2"/>
              <a:buChar char="ü"/>
            </a:pPr>
            <a:r>
              <a:rPr lang="ru-RU" sz="2800" smtClean="0"/>
              <a:t>Мнение экспертов: </a:t>
            </a:r>
            <a:r>
              <a:rPr lang="en-US" sz="2800" smtClean="0"/>
              <a:t>экономика США достигла состояния полной или почти полной занятости.</a:t>
            </a:r>
            <a:r>
              <a:rPr lang="ru-RU" sz="2800" smtClean="0"/>
              <a:t> </a:t>
            </a:r>
          </a:p>
        </p:txBody>
      </p:sp>
      <p:sp>
        <p:nvSpPr>
          <p:cNvPr id="5" name="Прямоугольник 4"/>
          <p:cNvSpPr/>
          <p:nvPr/>
        </p:nvSpPr>
        <p:spPr>
          <a:xfrm>
            <a:off x="369888" y="5915025"/>
            <a:ext cx="2814637" cy="368300"/>
          </a:xfrm>
          <a:prstGeom prst="rect">
            <a:avLst/>
          </a:prstGeom>
        </p:spPr>
        <p:txBody>
          <a:bodyPr wrap="none">
            <a:spAutoFit/>
          </a:bodyPr>
          <a:lstStyle/>
          <a:p>
            <a:pPr fontAlgn="auto">
              <a:spcBef>
                <a:spcPts val="0"/>
              </a:spcBef>
              <a:spcAft>
                <a:spcPts val="0"/>
              </a:spcAft>
              <a:defRPr/>
            </a:pPr>
            <a:r>
              <a:rPr lang="ru-RU" i="1" dirty="0">
                <a:solidFill>
                  <a:schemeClr val="tx1">
                    <a:lumMod val="50000"/>
                    <a:lumOff val="50000"/>
                  </a:schemeClr>
                </a:solidFill>
                <a:latin typeface="+mn-lt"/>
              </a:rPr>
              <a:t>Источник:</a:t>
            </a:r>
            <a:r>
              <a:rPr lang="en-US" i="1" dirty="0">
                <a:solidFill>
                  <a:schemeClr val="tx1">
                    <a:lumMod val="50000"/>
                    <a:lumOff val="50000"/>
                  </a:schemeClr>
                </a:solidFill>
                <a:latin typeface="+mn-lt"/>
              </a:rPr>
              <a:t> world fact book</a:t>
            </a:r>
            <a:r>
              <a:rPr lang="ru-RU" i="1" dirty="0">
                <a:solidFill>
                  <a:schemeClr val="tx1">
                    <a:lumMod val="50000"/>
                    <a:lumOff val="50000"/>
                  </a:schemeClr>
                </a:solidFill>
                <a:latin typeface="+mn-lt"/>
              </a:rPr>
              <a:t> </a:t>
            </a:r>
          </a:p>
        </p:txBody>
      </p:sp>
      <p:sp>
        <p:nvSpPr>
          <p:cNvPr id="49157" name="TextBox 5"/>
          <p:cNvSpPr txBox="1">
            <a:spLocks noChangeArrowheads="1"/>
          </p:cNvSpPr>
          <p:nvPr/>
        </p:nvSpPr>
        <p:spPr bwMode="auto">
          <a:xfrm>
            <a:off x="369888" y="6283325"/>
            <a:ext cx="6929437" cy="369888"/>
          </a:xfrm>
          <a:prstGeom prst="rect">
            <a:avLst/>
          </a:prstGeom>
          <a:noFill/>
          <a:ln w="9525">
            <a:noFill/>
            <a:miter lim="800000"/>
            <a:headEnd/>
            <a:tailEnd/>
          </a:ln>
        </p:spPr>
        <p:txBody>
          <a:bodyPr wrap="none">
            <a:spAutoFit/>
          </a:bodyPr>
          <a:lstStyle/>
          <a:p>
            <a:r>
              <a:rPr lang="ru-RU" i="1">
                <a:solidFill>
                  <a:srgbClr val="7F7F7F"/>
                </a:solidFill>
                <a:latin typeface="Calibri" pitchFamily="34" charset="0"/>
              </a:rPr>
              <a:t>Источник: МОТ, база данных:</a:t>
            </a:r>
            <a:r>
              <a:rPr lang="en-US" i="1">
                <a:solidFill>
                  <a:srgbClr val="7F7F7F"/>
                </a:solidFill>
                <a:latin typeface="Calibri" pitchFamily="34" charset="0"/>
              </a:rPr>
              <a:t> key indicators of the labor market 2015 </a:t>
            </a:r>
            <a:endParaRPr lang="ru-RU" i="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Название 3"/>
          <p:cNvSpPr>
            <a:spLocks noGrp="1"/>
          </p:cNvSpPr>
          <p:nvPr>
            <p:ph type="title"/>
          </p:nvPr>
        </p:nvSpPr>
        <p:spPr>
          <a:xfrm>
            <a:off x="457200" y="293688"/>
            <a:ext cx="4337050" cy="684212"/>
          </a:xfrm>
        </p:spPr>
        <p:txBody>
          <a:bodyPr/>
          <a:lstStyle/>
          <a:p>
            <a:pPr algn="ctr" eaLnBrk="1" hangingPunct="1"/>
            <a:r>
              <a:rPr lang="ru-RU" sz="3200" i="1" smtClean="0"/>
              <a:t>США: профессии</a:t>
            </a:r>
          </a:p>
        </p:txBody>
      </p:sp>
      <p:pic>
        <p:nvPicPr>
          <p:cNvPr id="50178" name="Содержимое 6" descr="222.png"/>
          <p:cNvPicPr>
            <a:picLocks noGrp="1" noChangeAspect="1"/>
          </p:cNvPicPr>
          <p:nvPr>
            <p:ph idx="1"/>
          </p:nvPr>
        </p:nvPicPr>
        <p:blipFill>
          <a:blip r:embed="rId2"/>
          <a:srcRect/>
          <a:stretch>
            <a:fillRect/>
          </a:stretch>
        </p:blipFill>
        <p:spPr>
          <a:xfrm>
            <a:off x="3575050" y="1282700"/>
            <a:ext cx="5111750" cy="3833813"/>
          </a:xfrm>
        </p:spPr>
      </p:pic>
      <p:sp>
        <p:nvSpPr>
          <p:cNvPr id="50179" name="Текст 5"/>
          <p:cNvSpPr>
            <a:spLocks noGrp="1"/>
          </p:cNvSpPr>
          <p:nvPr>
            <p:ph type="body" sz="half" idx="2"/>
          </p:nvPr>
        </p:nvSpPr>
        <p:spPr>
          <a:xfrm>
            <a:off x="457200" y="1282700"/>
            <a:ext cx="2749550" cy="4691063"/>
          </a:xfrm>
        </p:spPr>
        <p:txBody>
          <a:bodyPr/>
          <a:lstStyle/>
          <a:p>
            <a:pPr algn="ctr" eaLnBrk="1" hangingPunct="1"/>
            <a:r>
              <a:rPr lang="en-US" sz="2000" smtClean="0"/>
              <a:t>Наибольшим спросом на </a:t>
            </a:r>
            <a:r>
              <a:rPr lang="ru-RU" sz="2000" smtClean="0"/>
              <a:t>рынке труда в США</a:t>
            </a:r>
            <a:r>
              <a:rPr lang="en-US" sz="2000" smtClean="0"/>
              <a:t> пользуются высокообразованные и высокооплачиваемые специалисты</a:t>
            </a:r>
            <a:r>
              <a:rPr lang="ru-RU" sz="2000" smtClean="0"/>
              <a:t>.</a:t>
            </a:r>
            <a:r>
              <a:rPr lang="en-US" sz="2000" smtClean="0"/>
              <a:t> </a:t>
            </a:r>
            <a:endParaRPr lang="ru-RU" sz="2000" smtClean="0"/>
          </a:p>
          <a:p>
            <a:pPr eaLnBrk="1" hangingPunct="1"/>
            <a:endParaRPr lang="ru-RU"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Название 4"/>
          <p:cNvSpPr>
            <a:spLocks noGrp="1"/>
          </p:cNvSpPr>
          <p:nvPr>
            <p:ph type="title"/>
          </p:nvPr>
        </p:nvSpPr>
        <p:spPr/>
        <p:txBody>
          <a:bodyPr/>
          <a:lstStyle/>
          <a:p>
            <a:pPr eaLnBrk="1" hangingPunct="1"/>
            <a:r>
              <a:rPr lang="en-US" b="1" i="1" smtClean="0"/>
              <a:t>Качество рабочих мест</a:t>
            </a:r>
            <a:endParaRPr lang="ru-RU" i="1" smtClean="0"/>
          </a:p>
        </p:txBody>
      </p:sp>
      <p:sp>
        <p:nvSpPr>
          <p:cNvPr id="6" name="Содержимое 5"/>
          <p:cNvSpPr>
            <a:spLocks noGrp="1"/>
          </p:cNvSpPr>
          <p:nvPr>
            <p:ph idx="1"/>
          </p:nvPr>
        </p:nvSpPr>
        <p:spPr/>
        <p:txBody>
          <a:bodyPr rtlCol="0">
            <a:normAutofit/>
          </a:bodyPr>
          <a:lstStyle/>
          <a:p>
            <a:pPr marL="0" indent="0" eaLnBrk="1" fontAlgn="auto" hangingPunct="1">
              <a:spcAft>
                <a:spcPts val="0"/>
              </a:spcAft>
              <a:buFont typeface="Arial"/>
              <a:buNone/>
              <a:defRPr/>
            </a:pPr>
            <a:r>
              <a:rPr lang="en-US" dirty="0" err="1" smtClean="0"/>
              <a:t>Со</a:t>
            </a:r>
            <a:r>
              <a:rPr lang="en-US" dirty="0" smtClean="0"/>
              <a:t> </a:t>
            </a:r>
            <a:r>
              <a:rPr lang="en-US" dirty="0" err="1"/>
              <a:t>времен</a:t>
            </a:r>
            <a:r>
              <a:rPr lang="en-US" dirty="0"/>
              <a:t> </a:t>
            </a:r>
            <a:r>
              <a:rPr lang="en-US" dirty="0" err="1"/>
              <a:t>кризиса</a:t>
            </a:r>
            <a:r>
              <a:rPr lang="en-US" dirty="0"/>
              <a:t> 2007-2008 </a:t>
            </a:r>
            <a:r>
              <a:rPr lang="en-US" dirty="0" err="1"/>
              <a:t>гг</a:t>
            </a:r>
            <a:r>
              <a:rPr lang="en-US" dirty="0"/>
              <a:t>. </a:t>
            </a:r>
            <a:r>
              <a:rPr lang="en-US" dirty="0" err="1"/>
              <a:t>качество</a:t>
            </a:r>
            <a:r>
              <a:rPr lang="en-US" dirty="0"/>
              <a:t> </a:t>
            </a:r>
            <a:r>
              <a:rPr lang="en-US" dirty="0" err="1"/>
              <a:t>созданных</a:t>
            </a:r>
            <a:r>
              <a:rPr lang="en-US" dirty="0"/>
              <a:t> </a:t>
            </a:r>
            <a:r>
              <a:rPr lang="en-US" dirty="0" err="1"/>
              <a:t>рабочих</a:t>
            </a:r>
            <a:r>
              <a:rPr lang="en-US" dirty="0"/>
              <a:t> </a:t>
            </a:r>
            <a:r>
              <a:rPr lang="en-US" dirty="0" err="1"/>
              <a:t>мест</a:t>
            </a:r>
            <a:r>
              <a:rPr lang="en-US" dirty="0"/>
              <a:t> </a:t>
            </a:r>
            <a:r>
              <a:rPr lang="en-US" dirty="0" err="1"/>
              <a:t>очень</a:t>
            </a:r>
            <a:r>
              <a:rPr lang="en-US" dirty="0"/>
              <a:t> </a:t>
            </a:r>
            <a:r>
              <a:rPr lang="en-US" dirty="0" err="1"/>
              <a:t>низкое</a:t>
            </a:r>
            <a:r>
              <a:rPr lang="en-US" dirty="0"/>
              <a:t>. </a:t>
            </a:r>
            <a:r>
              <a:rPr lang="en-US" dirty="0" err="1"/>
              <a:t>Среди</a:t>
            </a:r>
            <a:r>
              <a:rPr lang="en-US" dirty="0"/>
              <a:t> </a:t>
            </a:r>
            <a:r>
              <a:rPr lang="en-US" dirty="0" err="1"/>
              <a:t>молодежи</a:t>
            </a:r>
            <a:r>
              <a:rPr lang="en-US" dirty="0"/>
              <a:t> </a:t>
            </a:r>
            <a:r>
              <a:rPr lang="en-US" dirty="0" err="1"/>
              <a:t>наблюдается</a:t>
            </a:r>
            <a:r>
              <a:rPr lang="en-US" dirty="0"/>
              <a:t> </a:t>
            </a:r>
            <a:r>
              <a:rPr lang="en-US" dirty="0" err="1"/>
              <a:t>значительная</a:t>
            </a:r>
            <a:r>
              <a:rPr lang="en-US" dirty="0"/>
              <a:t> </a:t>
            </a:r>
            <a:r>
              <a:rPr lang="en-US" dirty="0" err="1"/>
              <a:t>нестабильность</a:t>
            </a:r>
            <a:r>
              <a:rPr lang="en-US" dirty="0"/>
              <a:t> </a:t>
            </a:r>
            <a:r>
              <a:rPr lang="en-US" dirty="0" err="1"/>
              <a:t>рынка</a:t>
            </a:r>
            <a:r>
              <a:rPr lang="en-US" dirty="0"/>
              <a:t> </a:t>
            </a:r>
            <a:r>
              <a:rPr lang="en-US" dirty="0" err="1"/>
              <a:t>труда</a:t>
            </a:r>
            <a:r>
              <a:rPr lang="en-US" dirty="0"/>
              <a:t>, </a:t>
            </a:r>
            <a:r>
              <a:rPr lang="en-US" dirty="0" err="1"/>
              <a:t>что</a:t>
            </a:r>
            <a:r>
              <a:rPr lang="en-US" dirty="0"/>
              <a:t> </a:t>
            </a:r>
            <a:r>
              <a:rPr lang="en-US" dirty="0" err="1"/>
              <a:t>является</a:t>
            </a:r>
            <a:r>
              <a:rPr lang="en-US" dirty="0"/>
              <a:t> </a:t>
            </a:r>
            <a:r>
              <a:rPr lang="en-US" dirty="0" err="1"/>
              <a:t>вполне</a:t>
            </a:r>
            <a:r>
              <a:rPr lang="en-US" dirty="0"/>
              <a:t> </a:t>
            </a:r>
            <a:r>
              <a:rPr lang="en-US" dirty="0" err="1"/>
              <a:t>логичным</a:t>
            </a:r>
            <a:r>
              <a:rPr lang="en-US" dirty="0"/>
              <a:t>, </a:t>
            </a:r>
            <a:r>
              <a:rPr lang="en-US" dirty="0" err="1"/>
              <a:t>поскольку</a:t>
            </a:r>
            <a:r>
              <a:rPr lang="en-US" dirty="0"/>
              <a:t> </a:t>
            </a:r>
            <a:r>
              <a:rPr lang="en-US" dirty="0" err="1"/>
              <a:t>качественные</a:t>
            </a:r>
            <a:r>
              <a:rPr lang="en-US" dirty="0"/>
              <a:t> </a:t>
            </a:r>
            <a:r>
              <a:rPr lang="en-US" dirty="0" err="1"/>
              <a:t>рабочие</a:t>
            </a:r>
            <a:r>
              <a:rPr lang="en-US" dirty="0"/>
              <a:t> </a:t>
            </a:r>
            <a:r>
              <a:rPr lang="en-US" dirty="0" err="1"/>
              <a:t>места</a:t>
            </a:r>
            <a:r>
              <a:rPr lang="en-US" dirty="0"/>
              <a:t> </a:t>
            </a:r>
            <a:r>
              <a:rPr lang="en-US" dirty="0" err="1"/>
              <a:t>достаются</a:t>
            </a:r>
            <a:r>
              <a:rPr lang="en-US" dirty="0"/>
              <a:t> </a:t>
            </a:r>
            <a:r>
              <a:rPr lang="en-US" dirty="0" err="1"/>
              <a:t>опытным</a:t>
            </a:r>
            <a:r>
              <a:rPr lang="en-US" dirty="0"/>
              <a:t>, </a:t>
            </a:r>
            <a:r>
              <a:rPr lang="en-US" dirty="0" err="1"/>
              <a:t>зачастую</a:t>
            </a:r>
            <a:r>
              <a:rPr lang="en-US" dirty="0"/>
              <a:t>, </a:t>
            </a:r>
            <a:r>
              <a:rPr lang="en-US" dirty="0" err="1"/>
              <a:t>возрастным</a:t>
            </a:r>
            <a:r>
              <a:rPr lang="en-US" dirty="0"/>
              <a:t> </a:t>
            </a:r>
            <a:r>
              <a:rPr lang="en-US" dirty="0" err="1"/>
              <a:t>сотрудникам</a:t>
            </a:r>
            <a:r>
              <a:rPr lang="en-US" dirty="0"/>
              <a:t>, </a:t>
            </a:r>
            <a:r>
              <a:rPr lang="en-US" dirty="0" err="1"/>
              <a:t>чем</a:t>
            </a:r>
            <a:r>
              <a:rPr lang="en-US" dirty="0"/>
              <a:t> </a:t>
            </a:r>
            <a:r>
              <a:rPr lang="en-US" dirty="0" err="1"/>
              <a:t>значительно</a:t>
            </a:r>
            <a:r>
              <a:rPr lang="en-US" dirty="0"/>
              <a:t> </a:t>
            </a:r>
            <a:r>
              <a:rPr lang="en-US" dirty="0" err="1"/>
              <a:t>снижают</a:t>
            </a:r>
            <a:r>
              <a:rPr lang="en-US" dirty="0"/>
              <a:t> </a:t>
            </a:r>
            <a:r>
              <a:rPr lang="en-US" dirty="0" err="1"/>
              <a:t>шансы</a:t>
            </a:r>
            <a:r>
              <a:rPr lang="en-US" dirty="0"/>
              <a:t> </a:t>
            </a:r>
            <a:r>
              <a:rPr lang="en-US" dirty="0" err="1"/>
              <a:t>получения</a:t>
            </a:r>
            <a:r>
              <a:rPr lang="en-US" dirty="0"/>
              <a:t> </a:t>
            </a:r>
            <a:r>
              <a:rPr lang="en-US" dirty="0" err="1"/>
              <a:t>качественного</a:t>
            </a:r>
            <a:r>
              <a:rPr lang="en-US" dirty="0"/>
              <a:t> </a:t>
            </a:r>
            <a:r>
              <a:rPr lang="en-US" dirty="0" err="1"/>
              <a:t>рабочего</a:t>
            </a:r>
            <a:r>
              <a:rPr lang="en-US" dirty="0"/>
              <a:t> </a:t>
            </a:r>
            <a:r>
              <a:rPr lang="en-US" dirty="0" err="1"/>
              <a:t>места</a:t>
            </a:r>
            <a:r>
              <a:rPr lang="en-US" dirty="0"/>
              <a:t> </a:t>
            </a:r>
            <a:r>
              <a:rPr lang="en-US" dirty="0" err="1"/>
              <a:t>молодым</a:t>
            </a:r>
            <a:r>
              <a:rPr lang="en-US" dirty="0"/>
              <a:t> </a:t>
            </a:r>
            <a:r>
              <a:rPr lang="en-US" dirty="0" err="1"/>
              <a:t>специалистом</a:t>
            </a:r>
            <a:r>
              <a:rPr lang="en-US" dirty="0"/>
              <a:t>. </a:t>
            </a:r>
            <a:endParaRPr lang="ru-RU" dirty="0"/>
          </a:p>
          <a:p>
            <a:pPr eaLnBrk="1" fontAlgn="auto" hangingPunct="1">
              <a:spcAft>
                <a:spcPts val="0"/>
              </a:spcAft>
              <a:buFont typeface="Arial"/>
              <a:buChar char="•"/>
              <a:defRPr/>
            </a:pP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Название 1"/>
          <p:cNvSpPr>
            <a:spLocks noGrp="1"/>
          </p:cNvSpPr>
          <p:nvPr>
            <p:ph type="title"/>
          </p:nvPr>
        </p:nvSpPr>
        <p:spPr/>
        <p:txBody>
          <a:bodyPr/>
          <a:lstStyle/>
          <a:p>
            <a:pPr eaLnBrk="1" hangingPunct="1"/>
            <a:r>
              <a:rPr lang="en-US" b="1" i="1" smtClean="0">
                <a:latin typeface="Times New Roman" pitchFamily="18" charset="0"/>
                <a:cs typeface="Times New Roman" pitchFamily="18" charset="0"/>
              </a:rPr>
              <a:t>Профессии</a:t>
            </a:r>
            <a:r>
              <a:rPr lang="en-US" i="1" smtClean="0">
                <a:latin typeface="Times New Roman" pitchFamily="18" charset="0"/>
                <a:cs typeface="Times New Roman" pitchFamily="18" charset="0"/>
              </a:rPr>
              <a:t>:</a:t>
            </a:r>
            <a:endParaRPr lang="ru-RU" i="1" smtClean="0"/>
          </a:p>
        </p:txBody>
      </p:sp>
      <p:sp>
        <p:nvSpPr>
          <p:cNvPr id="3" name="Содержимое 2"/>
          <p:cNvSpPr>
            <a:spLocks noGrp="1"/>
          </p:cNvSpPr>
          <p:nvPr>
            <p:ph idx="1"/>
          </p:nvPr>
        </p:nvSpPr>
        <p:spPr>
          <a:xfrm>
            <a:off x="457200" y="1600200"/>
            <a:ext cx="8401050" cy="4956175"/>
          </a:xfrm>
        </p:spPr>
        <p:txBody>
          <a:bodyPr rtlCol="0">
            <a:normAutofit fontScale="62500" lnSpcReduction="20000"/>
          </a:bodyPr>
          <a:lstStyle/>
          <a:p>
            <a:pPr eaLnBrk="1" fontAlgn="auto" hangingPunct="1">
              <a:spcAft>
                <a:spcPts val="0"/>
              </a:spcAft>
              <a:buFont typeface="Arial"/>
              <a:buChar char="•"/>
              <a:defRPr/>
            </a:pPr>
            <a:r>
              <a:rPr lang="en-US" sz="3800" dirty="0" err="1" smtClean="0">
                <a:latin typeface="Times New Roman"/>
                <a:cs typeface="Times New Roman"/>
              </a:rPr>
              <a:t>Наибольшим</a:t>
            </a:r>
            <a:r>
              <a:rPr lang="en-US" sz="3800" dirty="0" smtClean="0">
                <a:latin typeface="Times New Roman"/>
                <a:cs typeface="Times New Roman"/>
              </a:rPr>
              <a:t> </a:t>
            </a:r>
            <a:r>
              <a:rPr lang="en-US" sz="3800" dirty="0" err="1">
                <a:latin typeface="Times New Roman"/>
                <a:cs typeface="Times New Roman"/>
              </a:rPr>
              <a:t>спросом</a:t>
            </a:r>
            <a:r>
              <a:rPr lang="en-US" sz="3800" dirty="0">
                <a:latin typeface="Times New Roman"/>
                <a:cs typeface="Times New Roman"/>
              </a:rPr>
              <a:t> </a:t>
            </a:r>
            <a:r>
              <a:rPr lang="en-US" sz="3800" dirty="0" err="1">
                <a:latin typeface="Times New Roman"/>
                <a:cs typeface="Times New Roman"/>
              </a:rPr>
              <a:t>на</a:t>
            </a:r>
            <a:r>
              <a:rPr lang="en-US" sz="3800" dirty="0">
                <a:latin typeface="Times New Roman"/>
                <a:cs typeface="Times New Roman"/>
              </a:rPr>
              <a:t> </a:t>
            </a:r>
            <a:r>
              <a:rPr lang="en-US" sz="3800" dirty="0" err="1">
                <a:latin typeface="Times New Roman"/>
                <a:cs typeface="Times New Roman"/>
              </a:rPr>
              <a:t>нём</a:t>
            </a:r>
            <a:r>
              <a:rPr lang="en-US" sz="3800" dirty="0">
                <a:latin typeface="Times New Roman"/>
                <a:cs typeface="Times New Roman"/>
              </a:rPr>
              <a:t> </a:t>
            </a:r>
            <a:r>
              <a:rPr lang="en-US" sz="3800" dirty="0" err="1">
                <a:latin typeface="Times New Roman"/>
                <a:cs typeface="Times New Roman"/>
              </a:rPr>
              <a:t>пользуются</a:t>
            </a:r>
            <a:r>
              <a:rPr lang="en-US" sz="3800" dirty="0">
                <a:latin typeface="Times New Roman"/>
                <a:cs typeface="Times New Roman"/>
              </a:rPr>
              <a:t> </a:t>
            </a:r>
            <a:r>
              <a:rPr lang="en-US" sz="3800" dirty="0" err="1">
                <a:latin typeface="Times New Roman"/>
                <a:cs typeface="Times New Roman"/>
              </a:rPr>
              <a:t>высокообразованные</a:t>
            </a:r>
            <a:r>
              <a:rPr lang="en-US" sz="3800" dirty="0">
                <a:latin typeface="Times New Roman"/>
                <a:cs typeface="Times New Roman"/>
              </a:rPr>
              <a:t> </a:t>
            </a:r>
            <a:r>
              <a:rPr lang="en-US" sz="3800" dirty="0" err="1">
                <a:latin typeface="Times New Roman"/>
                <a:cs typeface="Times New Roman"/>
              </a:rPr>
              <a:t>и</a:t>
            </a:r>
            <a:r>
              <a:rPr lang="en-US" sz="3800" dirty="0">
                <a:latin typeface="Times New Roman"/>
                <a:cs typeface="Times New Roman"/>
              </a:rPr>
              <a:t> </a:t>
            </a:r>
            <a:r>
              <a:rPr lang="en-US" sz="3800" dirty="0" err="1">
                <a:latin typeface="Times New Roman"/>
                <a:cs typeface="Times New Roman"/>
              </a:rPr>
              <a:t>высокооплачиваемые</a:t>
            </a:r>
            <a:r>
              <a:rPr lang="en-US" sz="3800" dirty="0">
                <a:latin typeface="Times New Roman"/>
                <a:cs typeface="Times New Roman"/>
              </a:rPr>
              <a:t> </a:t>
            </a:r>
            <a:r>
              <a:rPr lang="en-US" sz="3800" dirty="0" err="1">
                <a:latin typeface="Times New Roman"/>
                <a:cs typeface="Times New Roman"/>
              </a:rPr>
              <a:t>специалисты</a:t>
            </a:r>
            <a:r>
              <a:rPr lang="en-US" sz="3800" dirty="0">
                <a:latin typeface="Times New Roman"/>
                <a:cs typeface="Times New Roman"/>
              </a:rPr>
              <a:t> (</a:t>
            </a:r>
            <a:r>
              <a:rPr lang="en-US" sz="3800" dirty="0" err="1">
                <a:latin typeface="Times New Roman"/>
                <a:cs typeface="Times New Roman"/>
              </a:rPr>
              <a:t>учёные</a:t>
            </a:r>
            <a:r>
              <a:rPr lang="en-US" sz="3800" dirty="0">
                <a:latin typeface="Times New Roman"/>
                <a:cs typeface="Times New Roman"/>
              </a:rPr>
              <a:t>, </a:t>
            </a:r>
            <a:r>
              <a:rPr lang="en-US" sz="3800" dirty="0" err="1">
                <a:latin typeface="Times New Roman"/>
                <a:cs typeface="Times New Roman"/>
              </a:rPr>
              <a:t>инженеры</a:t>
            </a:r>
            <a:r>
              <a:rPr lang="en-US" sz="3800" dirty="0">
                <a:latin typeface="Times New Roman"/>
                <a:cs typeface="Times New Roman"/>
              </a:rPr>
              <a:t>, </a:t>
            </a:r>
            <a:r>
              <a:rPr lang="en-US" sz="3800" dirty="0" err="1">
                <a:latin typeface="Times New Roman"/>
                <a:cs typeface="Times New Roman"/>
              </a:rPr>
              <a:t>менеджеры</a:t>
            </a:r>
            <a:r>
              <a:rPr lang="en-US" sz="3800" dirty="0">
                <a:latin typeface="Times New Roman"/>
                <a:cs typeface="Times New Roman"/>
              </a:rPr>
              <a:t>, </a:t>
            </a:r>
            <a:r>
              <a:rPr lang="en-US" sz="3800" dirty="0" err="1">
                <a:latin typeface="Times New Roman"/>
                <a:cs typeface="Times New Roman"/>
              </a:rPr>
              <a:t>программисты</a:t>
            </a:r>
            <a:r>
              <a:rPr lang="en-US" sz="3800" dirty="0">
                <a:latin typeface="Times New Roman"/>
                <a:cs typeface="Times New Roman"/>
              </a:rPr>
              <a:t>), </a:t>
            </a:r>
            <a:r>
              <a:rPr lang="en-US" sz="3800" dirty="0" err="1">
                <a:latin typeface="Times New Roman"/>
                <a:cs typeface="Times New Roman"/>
              </a:rPr>
              <a:t>а</a:t>
            </a:r>
            <a:r>
              <a:rPr lang="en-US" sz="3800" dirty="0">
                <a:latin typeface="Times New Roman"/>
                <a:cs typeface="Times New Roman"/>
              </a:rPr>
              <a:t> </a:t>
            </a:r>
            <a:r>
              <a:rPr lang="en-US" sz="3800" dirty="0" err="1">
                <a:latin typeface="Times New Roman"/>
                <a:cs typeface="Times New Roman"/>
              </a:rPr>
              <a:t>также</a:t>
            </a:r>
            <a:r>
              <a:rPr lang="en-US" sz="3800" dirty="0">
                <a:latin typeface="Times New Roman"/>
                <a:cs typeface="Times New Roman"/>
              </a:rPr>
              <a:t> </a:t>
            </a:r>
            <a:r>
              <a:rPr lang="en-US" sz="3800" dirty="0" err="1">
                <a:latin typeface="Times New Roman"/>
                <a:cs typeface="Times New Roman"/>
              </a:rPr>
              <a:t>квалифицированная</a:t>
            </a:r>
            <a:r>
              <a:rPr lang="en-US" sz="3800" dirty="0">
                <a:latin typeface="Times New Roman"/>
                <a:cs typeface="Times New Roman"/>
              </a:rPr>
              <a:t> </a:t>
            </a:r>
            <a:r>
              <a:rPr lang="en-US" sz="3800" dirty="0" err="1">
                <a:latin typeface="Times New Roman"/>
                <a:cs typeface="Times New Roman"/>
              </a:rPr>
              <a:t>рабочая</a:t>
            </a:r>
            <a:r>
              <a:rPr lang="en-US" sz="3800" dirty="0">
                <a:latin typeface="Times New Roman"/>
                <a:cs typeface="Times New Roman"/>
              </a:rPr>
              <a:t> </a:t>
            </a:r>
            <a:r>
              <a:rPr lang="en-US" sz="3800" dirty="0" err="1">
                <a:latin typeface="Times New Roman"/>
                <a:cs typeface="Times New Roman"/>
              </a:rPr>
              <a:t>сила</a:t>
            </a:r>
            <a:r>
              <a:rPr lang="en-US" sz="3800" dirty="0">
                <a:latin typeface="Times New Roman"/>
                <a:cs typeface="Times New Roman"/>
              </a:rPr>
              <a:t>, </a:t>
            </a:r>
            <a:r>
              <a:rPr lang="en-US" sz="3800" dirty="0" err="1">
                <a:latin typeface="Times New Roman"/>
                <a:cs typeface="Times New Roman"/>
              </a:rPr>
              <a:t>занятая</a:t>
            </a:r>
            <a:r>
              <a:rPr lang="en-US" sz="3800" dirty="0">
                <a:latin typeface="Times New Roman"/>
                <a:cs typeface="Times New Roman"/>
              </a:rPr>
              <a:t> </a:t>
            </a:r>
            <a:r>
              <a:rPr lang="en-US" sz="3800" dirty="0" err="1">
                <a:latin typeface="Times New Roman"/>
                <a:cs typeface="Times New Roman"/>
              </a:rPr>
              <a:t>в</a:t>
            </a:r>
            <a:r>
              <a:rPr lang="en-US" sz="3800" dirty="0">
                <a:latin typeface="Times New Roman"/>
                <a:cs typeface="Times New Roman"/>
              </a:rPr>
              <a:t> </a:t>
            </a:r>
            <a:r>
              <a:rPr lang="en-US" sz="3800" dirty="0" err="1">
                <a:latin typeface="Times New Roman"/>
                <a:cs typeface="Times New Roman"/>
              </a:rPr>
              <a:t>качестве</a:t>
            </a:r>
            <a:r>
              <a:rPr lang="en-US" sz="3800" dirty="0">
                <a:latin typeface="Times New Roman"/>
                <a:cs typeface="Times New Roman"/>
              </a:rPr>
              <a:t> </a:t>
            </a:r>
            <a:r>
              <a:rPr lang="en-US" sz="3800" dirty="0" err="1">
                <a:latin typeface="Times New Roman"/>
                <a:cs typeface="Times New Roman"/>
              </a:rPr>
              <a:t>обслуживающего</a:t>
            </a:r>
            <a:r>
              <a:rPr lang="en-US" sz="3800" dirty="0">
                <a:latin typeface="Times New Roman"/>
                <a:cs typeface="Times New Roman"/>
              </a:rPr>
              <a:t> </a:t>
            </a:r>
            <a:r>
              <a:rPr lang="en-US" sz="3800" dirty="0" err="1">
                <a:latin typeface="Times New Roman"/>
                <a:cs typeface="Times New Roman"/>
              </a:rPr>
              <a:t>персонала</a:t>
            </a:r>
            <a:r>
              <a:rPr lang="en-US" sz="3800" dirty="0">
                <a:latin typeface="Times New Roman"/>
                <a:cs typeface="Times New Roman"/>
              </a:rPr>
              <a:t> </a:t>
            </a:r>
            <a:r>
              <a:rPr lang="en-US" sz="3800" dirty="0" err="1">
                <a:latin typeface="Times New Roman"/>
                <a:cs typeface="Times New Roman"/>
              </a:rPr>
              <a:t>в</a:t>
            </a:r>
            <a:r>
              <a:rPr lang="en-US" sz="3800" dirty="0">
                <a:latin typeface="Times New Roman"/>
                <a:cs typeface="Times New Roman"/>
              </a:rPr>
              <a:t> </a:t>
            </a:r>
            <a:r>
              <a:rPr lang="en-US" sz="3800" dirty="0" err="1">
                <a:latin typeface="Times New Roman"/>
                <a:cs typeface="Times New Roman"/>
              </a:rPr>
              <a:t>торговле</a:t>
            </a:r>
            <a:r>
              <a:rPr lang="en-US" sz="3800" dirty="0">
                <a:latin typeface="Times New Roman"/>
                <a:cs typeface="Times New Roman"/>
              </a:rPr>
              <a:t>, </a:t>
            </a:r>
            <a:r>
              <a:rPr lang="en-US" sz="3800" dirty="0" err="1">
                <a:latin typeface="Times New Roman"/>
                <a:cs typeface="Times New Roman"/>
              </a:rPr>
              <a:t>общественном</a:t>
            </a:r>
            <a:r>
              <a:rPr lang="en-US" sz="3800" dirty="0">
                <a:latin typeface="Times New Roman"/>
                <a:cs typeface="Times New Roman"/>
              </a:rPr>
              <a:t> </a:t>
            </a:r>
            <a:r>
              <a:rPr lang="en-US" sz="3800" dirty="0" err="1">
                <a:latin typeface="Times New Roman"/>
                <a:cs typeface="Times New Roman"/>
              </a:rPr>
              <a:t>питании</a:t>
            </a:r>
            <a:r>
              <a:rPr lang="en-US" sz="3800" dirty="0">
                <a:latin typeface="Times New Roman"/>
                <a:cs typeface="Times New Roman"/>
              </a:rPr>
              <a:t>, </a:t>
            </a:r>
            <a:r>
              <a:rPr lang="en-US" sz="3800" dirty="0" err="1">
                <a:latin typeface="Times New Roman"/>
                <a:cs typeface="Times New Roman"/>
              </a:rPr>
              <a:t>городском</a:t>
            </a:r>
            <a:r>
              <a:rPr lang="en-US" sz="3800" dirty="0">
                <a:latin typeface="Times New Roman"/>
                <a:cs typeface="Times New Roman"/>
              </a:rPr>
              <a:t> </a:t>
            </a:r>
            <a:r>
              <a:rPr lang="en-US" sz="3800" dirty="0" err="1">
                <a:latin typeface="Times New Roman"/>
                <a:cs typeface="Times New Roman"/>
              </a:rPr>
              <a:t>хозяйстве</a:t>
            </a:r>
            <a:r>
              <a:rPr lang="en-US" sz="3800" dirty="0">
                <a:latin typeface="Times New Roman"/>
                <a:cs typeface="Times New Roman"/>
              </a:rPr>
              <a:t>. </a:t>
            </a:r>
            <a:r>
              <a:rPr lang="en-US" sz="3800" dirty="0" err="1">
                <a:latin typeface="Times New Roman"/>
                <a:cs typeface="Times New Roman"/>
              </a:rPr>
              <a:t>Такая</a:t>
            </a:r>
            <a:r>
              <a:rPr lang="en-US" sz="3800" dirty="0">
                <a:latin typeface="Times New Roman"/>
                <a:cs typeface="Times New Roman"/>
              </a:rPr>
              <a:t> </a:t>
            </a:r>
            <a:r>
              <a:rPr lang="en-US" sz="3800" dirty="0" err="1">
                <a:latin typeface="Times New Roman"/>
                <a:cs typeface="Times New Roman"/>
              </a:rPr>
              <a:t>тенденция</a:t>
            </a:r>
            <a:r>
              <a:rPr lang="en-US" sz="3800" dirty="0">
                <a:latin typeface="Times New Roman"/>
                <a:cs typeface="Times New Roman"/>
              </a:rPr>
              <a:t> </a:t>
            </a:r>
            <a:r>
              <a:rPr lang="en-US" sz="3800" dirty="0" err="1">
                <a:latin typeface="Times New Roman"/>
                <a:cs typeface="Times New Roman"/>
              </a:rPr>
              <a:t>имеет</a:t>
            </a:r>
            <a:r>
              <a:rPr lang="en-US" sz="3800" dirty="0">
                <a:latin typeface="Times New Roman"/>
                <a:cs typeface="Times New Roman"/>
              </a:rPr>
              <a:t> </a:t>
            </a:r>
            <a:r>
              <a:rPr lang="en-US" sz="3800" dirty="0" err="1">
                <a:latin typeface="Times New Roman"/>
                <a:cs typeface="Times New Roman"/>
              </a:rPr>
              <a:t>своим</a:t>
            </a:r>
            <a:r>
              <a:rPr lang="en-US" sz="3800" dirty="0">
                <a:latin typeface="Times New Roman"/>
                <a:cs typeface="Times New Roman"/>
              </a:rPr>
              <a:t> </a:t>
            </a:r>
            <a:r>
              <a:rPr lang="en-US" sz="3800" dirty="0" err="1">
                <a:latin typeface="Times New Roman"/>
                <a:cs typeface="Times New Roman"/>
              </a:rPr>
              <a:t>следствием</a:t>
            </a:r>
            <a:r>
              <a:rPr lang="en-US" sz="3800" dirty="0">
                <a:latin typeface="Times New Roman"/>
                <a:cs typeface="Times New Roman"/>
              </a:rPr>
              <a:t> </a:t>
            </a:r>
            <a:r>
              <a:rPr lang="en-US" sz="3800" dirty="0" err="1">
                <a:latin typeface="Times New Roman"/>
                <a:cs typeface="Times New Roman"/>
              </a:rPr>
              <a:t>рост</a:t>
            </a:r>
            <a:r>
              <a:rPr lang="en-US" sz="3800" dirty="0">
                <a:latin typeface="Times New Roman"/>
                <a:cs typeface="Times New Roman"/>
              </a:rPr>
              <a:t> </a:t>
            </a:r>
            <a:r>
              <a:rPr lang="en-US" sz="3800" dirty="0" err="1">
                <a:latin typeface="Times New Roman"/>
                <a:cs typeface="Times New Roman"/>
              </a:rPr>
              <a:t>в</a:t>
            </a:r>
            <a:r>
              <a:rPr lang="en-US" sz="3800" dirty="0">
                <a:latin typeface="Times New Roman"/>
                <a:cs typeface="Times New Roman"/>
              </a:rPr>
              <a:t> </a:t>
            </a:r>
            <a:r>
              <a:rPr lang="en-US" sz="3800" dirty="0" err="1">
                <a:latin typeface="Times New Roman"/>
                <a:cs typeface="Times New Roman"/>
              </a:rPr>
              <a:t>разнице</a:t>
            </a:r>
            <a:r>
              <a:rPr lang="en-US" sz="3800" dirty="0">
                <a:latin typeface="Times New Roman"/>
                <a:cs typeface="Times New Roman"/>
              </a:rPr>
              <a:t> </a:t>
            </a:r>
            <a:r>
              <a:rPr lang="en-US" sz="3800" dirty="0" err="1">
                <a:latin typeface="Times New Roman"/>
                <a:cs typeface="Times New Roman"/>
              </a:rPr>
              <a:t>оплаты</a:t>
            </a:r>
            <a:r>
              <a:rPr lang="en-US" sz="3800" dirty="0">
                <a:latin typeface="Times New Roman"/>
                <a:cs typeface="Times New Roman"/>
              </a:rPr>
              <a:t> </a:t>
            </a:r>
            <a:r>
              <a:rPr lang="en-US" sz="3800" dirty="0" err="1">
                <a:latin typeface="Times New Roman"/>
                <a:cs typeface="Times New Roman"/>
              </a:rPr>
              <a:t>труда</a:t>
            </a:r>
            <a:r>
              <a:rPr lang="en-US" sz="3800" dirty="0">
                <a:latin typeface="Times New Roman"/>
                <a:cs typeface="Times New Roman"/>
              </a:rPr>
              <a:t> </a:t>
            </a:r>
            <a:r>
              <a:rPr lang="en-US" sz="3800" dirty="0" err="1">
                <a:latin typeface="Times New Roman"/>
                <a:cs typeface="Times New Roman"/>
              </a:rPr>
              <a:t>и</a:t>
            </a:r>
            <a:r>
              <a:rPr lang="en-US" sz="3800" dirty="0">
                <a:latin typeface="Times New Roman"/>
                <a:cs typeface="Times New Roman"/>
              </a:rPr>
              <a:t> </a:t>
            </a:r>
            <a:r>
              <a:rPr lang="en-US" sz="3800" dirty="0" err="1">
                <a:latin typeface="Times New Roman"/>
                <a:cs typeface="Times New Roman"/>
              </a:rPr>
              <a:t>уровня</a:t>
            </a:r>
            <a:r>
              <a:rPr lang="en-US" sz="3800" dirty="0">
                <a:latin typeface="Times New Roman"/>
                <a:cs typeface="Times New Roman"/>
              </a:rPr>
              <a:t> </a:t>
            </a:r>
            <a:r>
              <a:rPr lang="en-US" sz="3800" dirty="0" err="1">
                <a:latin typeface="Times New Roman"/>
                <a:cs typeface="Times New Roman"/>
              </a:rPr>
              <a:t>жизни</a:t>
            </a:r>
            <a:r>
              <a:rPr lang="en-US" sz="3800" dirty="0">
                <a:latin typeface="Times New Roman"/>
                <a:cs typeface="Times New Roman"/>
              </a:rPr>
              <a:t> </a:t>
            </a:r>
            <a:r>
              <a:rPr lang="en-US" sz="3800" dirty="0" err="1">
                <a:latin typeface="Times New Roman"/>
                <a:cs typeface="Times New Roman"/>
              </a:rPr>
              <a:t>между</a:t>
            </a:r>
            <a:r>
              <a:rPr lang="en-US" sz="3800" dirty="0">
                <a:latin typeface="Times New Roman"/>
                <a:cs typeface="Times New Roman"/>
              </a:rPr>
              <a:t> </a:t>
            </a:r>
            <a:r>
              <a:rPr lang="en-US" sz="3800" dirty="0" err="1">
                <a:latin typeface="Times New Roman"/>
                <a:cs typeface="Times New Roman"/>
              </a:rPr>
              <a:t>двумя</a:t>
            </a:r>
            <a:r>
              <a:rPr lang="en-US" sz="3800" dirty="0">
                <a:latin typeface="Times New Roman"/>
                <a:cs typeface="Times New Roman"/>
              </a:rPr>
              <a:t> </a:t>
            </a:r>
            <a:r>
              <a:rPr lang="en-US" sz="3800" dirty="0" err="1">
                <a:latin typeface="Times New Roman"/>
                <a:cs typeface="Times New Roman"/>
              </a:rPr>
              <a:t>вышеназванными</a:t>
            </a:r>
            <a:r>
              <a:rPr lang="en-US" sz="3800" dirty="0">
                <a:latin typeface="Times New Roman"/>
                <a:cs typeface="Times New Roman"/>
              </a:rPr>
              <a:t> </a:t>
            </a:r>
            <a:r>
              <a:rPr lang="en-US" sz="3800" dirty="0" err="1">
                <a:latin typeface="Times New Roman"/>
                <a:cs typeface="Times New Roman"/>
              </a:rPr>
              <a:t>категориями</a:t>
            </a:r>
            <a:r>
              <a:rPr lang="en-US" sz="3800" dirty="0">
                <a:latin typeface="Times New Roman"/>
                <a:cs typeface="Times New Roman"/>
              </a:rPr>
              <a:t> </a:t>
            </a:r>
            <a:r>
              <a:rPr lang="en-US" sz="3800" dirty="0" err="1">
                <a:latin typeface="Times New Roman"/>
                <a:cs typeface="Times New Roman"/>
              </a:rPr>
              <a:t>персонала</a:t>
            </a:r>
            <a:r>
              <a:rPr lang="en-US" sz="3800" dirty="0">
                <a:latin typeface="Times New Roman"/>
                <a:cs typeface="Times New Roman"/>
              </a:rPr>
              <a:t>.</a:t>
            </a:r>
            <a:endParaRPr lang="ru-RU" sz="3800" dirty="0">
              <a:latin typeface="Times New Roman"/>
              <a:cs typeface="Times New Roman"/>
            </a:endParaRPr>
          </a:p>
          <a:p>
            <a:pPr eaLnBrk="1" fontAlgn="auto" hangingPunct="1">
              <a:spcAft>
                <a:spcPts val="0"/>
              </a:spcAft>
              <a:buFont typeface="Arial"/>
              <a:buChar char="•"/>
              <a:defRPr/>
            </a:pPr>
            <a:r>
              <a:rPr lang="ru-RU" sz="3800" dirty="0">
                <a:latin typeface="Times New Roman"/>
                <a:cs typeface="Times New Roman"/>
              </a:rPr>
              <a:t>Если смотреть в профессиональном разрезе, то, согласно трудовой статистике США, самыми высокооплачиваемыми работниками в стране являются врачи. Представители некоторых медицинских специальностей обгоняют даже руководителей компаний (CEO). </a:t>
            </a:r>
          </a:p>
          <a:p>
            <a:pPr marL="0" indent="0" eaLnBrk="1" fontAlgn="auto" hangingPunct="1">
              <a:spcAft>
                <a:spcPts val="0"/>
              </a:spcAft>
              <a:buFont typeface="Arial"/>
              <a:buNone/>
              <a:defRPr/>
            </a:pPr>
            <a:endParaRPr lang="ru-RU" dirty="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smtClean="0"/>
          </a:p>
        </p:txBody>
      </p:sp>
      <p:sp>
        <p:nvSpPr>
          <p:cNvPr id="3" name="Объект 2"/>
          <p:cNvSpPr>
            <a:spLocks noGrp="1"/>
          </p:cNvSpPr>
          <p:nvPr>
            <p:ph idx="1"/>
          </p:nvPr>
        </p:nvSpPr>
        <p:spPr/>
        <p:txBody>
          <a:bodyPr rtlCol="0">
            <a:normAutofit/>
          </a:bodyPr>
          <a:lstStyle/>
          <a:p>
            <a:pPr eaLnBrk="1" fontAlgn="auto" hangingPunct="1">
              <a:spcBef>
                <a:spcPts val="0"/>
              </a:spcBef>
              <a:spcAft>
                <a:spcPts val="0"/>
              </a:spcAft>
              <a:buFont typeface="Arial"/>
              <a:buChar char="•"/>
              <a:defRPr/>
            </a:pPr>
            <a:endParaRPr lang="ru-RU" b="1" dirty="0">
              <a:solidFill>
                <a:schemeClr val="bg2">
                  <a:lumMod val="50000"/>
                </a:schemeClr>
              </a:solidFill>
            </a:endParaRPr>
          </a:p>
          <a:p>
            <a:pPr marL="0" indent="0" eaLnBrk="1" fontAlgn="auto" hangingPunct="1">
              <a:spcBef>
                <a:spcPts val="0"/>
              </a:spcBef>
              <a:spcAft>
                <a:spcPts val="0"/>
              </a:spcAft>
              <a:buFont typeface="Arial"/>
              <a:buNone/>
              <a:defRPr/>
            </a:pPr>
            <a:r>
              <a:rPr lang="ru-RU" b="1" dirty="0" smtClean="0">
                <a:solidFill>
                  <a:schemeClr val="bg2">
                    <a:lumMod val="50000"/>
                  </a:schemeClr>
                </a:solidFill>
              </a:rPr>
              <a:t>	Рынок </a:t>
            </a:r>
            <a:r>
              <a:rPr lang="ru-RU" b="1" dirty="0">
                <a:solidFill>
                  <a:schemeClr val="bg2">
                    <a:lumMod val="50000"/>
                  </a:schemeClr>
                </a:solidFill>
              </a:rPr>
              <a:t>труда </a:t>
            </a:r>
            <a:r>
              <a:rPr lang="ru-RU" dirty="0"/>
              <a:t>— экономическая среда, на которой в результате конкуренции между экономическими агентами через механизм спроса и предложения устанавливается определенный объем занятости и уровень оплаты труда.</a:t>
            </a:r>
          </a:p>
          <a:p>
            <a:pPr eaLnBrk="1" fontAlgn="auto" hangingPunct="1">
              <a:spcAft>
                <a:spcPts val="0"/>
              </a:spcAft>
              <a:buFont typeface="Arial"/>
              <a:buChar char="•"/>
              <a:defRPr/>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127000"/>
            <a:ext cx="8229600" cy="1143000"/>
          </a:xfrm>
        </p:spPr>
        <p:txBody>
          <a:bodyPr rtlCol="0">
            <a:normAutofit fontScale="90000"/>
          </a:bodyPr>
          <a:lstStyle/>
          <a:p>
            <a:pPr eaLnBrk="1" fontAlgn="auto" hangingPunct="1">
              <a:spcAft>
                <a:spcPts val="0"/>
              </a:spcAft>
              <a:defRPr/>
            </a:pPr>
            <a:r>
              <a:rPr lang="ru-RU" dirty="0"/>
              <a:t>Федеративная Республика Германия </a:t>
            </a:r>
          </a:p>
        </p:txBody>
      </p:sp>
      <p:pic>
        <p:nvPicPr>
          <p:cNvPr id="53250" name="Содержимое 4" descr="Снимок экрана 2017-03-20 в 22.25.56.png"/>
          <p:cNvPicPr>
            <a:picLocks noGrp="1" noChangeAspect="1"/>
          </p:cNvPicPr>
          <p:nvPr>
            <p:ph idx="1"/>
          </p:nvPr>
        </p:nvPicPr>
        <p:blipFill>
          <a:blip r:embed="rId2"/>
          <a:srcRect/>
          <a:stretch>
            <a:fillRect/>
          </a:stretch>
        </p:blipFill>
        <p:spPr>
          <a:xfrm>
            <a:off x="950913" y="1600200"/>
            <a:ext cx="7242175" cy="4525963"/>
          </a:xfrm>
        </p:spPr>
      </p:pic>
      <p:sp>
        <p:nvSpPr>
          <p:cNvPr id="3" name="Прямоугольник 2"/>
          <p:cNvSpPr/>
          <p:nvPr/>
        </p:nvSpPr>
        <p:spPr>
          <a:xfrm>
            <a:off x="6507163" y="6477000"/>
            <a:ext cx="2171700" cy="368300"/>
          </a:xfrm>
          <a:prstGeom prst="rect">
            <a:avLst/>
          </a:prstGeom>
        </p:spPr>
        <p:txBody>
          <a:bodyPr wrap="none">
            <a:spAutoFit/>
          </a:bodyPr>
          <a:lstStyle/>
          <a:p>
            <a:pPr fontAlgn="auto">
              <a:spcBef>
                <a:spcPts val="0"/>
              </a:spcBef>
              <a:spcAft>
                <a:spcPts val="0"/>
              </a:spcAft>
              <a:defRPr/>
            </a:pPr>
            <a:r>
              <a:rPr lang="ru-RU" i="1" dirty="0">
                <a:solidFill>
                  <a:schemeClr val="tx1">
                    <a:lumMod val="50000"/>
                    <a:lumOff val="50000"/>
                  </a:schemeClr>
                </a:solidFill>
                <a:latin typeface="+mn-lt"/>
              </a:rPr>
              <a:t>Источник:</a:t>
            </a:r>
            <a:r>
              <a:rPr lang="en-US" i="1" dirty="0">
                <a:solidFill>
                  <a:schemeClr val="tx1">
                    <a:lumMod val="50000"/>
                    <a:lumOff val="50000"/>
                  </a:schemeClr>
                </a:solidFill>
                <a:latin typeface="+mn-lt"/>
              </a:rPr>
              <a:t> </a:t>
            </a:r>
            <a:r>
              <a:rPr lang="en-US" i="1" dirty="0" err="1">
                <a:solidFill>
                  <a:schemeClr val="tx1">
                    <a:lumMod val="50000"/>
                    <a:lumOff val="50000"/>
                  </a:schemeClr>
                </a:solidFill>
                <a:latin typeface="+mn-lt"/>
              </a:rPr>
              <a:t>PayScale</a:t>
            </a:r>
            <a:r>
              <a:rPr lang="ru-RU" i="1" dirty="0">
                <a:solidFill>
                  <a:schemeClr val="tx1">
                    <a:lumMod val="50000"/>
                    <a:lumOff val="50000"/>
                  </a:schemeClr>
                </a:solidFill>
                <a:latin typeface="+mn-lt"/>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rtlCol="0">
            <a:normAutofit fontScale="90000"/>
          </a:bodyPr>
          <a:lstStyle/>
          <a:p>
            <a:pPr eaLnBrk="1" fontAlgn="auto" hangingPunct="1">
              <a:spcAft>
                <a:spcPts val="0"/>
              </a:spcAft>
              <a:defRPr/>
            </a:pPr>
            <a:r>
              <a:rPr lang="ru-RU" dirty="0"/>
              <a:t>Федеративная Республика Германия </a:t>
            </a:r>
          </a:p>
        </p:txBody>
      </p:sp>
      <p:sp>
        <p:nvSpPr>
          <p:cNvPr id="54274" name="Содержимое 2"/>
          <p:cNvSpPr>
            <a:spLocks noGrp="1"/>
          </p:cNvSpPr>
          <p:nvPr>
            <p:ph idx="1"/>
          </p:nvPr>
        </p:nvSpPr>
        <p:spPr/>
        <p:txBody>
          <a:bodyPr/>
          <a:lstStyle/>
          <a:p>
            <a:pPr eaLnBrk="1" hangingPunct="1"/>
            <a:r>
              <a:rPr lang="en-US" smtClean="0"/>
              <a:t>Экономика Германии является одной из наиболее сильных и устойчивых в Западной Европе. </a:t>
            </a:r>
            <a:r>
              <a:rPr lang="ru-RU" smtClean="0"/>
              <a:t>Еврозону по-прежнему сотрясают последствия экономического кризиса, но рынок труда Германии развивается очень активно, а безработица находится на низком уровне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rtlCol="0">
            <a:normAutofit fontScale="90000"/>
          </a:bodyPr>
          <a:lstStyle/>
          <a:p>
            <a:pPr eaLnBrk="1" fontAlgn="auto" hangingPunct="1">
              <a:spcAft>
                <a:spcPts val="0"/>
              </a:spcAft>
              <a:defRPr/>
            </a:pPr>
            <a:r>
              <a:rPr lang="ru-RU" dirty="0" smtClean="0">
                <a:solidFill>
                  <a:srgbClr val="000000"/>
                </a:solidFill>
              </a:rPr>
              <a:t>Численность населения: 80 688, 55 тыс.</a:t>
            </a:r>
            <a:endParaRPr lang="ru-RU" dirty="0">
              <a:solidFill>
                <a:srgbClr val="000000"/>
              </a:solidFill>
            </a:endParaRPr>
          </a:p>
        </p:txBody>
      </p:sp>
      <p:pic>
        <p:nvPicPr>
          <p:cNvPr id="55298" name="Содержимое 5" descr="Снимок экрана 2017-03-20 в 23.30.48.png"/>
          <p:cNvPicPr>
            <a:picLocks noGrp="1" noChangeAspect="1"/>
          </p:cNvPicPr>
          <p:nvPr>
            <p:ph idx="1"/>
          </p:nvPr>
        </p:nvPicPr>
        <p:blipFill>
          <a:blip r:embed="rId2"/>
          <a:srcRect l="5890" t="28801" b="2887"/>
          <a:stretch>
            <a:fillRect/>
          </a:stretch>
        </p:blipFill>
        <p:spPr>
          <a:xfrm>
            <a:off x="700088" y="1693863"/>
            <a:ext cx="7745412" cy="3513137"/>
          </a:xfrm>
        </p:spPr>
      </p:pic>
      <p:sp>
        <p:nvSpPr>
          <p:cNvPr id="5" name="Прямоугольник 4"/>
          <p:cNvSpPr/>
          <p:nvPr/>
        </p:nvSpPr>
        <p:spPr>
          <a:xfrm>
            <a:off x="6122988" y="6294438"/>
            <a:ext cx="2814637" cy="369887"/>
          </a:xfrm>
          <a:prstGeom prst="rect">
            <a:avLst/>
          </a:prstGeom>
        </p:spPr>
        <p:txBody>
          <a:bodyPr wrap="none">
            <a:spAutoFit/>
          </a:bodyPr>
          <a:lstStyle/>
          <a:p>
            <a:pPr fontAlgn="auto">
              <a:spcBef>
                <a:spcPts val="0"/>
              </a:spcBef>
              <a:spcAft>
                <a:spcPts val="0"/>
              </a:spcAft>
              <a:defRPr/>
            </a:pPr>
            <a:r>
              <a:rPr lang="ru-RU" i="1" dirty="0">
                <a:solidFill>
                  <a:schemeClr val="tx1">
                    <a:lumMod val="50000"/>
                    <a:lumOff val="50000"/>
                  </a:schemeClr>
                </a:solidFill>
                <a:latin typeface="+mn-lt"/>
              </a:rPr>
              <a:t>Источник:</a:t>
            </a:r>
            <a:r>
              <a:rPr lang="en-US" i="1" dirty="0">
                <a:solidFill>
                  <a:schemeClr val="tx1">
                    <a:lumMod val="50000"/>
                    <a:lumOff val="50000"/>
                  </a:schemeClr>
                </a:solidFill>
                <a:latin typeface="+mn-lt"/>
              </a:rPr>
              <a:t> world fact book</a:t>
            </a:r>
            <a:r>
              <a:rPr lang="ru-RU" i="1" dirty="0">
                <a:solidFill>
                  <a:schemeClr val="tx1">
                    <a:lumMod val="50000"/>
                    <a:lumOff val="50000"/>
                  </a:schemeClr>
                </a:solidFill>
                <a:latin typeface="+mn-lt"/>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rtlCol="0">
            <a:normAutofit fontScale="90000"/>
          </a:bodyPr>
          <a:lstStyle/>
          <a:p>
            <a:pPr eaLnBrk="1" fontAlgn="auto" hangingPunct="1">
              <a:spcAft>
                <a:spcPts val="0"/>
              </a:spcAft>
              <a:defRPr/>
            </a:pPr>
            <a:r>
              <a:rPr lang="ru-RU" dirty="0" smtClean="0"/>
              <a:t>Чистое число мигрантов: 1 250,00 </a:t>
            </a:r>
            <a:r>
              <a:rPr lang="ru-RU" dirty="0" err="1" smtClean="0"/>
              <a:t>тыс</a:t>
            </a:r>
            <a:endParaRPr lang="ru-RU" dirty="0"/>
          </a:p>
        </p:txBody>
      </p:sp>
      <p:pic>
        <p:nvPicPr>
          <p:cNvPr id="56322" name="Содержимое 4" descr="Снимок экрана 2017-03-20 в 23.32.27.png"/>
          <p:cNvPicPr>
            <a:picLocks noGrp="1" noChangeAspect="1"/>
          </p:cNvPicPr>
          <p:nvPr>
            <p:ph idx="1"/>
          </p:nvPr>
        </p:nvPicPr>
        <p:blipFill>
          <a:blip r:embed="rId2"/>
          <a:srcRect l="5632" t="27979" r="11548" b="13791"/>
          <a:stretch>
            <a:fillRect/>
          </a:stretch>
        </p:blipFill>
        <p:spPr>
          <a:xfrm>
            <a:off x="1033463" y="1552575"/>
            <a:ext cx="6815137" cy="2995613"/>
          </a:xfrm>
        </p:spPr>
      </p:pic>
      <p:pic>
        <p:nvPicPr>
          <p:cNvPr id="56323" name="Изображение 3" descr="Снимок экрана 2017-03-20 в 22.35.57.png"/>
          <p:cNvPicPr>
            <a:picLocks noChangeAspect="1"/>
          </p:cNvPicPr>
          <p:nvPr/>
        </p:nvPicPr>
        <p:blipFill>
          <a:blip r:embed="rId3"/>
          <a:srcRect l="9605" t="1482" r="12270" b="73705"/>
          <a:stretch>
            <a:fillRect/>
          </a:stretch>
        </p:blipFill>
        <p:spPr bwMode="auto">
          <a:xfrm>
            <a:off x="1033463" y="4946650"/>
            <a:ext cx="7143750" cy="1417638"/>
          </a:xfrm>
          <a:prstGeom prst="rect">
            <a:avLst/>
          </a:prstGeom>
          <a:noFill/>
          <a:ln w="9525">
            <a:noFill/>
            <a:miter lim="800000"/>
            <a:headEnd/>
            <a:tailEnd/>
          </a:ln>
        </p:spPr>
      </p:pic>
      <p:sp>
        <p:nvSpPr>
          <p:cNvPr id="56324" name="TextBox 5"/>
          <p:cNvSpPr txBox="1">
            <a:spLocks noChangeArrowheads="1"/>
          </p:cNvSpPr>
          <p:nvPr/>
        </p:nvSpPr>
        <p:spPr bwMode="auto">
          <a:xfrm>
            <a:off x="4705350" y="6419850"/>
            <a:ext cx="4243388" cy="368300"/>
          </a:xfrm>
          <a:prstGeom prst="rect">
            <a:avLst/>
          </a:prstGeom>
          <a:noFill/>
          <a:ln w="9525">
            <a:noFill/>
            <a:miter lim="800000"/>
            <a:headEnd/>
            <a:tailEnd/>
          </a:ln>
        </p:spPr>
        <p:txBody>
          <a:bodyPr wrap="none">
            <a:spAutoFit/>
          </a:bodyPr>
          <a:lstStyle/>
          <a:p>
            <a:r>
              <a:rPr lang="ru-RU" i="1">
                <a:solidFill>
                  <a:srgbClr val="7F7F7F"/>
                </a:solidFill>
                <a:latin typeface="Calibri" pitchFamily="34" charset="0"/>
              </a:rPr>
              <a:t>Источник: </a:t>
            </a:r>
            <a:r>
              <a:rPr lang="en-US" i="1">
                <a:solidFill>
                  <a:srgbClr val="7F7F7F"/>
                </a:solidFill>
                <a:latin typeface="Calibri" pitchFamily="34" charset="0"/>
              </a:rPr>
              <a:t>international migration outlook</a:t>
            </a:r>
            <a:endParaRPr lang="ru-RU" i="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Название 1"/>
          <p:cNvSpPr>
            <a:spLocks noGrp="1"/>
          </p:cNvSpPr>
          <p:nvPr>
            <p:ph type="title"/>
          </p:nvPr>
        </p:nvSpPr>
        <p:spPr>
          <a:xfrm>
            <a:off x="457200" y="273050"/>
            <a:ext cx="8161338" cy="1162050"/>
          </a:xfrm>
        </p:spPr>
        <p:txBody>
          <a:bodyPr/>
          <a:lstStyle/>
          <a:p>
            <a:pPr algn="ctr" eaLnBrk="1" hangingPunct="1"/>
            <a:r>
              <a:rPr lang="ru-RU" sz="4000" i="1" smtClean="0"/>
              <a:t>Уровень безработицы=5,9</a:t>
            </a:r>
            <a:r>
              <a:rPr lang="en-US" sz="4000" i="1" smtClean="0"/>
              <a:t>%</a:t>
            </a:r>
            <a:endParaRPr lang="ru-RU" sz="4000" i="1" smtClean="0"/>
          </a:p>
        </p:txBody>
      </p:sp>
      <p:pic>
        <p:nvPicPr>
          <p:cNvPr id="57346" name="Содержимое 3" descr="Снимок экрана 2017-03-20 в 23.34.46.png"/>
          <p:cNvPicPr>
            <a:picLocks noGrp="1" noChangeAspect="1"/>
          </p:cNvPicPr>
          <p:nvPr>
            <p:ph idx="1"/>
          </p:nvPr>
        </p:nvPicPr>
        <p:blipFill>
          <a:blip r:embed="rId2"/>
          <a:srcRect l="3065" t="28719" r="26678" b="16013"/>
          <a:stretch>
            <a:fillRect/>
          </a:stretch>
        </p:blipFill>
        <p:spPr>
          <a:xfrm>
            <a:off x="2473325" y="3332163"/>
            <a:ext cx="6580188" cy="3235325"/>
          </a:xfrm>
        </p:spPr>
      </p:pic>
      <p:sp>
        <p:nvSpPr>
          <p:cNvPr id="57347" name="Текст 4"/>
          <p:cNvSpPr>
            <a:spLocks noGrp="1"/>
          </p:cNvSpPr>
          <p:nvPr>
            <p:ph type="body" sz="half" idx="2"/>
          </p:nvPr>
        </p:nvSpPr>
        <p:spPr>
          <a:xfrm>
            <a:off x="457200" y="1435100"/>
            <a:ext cx="8367713" cy="1746250"/>
          </a:xfrm>
        </p:spPr>
        <p:txBody>
          <a:bodyPr/>
          <a:lstStyle/>
          <a:p>
            <a:pPr marL="285750" indent="-285750" eaLnBrk="1" hangingPunct="1">
              <a:buFont typeface="Wingdings" pitchFamily="2" charset="2"/>
              <a:buChar char="ü"/>
            </a:pPr>
            <a:r>
              <a:rPr lang="en-US" sz="2800" smtClean="0"/>
              <a:t>«система двойного обучения»</a:t>
            </a:r>
            <a:r>
              <a:rPr lang="ru-RU" sz="2800" smtClean="0"/>
              <a:t>;</a:t>
            </a:r>
          </a:p>
          <a:p>
            <a:pPr marL="285750" indent="-285750" eaLnBrk="1" hangingPunct="1">
              <a:buFont typeface="Wingdings" pitchFamily="2" charset="2"/>
              <a:buChar char="ü"/>
            </a:pPr>
            <a:r>
              <a:rPr lang="en-US" sz="2800" smtClean="0"/>
              <a:t>8% молодежной безработицы</a:t>
            </a:r>
            <a:r>
              <a:rPr lang="ru-RU" sz="2800" smtClean="0"/>
              <a:t>;</a:t>
            </a:r>
          </a:p>
          <a:p>
            <a:pPr marL="285750" indent="-285750" eaLnBrk="1" hangingPunct="1">
              <a:buFont typeface="Wingdings" pitchFamily="2" charset="2"/>
              <a:buChar char="ü"/>
            </a:pPr>
            <a:r>
              <a:rPr lang="en-US" sz="2800" smtClean="0"/>
              <a:t>бизнес-иммиграция</a:t>
            </a:r>
            <a:r>
              <a:rPr lang="ru-RU" sz="2800" smtClean="0"/>
              <a:t>.</a:t>
            </a:r>
          </a:p>
        </p:txBody>
      </p:sp>
      <p:sp>
        <p:nvSpPr>
          <p:cNvPr id="57348" name="TextBox 2"/>
          <p:cNvSpPr txBox="1">
            <a:spLocks noChangeArrowheads="1"/>
          </p:cNvSpPr>
          <p:nvPr/>
        </p:nvSpPr>
        <p:spPr bwMode="auto">
          <a:xfrm>
            <a:off x="6173788" y="6478588"/>
            <a:ext cx="2589212" cy="368300"/>
          </a:xfrm>
          <a:prstGeom prst="rect">
            <a:avLst/>
          </a:prstGeom>
          <a:noFill/>
          <a:ln w="9525">
            <a:noFill/>
            <a:miter lim="800000"/>
            <a:headEnd/>
            <a:tailEnd/>
          </a:ln>
        </p:spPr>
        <p:txBody>
          <a:bodyPr wrap="none">
            <a:spAutoFit/>
          </a:bodyPr>
          <a:lstStyle/>
          <a:p>
            <a:r>
              <a:rPr lang="ru-RU" i="1">
                <a:solidFill>
                  <a:srgbClr val="7F7F7F"/>
                </a:solidFill>
                <a:latin typeface="Calibri" pitchFamily="34" charset="0"/>
              </a:rPr>
              <a:t>Источник: </a:t>
            </a:r>
            <a:r>
              <a:rPr lang="en-US" i="1">
                <a:solidFill>
                  <a:srgbClr val="7F7F7F"/>
                </a:solidFill>
                <a:latin typeface="Calibri" pitchFamily="34" charset="0"/>
              </a:rPr>
              <a:t>investing.com</a:t>
            </a:r>
            <a:endParaRPr lang="ru-RU" i="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Название 4"/>
          <p:cNvSpPr>
            <a:spLocks noGrp="1"/>
          </p:cNvSpPr>
          <p:nvPr>
            <p:ph type="title"/>
          </p:nvPr>
        </p:nvSpPr>
        <p:spPr/>
        <p:txBody>
          <a:bodyPr/>
          <a:lstStyle/>
          <a:p>
            <a:pPr eaLnBrk="1" hangingPunct="1"/>
            <a:r>
              <a:rPr lang="en-US" b="1" i="1" smtClean="0">
                <a:latin typeface="Times New Roman" pitchFamily="18" charset="0"/>
                <a:cs typeface="Times New Roman" pitchFamily="18" charset="0"/>
              </a:rPr>
              <a:t>Безработиц</a:t>
            </a:r>
            <a:r>
              <a:rPr lang="ru-RU" b="1" i="1" smtClean="0">
                <a:latin typeface="Times New Roman" pitchFamily="18" charset="0"/>
                <a:cs typeface="Times New Roman" pitchFamily="18" charset="0"/>
              </a:rPr>
              <a:t>а</a:t>
            </a:r>
            <a:endParaRPr lang="ru-RU" i="1" smtClean="0">
              <a:latin typeface="Times New Roman" pitchFamily="18" charset="0"/>
              <a:cs typeface="Times New Roman" pitchFamily="18" charset="0"/>
            </a:endParaRPr>
          </a:p>
        </p:txBody>
      </p:sp>
      <p:sp>
        <p:nvSpPr>
          <p:cNvPr id="6" name="Содержимое 5"/>
          <p:cNvSpPr>
            <a:spLocks noGrp="1"/>
          </p:cNvSpPr>
          <p:nvPr>
            <p:ph idx="1"/>
          </p:nvPr>
        </p:nvSpPr>
        <p:spPr>
          <a:xfrm>
            <a:off x="457200" y="1417638"/>
            <a:ext cx="8229600" cy="5127625"/>
          </a:xfrm>
        </p:spPr>
        <p:txBody>
          <a:bodyPr rtlCol="0">
            <a:normAutofit fontScale="70000" lnSpcReduction="20000"/>
          </a:bodyPr>
          <a:lstStyle/>
          <a:p>
            <a:pPr eaLnBrk="1" fontAlgn="auto" hangingPunct="1">
              <a:spcAft>
                <a:spcPts val="0"/>
              </a:spcAft>
              <a:buFont typeface="Arial"/>
              <a:buChar char="•"/>
              <a:defRPr/>
            </a:pPr>
            <a:r>
              <a:rPr lang="en-US" sz="3400" dirty="0" err="1" smtClean="0">
                <a:latin typeface="Times New Roman"/>
                <a:cs typeface="Times New Roman"/>
              </a:rPr>
              <a:t>Не</a:t>
            </a:r>
            <a:r>
              <a:rPr lang="en-US" sz="3400" dirty="0" smtClean="0">
                <a:latin typeface="Times New Roman"/>
                <a:cs typeface="Times New Roman"/>
              </a:rPr>
              <a:t> </a:t>
            </a:r>
            <a:r>
              <a:rPr lang="en-US" sz="3400" dirty="0" err="1">
                <a:latin typeface="Times New Roman"/>
                <a:cs typeface="Times New Roman"/>
              </a:rPr>
              <a:t>секрет</a:t>
            </a:r>
            <a:r>
              <a:rPr lang="en-US" sz="3400" dirty="0">
                <a:latin typeface="Times New Roman"/>
                <a:cs typeface="Times New Roman"/>
              </a:rPr>
              <a:t>, </a:t>
            </a:r>
            <a:r>
              <a:rPr lang="en-US" sz="3400" dirty="0" err="1">
                <a:latin typeface="Times New Roman"/>
                <a:cs typeface="Times New Roman"/>
              </a:rPr>
              <a:t>низкая</a:t>
            </a:r>
            <a:r>
              <a:rPr lang="en-US" sz="3400" dirty="0">
                <a:latin typeface="Times New Roman"/>
                <a:cs typeface="Times New Roman"/>
              </a:rPr>
              <a:t> </a:t>
            </a:r>
            <a:r>
              <a:rPr lang="en-US" sz="3400" dirty="0" err="1">
                <a:latin typeface="Times New Roman"/>
                <a:cs typeface="Times New Roman"/>
              </a:rPr>
              <a:t>безработица</a:t>
            </a:r>
            <a:r>
              <a:rPr lang="en-US" sz="3400" dirty="0">
                <a:latin typeface="Times New Roman"/>
                <a:cs typeface="Times New Roman"/>
              </a:rPr>
              <a:t> – </a:t>
            </a:r>
            <a:r>
              <a:rPr lang="en-US" sz="3400" dirty="0" err="1">
                <a:latin typeface="Times New Roman"/>
                <a:cs typeface="Times New Roman"/>
              </a:rPr>
              <a:t>один</a:t>
            </a:r>
            <a:r>
              <a:rPr lang="en-US" sz="3400" dirty="0">
                <a:latin typeface="Times New Roman"/>
                <a:cs typeface="Times New Roman"/>
              </a:rPr>
              <a:t> </a:t>
            </a:r>
            <a:r>
              <a:rPr lang="en-US" sz="3400" dirty="0" err="1">
                <a:latin typeface="Times New Roman"/>
                <a:cs typeface="Times New Roman"/>
              </a:rPr>
              <a:t>из</a:t>
            </a:r>
            <a:r>
              <a:rPr lang="en-US" sz="3400" dirty="0">
                <a:latin typeface="Times New Roman"/>
                <a:cs typeface="Times New Roman"/>
              </a:rPr>
              <a:t> </a:t>
            </a:r>
            <a:r>
              <a:rPr lang="en-US" sz="3400" dirty="0" err="1">
                <a:latin typeface="Times New Roman"/>
                <a:cs typeface="Times New Roman"/>
              </a:rPr>
              <a:t>важных</a:t>
            </a:r>
            <a:r>
              <a:rPr lang="en-US" sz="3400" dirty="0">
                <a:latin typeface="Times New Roman"/>
                <a:cs typeface="Times New Roman"/>
              </a:rPr>
              <a:t> </a:t>
            </a:r>
            <a:r>
              <a:rPr lang="en-US" sz="3400" dirty="0" err="1">
                <a:latin typeface="Times New Roman"/>
                <a:cs typeface="Times New Roman"/>
              </a:rPr>
              <a:t>показателей</a:t>
            </a:r>
            <a:r>
              <a:rPr lang="en-US" sz="3400" dirty="0">
                <a:latin typeface="Times New Roman"/>
                <a:cs typeface="Times New Roman"/>
              </a:rPr>
              <a:t> </a:t>
            </a:r>
            <a:r>
              <a:rPr lang="en-US" sz="3400" dirty="0" err="1">
                <a:latin typeface="Times New Roman"/>
                <a:cs typeface="Times New Roman"/>
              </a:rPr>
              <a:t>устойчивости</a:t>
            </a:r>
            <a:r>
              <a:rPr lang="en-US" sz="3400" dirty="0">
                <a:latin typeface="Times New Roman"/>
                <a:cs typeface="Times New Roman"/>
              </a:rPr>
              <a:t> </a:t>
            </a:r>
            <a:r>
              <a:rPr lang="en-US" sz="3400" dirty="0" err="1">
                <a:latin typeface="Times New Roman"/>
                <a:cs typeface="Times New Roman"/>
              </a:rPr>
              <a:t>и</a:t>
            </a:r>
            <a:r>
              <a:rPr lang="en-US" sz="3400" dirty="0">
                <a:latin typeface="Times New Roman"/>
                <a:cs typeface="Times New Roman"/>
              </a:rPr>
              <a:t> </a:t>
            </a:r>
            <a:r>
              <a:rPr lang="en-US" sz="3400" dirty="0" err="1">
                <a:latin typeface="Times New Roman"/>
                <a:cs typeface="Times New Roman"/>
              </a:rPr>
              <a:t>благоприятности</a:t>
            </a:r>
            <a:r>
              <a:rPr lang="en-US" sz="3400" dirty="0">
                <a:latin typeface="Times New Roman"/>
                <a:cs typeface="Times New Roman"/>
              </a:rPr>
              <a:t> </a:t>
            </a:r>
            <a:r>
              <a:rPr lang="en-US" sz="3400" dirty="0" err="1">
                <a:latin typeface="Times New Roman"/>
                <a:cs typeface="Times New Roman"/>
              </a:rPr>
              <a:t>экономики</a:t>
            </a:r>
            <a:r>
              <a:rPr lang="en-US" sz="3400" dirty="0">
                <a:latin typeface="Times New Roman"/>
                <a:cs typeface="Times New Roman"/>
              </a:rPr>
              <a:t>. </a:t>
            </a:r>
            <a:r>
              <a:rPr lang="en-US" sz="3400" dirty="0" err="1">
                <a:latin typeface="Times New Roman"/>
                <a:cs typeface="Times New Roman"/>
              </a:rPr>
              <a:t>А</a:t>
            </a:r>
            <a:r>
              <a:rPr lang="en-US" sz="3400" dirty="0">
                <a:latin typeface="Times New Roman"/>
                <a:cs typeface="Times New Roman"/>
              </a:rPr>
              <a:t> </a:t>
            </a:r>
            <a:r>
              <a:rPr lang="en-US" sz="3400" dirty="0" err="1">
                <a:latin typeface="Times New Roman"/>
                <a:cs typeface="Times New Roman"/>
              </a:rPr>
              <a:t>на</a:t>
            </a:r>
            <a:r>
              <a:rPr lang="en-US" sz="3400" dirty="0">
                <a:latin typeface="Times New Roman"/>
                <a:cs typeface="Times New Roman"/>
              </a:rPr>
              <a:t> </a:t>
            </a:r>
            <a:r>
              <a:rPr lang="en-US" sz="3400" dirty="0" err="1">
                <a:latin typeface="Times New Roman"/>
                <a:cs typeface="Times New Roman"/>
              </a:rPr>
              <a:t>территории</a:t>
            </a:r>
            <a:r>
              <a:rPr lang="en-US" sz="3400" dirty="0">
                <a:latin typeface="Times New Roman"/>
                <a:cs typeface="Times New Roman"/>
              </a:rPr>
              <a:t> ФРГ </a:t>
            </a:r>
            <a:r>
              <a:rPr lang="en-US" sz="3400" dirty="0" err="1">
                <a:latin typeface="Times New Roman"/>
                <a:cs typeface="Times New Roman"/>
              </a:rPr>
              <a:t>насчитывается</a:t>
            </a:r>
            <a:r>
              <a:rPr lang="en-US" sz="3400" dirty="0">
                <a:latin typeface="Times New Roman"/>
                <a:cs typeface="Times New Roman"/>
              </a:rPr>
              <a:t> </a:t>
            </a:r>
            <a:r>
              <a:rPr lang="en-US" sz="3400" dirty="0" err="1">
                <a:latin typeface="Times New Roman"/>
                <a:cs typeface="Times New Roman"/>
              </a:rPr>
              <a:t>меньше</a:t>
            </a:r>
            <a:r>
              <a:rPr lang="en-US" sz="3400" dirty="0">
                <a:latin typeface="Times New Roman"/>
                <a:cs typeface="Times New Roman"/>
              </a:rPr>
              <a:t> </a:t>
            </a:r>
            <a:r>
              <a:rPr lang="en-US" sz="3400" dirty="0" err="1">
                <a:latin typeface="Times New Roman"/>
                <a:cs typeface="Times New Roman"/>
              </a:rPr>
              <a:t>трех</a:t>
            </a:r>
            <a:r>
              <a:rPr lang="en-US" sz="3400" dirty="0">
                <a:latin typeface="Times New Roman"/>
                <a:cs typeface="Times New Roman"/>
              </a:rPr>
              <a:t> </a:t>
            </a:r>
            <a:r>
              <a:rPr lang="en-US" sz="3400" dirty="0" err="1">
                <a:latin typeface="Times New Roman"/>
                <a:cs typeface="Times New Roman"/>
              </a:rPr>
              <a:t>миллионов</a:t>
            </a:r>
            <a:r>
              <a:rPr lang="en-US" sz="3400" dirty="0">
                <a:latin typeface="Times New Roman"/>
                <a:cs typeface="Times New Roman"/>
              </a:rPr>
              <a:t> </a:t>
            </a:r>
            <a:r>
              <a:rPr lang="en-US" sz="3400" dirty="0" err="1">
                <a:latin typeface="Times New Roman"/>
                <a:cs typeface="Times New Roman"/>
              </a:rPr>
              <a:t>безработных</a:t>
            </a:r>
            <a:r>
              <a:rPr lang="en-US" sz="3400" dirty="0">
                <a:latin typeface="Times New Roman"/>
                <a:cs typeface="Times New Roman"/>
              </a:rPr>
              <a:t>. </a:t>
            </a:r>
            <a:r>
              <a:rPr lang="en-US" sz="3400" dirty="0" err="1">
                <a:latin typeface="Times New Roman"/>
                <a:cs typeface="Times New Roman"/>
              </a:rPr>
              <a:t>В</a:t>
            </a:r>
            <a:r>
              <a:rPr lang="en-US" sz="3400" dirty="0">
                <a:latin typeface="Times New Roman"/>
                <a:cs typeface="Times New Roman"/>
              </a:rPr>
              <a:t> ФРГ </a:t>
            </a:r>
            <a:r>
              <a:rPr lang="en-US" sz="3400" dirty="0" err="1">
                <a:latin typeface="Times New Roman"/>
                <a:cs typeface="Times New Roman"/>
              </a:rPr>
              <a:t>разработана</a:t>
            </a:r>
            <a:r>
              <a:rPr lang="en-US" sz="3400" dirty="0">
                <a:latin typeface="Times New Roman"/>
                <a:cs typeface="Times New Roman"/>
              </a:rPr>
              <a:t> </a:t>
            </a:r>
            <a:r>
              <a:rPr lang="en-US" sz="3400" dirty="0" err="1">
                <a:latin typeface="Times New Roman"/>
                <a:cs typeface="Times New Roman"/>
              </a:rPr>
              <a:t>так</a:t>
            </a:r>
            <a:r>
              <a:rPr lang="en-US" sz="3400" dirty="0">
                <a:latin typeface="Times New Roman"/>
                <a:cs typeface="Times New Roman"/>
              </a:rPr>
              <a:t> </a:t>
            </a:r>
            <a:r>
              <a:rPr lang="en-US" sz="3400" dirty="0" err="1">
                <a:latin typeface="Times New Roman"/>
                <a:cs typeface="Times New Roman"/>
              </a:rPr>
              <a:t>называемая</a:t>
            </a:r>
            <a:r>
              <a:rPr lang="en-US" sz="3400" dirty="0">
                <a:latin typeface="Times New Roman"/>
                <a:cs typeface="Times New Roman"/>
              </a:rPr>
              <a:t> «</a:t>
            </a:r>
            <a:r>
              <a:rPr lang="en-US" sz="3400" dirty="0" err="1">
                <a:latin typeface="Times New Roman"/>
                <a:cs typeface="Times New Roman"/>
              </a:rPr>
              <a:t>система</a:t>
            </a:r>
            <a:r>
              <a:rPr lang="en-US" sz="3400" dirty="0">
                <a:latin typeface="Times New Roman"/>
                <a:cs typeface="Times New Roman"/>
              </a:rPr>
              <a:t> </a:t>
            </a:r>
            <a:r>
              <a:rPr lang="en-US" sz="3400" dirty="0" err="1">
                <a:latin typeface="Times New Roman"/>
                <a:cs typeface="Times New Roman"/>
              </a:rPr>
              <a:t>двойного</a:t>
            </a:r>
            <a:r>
              <a:rPr lang="en-US" sz="3400" dirty="0">
                <a:latin typeface="Times New Roman"/>
                <a:cs typeface="Times New Roman"/>
              </a:rPr>
              <a:t> </a:t>
            </a:r>
            <a:r>
              <a:rPr lang="en-US" sz="3400" dirty="0" err="1">
                <a:latin typeface="Times New Roman"/>
                <a:cs typeface="Times New Roman"/>
              </a:rPr>
              <a:t>обучения</a:t>
            </a:r>
            <a:r>
              <a:rPr lang="en-US" sz="3400" dirty="0">
                <a:latin typeface="Times New Roman"/>
                <a:cs typeface="Times New Roman"/>
              </a:rPr>
              <a:t>», </a:t>
            </a:r>
            <a:r>
              <a:rPr lang="en-US" sz="3400" dirty="0" err="1">
                <a:latin typeface="Times New Roman"/>
                <a:cs typeface="Times New Roman"/>
              </a:rPr>
              <a:t>по</a:t>
            </a:r>
            <a:r>
              <a:rPr lang="en-US" sz="3400" dirty="0">
                <a:latin typeface="Times New Roman"/>
                <a:cs typeface="Times New Roman"/>
              </a:rPr>
              <a:t> </a:t>
            </a:r>
            <a:r>
              <a:rPr lang="en-US" sz="3400" dirty="0" err="1">
                <a:latin typeface="Times New Roman"/>
                <a:cs typeface="Times New Roman"/>
              </a:rPr>
              <a:t>которой</a:t>
            </a:r>
            <a:r>
              <a:rPr lang="en-US" sz="3400" dirty="0">
                <a:latin typeface="Times New Roman"/>
                <a:cs typeface="Times New Roman"/>
              </a:rPr>
              <a:t> </a:t>
            </a:r>
            <a:r>
              <a:rPr lang="en-US" sz="3400" dirty="0" err="1">
                <a:latin typeface="Times New Roman"/>
                <a:cs typeface="Times New Roman"/>
              </a:rPr>
              <a:t>молодые</a:t>
            </a:r>
            <a:r>
              <a:rPr lang="en-US" sz="3400" dirty="0">
                <a:latin typeface="Times New Roman"/>
                <a:cs typeface="Times New Roman"/>
              </a:rPr>
              <a:t> </a:t>
            </a:r>
            <a:r>
              <a:rPr lang="en-US" sz="3400" dirty="0" err="1">
                <a:latin typeface="Times New Roman"/>
                <a:cs typeface="Times New Roman"/>
              </a:rPr>
              <a:t>немцы</a:t>
            </a:r>
            <a:r>
              <a:rPr lang="en-US" sz="3400" dirty="0">
                <a:latin typeface="Times New Roman"/>
                <a:cs typeface="Times New Roman"/>
              </a:rPr>
              <a:t>, </a:t>
            </a:r>
            <a:r>
              <a:rPr lang="en-US" sz="3400" dirty="0" err="1">
                <a:latin typeface="Times New Roman"/>
                <a:cs typeface="Times New Roman"/>
              </a:rPr>
              <a:t>еще</a:t>
            </a:r>
            <a:r>
              <a:rPr lang="en-US" sz="3400" dirty="0">
                <a:latin typeface="Times New Roman"/>
                <a:cs typeface="Times New Roman"/>
              </a:rPr>
              <a:t> </a:t>
            </a:r>
            <a:r>
              <a:rPr lang="en-US" sz="3400" dirty="0" err="1">
                <a:latin typeface="Times New Roman"/>
                <a:cs typeface="Times New Roman"/>
              </a:rPr>
              <a:t>во</a:t>
            </a:r>
            <a:r>
              <a:rPr lang="en-US" sz="3400" dirty="0">
                <a:latin typeface="Times New Roman"/>
                <a:cs typeface="Times New Roman"/>
              </a:rPr>
              <a:t> </a:t>
            </a:r>
            <a:r>
              <a:rPr lang="en-US" sz="3400" dirty="0" err="1">
                <a:latin typeface="Times New Roman"/>
                <a:cs typeface="Times New Roman"/>
              </a:rPr>
              <a:t>время</a:t>
            </a:r>
            <a:r>
              <a:rPr lang="en-US" sz="3400" dirty="0">
                <a:latin typeface="Times New Roman"/>
                <a:cs typeface="Times New Roman"/>
              </a:rPr>
              <a:t> </a:t>
            </a:r>
            <a:r>
              <a:rPr lang="en-US" sz="3400" dirty="0" err="1">
                <a:latin typeface="Times New Roman"/>
                <a:cs typeface="Times New Roman"/>
              </a:rPr>
              <a:t>учебы</a:t>
            </a:r>
            <a:r>
              <a:rPr lang="en-US" sz="3400" dirty="0">
                <a:latin typeface="Times New Roman"/>
                <a:cs typeface="Times New Roman"/>
              </a:rPr>
              <a:t> </a:t>
            </a:r>
            <a:r>
              <a:rPr lang="en-US" sz="3400" dirty="0" err="1">
                <a:latin typeface="Times New Roman"/>
                <a:cs typeface="Times New Roman"/>
              </a:rPr>
              <a:t>в</a:t>
            </a:r>
            <a:r>
              <a:rPr lang="en-US" sz="3400" dirty="0">
                <a:latin typeface="Times New Roman"/>
                <a:cs typeface="Times New Roman"/>
              </a:rPr>
              <a:t> </a:t>
            </a:r>
            <a:r>
              <a:rPr lang="en-US" sz="3400" dirty="0" err="1">
                <a:latin typeface="Times New Roman"/>
                <a:cs typeface="Times New Roman"/>
              </a:rPr>
              <a:t>школе</a:t>
            </a:r>
            <a:r>
              <a:rPr lang="en-US" sz="3400" dirty="0">
                <a:latin typeface="Times New Roman"/>
                <a:cs typeface="Times New Roman"/>
              </a:rPr>
              <a:t>, </a:t>
            </a:r>
            <a:r>
              <a:rPr lang="en-US" sz="3400" dirty="0" err="1">
                <a:latin typeface="Times New Roman"/>
                <a:cs typeface="Times New Roman"/>
              </a:rPr>
              <a:t>имеют</a:t>
            </a:r>
            <a:r>
              <a:rPr lang="en-US" sz="3400" dirty="0">
                <a:latin typeface="Times New Roman"/>
                <a:cs typeface="Times New Roman"/>
              </a:rPr>
              <a:t> </a:t>
            </a:r>
            <a:r>
              <a:rPr lang="en-US" sz="3400" dirty="0" err="1">
                <a:latin typeface="Times New Roman"/>
                <a:cs typeface="Times New Roman"/>
              </a:rPr>
              <a:t>право</a:t>
            </a:r>
            <a:r>
              <a:rPr lang="en-US" sz="3400" dirty="0">
                <a:latin typeface="Times New Roman"/>
                <a:cs typeface="Times New Roman"/>
              </a:rPr>
              <a:t> </a:t>
            </a:r>
            <a:r>
              <a:rPr lang="en-US" sz="3400" dirty="0" err="1">
                <a:latin typeface="Times New Roman"/>
                <a:cs typeface="Times New Roman"/>
              </a:rPr>
              <a:t>проходить</a:t>
            </a:r>
            <a:r>
              <a:rPr lang="en-US" sz="3400" dirty="0">
                <a:latin typeface="Times New Roman"/>
                <a:cs typeface="Times New Roman"/>
              </a:rPr>
              <a:t> </a:t>
            </a:r>
            <a:r>
              <a:rPr lang="en-US" sz="3400" dirty="0" err="1">
                <a:latin typeface="Times New Roman"/>
                <a:cs typeface="Times New Roman"/>
              </a:rPr>
              <a:t>на</a:t>
            </a:r>
            <a:r>
              <a:rPr lang="en-US" sz="3400" dirty="0">
                <a:latin typeface="Times New Roman"/>
                <a:cs typeface="Times New Roman"/>
              </a:rPr>
              <a:t> </a:t>
            </a:r>
            <a:r>
              <a:rPr lang="en-US" sz="3400" dirty="0" err="1">
                <a:latin typeface="Times New Roman"/>
                <a:cs typeface="Times New Roman"/>
              </a:rPr>
              <a:t>предприятиях</a:t>
            </a:r>
            <a:r>
              <a:rPr lang="en-US" sz="3400" dirty="0">
                <a:latin typeface="Times New Roman"/>
                <a:cs typeface="Times New Roman"/>
              </a:rPr>
              <a:t> </a:t>
            </a:r>
            <a:r>
              <a:rPr lang="en-US" sz="3400" dirty="0" err="1">
                <a:latin typeface="Times New Roman"/>
                <a:cs typeface="Times New Roman"/>
              </a:rPr>
              <a:t>практику</a:t>
            </a:r>
            <a:r>
              <a:rPr lang="en-US" sz="3400" dirty="0">
                <a:latin typeface="Times New Roman"/>
                <a:cs typeface="Times New Roman"/>
              </a:rPr>
              <a:t> </a:t>
            </a:r>
            <a:r>
              <a:rPr lang="en-US" sz="3400" dirty="0" err="1">
                <a:latin typeface="Times New Roman"/>
                <a:cs typeface="Times New Roman"/>
              </a:rPr>
              <a:t>с</a:t>
            </a:r>
            <a:r>
              <a:rPr lang="en-US" sz="3400" dirty="0">
                <a:latin typeface="Times New Roman"/>
                <a:cs typeface="Times New Roman"/>
              </a:rPr>
              <a:t> </a:t>
            </a:r>
            <a:r>
              <a:rPr lang="en-US" sz="3400" dirty="0" err="1">
                <a:latin typeface="Times New Roman"/>
                <a:cs typeface="Times New Roman"/>
              </a:rPr>
              <a:t>тем</a:t>
            </a:r>
            <a:r>
              <a:rPr lang="en-US" sz="3400" dirty="0">
                <a:latin typeface="Times New Roman"/>
                <a:cs typeface="Times New Roman"/>
              </a:rPr>
              <a:t>, </a:t>
            </a:r>
            <a:r>
              <a:rPr lang="en-US" sz="3400" dirty="0" err="1">
                <a:latin typeface="Times New Roman"/>
                <a:cs typeface="Times New Roman"/>
              </a:rPr>
              <a:t>чтобы</a:t>
            </a:r>
            <a:r>
              <a:rPr lang="en-US" sz="3400" dirty="0">
                <a:latin typeface="Times New Roman"/>
                <a:cs typeface="Times New Roman"/>
              </a:rPr>
              <a:t> </a:t>
            </a:r>
            <a:r>
              <a:rPr lang="en-US" sz="3400" dirty="0" err="1">
                <a:latin typeface="Times New Roman"/>
                <a:cs typeface="Times New Roman"/>
              </a:rPr>
              <a:t>в</a:t>
            </a:r>
            <a:r>
              <a:rPr lang="en-US" sz="3400" dirty="0">
                <a:latin typeface="Times New Roman"/>
                <a:cs typeface="Times New Roman"/>
              </a:rPr>
              <a:t> </a:t>
            </a:r>
            <a:r>
              <a:rPr lang="en-US" sz="3400" dirty="0" err="1">
                <a:latin typeface="Times New Roman"/>
                <a:cs typeface="Times New Roman"/>
              </a:rPr>
              <a:t>дальнейшем</a:t>
            </a:r>
            <a:r>
              <a:rPr lang="en-US" sz="3400" dirty="0">
                <a:latin typeface="Times New Roman"/>
                <a:cs typeface="Times New Roman"/>
              </a:rPr>
              <a:t> </a:t>
            </a:r>
            <a:r>
              <a:rPr lang="en-US" sz="3400" dirty="0" err="1">
                <a:latin typeface="Times New Roman"/>
                <a:cs typeface="Times New Roman"/>
              </a:rPr>
              <a:t>продолжить</a:t>
            </a:r>
            <a:r>
              <a:rPr lang="en-US" sz="3400" dirty="0">
                <a:latin typeface="Times New Roman"/>
                <a:cs typeface="Times New Roman"/>
              </a:rPr>
              <a:t> </a:t>
            </a:r>
            <a:r>
              <a:rPr lang="en-US" sz="3400" dirty="0" err="1">
                <a:latin typeface="Times New Roman"/>
                <a:cs typeface="Times New Roman"/>
              </a:rPr>
              <a:t>там</a:t>
            </a:r>
            <a:r>
              <a:rPr lang="en-US" sz="3400" dirty="0">
                <a:latin typeface="Times New Roman"/>
                <a:cs typeface="Times New Roman"/>
              </a:rPr>
              <a:t> </a:t>
            </a:r>
            <a:r>
              <a:rPr lang="en-US" sz="3400" dirty="0" err="1">
                <a:latin typeface="Times New Roman"/>
                <a:cs typeface="Times New Roman"/>
              </a:rPr>
              <a:t>работать</a:t>
            </a:r>
            <a:r>
              <a:rPr lang="en-US" sz="3400" dirty="0">
                <a:latin typeface="Times New Roman"/>
                <a:cs typeface="Times New Roman"/>
              </a:rPr>
              <a:t>. </a:t>
            </a:r>
            <a:endParaRPr lang="ru-RU" sz="3400" dirty="0" smtClean="0">
              <a:latin typeface="Times New Roman"/>
              <a:cs typeface="Times New Roman"/>
            </a:endParaRPr>
          </a:p>
          <a:p>
            <a:pPr eaLnBrk="1" fontAlgn="auto" hangingPunct="1">
              <a:spcAft>
                <a:spcPts val="0"/>
              </a:spcAft>
              <a:buFont typeface="Arial"/>
              <a:buChar char="•"/>
              <a:defRPr/>
            </a:pPr>
            <a:r>
              <a:rPr lang="en-US" sz="3400" dirty="0" err="1" smtClean="0">
                <a:latin typeface="Times New Roman"/>
                <a:cs typeface="Times New Roman"/>
              </a:rPr>
              <a:t>Результаты</a:t>
            </a:r>
            <a:r>
              <a:rPr lang="en-US" sz="3400" dirty="0" smtClean="0">
                <a:latin typeface="Times New Roman"/>
                <a:cs typeface="Times New Roman"/>
              </a:rPr>
              <a:t> </a:t>
            </a:r>
            <a:r>
              <a:rPr lang="en-US" sz="3400" dirty="0" err="1">
                <a:latin typeface="Times New Roman"/>
                <a:cs typeface="Times New Roman"/>
              </a:rPr>
              <a:t>этой</a:t>
            </a:r>
            <a:r>
              <a:rPr lang="en-US" sz="3400" dirty="0">
                <a:latin typeface="Times New Roman"/>
                <a:cs typeface="Times New Roman"/>
              </a:rPr>
              <a:t> </a:t>
            </a:r>
            <a:r>
              <a:rPr lang="en-US" sz="3400" dirty="0" err="1">
                <a:latin typeface="Times New Roman"/>
                <a:cs typeface="Times New Roman"/>
              </a:rPr>
              <a:t>практики</a:t>
            </a:r>
            <a:r>
              <a:rPr lang="en-US" sz="3400" dirty="0">
                <a:latin typeface="Times New Roman"/>
                <a:cs typeface="Times New Roman"/>
              </a:rPr>
              <a:t> </a:t>
            </a:r>
            <a:r>
              <a:rPr lang="en-US" sz="3400" dirty="0" err="1">
                <a:latin typeface="Times New Roman"/>
                <a:cs typeface="Times New Roman"/>
              </a:rPr>
              <a:t>самые</a:t>
            </a:r>
            <a:r>
              <a:rPr lang="en-US" sz="3400" dirty="0">
                <a:latin typeface="Times New Roman"/>
                <a:cs typeface="Times New Roman"/>
              </a:rPr>
              <a:t> </a:t>
            </a:r>
            <a:r>
              <a:rPr lang="en-US" sz="3400" dirty="0" err="1">
                <a:latin typeface="Times New Roman"/>
                <a:cs typeface="Times New Roman"/>
              </a:rPr>
              <a:t>впечатляющие</a:t>
            </a:r>
            <a:r>
              <a:rPr lang="en-US" sz="3400" dirty="0">
                <a:latin typeface="Times New Roman"/>
                <a:cs typeface="Times New Roman"/>
              </a:rPr>
              <a:t>. </a:t>
            </a:r>
            <a:r>
              <a:rPr lang="en-US" sz="3400" dirty="0" err="1">
                <a:latin typeface="Times New Roman"/>
                <a:cs typeface="Times New Roman"/>
              </a:rPr>
              <a:t>В</a:t>
            </a:r>
            <a:r>
              <a:rPr lang="en-US" sz="3400" dirty="0">
                <a:latin typeface="Times New Roman"/>
                <a:cs typeface="Times New Roman"/>
              </a:rPr>
              <a:t> </a:t>
            </a:r>
            <a:r>
              <a:rPr lang="en-US" sz="3400" dirty="0" err="1">
                <a:latin typeface="Times New Roman"/>
                <a:cs typeface="Times New Roman"/>
              </a:rPr>
              <a:t>Германии</a:t>
            </a:r>
            <a:r>
              <a:rPr lang="en-US" sz="3400" dirty="0">
                <a:latin typeface="Times New Roman"/>
                <a:cs typeface="Times New Roman"/>
              </a:rPr>
              <a:t> </a:t>
            </a:r>
            <a:r>
              <a:rPr lang="en-US" sz="3400" dirty="0" err="1">
                <a:latin typeface="Times New Roman"/>
                <a:cs typeface="Times New Roman"/>
              </a:rPr>
              <a:t>всего</a:t>
            </a:r>
            <a:r>
              <a:rPr lang="en-US" sz="3400" dirty="0">
                <a:latin typeface="Times New Roman"/>
                <a:cs typeface="Times New Roman"/>
              </a:rPr>
              <a:t> 8% </a:t>
            </a:r>
            <a:r>
              <a:rPr lang="en-US" sz="3400" dirty="0" err="1">
                <a:latin typeface="Times New Roman"/>
                <a:cs typeface="Times New Roman"/>
              </a:rPr>
              <a:t>молодежной</a:t>
            </a:r>
            <a:r>
              <a:rPr lang="en-US" sz="3400" dirty="0">
                <a:latin typeface="Times New Roman"/>
                <a:cs typeface="Times New Roman"/>
              </a:rPr>
              <a:t> </a:t>
            </a:r>
            <a:r>
              <a:rPr lang="en-US" sz="3400" dirty="0" err="1">
                <a:latin typeface="Times New Roman"/>
                <a:cs typeface="Times New Roman"/>
              </a:rPr>
              <a:t>безработицы</a:t>
            </a:r>
            <a:r>
              <a:rPr lang="en-US" sz="3400" dirty="0">
                <a:latin typeface="Times New Roman"/>
                <a:cs typeface="Times New Roman"/>
              </a:rPr>
              <a:t>. </a:t>
            </a:r>
            <a:r>
              <a:rPr lang="en-US" sz="3400" dirty="0" err="1">
                <a:latin typeface="Times New Roman"/>
                <a:cs typeface="Times New Roman"/>
              </a:rPr>
              <a:t>Стоит</a:t>
            </a:r>
            <a:r>
              <a:rPr lang="en-US" sz="3400" dirty="0">
                <a:latin typeface="Times New Roman"/>
                <a:cs typeface="Times New Roman"/>
              </a:rPr>
              <a:t> </a:t>
            </a:r>
            <a:r>
              <a:rPr lang="en-US" sz="3400" dirty="0" err="1">
                <a:latin typeface="Times New Roman"/>
                <a:cs typeface="Times New Roman"/>
              </a:rPr>
              <a:t>отметить</a:t>
            </a:r>
            <a:r>
              <a:rPr lang="en-US" sz="3400" dirty="0">
                <a:latin typeface="Times New Roman"/>
                <a:cs typeface="Times New Roman"/>
              </a:rPr>
              <a:t>, </a:t>
            </a:r>
            <a:r>
              <a:rPr lang="en-US" sz="3400" dirty="0" err="1">
                <a:latin typeface="Times New Roman"/>
                <a:cs typeface="Times New Roman"/>
              </a:rPr>
              <a:t>что</a:t>
            </a:r>
            <a:r>
              <a:rPr lang="en-US" sz="3400" dirty="0">
                <a:latin typeface="Times New Roman"/>
                <a:cs typeface="Times New Roman"/>
              </a:rPr>
              <a:t> </a:t>
            </a:r>
            <a:r>
              <a:rPr lang="en-US" sz="3400" dirty="0" err="1">
                <a:latin typeface="Times New Roman"/>
                <a:cs typeface="Times New Roman"/>
              </a:rPr>
              <a:t>бизнес-иммиграция</a:t>
            </a:r>
            <a:r>
              <a:rPr lang="en-US" sz="3400" dirty="0">
                <a:latin typeface="Times New Roman"/>
                <a:cs typeface="Times New Roman"/>
              </a:rPr>
              <a:t> </a:t>
            </a:r>
            <a:r>
              <a:rPr lang="en-US" sz="3400" dirty="0" err="1">
                <a:latin typeface="Times New Roman"/>
                <a:cs typeface="Times New Roman"/>
              </a:rPr>
              <a:t>в</a:t>
            </a:r>
            <a:r>
              <a:rPr lang="en-US" sz="3400" dirty="0">
                <a:latin typeface="Times New Roman"/>
                <a:cs typeface="Times New Roman"/>
              </a:rPr>
              <a:t> </a:t>
            </a:r>
            <a:r>
              <a:rPr lang="en-US" sz="3400" dirty="0" err="1">
                <a:latin typeface="Times New Roman"/>
                <a:cs typeface="Times New Roman"/>
              </a:rPr>
              <a:t>Германию</a:t>
            </a:r>
            <a:r>
              <a:rPr lang="en-US" sz="3400" dirty="0">
                <a:latin typeface="Times New Roman"/>
                <a:cs typeface="Times New Roman"/>
              </a:rPr>
              <a:t> </a:t>
            </a:r>
            <a:r>
              <a:rPr lang="en-US" sz="3400" dirty="0" err="1">
                <a:latin typeface="Times New Roman"/>
                <a:cs typeface="Times New Roman"/>
              </a:rPr>
              <a:t>сейчас</a:t>
            </a:r>
            <a:r>
              <a:rPr lang="en-US" sz="3400" dirty="0">
                <a:latin typeface="Times New Roman"/>
                <a:cs typeface="Times New Roman"/>
              </a:rPr>
              <a:t> </a:t>
            </a:r>
            <a:r>
              <a:rPr lang="en-US" sz="3400" dirty="0" err="1">
                <a:latin typeface="Times New Roman"/>
                <a:cs typeface="Times New Roman"/>
              </a:rPr>
              <a:t>переживает</a:t>
            </a:r>
            <a:r>
              <a:rPr lang="en-US" sz="3400" dirty="0">
                <a:latin typeface="Times New Roman"/>
                <a:cs typeface="Times New Roman"/>
              </a:rPr>
              <a:t> </a:t>
            </a:r>
            <a:r>
              <a:rPr lang="en-US" sz="3400" dirty="0" err="1">
                <a:latin typeface="Times New Roman"/>
                <a:cs typeface="Times New Roman"/>
              </a:rPr>
              <a:t>очень</a:t>
            </a:r>
            <a:r>
              <a:rPr lang="en-US" sz="3400" dirty="0">
                <a:latin typeface="Times New Roman"/>
                <a:cs typeface="Times New Roman"/>
              </a:rPr>
              <a:t> </a:t>
            </a:r>
            <a:r>
              <a:rPr lang="en-US" sz="3400" dirty="0" err="1">
                <a:latin typeface="Times New Roman"/>
                <a:cs typeface="Times New Roman"/>
              </a:rPr>
              <a:t>благоприятный</a:t>
            </a:r>
            <a:r>
              <a:rPr lang="en-US" sz="3400" dirty="0">
                <a:latin typeface="Times New Roman"/>
                <a:cs typeface="Times New Roman"/>
              </a:rPr>
              <a:t> </a:t>
            </a:r>
            <a:r>
              <a:rPr lang="en-US" sz="3400" dirty="0" err="1">
                <a:latin typeface="Times New Roman"/>
                <a:cs typeface="Times New Roman"/>
              </a:rPr>
              <a:t>период</a:t>
            </a:r>
            <a:r>
              <a:rPr lang="en-US" sz="3400" dirty="0">
                <a:latin typeface="Times New Roman"/>
                <a:cs typeface="Times New Roman"/>
              </a:rPr>
              <a:t>: </a:t>
            </a:r>
            <a:r>
              <a:rPr lang="en-US" sz="3400" dirty="0" err="1">
                <a:latin typeface="Times New Roman"/>
                <a:cs typeface="Times New Roman"/>
              </a:rPr>
              <a:t>снизились</a:t>
            </a:r>
            <a:r>
              <a:rPr lang="en-US" sz="3400" dirty="0">
                <a:latin typeface="Times New Roman"/>
                <a:cs typeface="Times New Roman"/>
              </a:rPr>
              <a:t> </a:t>
            </a:r>
            <a:r>
              <a:rPr lang="en-US" sz="3400" dirty="0" err="1">
                <a:latin typeface="Times New Roman"/>
                <a:cs typeface="Times New Roman"/>
              </a:rPr>
              <a:t>требования</a:t>
            </a:r>
            <a:r>
              <a:rPr lang="en-US" sz="3400" dirty="0">
                <a:latin typeface="Times New Roman"/>
                <a:cs typeface="Times New Roman"/>
              </a:rPr>
              <a:t> </a:t>
            </a:r>
            <a:r>
              <a:rPr lang="en-US" sz="3400" dirty="0" err="1">
                <a:latin typeface="Times New Roman"/>
                <a:cs typeface="Times New Roman"/>
              </a:rPr>
              <a:t>для</a:t>
            </a:r>
            <a:r>
              <a:rPr lang="en-US" sz="3400" dirty="0">
                <a:latin typeface="Times New Roman"/>
                <a:cs typeface="Times New Roman"/>
              </a:rPr>
              <a:t> </a:t>
            </a:r>
            <a:r>
              <a:rPr lang="en-US" sz="3400" dirty="0" err="1">
                <a:latin typeface="Times New Roman"/>
                <a:cs typeface="Times New Roman"/>
              </a:rPr>
              <a:t>получения</a:t>
            </a:r>
            <a:r>
              <a:rPr lang="en-US" sz="3400" dirty="0">
                <a:latin typeface="Times New Roman"/>
                <a:cs typeface="Times New Roman"/>
              </a:rPr>
              <a:t> ВНЖ, </a:t>
            </a:r>
            <a:r>
              <a:rPr lang="en-US" sz="3400" dirty="0" err="1">
                <a:latin typeface="Times New Roman"/>
                <a:cs typeface="Times New Roman"/>
              </a:rPr>
              <a:t>инвестиции</a:t>
            </a:r>
            <a:r>
              <a:rPr lang="en-US" sz="3400" dirty="0">
                <a:latin typeface="Times New Roman"/>
                <a:cs typeface="Times New Roman"/>
              </a:rPr>
              <a:t> </a:t>
            </a:r>
            <a:r>
              <a:rPr lang="en-US" sz="3400" dirty="0" err="1">
                <a:latin typeface="Times New Roman"/>
                <a:cs typeface="Times New Roman"/>
              </a:rPr>
              <a:t>в</a:t>
            </a:r>
            <a:r>
              <a:rPr lang="en-US" sz="3400" dirty="0">
                <a:latin typeface="Times New Roman"/>
                <a:cs typeface="Times New Roman"/>
              </a:rPr>
              <a:t> </a:t>
            </a:r>
            <a:r>
              <a:rPr lang="en-US" sz="3400" dirty="0" err="1">
                <a:latin typeface="Times New Roman"/>
                <a:cs typeface="Times New Roman"/>
              </a:rPr>
              <a:t>Германию</a:t>
            </a:r>
            <a:r>
              <a:rPr lang="en-US" sz="3400" dirty="0">
                <a:latin typeface="Times New Roman"/>
                <a:cs typeface="Times New Roman"/>
              </a:rPr>
              <a:t> </a:t>
            </a:r>
            <a:r>
              <a:rPr lang="en-US" sz="3400" dirty="0" err="1">
                <a:latin typeface="Times New Roman"/>
                <a:cs typeface="Times New Roman"/>
              </a:rPr>
              <a:t>также</a:t>
            </a:r>
            <a:r>
              <a:rPr lang="en-US" sz="3400" dirty="0">
                <a:latin typeface="Times New Roman"/>
                <a:cs typeface="Times New Roman"/>
              </a:rPr>
              <a:t> </a:t>
            </a:r>
            <a:r>
              <a:rPr lang="en-US" sz="3400" dirty="0" err="1">
                <a:latin typeface="Times New Roman"/>
                <a:cs typeface="Times New Roman"/>
              </a:rPr>
              <a:t>получили</a:t>
            </a:r>
            <a:r>
              <a:rPr lang="en-US" sz="3400" dirty="0">
                <a:latin typeface="Times New Roman"/>
                <a:cs typeface="Times New Roman"/>
              </a:rPr>
              <a:t> </a:t>
            </a:r>
            <a:r>
              <a:rPr lang="en-US" sz="3400" dirty="0" err="1">
                <a:latin typeface="Times New Roman"/>
                <a:cs typeface="Times New Roman"/>
              </a:rPr>
              <a:t>практически</a:t>
            </a:r>
            <a:r>
              <a:rPr lang="en-US" sz="3400" dirty="0">
                <a:latin typeface="Times New Roman"/>
                <a:cs typeface="Times New Roman"/>
              </a:rPr>
              <a:t> «</a:t>
            </a:r>
            <a:r>
              <a:rPr lang="en-US" sz="3400" dirty="0" err="1">
                <a:latin typeface="Times New Roman"/>
                <a:cs typeface="Times New Roman"/>
              </a:rPr>
              <a:t>зеленый</a:t>
            </a:r>
            <a:r>
              <a:rPr lang="en-US" sz="3400" dirty="0">
                <a:latin typeface="Times New Roman"/>
                <a:cs typeface="Times New Roman"/>
              </a:rPr>
              <a:t> </a:t>
            </a:r>
            <a:r>
              <a:rPr lang="en-US" sz="3400" dirty="0" err="1">
                <a:latin typeface="Times New Roman"/>
                <a:cs typeface="Times New Roman"/>
              </a:rPr>
              <a:t>свет</a:t>
            </a:r>
            <a:r>
              <a:rPr lang="en-US" sz="3400" dirty="0">
                <a:latin typeface="Times New Roman"/>
                <a:cs typeface="Times New Roman"/>
              </a:rPr>
              <a:t>» – </a:t>
            </a:r>
            <a:r>
              <a:rPr lang="en-US" sz="3400" dirty="0" err="1">
                <a:latin typeface="Times New Roman"/>
                <a:cs typeface="Times New Roman"/>
              </a:rPr>
              <a:t>упростилась</a:t>
            </a:r>
            <a:r>
              <a:rPr lang="en-US" sz="3400" dirty="0">
                <a:latin typeface="Times New Roman"/>
                <a:cs typeface="Times New Roman"/>
              </a:rPr>
              <a:t> </a:t>
            </a:r>
            <a:r>
              <a:rPr lang="en-US" sz="3400" dirty="0" err="1">
                <a:latin typeface="Times New Roman"/>
                <a:cs typeface="Times New Roman"/>
              </a:rPr>
              <a:t>процедура</a:t>
            </a:r>
            <a:r>
              <a:rPr lang="en-US" sz="3400" dirty="0">
                <a:latin typeface="Times New Roman"/>
                <a:cs typeface="Times New Roman"/>
              </a:rPr>
              <a:t> </a:t>
            </a:r>
            <a:r>
              <a:rPr lang="en-US" sz="3400" dirty="0" err="1">
                <a:latin typeface="Times New Roman"/>
                <a:cs typeface="Times New Roman"/>
              </a:rPr>
              <a:t>получения</a:t>
            </a:r>
            <a:r>
              <a:rPr lang="en-US" sz="3400" dirty="0">
                <a:latin typeface="Times New Roman"/>
                <a:cs typeface="Times New Roman"/>
              </a:rPr>
              <a:t> </a:t>
            </a:r>
            <a:r>
              <a:rPr lang="en-US" sz="3400" dirty="0" err="1">
                <a:latin typeface="Times New Roman"/>
                <a:cs typeface="Times New Roman"/>
              </a:rPr>
              <a:t>разрешения</a:t>
            </a:r>
            <a:r>
              <a:rPr lang="en-US" sz="3400" dirty="0">
                <a:latin typeface="Times New Roman"/>
                <a:cs typeface="Times New Roman"/>
              </a:rPr>
              <a:t> </a:t>
            </a:r>
            <a:r>
              <a:rPr lang="en-US" sz="3400" dirty="0" err="1">
                <a:latin typeface="Times New Roman"/>
                <a:cs typeface="Times New Roman"/>
              </a:rPr>
              <a:t>на</a:t>
            </a:r>
            <a:r>
              <a:rPr lang="en-US" sz="3400" dirty="0">
                <a:latin typeface="Times New Roman"/>
                <a:cs typeface="Times New Roman"/>
              </a:rPr>
              <a:t> </a:t>
            </a:r>
            <a:r>
              <a:rPr lang="en-US" sz="3400" dirty="0" err="1">
                <a:latin typeface="Times New Roman"/>
                <a:cs typeface="Times New Roman"/>
              </a:rPr>
              <a:t>деловую</a:t>
            </a:r>
            <a:r>
              <a:rPr lang="en-US" sz="3400" dirty="0">
                <a:latin typeface="Times New Roman"/>
                <a:cs typeface="Times New Roman"/>
              </a:rPr>
              <a:t> </a:t>
            </a:r>
            <a:r>
              <a:rPr lang="en-US" sz="3400" dirty="0" err="1">
                <a:latin typeface="Times New Roman"/>
                <a:cs typeface="Times New Roman"/>
              </a:rPr>
              <a:t>активность</a:t>
            </a:r>
            <a:r>
              <a:rPr lang="en-US" sz="3400" dirty="0">
                <a:latin typeface="Times New Roman"/>
                <a:cs typeface="Times New Roman"/>
              </a:rPr>
              <a:t> </a:t>
            </a:r>
            <a:r>
              <a:rPr lang="en-US" sz="3400" dirty="0" err="1">
                <a:latin typeface="Times New Roman"/>
                <a:cs typeface="Times New Roman"/>
              </a:rPr>
              <a:t>в</a:t>
            </a:r>
            <a:r>
              <a:rPr lang="en-US" sz="3400" dirty="0">
                <a:latin typeface="Times New Roman"/>
                <a:cs typeface="Times New Roman"/>
              </a:rPr>
              <a:t> ФРГ, </a:t>
            </a:r>
            <a:r>
              <a:rPr lang="en-US" sz="3400" dirty="0" err="1">
                <a:latin typeface="Times New Roman"/>
                <a:cs typeface="Times New Roman"/>
              </a:rPr>
              <a:t>экономика</a:t>
            </a:r>
            <a:r>
              <a:rPr lang="en-US" sz="3400" dirty="0">
                <a:latin typeface="Times New Roman"/>
                <a:cs typeface="Times New Roman"/>
              </a:rPr>
              <a:t> </a:t>
            </a:r>
            <a:r>
              <a:rPr lang="en-US" sz="3400" dirty="0" err="1">
                <a:latin typeface="Times New Roman"/>
                <a:cs typeface="Times New Roman"/>
              </a:rPr>
              <a:t>растет</a:t>
            </a:r>
            <a:r>
              <a:rPr lang="en-US" sz="3400" dirty="0">
                <a:latin typeface="Times New Roman"/>
                <a:cs typeface="Times New Roman"/>
              </a:rPr>
              <a:t>, </a:t>
            </a:r>
            <a:r>
              <a:rPr lang="en-US" sz="3400" dirty="0" err="1">
                <a:latin typeface="Times New Roman"/>
                <a:cs typeface="Times New Roman"/>
              </a:rPr>
              <a:t>безработица</a:t>
            </a:r>
            <a:r>
              <a:rPr lang="en-US" sz="3400" dirty="0">
                <a:latin typeface="Times New Roman"/>
                <a:cs typeface="Times New Roman"/>
              </a:rPr>
              <a:t> </a:t>
            </a:r>
            <a:r>
              <a:rPr lang="en-US" sz="3400" dirty="0" err="1">
                <a:latin typeface="Times New Roman"/>
                <a:cs typeface="Times New Roman"/>
              </a:rPr>
              <a:t>падает</a:t>
            </a:r>
            <a:r>
              <a:rPr lang="en-US" sz="3400" dirty="0">
                <a:latin typeface="Times New Roman"/>
                <a:cs typeface="Times New Roman"/>
              </a:rPr>
              <a:t>.</a:t>
            </a:r>
            <a:endParaRPr lang="ru-RU" sz="3400" dirty="0">
              <a:latin typeface="Times New Roman"/>
              <a:cs typeface="Times New Roman"/>
            </a:endParaRPr>
          </a:p>
          <a:p>
            <a:pPr eaLnBrk="1" fontAlgn="auto" hangingPunct="1">
              <a:spcAft>
                <a:spcPts val="0"/>
              </a:spcAft>
              <a:buFont typeface="Arial"/>
              <a:buChar char="•"/>
              <a:defRPr/>
            </a:pPr>
            <a:endParaRPr lang="ru-RU" dirty="0">
              <a:latin typeface="Times New Roman"/>
              <a:cs typeface="Times New Roman"/>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Название 1"/>
          <p:cNvSpPr>
            <a:spLocks noGrp="1"/>
          </p:cNvSpPr>
          <p:nvPr>
            <p:ph type="title"/>
          </p:nvPr>
        </p:nvSpPr>
        <p:spPr>
          <a:xfrm>
            <a:off x="457200" y="468313"/>
            <a:ext cx="4210050" cy="966787"/>
          </a:xfrm>
        </p:spPr>
        <p:txBody>
          <a:bodyPr/>
          <a:lstStyle/>
          <a:p>
            <a:pPr algn="ctr" eaLnBrk="1" hangingPunct="1"/>
            <a:r>
              <a:rPr lang="ru-RU" sz="2400" smtClean="0"/>
              <a:t>Кто получается наиболее высокие зарплаты в Германии?</a:t>
            </a:r>
          </a:p>
        </p:txBody>
      </p:sp>
      <p:pic>
        <p:nvPicPr>
          <p:cNvPr id="59394" name="Содержимое 3" descr="222.png"/>
          <p:cNvPicPr>
            <a:picLocks noGrp="1" noChangeAspect="1"/>
          </p:cNvPicPr>
          <p:nvPr>
            <p:ph idx="1"/>
          </p:nvPr>
        </p:nvPicPr>
        <p:blipFill>
          <a:blip r:embed="rId2"/>
          <a:srcRect/>
          <a:stretch>
            <a:fillRect/>
          </a:stretch>
        </p:blipFill>
        <p:spPr>
          <a:xfrm>
            <a:off x="3575050" y="1495425"/>
            <a:ext cx="5111750" cy="3833813"/>
          </a:xfrm>
        </p:spPr>
      </p:pic>
      <p:sp>
        <p:nvSpPr>
          <p:cNvPr id="59395" name="Текст 4"/>
          <p:cNvSpPr>
            <a:spLocks noGrp="1"/>
          </p:cNvSpPr>
          <p:nvPr>
            <p:ph type="body" sz="half" idx="2"/>
          </p:nvPr>
        </p:nvSpPr>
        <p:spPr>
          <a:xfrm>
            <a:off x="457200" y="1495425"/>
            <a:ext cx="2654300" cy="4183063"/>
          </a:xfrm>
        </p:spPr>
        <p:txBody>
          <a:bodyPr/>
          <a:lstStyle/>
          <a:p>
            <a:pPr algn="ctr" eaLnBrk="1" hangingPunct="1"/>
            <a:r>
              <a:rPr lang="ru-RU" sz="2400" smtClean="0"/>
              <a:t>В Германии помимо медиков хорошо зарабатывают специалисты по управлению активами и бизнесом, юристы.</a:t>
            </a:r>
          </a:p>
          <a:p>
            <a:pPr algn="ctr" eaLnBrk="1" hangingPunct="1"/>
            <a:endParaRPr lang="ru-RU"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Название 4"/>
          <p:cNvSpPr>
            <a:spLocks noGrp="1"/>
          </p:cNvSpPr>
          <p:nvPr>
            <p:ph type="title"/>
          </p:nvPr>
        </p:nvSpPr>
        <p:spPr/>
        <p:txBody>
          <a:bodyPr/>
          <a:lstStyle/>
          <a:p>
            <a:pPr eaLnBrk="1" hangingPunct="1"/>
            <a:r>
              <a:rPr lang="ru-RU" b="1" i="1" smtClean="0"/>
              <a:t>Топ-10 зарплат</a:t>
            </a:r>
            <a:r>
              <a:rPr lang="ru-RU" i="1" smtClean="0"/>
              <a:t> </a:t>
            </a:r>
          </a:p>
        </p:txBody>
      </p:sp>
      <p:sp>
        <p:nvSpPr>
          <p:cNvPr id="6" name="Содержимое 5"/>
          <p:cNvSpPr>
            <a:spLocks noGrp="1"/>
          </p:cNvSpPr>
          <p:nvPr>
            <p:ph idx="1"/>
          </p:nvPr>
        </p:nvSpPr>
        <p:spPr/>
        <p:txBody>
          <a:bodyPr rtlCol="0">
            <a:normAutofit fontScale="92500" lnSpcReduction="20000"/>
          </a:bodyPr>
          <a:lstStyle/>
          <a:p>
            <a:pPr algn="ctr" eaLnBrk="1" fontAlgn="auto" hangingPunct="1">
              <a:spcAft>
                <a:spcPts val="0"/>
              </a:spcAft>
              <a:buFont typeface="Wingdings" charset="2"/>
              <a:buChar char="ü"/>
              <a:defRPr/>
            </a:pPr>
            <a:r>
              <a:rPr lang="ru-RU" b="1" dirty="0">
                <a:latin typeface="Times New Roman"/>
                <a:cs typeface="Times New Roman"/>
              </a:rPr>
              <a:t>Топ-10 зарплат</a:t>
            </a:r>
            <a:r>
              <a:rPr lang="ru-RU" dirty="0">
                <a:latin typeface="Times New Roman"/>
                <a:cs typeface="Times New Roman"/>
              </a:rPr>
              <a:t> – сбалансирован. </a:t>
            </a:r>
          </a:p>
          <a:p>
            <a:pPr algn="ctr" eaLnBrk="1" fontAlgn="auto" hangingPunct="1">
              <a:spcAft>
                <a:spcPts val="0"/>
              </a:spcAft>
              <a:buFont typeface="Wingdings" charset="2"/>
              <a:buChar char="ü"/>
              <a:defRPr/>
            </a:pPr>
            <a:r>
              <a:rPr lang="en-US" dirty="0" err="1">
                <a:latin typeface="Times New Roman"/>
                <a:cs typeface="Times New Roman"/>
              </a:rPr>
              <a:t>Средние</a:t>
            </a:r>
            <a:r>
              <a:rPr lang="en-US" dirty="0">
                <a:latin typeface="Times New Roman"/>
                <a:cs typeface="Times New Roman"/>
              </a:rPr>
              <a:t> </a:t>
            </a:r>
            <a:r>
              <a:rPr lang="en-US" dirty="0" err="1">
                <a:latin typeface="Times New Roman"/>
                <a:cs typeface="Times New Roman"/>
              </a:rPr>
              <a:t>годовые</a:t>
            </a:r>
            <a:r>
              <a:rPr lang="en-US" dirty="0">
                <a:latin typeface="Times New Roman"/>
                <a:cs typeface="Times New Roman"/>
              </a:rPr>
              <a:t> </a:t>
            </a:r>
            <a:r>
              <a:rPr lang="en-US" dirty="0" err="1">
                <a:latin typeface="Times New Roman"/>
                <a:cs typeface="Times New Roman"/>
              </a:rPr>
              <a:t>зарплаты</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разных</a:t>
            </a:r>
            <a:r>
              <a:rPr lang="en-US" dirty="0">
                <a:latin typeface="Times New Roman"/>
                <a:cs typeface="Times New Roman"/>
              </a:rPr>
              <a:t> </a:t>
            </a:r>
            <a:r>
              <a:rPr lang="en-US" dirty="0" err="1">
                <a:latin typeface="Times New Roman"/>
                <a:cs typeface="Times New Roman"/>
              </a:rPr>
              <a:t>федеральных</a:t>
            </a:r>
            <a:r>
              <a:rPr lang="en-US" dirty="0">
                <a:latin typeface="Times New Roman"/>
                <a:cs typeface="Times New Roman"/>
              </a:rPr>
              <a:t> </a:t>
            </a:r>
            <a:r>
              <a:rPr lang="en-US" dirty="0" err="1">
                <a:latin typeface="Times New Roman"/>
                <a:cs typeface="Times New Roman"/>
              </a:rPr>
              <a:t>замлях</a:t>
            </a:r>
            <a:r>
              <a:rPr lang="en-US" dirty="0">
                <a:latin typeface="Times New Roman"/>
                <a:cs typeface="Times New Roman"/>
              </a:rPr>
              <a:t> </a:t>
            </a:r>
            <a:r>
              <a:rPr lang="en-US" dirty="0" err="1">
                <a:latin typeface="Times New Roman"/>
                <a:cs typeface="Times New Roman"/>
              </a:rPr>
              <a:t>Германии</a:t>
            </a:r>
            <a:r>
              <a:rPr lang="en-US" dirty="0">
                <a:latin typeface="Times New Roman"/>
                <a:cs typeface="Times New Roman"/>
              </a:rPr>
              <a:t>  </a:t>
            </a:r>
            <a:r>
              <a:rPr lang="en-US" dirty="0" err="1">
                <a:latin typeface="Times New Roman"/>
                <a:cs typeface="Times New Roman"/>
              </a:rPr>
              <a:t>различаются</a:t>
            </a:r>
            <a:r>
              <a:rPr lang="en-US" dirty="0">
                <a:latin typeface="Times New Roman"/>
                <a:cs typeface="Times New Roman"/>
              </a:rPr>
              <a:t>.</a:t>
            </a:r>
            <a:endParaRPr lang="ru-RU" dirty="0">
              <a:latin typeface="Times New Roman"/>
              <a:cs typeface="Times New Roman"/>
            </a:endParaRPr>
          </a:p>
          <a:p>
            <a:pPr algn="ctr" eaLnBrk="1" fontAlgn="auto" hangingPunct="1">
              <a:spcAft>
                <a:spcPts val="0"/>
              </a:spcAft>
              <a:buFont typeface="Wingdings" charset="2"/>
              <a:buChar char="ü"/>
              <a:defRPr/>
            </a:pPr>
            <a:r>
              <a:rPr lang="en-US" dirty="0" err="1">
                <a:latin typeface="Times New Roman"/>
                <a:cs typeface="Times New Roman"/>
              </a:rPr>
              <a:t>Если</a:t>
            </a:r>
            <a:r>
              <a:rPr lang="en-US" dirty="0">
                <a:latin typeface="Times New Roman"/>
                <a:cs typeface="Times New Roman"/>
              </a:rPr>
              <a:t> </a:t>
            </a:r>
            <a:r>
              <a:rPr lang="en-US" dirty="0" err="1">
                <a:latin typeface="Times New Roman"/>
                <a:cs typeface="Times New Roman"/>
              </a:rPr>
              <a:t>смотреть</a:t>
            </a:r>
            <a:r>
              <a:rPr lang="en-US" dirty="0">
                <a:latin typeface="Times New Roman"/>
                <a:cs typeface="Times New Roman"/>
              </a:rPr>
              <a:t> </a:t>
            </a:r>
            <a:r>
              <a:rPr lang="en-US" dirty="0" err="1">
                <a:latin typeface="Times New Roman"/>
                <a:cs typeface="Times New Roman"/>
              </a:rPr>
              <a:t>по</a:t>
            </a:r>
            <a:r>
              <a:rPr lang="en-US" dirty="0">
                <a:latin typeface="Times New Roman"/>
                <a:cs typeface="Times New Roman"/>
              </a:rPr>
              <a:t> </a:t>
            </a:r>
            <a:r>
              <a:rPr lang="en-US" dirty="0" err="1">
                <a:latin typeface="Times New Roman"/>
                <a:cs typeface="Times New Roman"/>
              </a:rPr>
              <a:t>отраслям</a:t>
            </a:r>
            <a:r>
              <a:rPr lang="en-US" dirty="0">
                <a:latin typeface="Times New Roman"/>
                <a:cs typeface="Times New Roman"/>
              </a:rPr>
              <a:t>, </a:t>
            </a:r>
            <a:r>
              <a:rPr lang="en-US" dirty="0" err="1">
                <a:latin typeface="Times New Roman"/>
                <a:cs typeface="Times New Roman"/>
              </a:rPr>
              <a:t>то</a:t>
            </a:r>
            <a:r>
              <a:rPr lang="en-US" dirty="0">
                <a:latin typeface="Times New Roman"/>
                <a:cs typeface="Times New Roman"/>
              </a:rPr>
              <a:t> </a:t>
            </a:r>
            <a:r>
              <a:rPr lang="en-US" dirty="0" err="1">
                <a:latin typeface="Times New Roman"/>
                <a:cs typeface="Times New Roman"/>
              </a:rPr>
              <a:t>наиболее</a:t>
            </a:r>
            <a:r>
              <a:rPr lang="en-US" dirty="0">
                <a:latin typeface="Times New Roman"/>
                <a:cs typeface="Times New Roman"/>
              </a:rPr>
              <a:t> </a:t>
            </a:r>
            <a:r>
              <a:rPr lang="en-US" dirty="0" err="1">
                <a:latin typeface="Times New Roman"/>
                <a:cs typeface="Times New Roman"/>
              </a:rPr>
              <a:t>привлекательныим</a:t>
            </a:r>
            <a:r>
              <a:rPr lang="en-US" dirty="0">
                <a:latin typeface="Times New Roman"/>
                <a:cs typeface="Times New Roman"/>
              </a:rPr>
              <a:t> </a:t>
            </a:r>
            <a:r>
              <a:rPr lang="en-US" dirty="0" err="1">
                <a:latin typeface="Times New Roman"/>
                <a:cs typeface="Times New Roman"/>
              </a:rPr>
              <a:t>выглядят</a:t>
            </a:r>
            <a:r>
              <a:rPr lang="en-US" dirty="0">
                <a:latin typeface="Times New Roman"/>
                <a:cs typeface="Times New Roman"/>
              </a:rPr>
              <a:t> </a:t>
            </a:r>
            <a:r>
              <a:rPr lang="en-US" dirty="0" err="1">
                <a:latin typeface="Times New Roman"/>
                <a:cs typeface="Times New Roman"/>
              </a:rPr>
              <a:t>банковская</a:t>
            </a:r>
            <a:r>
              <a:rPr lang="en-US" dirty="0">
                <a:latin typeface="Times New Roman"/>
                <a:cs typeface="Times New Roman"/>
              </a:rPr>
              <a:t>, </a:t>
            </a:r>
            <a:r>
              <a:rPr lang="en-US" dirty="0" err="1">
                <a:latin typeface="Times New Roman"/>
                <a:cs typeface="Times New Roman"/>
              </a:rPr>
              <a:t>фармацевтическая</a:t>
            </a:r>
            <a:r>
              <a:rPr lang="en-US" dirty="0">
                <a:latin typeface="Times New Roman"/>
                <a:cs typeface="Times New Roman"/>
              </a:rPr>
              <a:t> </a:t>
            </a:r>
            <a:r>
              <a:rPr lang="en-US" dirty="0" err="1">
                <a:latin typeface="Times New Roman"/>
                <a:cs typeface="Times New Roman"/>
              </a:rPr>
              <a:t>отрасль</a:t>
            </a:r>
            <a:r>
              <a:rPr lang="en-US" dirty="0">
                <a:latin typeface="Times New Roman"/>
                <a:cs typeface="Times New Roman"/>
              </a:rPr>
              <a:t>, </a:t>
            </a:r>
            <a:r>
              <a:rPr lang="en-US" dirty="0" err="1">
                <a:latin typeface="Times New Roman"/>
                <a:cs typeface="Times New Roman"/>
              </a:rPr>
              <a:t>а</a:t>
            </a:r>
            <a:r>
              <a:rPr lang="en-US" dirty="0">
                <a:latin typeface="Times New Roman"/>
                <a:cs typeface="Times New Roman"/>
              </a:rPr>
              <a:t> </a:t>
            </a:r>
            <a:r>
              <a:rPr lang="en-US" dirty="0" err="1">
                <a:latin typeface="Times New Roman"/>
                <a:cs typeface="Times New Roman"/>
              </a:rPr>
              <a:t>также</a:t>
            </a:r>
            <a:r>
              <a:rPr lang="en-US" dirty="0">
                <a:latin typeface="Times New Roman"/>
                <a:cs typeface="Times New Roman"/>
              </a:rPr>
              <a:t> </a:t>
            </a:r>
            <a:r>
              <a:rPr lang="en-US" dirty="0" err="1">
                <a:latin typeface="Times New Roman"/>
                <a:cs typeface="Times New Roman"/>
              </a:rPr>
              <a:t>автомобилестроение</a:t>
            </a:r>
            <a:r>
              <a:rPr lang="en-US" dirty="0">
                <a:latin typeface="Times New Roman"/>
                <a:cs typeface="Times New Roman"/>
              </a:rPr>
              <a:t>. </a:t>
            </a:r>
            <a:r>
              <a:rPr lang="en-US" dirty="0" err="1">
                <a:latin typeface="Times New Roman"/>
                <a:cs typeface="Times New Roman"/>
              </a:rPr>
              <a:t>Различные</a:t>
            </a:r>
            <a:r>
              <a:rPr lang="en-US" dirty="0">
                <a:latin typeface="Times New Roman"/>
                <a:cs typeface="Times New Roman"/>
              </a:rPr>
              <a:t> </a:t>
            </a:r>
            <a:r>
              <a:rPr lang="en-US" dirty="0" err="1">
                <a:latin typeface="Times New Roman"/>
                <a:cs typeface="Times New Roman"/>
              </a:rPr>
              <a:t>сферы</a:t>
            </a:r>
            <a:r>
              <a:rPr lang="en-US" dirty="0">
                <a:latin typeface="Times New Roman"/>
                <a:cs typeface="Times New Roman"/>
              </a:rPr>
              <a:t> </a:t>
            </a:r>
            <a:r>
              <a:rPr lang="en-US" dirty="0" err="1">
                <a:latin typeface="Times New Roman"/>
                <a:cs typeface="Times New Roman"/>
              </a:rPr>
              <a:t>услуг</a:t>
            </a:r>
            <a:r>
              <a:rPr lang="en-US" dirty="0">
                <a:latin typeface="Times New Roman"/>
                <a:cs typeface="Times New Roman"/>
              </a:rPr>
              <a:t> (</a:t>
            </a:r>
            <a:r>
              <a:rPr lang="en-US" dirty="0" err="1">
                <a:latin typeface="Times New Roman"/>
                <a:cs typeface="Times New Roman"/>
              </a:rPr>
              <a:t>гостиничный</a:t>
            </a:r>
            <a:r>
              <a:rPr lang="en-US" dirty="0">
                <a:latin typeface="Times New Roman"/>
                <a:cs typeface="Times New Roman"/>
              </a:rPr>
              <a:t> </a:t>
            </a:r>
            <a:r>
              <a:rPr lang="en-US" dirty="0" err="1">
                <a:latin typeface="Times New Roman"/>
                <a:cs typeface="Times New Roman"/>
              </a:rPr>
              <a:t>бизнес</a:t>
            </a:r>
            <a:r>
              <a:rPr lang="en-US" dirty="0">
                <a:latin typeface="Times New Roman"/>
                <a:cs typeface="Times New Roman"/>
              </a:rPr>
              <a:t>, </a:t>
            </a:r>
            <a:r>
              <a:rPr lang="en-US" dirty="0" err="1">
                <a:latin typeface="Times New Roman"/>
                <a:cs typeface="Times New Roman"/>
              </a:rPr>
              <a:t>общественное</a:t>
            </a:r>
            <a:r>
              <a:rPr lang="en-US" dirty="0">
                <a:latin typeface="Times New Roman"/>
                <a:cs typeface="Times New Roman"/>
              </a:rPr>
              <a:t> </a:t>
            </a:r>
            <a:r>
              <a:rPr lang="en-US" dirty="0" err="1">
                <a:latin typeface="Times New Roman"/>
                <a:cs typeface="Times New Roman"/>
              </a:rPr>
              <a:t>питание</a:t>
            </a:r>
            <a:r>
              <a:rPr lang="en-US" dirty="0">
                <a:latin typeface="Times New Roman"/>
                <a:cs typeface="Times New Roman"/>
              </a:rPr>
              <a:t>, </a:t>
            </a:r>
            <a:r>
              <a:rPr lang="en-US" dirty="0" err="1">
                <a:latin typeface="Times New Roman"/>
                <a:cs typeface="Times New Roman"/>
              </a:rPr>
              <a:t>парикмахерские</a:t>
            </a:r>
            <a:r>
              <a:rPr lang="en-US" dirty="0">
                <a:latin typeface="Times New Roman"/>
                <a:cs typeface="Times New Roman"/>
              </a:rPr>
              <a:t> </a:t>
            </a:r>
            <a:r>
              <a:rPr lang="en-US" dirty="0" err="1">
                <a:latin typeface="Times New Roman"/>
                <a:cs typeface="Times New Roman"/>
              </a:rPr>
              <a:t>услуги</a:t>
            </a:r>
            <a:r>
              <a:rPr lang="en-US" dirty="0">
                <a:latin typeface="Times New Roman"/>
                <a:cs typeface="Times New Roman"/>
              </a:rPr>
              <a:t> </a:t>
            </a:r>
            <a:r>
              <a:rPr lang="en-US" dirty="0" err="1">
                <a:latin typeface="Times New Roman"/>
                <a:cs typeface="Times New Roman"/>
              </a:rPr>
              <a:t>и</a:t>
            </a:r>
            <a:r>
              <a:rPr lang="en-US" dirty="0">
                <a:latin typeface="Times New Roman"/>
                <a:cs typeface="Times New Roman"/>
              </a:rPr>
              <a:t> </a:t>
            </a:r>
            <a:r>
              <a:rPr lang="en-US" dirty="0" err="1">
                <a:latin typeface="Times New Roman"/>
                <a:cs typeface="Times New Roman"/>
              </a:rPr>
              <a:t>прочие</a:t>
            </a:r>
            <a:r>
              <a:rPr lang="en-US" dirty="0">
                <a:latin typeface="Times New Roman"/>
                <a:cs typeface="Times New Roman"/>
              </a:rPr>
              <a:t>) </a:t>
            </a:r>
            <a:r>
              <a:rPr lang="en-US" dirty="0" err="1">
                <a:latin typeface="Times New Roman"/>
                <a:cs typeface="Times New Roman"/>
              </a:rPr>
              <a:t>являлись</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2014 </a:t>
            </a:r>
            <a:r>
              <a:rPr lang="en-US" dirty="0" err="1">
                <a:latin typeface="Times New Roman"/>
                <a:cs typeface="Times New Roman"/>
              </a:rPr>
              <a:t>году</a:t>
            </a:r>
            <a:r>
              <a:rPr lang="en-US" dirty="0">
                <a:latin typeface="Times New Roman"/>
                <a:cs typeface="Times New Roman"/>
              </a:rPr>
              <a:t> </a:t>
            </a:r>
            <a:r>
              <a:rPr lang="en-US" dirty="0" err="1">
                <a:latin typeface="Times New Roman"/>
                <a:cs typeface="Times New Roman"/>
              </a:rPr>
              <a:t>отраслями</a:t>
            </a:r>
            <a:r>
              <a:rPr lang="en-US" dirty="0">
                <a:latin typeface="Times New Roman"/>
                <a:cs typeface="Times New Roman"/>
              </a:rPr>
              <a:t> </a:t>
            </a:r>
            <a:r>
              <a:rPr lang="en-US" dirty="0" err="1">
                <a:latin typeface="Times New Roman"/>
                <a:cs typeface="Times New Roman"/>
              </a:rPr>
              <a:t>с</a:t>
            </a:r>
            <a:r>
              <a:rPr lang="en-US" dirty="0">
                <a:latin typeface="Times New Roman"/>
                <a:cs typeface="Times New Roman"/>
              </a:rPr>
              <a:t> </a:t>
            </a:r>
            <a:r>
              <a:rPr lang="en-US" dirty="0" err="1">
                <a:latin typeface="Times New Roman"/>
                <a:cs typeface="Times New Roman"/>
              </a:rPr>
              <a:t>минимальными</a:t>
            </a:r>
            <a:r>
              <a:rPr lang="en-US" dirty="0">
                <a:latin typeface="Times New Roman"/>
                <a:cs typeface="Times New Roman"/>
              </a:rPr>
              <a:t> </a:t>
            </a:r>
            <a:r>
              <a:rPr lang="en-US" dirty="0" err="1">
                <a:latin typeface="Times New Roman"/>
                <a:cs typeface="Times New Roman"/>
              </a:rPr>
              <a:t>средними</a:t>
            </a:r>
            <a:r>
              <a:rPr lang="en-US" dirty="0">
                <a:latin typeface="Times New Roman"/>
                <a:cs typeface="Times New Roman"/>
              </a:rPr>
              <a:t> </a:t>
            </a:r>
            <a:r>
              <a:rPr lang="en-US" dirty="0" err="1">
                <a:latin typeface="Times New Roman"/>
                <a:cs typeface="Times New Roman"/>
              </a:rPr>
              <a:t>заработными</a:t>
            </a:r>
            <a:r>
              <a:rPr lang="en-US" dirty="0">
                <a:latin typeface="Times New Roman"/>
                <a:cs typeface="Times New Roman"/>
              </a:rPr>
              <a:t> </a:t>
            </a:r>
            <a:r>
              <a:rPr lang="en-US" dirty="0" err="1">
                <a:latin typeface="Times New Roman"/>
                <a:cs typeface="Times New Roman"/>
              </a:rPr>
              <a:t>платами</a:t>
            </a:r>
            <a:r>
              <a:rPr lang="en-US" dirty="0">
                <a:latin typeface="Times New Roman"/>
                <a:cs typeface="Times New Roman"/>
              </a:rPr>
              <a:t>.</a:t>
            </a:r>
            <a:endParaRPr lang="ru-RU" dirty="0">
              <a:latin typeface="Times New Roman"/>
              <a:cs typeface="Times New Roman"/>
            </a:endParaRPr>
          </a:p>
          <a:p>
            <a:pPr algn="ctr" eaLnBrk="1" fontAlgn="auto" hangingPunct="1">
              <a:spcAft>
                <a:spcPts val="0"/>
              </a:spcAft>
              <a:buFont typeface="Wingdings" charset="2"/>
              <a:buChar char="ü"/>
              <a:defRPr/>
            </a:pPr>
            <a:endParaRPr lang="ru-RU" dirty="0">
              <a:latin typeface="Times New Roman"/>
              <a:cs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Название 4"/>
          <p:cNvSpPr>
            <a:spLocks noGrp="1"/>
          </p:cNvSpPr>
          <p:nvPr>
            <p:ph type="title"/>
          </p:nvPr>
        </p:nvSpPr>
        <p:spPr>
          <a:xfrm>
            <a:off x="457200" y="14288"/>
            <a:ext cx="8229600" cy="1143000"/>
          </a:xfrm>
        </p:spPr>
        <p:txBody>
          <a:bodyPr/>
          <a:lstStyle/>
          <a:p>
            <a:pPr eaLnBrk="1" hangingPunct="1"/>
            <a:r>
              <a:rPr lang="ru-RU" sz="2400" i="1" smtClean="0"/>
              <a:t>Рейтинг отраслей Германии по годовым зарплатам</a:t>
            </a:r>
            <a:endParaRPr lang="ru-RU" sz="2400" smtClean="0"/>
          </a:p>
        </p:txBody>
      </p:sp>
      <p:pic>
        <p:nvPicPr>
          <p:cNvPr id="61442" name="Содержимое 6" descr="333.jpg"/>
          <p:cNvPicPr>
            <a:picLocks noGrp="1" noChangeAspect="1"/>
          </p:cNvPicPr>
          <p:nvPr>
            <p:ph idx="1"/>
          </p:nvPr>
        </p:nvPicPr>
        <p:blipFill>
          <a:blip r:embed="rId2"/>
          <a:srcRect t="44" b="369"/>
          <a:stretch>
            <a:fillRect/>
          </a:stretch>
        </p:blipFill>
        <p:spPr>
          <a:xfrm>
            <a:off x="622300" y="854075"/>
            <a:ext cx="8064500" cy="5637213"/>
          </a:xfrm>
        </p:spPr>
      </p:pic>
      <p:sp>
        <p:nvSpPr>
          <p:cNvPr id="61443" name="TextBox 1"/>
          <p:cNvSpPr txBox="1">
            <a:spLocks noChangeArrowheads="1"/>
          </p:cNvSpPr>
          <p:nvPr/>
        </p:nvSpPr>
        <p:spPr bwMode="auto">
          <a:xfrm>
            <a:off x="3309938" y="6394450"/>
            <a:ext cx="5637212" cy="368300"/>
          </a:xfrm>
          <a:prstGeom prst="rect">
            <a:avLst/>
          </a:prstGeom>
          <a:noFill/>
          <a:ln w="9525">
            <a:noFill/>
            <a:miter lim="800000"/>
            <a:headEnd/>
            <a:tailEnd/>
          </a:ln>
        </p:spPr>
        <p:txBody>
          <a:bodyPr wrap="none">
            <a:spAutoFit/>
          </a:bodyPr>
          <a:lstStyle/>
          <a:p>
            <a:r>
              <a:rPr lang="ru-RU" i="1">
                <a:solidFill>
                  <a:srgbClr val="7F7F7F"/>
                </a:solidFill>
                <a:latin typeface="Calibri" pitchFamily="34" charset="0"/>
              </a:rPr>
              <a:t>Источник: </a:t>
            </a:r>
            <a:r>
              <a:rPr lang="en-US" i="1">
                <a:solidFill>
                  <a:srgbClr val="7F7F7F"/>
                </a:solidFill>
                <a:latin typeface="Calibri" pitchFamily="34" charset="0"/>
              </a:rPr>
              <a:t>https://www.study-in-germany.ru/salary-2015</a:t>
            </a:r>
            <a:endParaRPr lang="ru-RU" i="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Название 1"/>
          <p:cNvSpPr>
            <a:spLocks noGrp="1"/>
          </p:cNvSpPr>
          <p:nvPr>
            <p:ph type="title"/>
          </p:nvPr>
        </p:nvSpPr>
        <p:spPr/>
        <p:txBody>
          <a:bodyPr/>
          <a:lstStyle/>
          <a:p>
            <a:pPr eaLnBrk="1" hangingPunct="1"/>
            <a:r>
              <a:rPr lang="ru-RU" b="1" i="1" smtClean="0"/>
              <a:t>Рабочие места</a:t>
            </a:r>
            <a:endParaRPr lang="ru-RU" i="1" smtClean="0"/>
          </a:p>
        </p:txBody>
      </p:sp>
      <p:sp>
        <p:nvSpPr>
          <p:cNvPr id="3" name="Содержимое 2"/>
          <p:cNvSpPr>
            <a:spLocks noGrp="1"/>
          </p:cNvSpPr>
          <p:nvPr>
            <p:ph idx="1"/>
          </p:nvPr>
        </p:nvSpPr>
        <p:spPr/>
        <p:txBody>
          <a:bodyPr rtlCol="0">
            <a:normAutofit fontScale="70000" lnSpcReduction="20000"/>
          </a:bodyPr>
          <a:lstStyle/>
          <a:p>
            <a:pPr algn="just" eaLnBrk="1" fontAlgn="auto" hangingPunct="1">
              <a:spcAft>
                <a:spcPts val="0"/>
              </a:spcAft>
              <a:buFont typeface="Arial"/>
              <a:buChar char="•"/>
              <a:defRPr/>
            </a:pPr>
            <a:r>
              <a:rPr lang="ru-RU" dirty="0" smtClean="0">
                <a:latin typeface="Times New Roman"/>
                <a:cs typeface="Times New Roman"/>
              </a:rPr>
              <a:t>В </a:t>
            </a:r>
            <a:r>
              <a:rPr lang="ru-RU" dirty="0">
                <a:latin typeface="Times New Roman"/>
                <a:cs typeface="Times New Roman"/>
              </a:rPr>
              <a:t>Германии существует большое количество свободных временных рабочих мест, вакансий в сфере оптовой и розничной торговли, ремонта оборудования, в производстве, в сфере бизнес-услуг, здравоохранения и социальной работы. Значительный рост числа вакансий за последний год отмечен в производстве, области информации и коммуникаций, а также </a:t>
            </a:r>
            <a:r>
              <a:rPr lang="ru-RU" dirty="0" err="1">
                <a:latin typeface="Times New Roman"/>
                <a:cs typeface="Times New Roman"/>
              </a:rPr>
              <a:t>фрилансерских</a:t>
            </a:r>
            <a:r>
              <a:rPr lang="ru-RU" dirty="0">
                <a:latin typeface="Times New Roman"/>
                <a:cs typeface="Times New Roman"/>
              </a:rPr>
              <a:t>, научных и технических работ. Не хватает в Германии физиков, радиомехаников, механиков воздушных судов, медсестер, специалистов по страхованию, стоматологов, фармацевтов и торговых представителей. </a:t>
            </a:r>
            <a:endParaRPr lang="ru-RU" dirty="0" smtClean="0">
              <a:latin typeface="Times New Roman"/>
              <a:cs typeface="Times New Roman"/>
            </a:endParaRPr>
          </a:p>
          <a:p>
            <a:pPr algn="just" eaLnBrk="1" fontAlgn="auto" hangingPunct="1">
              <a:spcAft>
                <a:spcPts val="0"/>
              </a:spcAft>
              <a:buFont typeface="Arial"/>
              <a:buChar char="•"/>
              <a:defRPr/>
            </a:pPr>
            <a:r>
              <a:rPr lang="ru-RU" dirty="0" smtClean="0">
                <a:latin typeface="Times New Roman"/>
                <a:cs typeface="Times New Roman"/>
              </a:rPr>
              <a:t>Сегодня в </a:t>
            </a:r>
            <a:r>
              <a:rPr lang="ru-RU" dirty="0">
                <a:latin typeface="Times New Roman"/>
                <a:cs typeface="Times New Roman"/>
              </a:rPr>
              <a:t>Германии существует больше вакансий, чем незанятых квалифицированных кадров, в таких областях, как пластиковое производство, металлообработка, </a:t>
            </a:r>
            <a:r>
              <a:rPr lang="ru-RU" dirty="0" err="1">
                <a:latin typeface="Times New Roman"/>
                <a:cs typeface="Times New Roman"/>
              </a:rPr>
              <a:t>автоинженерия</a:t>
            </a:r>
            <a:r>
              <a:rPr lang="ru-RU" dirty="0">
                <a:latin typeface="Times New Roman"/>
                <a:cs typeface="Times New Roman"/>
              </a:rPr>
              <a:t>, энергетика, строительство, информационные технологии, авиация, железнодорожное сообщение, полиция</a:t>
            </a:r>
          </a:p>
          <a:p>
            <a:pPr algn="just" eaLnBrk="1" fontAlgn="auto" hangingPunct="1">
              <a:spcAft>
                <a:spcPts val="0"/>
              </a:spcAft>
              <a:buFont typeface="Arial"/>
              <a:buChar char="•"/>
              <a:defRPr/>
            </a:pPr>
            <a:endParaRPr lang="ru-RU" dirty="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dirty="0" smtClean="0">
                <a:solidFill>
                  <a:schemeClr val="bg2">
                    <a:lumMod val="50000"/>
                  </a:schemeClr>
                </a:solidFill>
              </a:rPr>
              <a:t>Спрос </a:t>
            </a:r>
            <a:r>
              <a:rPr lang="ru-RU" dirty="0">
                <a:solidFill>
                  <a:schemeClr val="bg2">
                    <a:lumMod val="50000"/>
                  </a:schemeClr>
                </a:solidFill>
              </a:rPr>
              <a:t>и </a:t>
            </a:r>
            <a:r>
              <a:rPr lang="ru-RU" dirty="0" smtClean="0">
                <a:solidFill>
                  <a:schemeClr val="bg2">
                    <a:lumMod val="50000"/>
                  </a:schemeClr>
                </a:solidFill>
              </a:rPr>
              <a:t>предложение </a:t>
            </a:r>
            <a:r>
              <a:rPr lang="ru-RU" dirty="0">
                <a:solidFill>
                  <a:schemeClr val="bg2">
                    <a:lumMod val="50000"/>
                  </a:schemeClr>
                </a:solidFill>
              </a:rPr>
              <a:t>труда</a:t>
            </a:r>
            <a:endParaRPr lang="ru-RU" dirty="0"/>
          </a:p>
        </p:txBody>
      </p:sp>
      <p:pic>
        <p:nvPicPr>
          <p:cNvPr id="17410" name="Picture 2" descr="http://5fan.ru/files/19/5fan_ru_95545_a92ec5545c3c1f4a261173d4c7cfd016.html_files/1.png"/>
          <p:cNvPicPr>
            <a:picLocks noGrp="1" noChangeAspect="1" noChangeArrowheads="1"/>
          </p:cNvPicPr>
          <p:nvPr>
            <p:ph idx="1"/>
          </p:nvPr>
        </p:nvPicPr>
        <p:blipFill>
          <a:blip r:embed="rId2"/>
          <a:srcRect/>
          <a:stretch>
            <a:fillRect/>
          </a:stretch>
        </p:blipFill>
        <p:spPr>
          <a:xfrm>
            <a:off x="457200" y="1762125"/>
            <a:ext cx="8229600" cy="4202113"/>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rtlCol="0">
            <a:normAutofit fontScale="90000"/>
          </a:bodyPr>
          <a:lstStyle/>
          <a:p>
            <a:pPr eaLnBrk="1" fontAlgn="auto" hangingPunct="1">
              <a:spcAft>
                <a:spcPts val="0"/>
              </a:spcAft>
              <a:defRPr/>
            </a:pPr>
            <a:r>
              <a:rPr lang="ru-RU" b="1" i="1" dirty="0" smtClean="0">
                <a:latin typeface="Times New Roman"/>
                <a:cs typeface="Times New Roman"/>
              </a:rPr>
              <a:t>Особенность</a:t>
            </a:r>
            <a:r>
              <a:rPr lang="ru-RU" i="1" dirty="0" smtClean="0">
                <a:latin typeface="Times New Roman"/>
                <a:cs typeface="Times New Roman"/>
              </a:rPr>
              <a:t> </a:t>
            </a:r>
            <a:r>
              <a:rPr lang="ru-RU" i="1" dirty="0">
                <a:latin typeface="Times New Roman"/>
                <a:cs typeface="Times New Roman"/>
              </a:rPr>
              <a:t>немецкого рынка труда </a:t>
            </a:r>
          </a:p>
        </p:txBody>
      </p:sp>
      <p:sp>
        <p:nvSpPr>
          <p:cNvPr id="3" name="Содержимое 2"/>
          <p:cNvSpPr>
            <a:spLocks noGrp="1"/>
          </p:cNvSpPr>
          <p:nvPr>
            <p:ph idx="1"/>
          </p:nvPr>
        </p:nvSpPr>
        <p:spPr/>
        <p:txBody>
          <a:bodyPr rtlCol="0">
            <a:normAutofit fontScale="92500" lnSpcReduction="20000"/>
          </a:bodyPr>
          <a:lstStyle/>
          <a:p>
            <a:pPr marL="0" indent="0" algn="ctr" eaLnBrk="1" fontAlgn="auto" hangingPunct="1">
              <a:spcAft>
                <a:spcPts val="0"/>
              </a:spcAft>
              <a:buFont typeface="Arial"/>
              <a:buNone/>
              <a:defRPr/>
            </a:pPr>
            <a:r>
              <a:rPr lang="ru-RU" b="1" dirty="0">
                <a:latin typeface="Times New Roman"/>
                <a:cs typeface="Times New Roman"/>
              </a:rPr>
              <a:t>Особенностью</a:t>
            </a:r>
            <a:r>
              <a:rPr lang="ru-RU" dirty="0">
                <a:latin typeface="Times New Roman"/>
                <a:cs typeface="Times New Roman"/>
              </a:rPr>
              <a:t> немецкого рынка труда является больший упор на среднее профессиональное образование, высокая занятость в сфере государственной службы и услуг всякого рода, а так же большой запас рабочей силы за счет мигрантов. Сегодня с уверенностью можно сказать, что рынок труда Германии вышел из кризисного состояния и сейчас активно развивается, это подтверждает низкий уровень безработицы и самый высокий уровень занятости за последние 30 лет.</a:t>
            </a:r>
          </a:p>
          <a:p>
            <a:pPr algn="ctr" eaLnBrk="1" fontAlgn="auto" hangingPunct="1">
              <a:spcAft>
                <a:spcPts val="0"/>
              </a:spcAft>
              <a:buFont typeface="Arial"/>
              <a:buChar char="•"/>
              <a:defRPr/>
            </a:pPr>
            <a:endParaRPr lang="ru-RU" dirty="0">
              <a:latin typeface="Times New Roman"/>
              <a:cs typeface="Times New Roman"/>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Название 3"/>
          <p:cNvSpPr>
            <a:spLocks noGrp="1"/>
          </p:cNvSpPr>
          <p:nvPr>
            <p:ph type="title"/>
          </p:nvPr>
        </p:nvSpPr>
        <p:spPr>
          <a:xfrm>
            <a:off x="457200" y="101600"/>
            <a:ext cx="8229600" cy="800100"/>
          </a:xfrm>
        </p:spPr>
        <p:txBody>
          <a:bodyPr/>
          <a:lstStyle/>
          <a:p>
            <a:pPr eaLnBrk="1" hangingPunct="1"/>
            <a:r>
              <a:rPr lang="ru-RU" b="1" i="1" smtClean="0"/>
              <a:t>Франция</a:t>
            </a:r>
          </a:p>
        </p:txBody>
      </p:sp>
      <p:sp>
        <p:nvSpPr>
          <p:cNvPr id="64514" name="Текст 4"/>
          <p:cNvSpPr>
            <a:spLocks noGrp="1"/>
          </p:cNvSpPr>
          <p:nvPr>
            <p:ph type="body" idx="1"/>
          </p:nvPr>
        </p:nvSpPr>
        <p:spPr>
          <a:xfrm>
            <a:off x="457200" y="1187450"/>
            <a:ext cx="4040188" cy="798513"/>
          </a:xfrm>
        </p:spPr>
        <p:txBody>
          <a:bodyPr/>
          <a:lstStyle/>
          <a:p>
            <a:pPr algn="ctr" eaLnBrk="1" hangingPunct="1"/>
            <a:r>
              <a:rPr lang="ru-RU" smtClean="0"/>
              <a:t>Население = 64395,35 тыс</a:t>
            </a:r>
          </a:p>
        </p:txBody>
      </p:sp>
      <p:pic>
        <p:nvPicPr>
          <p:cNvPr id="64515" name="Содержимое 8" descr="Снимок экрана 2017-03-21 в 0.11.59.png"/>
          <p:cNvPicPr>
            <a:picLocks noGrp="1" noChangeAspect="1"/>
          </p:cNvPicPr>
          <p:nvPr>
            <p:ph sz="half" idx="2"/>
          </p:nvPr>
        </p:nvPicPr>
        <p:blipFill>
          <a:blip r:embed="rId2"/>
          <a:srcRect/>
          <a:stretch>
            <a:fillRect/>
          </a:stretch>
        </p:blipFill>
        <p:spPr>
          <a:xfrm>
            <a:off x="457200" y="2887663"/>
            <a:ext cx="4040188" cy="2525712"/>
          </a:xfrm>
        </p:spPr>
      </p:pic>
      <p:sp>
        <p:nvSpPr>
          <p:cNvPr id="64516" name="Текст 6"/>
          <p:cNvSpPr>
            <a:spLocks noGrp="1"/>
          </p:cNvSpPr>
          <p:nvPr>
            <p:ph type="body" sz="quarter" idx="3"/>
          </p:nvPr>
        </p:nvSpPr>
        <p:spPr>
          <a:xfrm>
            <a:off x="4645025" y="1398588"/>
            <a:ext cx="4041775" cy="989012"/>
          </a:xfrm>
        </p:spPr>
        <p:txBody>
          <a:bodyPr/>
          <a:lstStyle/>
          <a:p>
            <a:pPr algn="ctr" eaLnBrk="1" hangingPunct="1"/>
            <a:r>
              <a:rPr lang="ru-RU" smtClean="0"/>
              <a:t>Чистое число мигрантов = 331,56 тыс</a:t>
            </a:r>
          </a:p>
        </p:txBody>
      </p:sp>
      <p:pic>
        <p:nvPicPr>
          <p:cNvPr id="64517" name="Содержимое 10" descr="Снимок экрана 2017-03-21 в 0.14.02.png"/>
          <p:cNvPicPr>
            <a:picLocks noGrp="1" noChangeAspect="1"/>
          </p:cNvPicPr>
          <p:nvPr>
            <p:ph sz="quarter" idx="4"/>
          </p:nvPr>
        </p:nvPicPr>
        <p:blipFill>
          <a:blip r:embed="rId3"/>
          <a:srcRect/>
          <a:stretch>
            <a:fillRect/>
          </a:stretch>
        </p:blipFill>
        <p:spPr>
          <a:xfrm>
            <a:off x="4645025" y="2887663"/>
            <a:ext cx="4041775" cy="2525712"/>
          </a:xfrm>
        </p:spPr>
      </p:pic>
      <p:pic>
        <p:nvPicPr>
          <p:cNvPr id="64518" name="Изображение 11" descr="Flag_of_France.png"/>
          <p:cNvPicPr>
            <a:picLocks noChangeAspect="1"/>
          </p:cNvPicPr>
          <p:nvPr/>
        </p:nvPicPr>
        <p:blipFill>
          <a:blip r:embed="rId4"/>
          <a:srcRect/>
          <a:stretch>
            <a:fillRect/>
          </a:stretch>
        </p:blipFill>
        <p:spPr bwMode="auto">
          <a:xfrm>
            <a:off x="7339013" y="101600"/>
            <a:ext cx="1608137" cy="1073150"/>
          </a:xfrm>
          <a:prstGeom prst="rect">
            <a:avLst/>
          </a:prstGeom>
          <a:noFill/>
          <a:ln w="9525">
            <a:noFill/>
            <a:miter lim="800000"/>
            <a:headEnd/>
            <a:tailEnd/>
          </a:ln>
        </p:spPr>
      </p:pic>
      <p:sp>
        <p:nvSpPr>
          <p:cNvPr id="2" name="Прямоугольник 1"/>
          <p:cNvSpPr/>
          <p:nvPr/>
        </p:nvSpPr>
        <p:spPr>
          <a:xfrm>
            <a:off x="6215063" y="6283325"/>
            <a:ext cx="2813050" cy="369888"/>
          </a:xfrm>
          <a:prstGeom prst="rect">
            <a:avLst/>
          </a:prstGeom>
        </p:spPr>
        <p:txBody>
          <a:bodyPr wrap="none">
            <a:spAutoFit/>
          </a:bodyPr>
          <a:lstStyle/>
          <a:p>
            <a:pPr fontAlgn="auto">
              <a:spcBef>
                <a:spcPts val="0"/>
              </a:spcBef>
              <a:spcAft>
                <a:spcPts val="0"/>
              </a:spcAft>
              <a:defRPr/>
            </a:pPr>
            <a:r>
              <a:rPr lang="ru-RU" i="1" dirty="0">
                <a:solidFill>
                  <a:schemeClr val="tx1">
                    <a:lumMod val="50000"/>
                    <a:lumOff val="50000"/>
                  </a:schemeClr>
                </a:solidFill>
                <a:latin typeface="+mn-lt"/>
              </a:rPr>
              <a:t>Источник:</a:t>
            </a:r>
            <a:r>
              <a:rPr lang="en-US" i="1" dirty="0">
                <a:solidFill>
                  <a:schemeClr val="tx1">
                    <a:lumMod val="50000"/>
                    <a:lumOff val="50000"/>
                  </a:schemeClr>
                </a:solidFill>
                <a:latin typeface="+mn-lt"/>
              </a:rPr>
              <a:t> world fact book</a:t>
            </a:r>
            <a:r>
              <a:rPr lang="ru-RU" i="1" dirty="0">
                <a:solidFill>
                  <a:schemeClr val="tx1">
                    <a:lumMod val="50000"/>
                    <a:lumOff val="50000"/>
                  </a:schemeClr>
                </a:solidFill>
                <a:latin typeface="+mn-lt"/>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Название 1"/>
          <p:cNvSpPr>
            <a:spLocks noGrp="1"/>
          </p:cNvSpPr>
          <p:nvPr>
            <p:ph type="title"/>
          </p:nvPr>
        </p:nvSpPr>
        <p:spPr>
          <a:xfrm>
            <a:off x="284163" y="174625"/>
            <a:ext cx="8229600" cy="1143000"/>
          </a:xfrm>
        </p:spPr>
        <p:txBody>
          <a:bodyPr/>
          <a:lstStyle/>
          <a:p>
            <a:pPr algn="l" eaLnBrk="1" hangingPunct="1"/>
            <a:r>
              <a:rPr lang="ru-RU" smtClean="0"/>
              <a:t>Уровень безработицы = 10</a:t>
            </a:r>
            <a:r>
              <a:rPr lang="en-US" smtClean="0"/>
              <a:t>%</a:t>
            </a:r>
            <a:endParaRPr lang="ru-RU" smtClean="0"/>
          </a:p>
        </p:txBody>
      </p:sp>
      <p:pic>
        <p:nvPicPr>
          <p:cNvPr id="65538" name="Содержимое 3" descr="Снимок экрана 2017-03-21 в 0.18.57.png"/>
          <p:cNvPicPr>
            <a:picLocks noGrp="1" noChangeAspect="1"/>
          </p:cNvPicPr>
          <p:nvPr>
            <p:ph idx="1"/>
          </p:nvPr>
        </p:nvPicPr>
        <p:blipFill>
          <a:blip r:embed="rId2"/>
          <a:srcRect/>
          <a:stretch>
            <a:fillRect/>
          </a:stretch>
        </p:blipFill>
        <p:spPr>
          <a:xfrm>
            <a:off x="950913" y="1600200"/>
            <a:ext cx="7242175" cy="4525963"/>
          </a:xfrm>
        </p:spPr>
      </p:pic>
      <p:pic>
        <p:nvPicPr>
          <p:cNvPr id="65539" name="Изображение 4" descr="Flag_of_France.png"/>
          <p:cNvPicPr>
            <a:picLocks noChangeAspect="1"/>
          </p:cNvPicPr>
          <p:nvPr/>
        </p:nvPicPr>
        <p:blipFill>
          <a:blip r:embed="rId3"/>
          <a:srcRect/>
          <a:stretch>
            <a:fillRect/>
          </a:stretch>
        </p:blipFill>
        <p:spPr bwMode="auto">
          <a:xfrm>
            <a:off x="7392988" y="112713"/>
            <a:ext cx="1608137" cy="1074737"/>
          </a:xfrm>
          <a:prstGeom prst="rect">
            <a:avLst/>
          </a:prstGeom>
          <a:noFill/>
          <a:ln w="9525">
            <a:noFill/>
            <a:miter lim="800000"/>
            <a:headEnd/>
            <a:tailEnd/>
          </a:ln>
        </p:spPr>
      </p:pic>
      <p:sp>
        <p:nvSpPr>
          <p:cNvPr id="65540" name="TextBox 5"/>
          <p:cNvSpPr txBox="1">
            <a:spLocks noChangeArrowheads="1"/>
          </p:cNvSpPr>
          <p:nvPr/>
        </p:nvSpPr>
        <p:spPr bwMode="auto">
          <a:xfrm>
            <a:off x="6173788" y="6478588"/>
            <a:ext cx="2589212" cy="368300"/>
          </a:xfrm>
          <a:prstGeom prst="rect">
            <a:avLst/>
          </a:prstGeom>
          <a:noFill/>
          <a:ln w="9525">
            <a:noFill/>
            <a:miter lim="800000"/>
            <a:headEnd/>
            <a:tailEnd/>
          </a:ln>
        </p:spPr>
        <p:txBody>
          <a:bodyPr wrap="none">
            <a:spAutoFit/>
          </a:bodyPr>
          <a:lstStyle/>
          <a:p>
            <a:r>
              <a:rPr lang="ru-RU" i="1">
                <a:solidFill>
                  <a:srgbClr val="7F7F7F"/>
                </a:solidFill>
                <a:latin typeface="Calibri" pitchFamily="34" charset="0"/>
              </a:rPr>
              <a:t>Источник: </a:t>
            </a:r>
            <a:r>
              <a:rPr lang="en-US" i="1">
                <a:solidFill>
                  <a:srgbClr val="7F7F7F"/>
                </a:solidFill>
                <a:latin typeface="Calibri" pitchFamily="34" charset="0"/>
              </a:rPr>
              <a:t>investing.com</a:t>
            </a:r>
            <a:endParaRPr lang="ru-RU" i="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Название 1"/>
          <p:cNvSpPr>
            <a:spLocks noGrp="1"/>
          </p:cNvSpPr>
          <p:nvPr>
            <p:ph type="title"/>
          </p:nvPr>
        </p:nvSpPr>
        <p:spPr/>
        <p:txBody>
          <a:bodyPr/>
          <a:lstStyle/>
          <a:p>
            <a:pPr eaLnBrk="1" hangingPunct="1"/>
            <a:r>
              <a:rPr lang="en-US" b="1" i="1" smtClean="0"/>
              <a:t>Уровень безработицы</a:t>
            </a:r>
            <a:endParaRPr lang="ru-RU" i="1" smtClean="0"/>
          </a:p>
        </p:txBody>
      </p:sp>
      <p:sp>
        <p:nvSpPr>
          <p:cNvPr id="3" name="Содержимое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US" dirty="0" err="1" smtClean="0">
                <a:latin typeface="Times New Roman"/>
                <a:cs typeface="Times New Roman"/>
              </a:rPr>
              <a:t>На</a:t>
            </a:r>
            <a:r>
              <a:rPr lang="en-US" dirty="0" smtClean="0">
                <a:latin typeface="Times New Roman"/>
                <a:cs typeface="Times New Roman"/>
              </a:rPr>
              <a:t> </a:t>
            </a:r>
            <a:r>
              <a:rPr lang="en-US" dirty="0" err="1">
                <a:latin typeface="Times New Roman"/>
                <a:cs typeface="Times New Roman"/>
              </a:rPr>
              <a:t>сегодняшний</a:t>
            </a:r>
            <a:r>
              <a:rPr lang="en-US" dirty="0">
                <a:latin typeface="Times New Roman"/>
                <a:cs typeface="Times New Roman"/>
              </a:rPr>
              <a:t> </a:t>
            </a:r>
            <a:r>
              <a:rPr lang="en-US" dirty="0" err="1">
                <a:latin typeface="Times New Roman"/>
                <a:cs typeface="Times New Roman"/>
              </a:rPr>
              <a:t>день</a:t>
            </a:r>
            <a:r>
              <a:rPr lang="en-US" dirty="0">
                <a:latin typeface="Times New Roman"/>
                <a:cs typeface="Times New Roman"/>
              </a:rPr>
              <a:t> </a:t>
            </a:r>
            <a:r>
              <a:rPr lang="en-US" dirty="0" err="1">
                <a:latin typeface="Times New Roman"/>
                <a:cs typeface="Times New Roman"/>
              </a:rPr>
              <a:t>уровень</a:t>
            </a:r>
            <a:r>
              <a:rPr lang="en-US" dirty="0">
                <a:latin typeface="Times New Roman"/>
                <a:cs typeface="Times New Roman"/>
              </a:rPr>
              <a:t> </a:t>
            </a:r>
            <a:r>
              <a:rPr lang="en-US" dirty="0" err="1">
                <a:latin typeface="Times New Roman"/>
                <a:cs typeface="Times New Roman"/>
              </a:rPr>
              <a:t>безработицы</a:t>
            </a:r>
            <a:r>
              <a:rPr lang="en-US" dirty="0">
                <a:latin typeface="Times New Roman"/>
                <a:cs typeface="Times New Roman"/>
              </a:rPr>
              <a:t> </a:t>
            </a:r>
            <a:r>
              <a:rPr lang="en-US" dirty="0" err="1">
                <a:latin typeface="Times New Roman"/>
                <a:cs typeface="Times New Roman"/>
              </a:rPr>
              <a:t>во</a:t>
            </a:r>
            <a:r>
              <a:rPr lang="en-US" dirty="0">
                <a:latin typeface="Times New Roman"/>
                <a:cs typeface="Times New Roman"/>
              </a:rPr>
              <a:t> </a:t>
            </a:r>
            <a:r>
              <a:rPr lang="en-US" dirty="0" err="1">
                <a:latin typeface="Times New Roman"/>
                <a:cs typeface="Times New Roman"/>
              </a:rPr>
              <a:t>Франции</a:t>
            </a:r>
            <a:r>
              <a:rPr lang="en-US" dirty="0">
                <a:latin typeface="Times New Roman"/>
                <a:cs typeface="Times New Roman"/>
              </a:rPr>
              <a:t> </a:t>
            </a:r>
            <a:r>
              <a:rPr lang="en-US" dirty="0" err="1">
                <a:latin typeface="Times New Roman"/>
                <a:cs typeface="Times New Roman"/>
              </a:rPr>
              <a:t>достигнул</a:t>
            </a:r>
            <a:r>
              <a:rPr lang="en-US" dirty="0">
                <a:latin typeface="Times New Roman"/>
                <a:cs typeface="Times New Roman"/>
              </a:rPr>
              <a:t> </a:t>
            </a:r>
            <a:r>
              <a:rPr lang="en-US" dirty="0" err="1">
                <a:latin typeface="Times New Roman"/>
                <a:cs typeface="Times New Roman"/>
              </a:rPr>
              <a:t>отметки</a:t>
            </a:r>
            <a:r>
              <a:rPr lang="en-US" dirty="0">
                <a:latin typeface="Times New Roman"/>
                <a:cs typeface="Times New Roman"/>
              </a:rPr>
              <a:t> 10% </a:t>
            </a:r>
            <a:r>
              <a:rPr lang="en-US" dirty="0" err="1">
                <a:latin typeface="Times New Roman"/>
                <a:cs typeface="Times New Roman"/>
              </a:rPr>
              <a:t>от</a:t>
            </a:r>
            <a:r>
              <a:rPr lang="en-US" dirty="0">
                <a:latin typeface="Times New Roman"/>
                <a:cs typeface="Times New Roman"/>
              </a:rPr>
              <a:t> </a:t>
            </a:r>
            <a:r>
              <a:rPr lang="en-US" dirty="0" err="1">
                <a:latin typeface="Times New Roman"/>
                <a:cs typeface="Times New Roman"/>
              </a:rPr>
              <a:t>всего</a:t>
            </a:r>
            <a:r>
              <a:rPr lang="en-US" dirty="0">
                <a:latin typeface="Times New Roman"/>
                <a:cs typeface="Times New Roman"/>
              </a:rPr>
              <a:t> </a:t>
            </a:r>
            <a:r>
              <a:rPr lang="en-US" dirty="0" err="1">
                <a:latin typeface="Times New Roman"/>
                <a:cs typeface="Times New Roman"/>
              </a:rPr>
              <a:t>трудоспособного</a:t>
            </a:r>
            <a:r>
              <a:rPr lang="en-US" dirty="0">
                <a:latin typeface="Times New Roman"/>
                <a:cs typeface="Times New Roman"/>
              </a:rPr>
              <a:t> </a:t>
            </a:r>
            <a:r>
              <a:rPr lang="en-US" dirty="0" err="1">
                <a:latin typeface="Times New Roman"/>
                <a:cs typeface="Times New Roman"/>
              </a:rPr>
              <a:t>населения</a:t>
            </a:r>
            <a:r>
              <a:rPr lang="en-US" dirty="0">
                <a:latin typeface="Times New Roman"/>
                <a:cs typeface="Times New Roman"/>
              </a:rPr>
              <a:t>. </a:t>
            </a:r>
            <a:endParaRPr lang="ru-RU" dirty="0">
              <a:latin typeface="Times New Roman"/>
              <a:cs typeface="Times New Roman"/>
            </a:endParaRPr>
          </a:p>
          <a:p>
            <a:pPr eaLnBrk="1" fontAlgn="auto" hangingPunct="1">
              <a:spcAft>
                <a:spcPts val="0"/>
              </a:spcAft>
              <a:buFont typeface="Arial"/>
              <a:buChar char="•"/>
              <a:defRPr/>
            </a:pPr>
            <a:r>
              <a:rPr lang="en-US" dirty="0" err="1">
                <a:latin typeface="Times New Roman"/>
                <a:cs typeface="Times New Roman"/>
              </a:rPr>
              <a:t>Каждый</a:t>
            </a:r>
            <a:r>
              <a:rPr lang="en-US" dirty="0">
                <a:latin typeface="Times New Roman"/>
                <a:cs typeface="Times New Roman"/>
              </a:rPr>
              <a:t> </a:t>
            </a:r>
            <a:r>
              <a:rPr lang="en-US" dirty="0" err="1">
                <a:latin typeface="Times New Roman"/>
                <a:cs typeface="Times New Roman"/>
              </a:rPr>
              <a:t>год</a:t>
            </a:r>
            <a:r>
              <a:rPr lang="en-US" dirty="0">
                <a:latin typeface="Times New Roman"/>
                <a:cs typeface="Times New Roman"/>
              </a:rPr>
              <a:t> </a:t>
            </a:r>
            <a:r>
              <a:rPr lang="en-US" dirty="0" err="1">
                <a:latin typeface="Times New Roman"/>
                <a:cs typeface="Times New Roman"/>
              </a:rPr>
              <a:t>количество</a:t>
            </a:r>
            <a:r>
              <a:rPr lang="en-US" dirty="0">
                <a:latin typeface="Times New Roman"/>
                <a:cs typeface="Times New Roman"/>
              </a:rPr>
              <a:t> </a:t>
            </a:r>
            <a:r>
              <a:rPr lang="en-US" dirty="0" err="1">
                <a:latin typeface="Times New Roman"/>
                <a:cs typeface="Times New Roman"/>
              </a:rPr>
              <a:t>новых</a:t>
            </a:r>
            <a:r>
              <a:rPr lang="en-US" dirty="0">
                <a:latin typeface="Times New Roman"/>
                <a:cs typeface="Times New Roman"/>
              </a:rPr>
              <a:t> </a:t>
            </a:r>
            <a:r>
              <a:rPr lang="en-US" dirty="0" err="1">
                <a:latin typeface="Times New Roman"/>
                <a:cs typeface="Times New Roman"/>
              </a:rPr>
              <a:t>соискателей</a:t>
            </a:r>
            <a:r>
              <a:rPr lang="en-US" dirty="0">
                <a:latin typeface="Times New Roman"/>
                <a:cs typeface="Times New Roman"/>
              </a:rPr>
              <a:t> </a:t>
            </a:r>
            <a:r>
              <a:rPr lang="en-US" dirty="0" err="1">
                <a:latin typeface="Times New Roman"/>
                <a:cs typeface="Times New Roman"/>
              </a:rPr>
              <a:t>на</a:t>
            </a:r>
            <a:r>
              <a:rPr lang="en-US" dirty="0">
                <a:latin typeface="Times New Roman"/>
                <a:cs typeface="Times New Roman"/>
              </a:rPr>
              <a:t> </a:t>
            </a:r>
            <a:r>
              <a:rPr lang="en-US" dirty="0" err="1">
                <a:latin typeface="Times New Roman"/>
                <a:cs typeface="Times New Roman"/>
              </a:rPr>
              <a:t>рынке</a:t>
            </a:r>
            <a:r>
              <a:rPr lang="en-US" dirty="0">
                <a:latin typeface="Times New Roman"/>
                <a:cs typeface="Times New Roman"/>
              </a:rPr>
              <a:t> </a:t>
            </a:r>
            <a:r>
              <a:rPr lang="en-US" dirty="0" err="1">
                <a:latin typeface="Times New Roman"/>
                <a:cs typeface="Times New Roman"/>
              </a:rPr>
              <a:t>труда</a:t>
            </a:r>
            <a:r>
              <a:rPr lang="en-US" dirty="0">
                <a:latin typeface="Times New Roman"/>
                <a:cs typeface="Times New Roman"/>
              </a:rPr>
              <a:t> (</a:t>
            </a:r>
            <a:r>
              <a:rPr lang="en-US" dirty="0" err="1">
                <a:latin typeface="Times New Roman"/>
                <a:cs typeface="Times New Roman"/>
              </a:rPr>
              <a:t>молодое</a:t>
            </a:r>
            <a:r>
              <a:rPr lang="en-US" dirty="0">
                <a:latin typeface="Times New Roman"/>
                <a:cs typeface="Times New Roman"/>
              </a:rPr>
              <a:t> </a:t>
            </a:r>
            <a:r>
              <a:rPr lang="en-US" dirty="0" err="1">
                <a:latin typeface="Times New Roman"/>
                <a:cs typeface="Times New Roman"/>
              </a:rPr>
              <a:t>поколение</a:t>
            </a:r>
            <a:r>
              <a:rPr lang="en-US" dirty="0">
                <a:latin typeface="Times New Roman"/>
                <a:cs typeface="Times New Roman"/>
              </a:rPr>
              <a:t> </a:t>
            </a:r>
            <a:r>
              <a:rPr lang="en-US" dirty="0" err="1">
                <a:latin typeface="Times New Roman"/>
                <a:cs typeface="Times New Roman"/>
              </a:rPr>
              <a:t>и</a:t>
            </a:r>
            <a:r>
              <a:rPr lang="en-US" dirty="0">
                <a:latin typeface="Times New Roman"/>
                <a:cs typeface="Times New Roman"/>
              </a:rPr>
              <a:t> </a:t>
            </a:r>
            <a:r>
              <a:rPr lang="en-US" dirty="0" err="1">
                <a:latin typeface="Times New Roman"/>
                <a:cs typeface="Times New Roman"/>
              </a:rPr>
              <a:t>миграционный</a:t>
            </a:r>
            <a:r>
              <a:rPr lang="en-US" dirty="0">
                <a:latin typeface="Times New Roman"/>
                <a:cs typeface="Times New Roman"/>
              </a:rPr>
              <a:t> </a:t>
            </a:r>
            <a:r>
              <a:rPr lang="en-US" dirty="0" err="1">
                <a:latin typeface="Times New Roman"/>
                <a:cs typeface="Times New Roman"/>
              </a:rPr>
              <a:t>поток</a:t>
            </a:r>
            <a:r>
              <a:rPr lang="en-US" dirty="0">
                <a:latin typeface="Times New Roman"/>
                <a:cs typeface="Times New Roman"/>
              </a:rPr>
              <a:t>) </a:t>
            </a:r>
            <a:r>
              <a:rPr lang="en-US" dirty="0" err="1">
                <a:latin typeface="Times New Roman"/>
                <a:cs typeface="Times New Roman"/>
              </a:rPr>
              <a:t>составляет</a:t>
            </a:r>
            <a:r>
              <a:rPr lang="en-US" dirty="0">
                <a:latin typeface="Times New Roman"/>
                <a:cs typeface="Times New Roman"/>
              </a:rPr>
              <a:t> </a:t>
            </a:r>
            <a:r>
              <a:rPr lang="en-US" dirty="0" err="1">
                <a:latin typeface="Times New Roman"/>
                <a:cs typeface="Times New Roman"/>
              </a:rPr>
              <a:t>примерно</a:t>
            </a:r>
            <a:r>
              <a:rPr lang="en-US" dirty="0">
                <a:latin typeface="Times New Roman"/>
                <a:cs typeface="Times New Roman"/>
              </a:rPr>
              <a:t> 200 000 </a:t>
            </a:r>
            <a:r>
              <a:rPr lang="en-US" dirty="0" err="1">
                <a:latin typeface="Times New Roman"/>
                <a:cs typeface="Times New Roman"/>
              </a:rPr>
              <a:t>человек</a:t>
            </a:r>
            <a:r>
              <a:rPr lang="en-US" dirty="0">
                <a:latin typeface="Times New Roman"/>
                <a:cs typeface="Times New Roman"/>
              </a:rPr>
              <a:t>. </a:t>
            </a:r>
            <a:r>
              <a:rPr lang="en-US" dirty="0" err="1">
                <a:latin typeface="Times New Roman"/>
                <a:cs typeface="Times New Roman"/>
              </a:rPr>
              <a:t>Низкий</a:t>
            </a:r>
            <a:r>
              <a:rPr lang="en-US" dirty="0">
                <a:latin typeface="Times New Roman"/>
                <a:cs typeface="Times New Roman"/>
              </a:rPr>
              <a:t> </a:t>
            </a:r>
            <a:r>
              <a:rPr lang="en-US" dirty="0" err="1">
                <a:latin typeface="Times New Roman"/>
                <a:cs typeface="Times New Roman"/>
              </a:rPr>
              <a:t>уровень</a:t>
            </a:r>
            <a:r>
              <a:rPr lang="en-US" dirty="0">
                <a:latin typeface="Times New Roman"/>
                <a:cs typeface="Times New Roman"/>
              </a:rPr>
              <a:t> </a:t>
            </a:r>
            <a:r>
              <a:rPr lang="en-US" dirty="0" err="1">
                <a:latin typeface="Times New Roman"/>
                <a:cs typeface="Times New Roman"/>
              </a:rPr>
              <a:t>роста</a:t>
            </a:r>
            <a:r>
              <a:rPr lang="en-US" dirty="0">
                <a:latin typeface="Times New Roman"/>
                <a:cs typeface="Times New Roman"/>
              </a:rPr>
              <a:t> </a:t>
            </a:r>
            <a:r>
              <a:rPr lang="en-US" dirty="0" err="1">
                <a:latin typeface="Times New Roman"/>
                <a:cs typeface="Times New Roman"/>
              </a:rPr>
              <a:t>экономики</a:t>
            </a:r>
            <a:r>
              <a:rPr lang="en-US" dirty="0">
                <a:latin typeface="Times New Roman"/>
                <a:cs typeface="Times New Roman"/>
              </a:rPr>
              <a:t> </a:t>
            </a:r>
            <a:r>
              <a:rPr lang="en-US" dirty="0" err="1">
                <a:latin typeface="Times New Roman"/>
                <a:cs typeface="Times New Roman"/>
              </a:rPr>
              <a:t>не</a:t>
            </a:r>
            <a:r>
              <a:rPr lang="en-US" dirty="0">
                <a:latin typeface="Times New Roman"/>
                <a:cs typeface="Times New Roman"/>
              </a:rPr>
              <a:t> </a:t>
            </a:r>
            <a:r>
              <a:rPr lang="en-US" dirty="0" err="1">
                <a:latin typeface="Times New Roman"/>
                <a:cs typeface="Times New Roman"/>
              </a:rPr>
              <a:t>позволяет</a:t>
            </a:r>
            <a:r>
              <a:rPr lang="en-US" dirty="0">
                <a:latin typeface="Times New Roman"/>
                <a:cs typeface="Times New Roman"/>
              </a:rPr>
              <a:t> </a:t>
            </a:r>
            <a:r>
              <a:rPr lang="en-US" dirty="0" err="1">
                <a:latin typeface="Times New Roman"/>
                <a:cs typeface="Times New Roman"/>
              </a:rPr>
              <a:t>создать</a:t>
            </a:r>
            <a:r>
              <a:rPr lang="en-US" dirty="0">
                <a:latin typeface="Times New Roman"/>
                <a:cs typeface="Times New Roman"/>
              </a:rPr>
              <a:t> </a:t>
            </a:r>
            <a:r>
              <a:rPr lang="en-US" dirty="0" err="1">
                <a:latin typeface="Times New Roman"/>
                <a:cs typeface="Times New Roman"/>
              </a:rPr>
              <a:t>достаточное</a:t>
            </a:r>
            <a:r>
              <a:rPr lang="en-US" dirty="0">
                <a:latin typeface="Times New Roman"/>
                <a:cs typeface="Times New Roman"/>
              </a:rPr>
              <a:t> </a:t>
            </a:r>
            <a:r>
              <a:rPr lang="en-US" dirty="0" err="1">
                <a:latin typeface="Times New Roman"/>
                <a:cs typeface="Times New Roman"/>
              </a:rPr>
              <a:t>количество</a:t>
            </a:r>
            <a:r>
              <a:rPr lang="en-US" dirty="0">
                <a:latin typeface="Times New Roman"/>
                <a:cs typeface="Times New Roman"/>
              </a:rPr>
              <a:t> </a:t>
            </a:r>
            <a:r>
              <a:rPr lang="en-US" dirty="0" err="1">
                <a:latin typeface="Times New Roman"/>
                <a:cs typeface="Times New Roman"/>
              </a:rPr>
              <a:t>рабочих</a:t>
            </a:r>
            <a:r>
              <a:rPr lang="en-US" dirty="0">
                <a:latin typeface="Times New Roman"/>
                <a:cs typeface="Times New Roman"/>
              </a:rPr>
              <a:t> </a:t>
            </a:r>
            <a:r>
              <a:rPr lang="en-US" dirty="0" err="1">
                <a:latin typeface="Times New Roman"/>
                <a:cs typeface="Times New Roman"/>
              </a:rPr>
              <a:t>мест</a:t>
            </a:r>
            <a:r>
              <a:rPr lang="en-US" dirty="0">
                <a:latin typeface="Times New Roman"/>
                <a:cs typeface="Times New Roman"/>
              </a:rPr>
              <a:t> </a:t>
            </a:r>
            <a:r>
              <a:rPr lang="en-US" dirty="0" err="1">
                <a:latin typeface="Times New Roman"/>
                <a:cs typeface="Times New Roman"/>
              </a:rPr>
              <a:t>не</a:t>
            </a:r>
            <a:r>
              <a:rPr lang="en-US" dirty="0">
                <a:latin typeface="Times New Roman"/>
                <a:cs typeface="Times New Roman"/>
              </a:rPr>
              <a:t> </a:t>
            </a:r>
            <a:r>
              <a:rPr lang="en-US" dirty="0" err="1">
                <a:latin typeface="Times New Roman"/>
                <a:cs typeface="Times New Roman"/>
              </a:rPr>
              <a:t>только</a:t>
            </a:r>
            <a:r>
              <a:rPr lang="en-US" dirty="0">
                <a:latin typeface="Times New Roman"/>
                <a:cs typeface="Times New Roman"/>
              </a:rPr>
              <a:t> </a:t>
            </a:r>
            <a:r>
              <a:rPr lang="en-US" dirty="0" err="1">
                <a:latin typeface="Times New Roman"/>
                <a:cs typeface="Times New Roman"/>
              </a:rPr>
              <a:t>для</a:t>
            </a:r>
            <a:r>
              <a:rPr lang="en-US" dirty="0">
                <a:latin typeface="Times New Roman"/>
                <a:cs typeface="Times New Roman"/>
              </a:rPr>
              <a:t> </a:t>
            </a:r>
            <a:r>
              <a:rPr lang="en-US" dirty="0" err="1">
                <a:latin typeface="Times New Roman"/>
                <a:cs typeface="Times New Roman"/>
              </a:rPr>
              <a:t>них</a:t>
            </a:r>
            <a:r>
              <a:rPr lang="en-US" dirty="0">
                <a:latin typeface="Times New Roman"/>
                <a:cs typeface="Times New Roman"/>
              </a:rPr>
              <a:t>, </a:t>
            </a:r>
            <a:r>
              <a:rPr lang="en-US" dirty="0" err="1">
                <a:latin typeface="Times New Roman"/>
                <a:cs typeface="Times New Roman"/>
              </a:rPr>
              <a:t>но</a:t>
            </a:r>
            <a:r>
              <a:rPr lang="en-US" dirty="0">
                <a:latin typeface="Times New Roman"/>
                <a:cs typeface="Times New Roman"/>
              </a:rPr>
              <a:t> </a:t>
            </a:r>
            <a:r>
              <a:rPr lang="en-US" dirty="0" err="1">
                <a:latin typeface="Times New Roman"/>
                <a:cs typeface="Times New Roman"/>
              </a:rPr>
              <a:t>также</a:t>
            </a:r>
            <a:r>
              <a:rPr lang="en-US" dirty="0">
                <a:latin typeface="Times New Roman"/>
                <a:cs typeface="Times New Roman"/>
              </a:rPr>
              <a:t> </a:t>
            </a:r>
            <a:r>
              <a:rPr lang="en-US" dirty="0" err="1">
                <a:latin typeface="Times New Roman"/>
                <a:cs typeface="Times New Roman"/>
              </a:rPr>
              <a:t>и</a:t>
            </a:r>
            <a:r>
              <a:rPr lang="en-US" dirty="0">
                <a:latin typeface="Times New Roman"/>
                <a:cs typeface="Times New Roman"/>
              </a:rPr>
              <a:t> </a:t>
            </a:r>
            <a:r>
              <a:rPr lang="en-US" dirty="0" err="1">
                <a:latin typeface="Times New Roman"/>
                <a:cs typeface="Times New Roman"/>
              </a:rPr>
              <a:t>для</a:t>
            </a:r>
            <a:r>
              <a:rPr lang="en-US" dirty="0">
                <a:latin typeface="Times New Roman"/>
                <a:cs typeface="Times New Roman"/>
              </a:rPr>
              <a:t> </a:t>
            </a:r>
            <a:r>
              <a:rPr lang="en-US" dirty="0" err="1">
                <a:latin typeface="Times New Roman"/>
                <a:cs typeface="Times New Roman"/>
              </a:rPr>
              <a:t>тех</a:t>
            </a:r>
            <a:r>
              <a:rPr lang="en-US" dirty="0">
                <a:latin typeface="Times New Roman"/>
                <a:cs typeface="Times New Roman"/>
              </a:rPr>
              <a:t> </a:t>
            </a:r>
            <a:r>
              <a:rPr lang="en-US" dirty="0" err="1">
                <a:latin typeface="Times New Roman"/>
                <a:cs typeface="Times New Roman"/>
              </a:rPr>
              <a:t>кто</a:t>
            </a:r>
            <a:r>
              <a:rPr lang="en-US" dirty="0">
                <a:latin typeface="Times New Roman"/>
                <a:cs typeface="Times New Roman"/>
              </a:rPr>
              <a:t> </a:t>
            </a:r>
            <a:r>
              <a:rPr lang="en-US" dirty="0" err="1">
                <a:latin typeface="Times New Roman"/>
                <a:cs typeface="Times New Roman"/>
              </a:rPr>
              <a:t>уже</a:t>
            </a:r>
            <a:r>
              <a:rPr lang="en-US" dirty="0">
                <a:latin typeface="Times New Roman"/>
                <a:cs typeface="Times New Roman"/>
              </a:rPr>
              <a:t> </a:t>
            </a:r>
            <a:r>
              <a:rPr lang="en-US" dirty="0" err="1">
                <a:latin typeface="Times New Roman"/>
                <a:cs typeface="Times New Roman"/>
              </a:rPr>
              <a:t>числится</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списках</a:t>
            </a:r>
            <a:r>
              <a:rPr lang="en-US" dirty="0">
                <a:latin typeface="Times New Roman"/>
                <a:cs typeface="Times New Roman"/>
              </a:rPr>
              <a:t> </a:t>
            </a:r>
            <a:r>
              <a:rPr lang="en-US" dirty="0" err="1">
                <a:latin typeface="Times New Roman"/>
                <a:cs typeface="Times New Roman"/>
              </a:rPr>
              <a:t>безработных</a:t>
            </a:r>
            <a:r>
              <a:rPr lang="en-US" dirty="0">
                <a:latin typeface="Times New Roman"/>
                <a:cs typeface="Times New Roman"/>
              </a:rPr>
              <a:t>.</a:t>
            </a:r>
            <a:endParaRPr lang="ru-RU" dirty="0">
              <a:latin typeface="Times New Roman"/>
              <a:cs typeface="Times New Roman"/>
            </a:endParaRPr>
          </a:p>
          <a:p>
            <a:pPr eaLnBrk="1" fontAlgn="auto" hangingPunct="1">
              <a:spcAft>
                <a:spcPts val="0"/>
              </a:spcAft>
              <a:buFont typeface="Arial"/>
              <a:buChar char="•"/>
              <a:defRPr/>
            </a:pPr>
            <a:endParaRPr lang="ru-RU" dirty="0">
              <a:latin typeface="Times New Roman"/>
              <a:cs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Название 1"/>
          <p:cNvSpPr>
            <a:spLocks noGrp="1"/>
          </p:cNvSpPr>
          <p:nvPr>
            <p:ph type="title"/>
          </p:nvPr>
        </p:nvSpPr>
        <p:spPr/>
        <p:txBody>
          <a:bodyPr/>
          <a:lstStyle/>
          <a:p>
            <a:pPr eaLnBrk="1" hangingPunct="1"/>
            <a:r>
              <a:rPr lang="en-US" b="1" i="1" smtClean="0">
                <a:latin typeface="Times New Roman" pitchFamily="18" charset="0"/>
                <a:cs typeface="Times New Roman" pitchFamily="18" charset="0"/>
              </a:rPr>
              <a:t>Тенденции рынка труда</a:t>
            </a:r>
            <a:endParaRPr lang="ru-RU" i="1" smtClean="0">
              <a:latin typeface="Times New Roman" pitchFamily="18" charset="0"/>
              <a:cs typeface="Times New Roman" pitchFamily="18" charset="0"/>
            </a:endParaRPr>
          </a:p>
        </p:txBody>
      </p:sp>
      <p:sp>
        <p:nvSpPr>
          <p:cNvPr id="3" name="Содержимое 2"/>
          <p:cNvSpPr>
            <a:spLocks noGrp="1"/>
          </p:cNvSpPr>
          <p:nvPr>
            <p:ph idx="1"/>
          </p:nvPr>
        </p:nvSpPr>
        <p:spPr/>
        <p:txBody>
          <a:bodyPr rtlCol="0">
            <a:normAutofit fontScale="77500" lnSpcReduction="20000"/>
          </a:bodyPr>
          <a:lstStyle/>
          <a:p>
            <a:pPr marL="0" indent="0" algn="just" eaLnBrk="1" fontAlgn="auto" hangingPunct="1">
              <a:spcAft>
                <a:spcPts val="0"/>
              </a:spcAft>
              <a:buFont typeface="Arial"/>
              <a:buNone/>
              <a:defRPr/>
            </a:pPr>
            <a:r>
              <a:rPr lang="en-US" dirty="0" err="1" smtClean="0">
                <a:latin typeface="Times New Roman"/>
                <a:cs typeface="Times New Roman"/>
              </a:rPr>
              <a:t>Ежегодно</a:t>
            </a:r>
            <a:r>
              <a:rPr lang="en-US" dirty="0" smtClean="0">
                <a:latin typeface="Times New Roman"/>
                <a:cs typeface="Times New Roman"/>
              </a:rPr>
              <a:t> </a:t>
            </a:r>
            <a:r>
              <a:rPr lang="en-US" dirty="0" err="1">
                <a:latin typeface="Times New Roman"/>
                <a:cs typeface="Times New Roman"/>
              </a:rPr>
              <a:t>наблюдается</a:t>
            </a:r>
            <a:r>
              <a:rPr lang="en-US" dirty="0">
                <a:latin typeface="Times New Roman"/>
                <a:cs typeface="Times New Roman"/>
              </a:rPr>
              <a:t> </a:t>
            </a:r>
            <a:r>
              <a:rPr lang="en-US" dirty="0" err="1">
                <a:latin typeface="Times New Roman"/>
                <a:cs typeface="Times New Roman"/>
              </a:rPr>
              <a:t>структурное</a:t>
            </a:r>
            <a:r>
              <a:rPr lang="en-US" dirty="0">
                <a:latin typeface="Times New Roman"/>
                <a:cs typeface="Times New Roman"/>
              </a:rPr>
              <a:t> </a:t>
            </a:r>
            <a:r>
              <a:rPr lang="en-US" dirty="0" err="1">
                <a:latin typeface="Times New Roman"/>
                <a:cs typeface="Times New Roman"/>
              </a:rPr>
              <a:t>колебание</a:t>
            </a:r>
            <a:r>
              <a:rPr lang="en-US" dirty="0">
                <a:latin typeface="Times New Roman"/>
                <a:cs typeface="Times New Roman"/>
              </a:rPr>
              <a:t> </a:t>
            </a:r>
            <a:r>
              <a:rPr lang="en-US" dirty="0" err="1">
                <a:latin typeface="Times New Roman"/>
                <a:cs typeface="Times New Roman"/>
              </a:rPr>
              <a:t>числа</a:t>
            </a:r>
            <a:r>
              <a:rPr lang="en-US" dirty="0">
                <a:latin typeface="Times New Roman"/>
                <a:cs typeface="Times New Roman"/>
              </a:rPr>
              <a:t> </a:t>
            </a:r>
            <a:r>
              <a:rPr lang="en-US" dirty="0" err="1">
                <a:latin typeface="Times New Roman"/>
                <a:cs typeface="Times New Roman"/>
              </a:rPr>
              <a:t>незанятых</a:t>
            </a:r>
            <a:r>
              <a:rPr lang="en-US" dirty="0">
                <a:latin typeface="Times New Roman"/>
                <a:cs typeface="Times New Roman"/>
              </a:rPr>
              <a:t> </a:t>
            </a:r>
            <a:r>
              <a:rPr lang="en-US" dirty="0" err="1">
                <a:latin typeface="Times New Roman"/>
                <a:cs typeface="Times New Roman"/>
              </a:rPr>
              <a:t>рабочих</a:t>
            </a:r>
            <a:r>
              <a:rPr lang="en-US" dirty="0">
                <a:latin typeface="Times New Roman"/>
                <a:cs typeface="Times New Roman"/>
              </a:rPr>
              <a:t> </a:t>
            </a:r>
            <a:r>
              <a:rPr lang="en-US" dirty="0" err="1">
                <a:latin typeface="Times New Roman"/>
                <a:cs typeface="Times New Roman"/>
              </a:rPr>
              <a:t>мест</a:t>
            </a:r>
            <a:r>
              <a:rPr lang="en-US" dirty="0">
                <a:latin typeface="Times New Roman"/>
                <a:cs typeface="Times New Roman"/>
              </a:rPr>
              <a:t> </a:t>
            </a:r>
            <a:r>
              <a:rPr lang="en-US" dirty="0" err="1">
                <a:latin typeface="Times New Roman"/>
                <a:cs typeface="Times New Roman"/>
              </a:rPr>
              <a:t>от</a:t>
            </a:r>
            <a:r>
              <a:rPr lang="en-US" dirty="0">
                <a:latin typeface="Times New Roman"/>
                <a:cs typeface="Times New Roman"/>
              </a:rPr>
              <a:t> 300 000 </a:t>
            </a:r>
            <a:r>
              <a:rPr lang="en-US" dirty="0" err="1">
                <a:latin typeface="Times New Roman"/>
                <a:cs typeface="Times New Roman"/>
              </a:rPr>
              <a:t>до</a:t>
            </a:r>
            <a:r>
              <a:rPr lang="en-US" dirty="0">
                <a:latin typeface="Times New Roman"/>
                <a:cs typeface="Times New Roman"/>
              </a:rPr>
              <a:t> 500 000.  </a:t>
            </a:r>
            <a:r>
              <a:rPr lang="en-US" dirty="0" err="1">
                <a:latin typeface="Times New Roman"/>
                <a:cs typeface="Times New Roman"/>
              </a:rPr>
              <a:t>Несмотря</a:t>
            </a:r>
            <a:r>
              <a:rPr lang="en-US" dirty="0">
                <a:latin typeface="Times New Roman"/>
                <a:cs typeface="Times New Roman"/>
              </a:rPr>
              <a:t> </a:t>
            </a:r>
            <a:r>
              <a:rPr lang="en-US" dirty="0" err="1">
                <a:latin typeface="Times New Roman"/>
                <a:cs typeface="Times New Roman"/>
              </a:rPr>
              <a:t>на</a:t>
            </a:r>
            <a:r>
              <a:rPr lang="en-US" dirty="0">
                <a:latin typeface="Times New Roman"/>
                <a:cs typeface="Times New Roman"/>
              </a:rPr>
              <a:t> </a:t>
            </a:r>
            <a:r>
              <a:rPr lang="en-US" dirty="0" err="1">
                <a:latin typeface="Times New Roman"/>
                <a:cs typeface="Times New Roman"/>
              </a:rPr>
              <a:t>рекордный</a:t>
            </a:r>
            <a:r>
              <a:rPr lang="en-US" dirty="0">
                <a:latin typeface="Times New Roman"/>
                <a:cs typeface="Times New Roman"/>
              </a:rPr>
              <a:t> </a:t>
            </a:r>
            <a:r>
              <a:rPr lang="en-US" dirty="0" err="1">
                <a:latin typeface="Times New Roman"/>
                <a:cs typeface="Times New Roman"/>
              </a:rPr>
              <a:t>уровень</a:t>
            </a:r>
            <a:r>
              <a:rPr lang="en-US" dirty="0">
                <a:latin typeface="Times New Roman"/>
                <a:cs typeface="Times New Roman"/>
              </a:rPr>
              <a:t> </a:t>
            </a:r>
            <a:r>
              <a:rPr lang="en-US" dirty="0" err="1">
                <a:latin typeface="Times New Roman"/>
                <a:cs typeface="Times New Roman"/>
              </a:rPr>
              <a:t>безработицы</a:t>
            </a:r>
            <a:r>
              <a:rPr lang="en-US" dirty="0">
                <a:latin typeface="Times New Roman"/>
                <a:cs typeface="Times New Roman"/>
              </a:rPr>
              <a:t> </a:t>
            </a:r>
            <a:r>
              <a:rPr lang="en-US" dirty="0" err="1">
                <a:latin typeface="Times New Roman"/>
                <a:cs typeface="Times New Roman"/>
              </a:rPr>
              <a:t>многочисленные</a:t>
            </a:r>
            <a:r>
              <a:rPr lang="en-US" dirty="0">
                <a:latin typeface="Times New Roman"/>
                <a:cs typeface="Times New Roman"/>
              </a:rPr>
              <a:t> </a:t>
            </a:r>
            <a:r>
              <a:rPr lang="en-US" dirty="0" err="1">
                <a:latin typeface="Times New Roman"/>
                <a:cs typeface="Times New Roman"/>
              </a:rPr>
              <a:t>компании</a:t>
            </a:r>
            <a:r>
              <a:rPr lang="en-US" dirty="0">
                <a:latin typeface="Times New Roman"/>
                <a:cs typeface="Times New Roman"/>
              </a:rPr>
              <a:t> </a:t>
            </a:r>
            <a:r>
              <a:rPr lang="en-US" dirty="0" err="1">
                <a:latin typeface="Times New Roman"/>
                <a:cs typeface="Times New Roman"/>
              </a:rPr>
              <a:t>не</a:t>
            </a:r>
            <a:r>
              <a:rPr lang="en-US" dirty="0">
                <a:latin typeface="Times New Roman"/>
                <a:cs typeface="Times New Roman"/>
              </a:rPr>
              <a:t> </a:t>
            </a:r>
            <a:r>
              <a:rPr lang="en-US" dirty="0" err="1">
                <a:latin typeface="Times New Roman"/>
                <a:cs typeface="Times New Roman"/>
              </a:rPr>
              <a:t>могут</a:t>
            </a:r>
            <a:r>
              <a:rPr lang="en-US" dirty="0">
                <a:latin typeface="Times New Roman"/>
                <a:cs typeface="Times New Roman"/>
              </a:rPr>
              <a:t> </a:t>
            </a:r>
            <a:r>
              <a:rPr lang="en-US" dirty="0" err="1">
                <a:latin typeface="Times New Roman"/>
                <a:cs typeface="Times New Roman"/>
              </a:rPr>
              <a:t>найти</a:t>
            </a:r>
            <a:r>
              <a:rPr lang="en-US" dirty="0">
                <a:latin typeface="Times New Roman"/>
                <a:cs typeface="Times New Roman"/>
              </a:rPr>
              <a:t> </a:t>
            </a:r>
            <a:r>
              <a:rPr lang="en-US" dirty="0" err="1">
                <a:latin typeface="Times New Roman"/>
                <a:cs typeface="Times New Roman"/>
              </a:rPr>
              <a:t>подходящего</a:t>
            </a:r>
            <a:r>
              <a:rPr lang="en-US" dirty="0">
                <a:latin typeface="Times New Roman"/>
                <a:cs typeface="Times New Roman"/>
              </a:rPr>
              <a:t> </a:t>
            </a:r>
            <a:r>
              <a:rPr lang="en-US" dirty="0" err="1">
                <a:latin typeface="Times New Roman"/>
                <a:cs typeface="Times New Roman"/>
              </a:rPr>
              <a:t>кандидата</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тех</a:t>
            </a:r>
            <a:r>
              <a:rPr lang="en-US" dirty="0">
                <a:latin typeface="Times New Roman"/>
                <a:cs typeface="Times New Roman"/>
              </a:rPr>
              <a:t> </a:t>
            </a:r>
            <a:r>
              <a:rPr lang="en-US" dirty="0" err="1">
                <a:latin typeface="Times New Roman"/>
                <a:cs typeface="Times New Roman"/>
              </a:rPr>
              <a:t>отраслях</a:t>
            </a:r>
            <a:r>
              <a:rPr lang="en-US" dirty="0">
                <a:latin typeface="Times New Roman"/>
                <a:cs typeface="Times New Roman"/>
              </a:rPr>
              <a:t> </a:t>
            </a:r>
            <a:r>
              <a:rPr lang="en-US" dirty="0" err="1">
                <a:latin typeface="Times New Roman"/>
                <a:cs typeface="Times New Roman"/>
              </a:rPr>
              <a:t>французской</a:t>
            </a:r>
            <a:r>
              <a:rPr lang="en-US" dirty="0">
                <a:latin typeface="Times New Roman"/>
                <a:cs typeface="Times New Roman"/>
              </a:rPr>
              <a:t> </a:t>
            </a:r>
            <a:r>
              <a:rPr lang="en-US" dirty="0" err="1">
                <a:latin typeface="Times New Roman"/>
                <a:cs typeface="Times New Roman"/>
              </a:rPr>
              <a:t>экономики</a:t>
            </a:r>
            <a:r>
              <a:rPr lang="en-US" dirty="0">
                <a:latin typeface="Times New Roman"/>
                <a:cs typeface="Times New Roman"/>
              </a:rPr>
              <a:t>, </a:t>
            </a:r>
            <a:r>
              <a:rPr lang="en-US" dirty="0" err="1">
                <a:latin typeface="Times New Roman"/>
                <a:cs typeface="Times New Roman"/>
              </a:rPr>
              <a:t>которые</a:t>
            </a:r>
            <a:r>
              <a:rPr lang="en-US" dirty="0">
                <a:latin typeface="Times New Roman"/>
                <a:cs typeface="Times New Roman"/>
              </a:rPr>
              <a:t> </a:t>
            </a:r>
            <a:r>
              <a:rPr lang="en-US" dirty="0" err="1">
                <a:latin typeface="Times New Roman"/>
                <a:cs typeface="Times New Roman"/>
              </a:rPr>
              <a:t>еще</a:t>
            </a:r>
            <a:r>
              <a:rPr lang="en-US" dirty="0">
                <a:latin typeface="Times New Roman"/>
                <a:cs typeface="Times New Roman"/>
              </a:rPr>
              <a:t> </a:t>
            </a:r>
            <a:r>
              <a:rPr lang="en-US" dirty="0" err="1">
                <a:latin typeface="Times New Roman"/>
                <a:cs typeface="Times New Roman"/>
              </a:rPr>
              <a:t>продолжают</a:t>
            </a:r>
            <a:r>
              <a:rPr lang="en-US" dirty="0">
                <a:latin typeface="Times New Roman"/>
                <a:cs typeface="Times New Roman"/>
              </a:rPr>
              <a:t> </a:t>
            </a:r>
            <a:r>
              <a:rPr lang="en-US" dirty="0" err="1">
                <a:latin typeface="Times New Roman"/>
                <a:cs typeface="Times New Roman"/>
              </a:rPr>
              <a:t>способствовать</a:t>
            </a:r>
            <a:r>
              <a:rPr lang="en-US" dirty="0">
                <a:latin typeface="Times New Roman"/>
                <a:cs typeface="Times New Roman"/>
              </a:rPr>
              <a:t> </a:t>
            </a:r>
            <a:r>
              <a:rPr lang="en-US" dirty="0" err="1">
                <a:latin typeface="Times New Roman"/>
                <a:cs typeface="Times New Roman"/>
              </a:rPr>
              <a:t>ее</a:t>
            </a:r>
            <a:r>
              <a:rPr lang="en-US" dirty="0">
                <a:latin typeface="Times New Roman"/>
                <a:cs typeface="Times New Roman"/>
              </a:rPr>
              <a:t> </a:t>
            </a:r>
            <a:r>
              <a:rPr lang="en-US" dirty="0" err="1">
                <a:latin typeface="Times New Roman"/>
                <a:cs typeface="Times New Roman"/>
              </a:rPr>
              <a:t>росту</a:t>
            </a:r>
            <a:r>
              <a:rPr lang="en-US" dirty="0">
                <a:latin typeface="Times New Roman"/>
                <a:cs typeface="Times New Roman"/>
              </a:rPr>
              <a:t>, </a:t>
            </a:r>
            <a:r>
              <a:rPr lang="en-US" dirty="0" err="1">
                <a:latin typeface="Times New Roman"/>
                <a:cs typeface="Times New Roman"/>
              </a:rPr>
              <a:t>самые</a:t>
            </a:r>
            <a:r>
              <a:rPr lang="en-US" dirty="0">
                <a:latin typeface="Times New Roman"/>
                <a:cs typeface="Times New Roman"/>
              </a:rPr>
              <a:t> </a:t>
            </a:r>
            <a:r>
              <a:rPr lang="en-US" dirty="0" err="1">
                <a:latin typeface="Times New Roman"/>
                <a:cs typeface="Times New Roman"/>
              </a:rPr>
              <a:t>востребованные</a:t>
            </a:r>
            <a:r>
              <a:rPr lang="en-US" dirty="0">
                <a:latin typeface="Times New Roman"/>
                <a:cs typeface="Times New Roman"/>
              </a:rPr>
              <a:t> </a:t>
            </a:r>
            <a:r>
              <a:rPr lang="en-US" dirty="0" err="1">
                <a:latin typeface="Times New Roman"/>
                <a:cs typeface="Times New Roman"/>
              </a:rPr>
              <a:t>профили</a:t>
            </a:r>
            <a:r>
              <a:rPr lang="en-US" dirty="0">
                <a:latin typeface="Times New Roman"/>
                <a:cs typeface="Times New Roman"/>
              </a:rPr>
              <a:t> </a:t>
            </a:r>
            <a:r>
              <a:rPr lang="en-US" dirty="0" err="1">
                <a:latin typeface="Times New Roman"/>
                <a:cs typeface="Times New Roman"/>
              </a:rPr>
              <a:t>это</a:t>
            </a:r>
            <a:r>
              <a:rPr lang="en-US" dirty="0">
                <a:latin typeface="Times New Roman"/>
                <a:cs typeface="Times New Roman"/>
              </a:rPr>
              <a:t> </a:t>
            </a:r>
            <a:r>
              <a:rPr lang="en-US" dirty="0" err="1">
                <a:latin typeface="Times New Roman"/>
                <a:cs typeface="Times New Roman"/>
              </a:rPr>
              <a:t>руководители</a:t>
            </a:r>
            <a:r>
              <a:rPr lang="en-US" dirty="0">
                <a:latin typeface="Times New Roman"/>
                <a:cs typeface="Times New Roman"/>
              </a:rPr>
              <a:t> </a:t>
            </a:r>
            <a:r>
              <a:rPr lang="en-US" dirty="0" err="1">
                <a:latin typeface="Times New Roman"/>
                <a:cs typeface="Times New Roman"/>
              </a:rPr>
              <a:t>высшего</a:t>
            </a:r>
            <a:r>
              <a:rPr lang="en-US" dirty="0">
                <a:latin typeface="Times New Roman"/>
                <a:cs typeface="Times New Roman"/>
              </a:rPr>
              <a:t> </a:t>
            </a:r>
            <a:r>
              <a:rPr lang="en-US" dirty="0" err="1">
                <a:latin typeface="Times New Roman"/>
                <a:cs typeface="Times New Roman"/>
              </a:rPr>
              <a:t>звена</a:t>
            </a:r>
            <a:r>
              <a:rPr lang="en-US" dirty="0">
                <a:latin typeface="Times New Roman"/>
                <a:cs typeface="Times New Roman"/>
              </a:rPr>
              <a:t> </a:t>
            </a:r>
            <a:r>
              <a:rPr lang="en-US" dirty="0" err="1">
                <a:latin typeface="Times New Roman"/>
                <a:cs typeface="Times New Roman"/>
              </a:rPr>
              <a:t>и</a:t>
            </a:r>
            <a:r>
              <a:rPr lang="en-US" dirty="0">
                <a:latin typeface="Times New Roman"/>
                <a:cs typeface="Times New Roman"/>
              </a:rPr>
              <a:t> </a:t>
            </a:r>
            <a:r>
              <a:rPr lang="en-US" dirty="0" err="1">
                <a:latin typeface="Times New Roman"/>
                <a:cs typeface="Times New Roman"/>
              </a:rPr>
              <a:t>инженеры</a:t>
            </a:r>
            <a:r>
              <a:rPr lang="en-US" dirty="0">
                <a:latin typeface="Times New Roman"/>
                <a:cs typeface="Times New Roman"/>
              </a:rPr>
              <a:t>. </a:t>
            </a:r>
            <a:r>
              <a:rPr lang="en-US" dirty="0" err="1">
                <a:latin typeface="Times New Roman"/>
                <a:cs typeface="Times New Roman"/>
              </a:rPr>
              <a:t>Недостаточное</a:t>
            </a:r>
            <a:r>
              <a:rPr lang="en-US" dirty="0">
                <a:latin typeface="Times New Roman"/>
                <a:cs typeface="Times New Roman"/>
              </a:rPr>
              <a:t> </a:t>
            </a:r>
            <a:r>
              <a:rPr lang="en-US" dirty="0" err="1">
                <a:latin typeface="Times New Roman"/>
                <a:cs typeface="Times New Roman"/>
              </a:rPr>
              <a:t>количество</a:t>
            </a:r>
            <a:r>
              <a:rPr lang="en-US" dirty="0">
                <a:latin typeface="Times New Roman"/>
                <a:cs typeface="Times New Roman"/>
              </a:rPr>
              <a:t> </a:t>
            </a:r>
            <a:r>
              <a:rPr lang="en-US" dirty="0" err="1">
                <a:latin typeface="Times New Roman"/>
                <a:cs typeface="Times New Roman"/>
              </a:rPr>
              <a:t>квалифицированных</a:t>
            </a:r>
            <a:r>
              <a:rPr lang="en-US" dirty="0">
                <a:latin typeface="Times New Roman"/>
                <a:cs typeface="Times New Roman"/>
              </a:rPr>
              <a:t> </a:t>
            </a:r>
            <a:r>
              <a:rPr lang="en-US" dirty="0" err="1">
                <a:latin typeface="Times New Roman"/>
                <a:cs typeface="Times New Roman"/>
              </a:rPr>
              <a:t>работников</a:t>
            </a:r>
            <a:r>
              <a:rPr lang="en-US" dirty="0">
                <a:latin typeface="Times New Roman"/>
                <a:cs typeface="Times New Roman"/>
              </a:rPr>
              <a:t> </a:t>
            </a:r>
            <a:r>
              <a:rPr lang="en-US" dirty="0" err="1">
                <a:latin typeface="Times New Roman"/>
                <a:cs typeface="Times New Roman"/>
              </a:rPr>
              <a:t>на</a:t>
            </a:r>
            <a:r>
              <a:rPr lang="en-US" dirty="0">
                <a:latin typeface="Times New Roman"/>
                <a:cs typeface="Times New Roman"/>
              </a:rPr>
              <a:t> </a:t>
            </a:r>
            <a:r>
              <a:rPr lang="en-US" dirty="0" err="1">
                <a:latin typeface="Times New Roman"/>
                <a:cs typeface="Times New Roman"/>
              </a:rPr>
              <a:t>внутреннем</a:t>
            </a:r>
            <a:r>
              <a:rPr lang="en-US" dirty="0">
                <a:latin typeface="Times New Roman"/>
                <a:cs typeface="Times New Roman"/>
              </a:rPr>
              <a:t> </a:t>
            </a:r>
            <a:r>
              <a:rPr lang="en-US" dirty="0" err="1">
                <a:latin typeface="Times New Roman"/>
                <a:cs typeface="Times New Roman"/>
              </a:rPr>
              <a:t>рынке</a:t>
            </a:r>
            <a:r>
              <a:rPr lang="en-US" dirty="0">
                <a:latin typeface="Times New Roman"/>
                <a:cs typeface="Times New Roman"/>
              </a:rPr>
              <a:t> </a:t>
            </a:r>
            <a:r>
              <a:rPr lang="en-US" dirty="0" err="1">
                <a:latin typeface="Times New Roman"/>
                <a:cs typeface="Times New Roman"/>
              </a:rPr>
              <a:t>труда</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таких</a:t>
            </a:r>
            <a:r>
              <a:rPr lang="en-US" dirty="0">
                <a:latin typeface="Times New Roman"/>
                <a:cs typeface="Times New Roman"/>
              </a:rPr>
              <a:t> </a:t>
            </a:r>
            <a:r>
              <a:rPr lang="en-US" dirty="0" err="1">
                <a:latin typeface="Times New Roman"/>
                <a:cs typeface="Times New Roman"/>
              </a:rPr>
              <a:t>сферах</a:t>
            </a:r>
            <a:r>
              <a:rPr lang="en-US" dirty="0">
                <a:latin typeface="Times New Roman"/>
                <a:cs typeface="Times New Roman"/>
              </a:rPr>
              <a:t> </a:t>
            </a:r>
            <a:r>
              <a:rPr lang="en-US" dirty="0" err="1">
                <a:latin typeface="Times New Roman"/>
                <a:cs typeface="Times New Roman"/>
              </a:rPr>
              <a:t>как</a:t>
            </a:r>
            <a:r>
              <a:rPr lang="en-US" dirty="0">
                <a:latin typeface="Times New Roman"/>
                <a:cs typeface="Times New Roman"/>
              </a:rPr>
              <a:t> </a:t>
            </a:r>
            <a:r>
              <a:rPr lang="en-US" dirty="0" err="1">
                <a:latin typeface="Times New Roman"/>
                <a:cs typeface="Times New Roman"/>
              </a:rPr>
              <a:t>строительство</a:t>
            </a:r>
            <a:r>
              <a:rPr lang="en-US" dirty="0">
                <a:latin typeface="Times New Roman"/>
                <a:cs typeface="Times New Roman"/>
              </a:rPr>
              <a:t>, </a:t>
            </a:r>
            <a:r>
              <a:rPr lang="en-US" dirty="0" err="1">
                <a:latin typeface="Times New Roman"/>
                <a:cs typeface="Times New Roman"/>
              </a:rPr>
              <a:t>транспорт</a:t>
            </a:r>
            <a:r>
              <a:rPr lang="en-US" dirty="0">
                <a:latin typeface="Times New Roman"/>
                <a:cs typeface="Times New Roman"/>
              </a:rPr>
              <a:t>, IT, </a:t>
            </a:r>
            <a:r>
              <a:rPr lang="en-US" dirty="0" err="1">
                <a:latin typeface="Times New Roman"/>
                <a:cs typeface="Times New Roman"/>
              </a:rPr>
              <a:t>аэрокосмическая</a:t>
            </a:r>
            <a:r>
              <a:rPr lang="en-US" dirty="0">
                <a:latin typeface="Times New Roman"/>
                <a:cs typeface="Times New Roman"/>
              </a:rPr>
              <a:t>, </a:t>
            </a:r>
            <a:r>
              <a:rPr lang="en-US" dirty="0" err="1">
                <a:latin typeface="Times New Roman"/>
                <a:cs typeface="Times New Roman"/>
              </a:rPr>
              <a:t>медицинская</a:t>
            </a:r>
            <a:r>
              <a:rPr lang="en-US" dirty="0">
                <a:latin typeface="Times New Roman"/>
                <a:cs typeface="Times New Roman"/>
              </a:rPr>
              <a:t> </a:t>
            </a:r>
            <a:r>
              <a:rPr lang="en-US" dirty="0" err="1">
                <a:latin typeface="Times New Roman"/>
                <a:cs typeface="Times New Roman"/>
              </a:rPr>
              <a:t>и</a:t>
            </a:r>
            <a:r>
              <a:rPr lang="en-US" dirty="0">
                <a:latin typeface="Times New Roman"/>
                <a:cs typeface="Times New Roman"/>
              </a:rPr>
              <a:t> </a:t>
            </a:r>
            <a:r>
              <a:rPr lang="en-US" dirty="0" err="1">
                <a:latin typeface="Times New Roman"/>
                <a:cs typeface="Times New Roman"/>
              </a:rPr>
              <a:t>в</a:t>
            </a:r>
            <a:r>
              <a:rPr lang="en-US" dirty="0">
                <a:latin typeface="Times New Roman"/>
                <a:cs typeface="Times New Roman"/>
              </a:rPr>
              <a:t> </a:t>
            </a:r>
            <a:r>
              <a:rPr lang="en-US" dirty="0" err="1">
                <a:latin typeface="Times New Roman"/>
                <a:cs typeface="Times New Roman"/>
              </a:rPr>
              <a:t>сфера</a:t>
            </a:r>
            <a:r>
              <a:rPr lang="en-US" dirty="0">
                <a:latin typeface="Times New Roman"/>
                <a:cs typeface="Times New Roman"/>
              </a:rPr>
              <a:t> </a:t>
            </a:r>
            <a:r>
              <a:rPr lang="en-US" dirty="0" err="1">
                <a:latin typeface="Times New Roman"/>
                <a:cs typeface="Times New Roman"/>
              </a:rPr>
              <a:t>высоких</a:t>
            </a:r>
            <a:r>
              <a:rPr lang="en-US" dirty="0">
                <a:latin typeface="Times New Roman"/>
                <a:cs typeface="Times New Roman"/>
              </a:rPr>
              <a:t> </a:t>
            </a:r>
            <a:r>
              <a:rPr lang="en-US" dirty="0" err="1">
                <a:latin typeface="Times New Roman"/>
                <a:cs typeface="Times New Roman"/>
              </a:rPr>
              <a:t>технологий</a:t>
            </a:r>
            <a:r>
              <a:rPr lang="en-US" dirty="0">
                <a:latin typeface="Times New Roman"/>
                <a:cs typeface="Times New Roman"/>
              </a:rPr>
              <a:t>, </a:t>
            </a:r>
            <a:r>
              <a:rPr lang="en-US" dirty="0" err="1">
                <a:latin typeface="Times New Roman"/>
                <a:cs typeface="Times New Roman"/>
              </a:rPr>
              <a:t>вынуждает</a:t>
            </a:r>
            <a:r>
              <a:rPr lang="en-US" dirty="0">
                <a:latin typeface="Times New Roman"/>
                <a:cs typeface="Times New Roman"/>
              </a:rPr>
              <a:t> </a:t>
            </a:r>
            <a:r>
              <a:rPr lang="en-US" dirty="0" err="1">
                <a:latin typeface="Times New Roman"/>
                <a:cs typeface="Times New Roman"/>
              </a:rPr>
              <a:t>работодателей</a:t>
            </a:r>
            <a:r>
              <a:rPr lang="en-US" dirty="0">
                <a:latin typeface="Times New Roman"/>
                <a:cs typeface="Times New Roman"/>
              </a:rPr>
              <a:t> </a:t>
            </a:r>
            <a:r>
              <a:rPr lang="en-US" dirty="0" err="1">
                <a:latin typeface="Times New Roman"/>
                <a:cs typeface="Times New Roman"/>
              </a:rPr>
              <a:t>вести</a:t>
            </a:r>
            <a:r>
              <a:rPr lang="en-US" dirty="0">
                <a:latin typeface="Times New Roman"/>
                <a:cs typeface="Times New Roman"/>
              </a:rPr>
              <a:t> </a:t>
            </a:r>
            <a:r>
              <a:rPr lang="en-US" dirty="0" err="1">
                <a:latin typeface="Times New Roman"/>
                <a:cs typeface="Times New Roman"/>
              </a:rPr>
              <a:t>поиск</a:t>
            </a:r>
            <a:r>
              <a:rPr lang="en-US" dirty="0">
                <a:latin typeface="Times New Roman"/>
                <a:cs typeface="Times New Roman"/>
              </a:rPr>
              <a:t> </a:t>
            </a:r>
            <a:r>
              <a:rPr lang="en-US" dirty="0" err="1">
                <a:latin typeface="Times New Roman"/>
                <a:cs typeface="Times New Roman"/>
              </a:rPr>
              <a:t>специалиста</a:t>
            </a:r>
            <a:r>
              <a:rPr lang="en-US" dirty="0">
                <a:latin typeface="Times New Roman"/>
                <a:cs typeface="Times New Roman"/>
              </a:rPr>
              <a:t> </a:t>
            </a:r>
            <a:r>
              <a:rPr lang="en-US" dirty="0" err="1">
                <a:latin typeface="Times New Roman"/>
                <a:cs typeface="Times New Roman"/>
              </a:rPr>
              <a:t>за</a:t>
            </a:r>
            <a:r>
              <a:rPr lang="en-US" dirty="0">
                <a:latin typeface="Times New Roman"/>
                <a:cs typeface="Times New Roman"/>
              </a:rPr>
              <a:t> </a:t>
            </a:r>
            <a:r>
              <a:rPr lang="en-US" dirty="0" err="1">
                <a:latin typeface="Times New Roman"/>
                <a:cs typeface="Times New Roman"/>
              </a:rPr>
              <a:t>границей</a:t>
            </a:r>
            <a:r>
              <a:rPr lang="en-US" dirty="0">
                <a:latin typeface="Times New Roman"/>
                <a:cs typeface="Times New Roman"/>
              </a:rPr>
              <a:t>.</a:t>
            </a:r>
            <a:endParaRPr lang="ru-RU" dirty="0">
              <a:latin typeface="Times New Roman"/>
              <a:cs typeface="Times New Roman"/>
            </a:endParaRPr>
          </a:p>
          <a:p>
            <a:pPr algn="just" eaLnBrk="1" fontAlgn="auto" hangingPunct="1">
              <a:spcAft>
                <a:spcPts val="0"/>
              </a:spcAft>
              <a:buFont typeface="Arial"/>
              <a:buChar char="•"/>
              <a:defRPr/>
            </a:pPr>
            <a:endParaRPr lang="ru-RU" dirty="0">
              <a:latin typeface="Times New Roman"/>
              <a:cs typeface="Times New Roman"/>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Название 1"/>
          <p:cNvSpPr>
            <a:spLocks noGrp="1"/>
          </p:cNvSpPr>
          <p:nvPr>
            <p:ph type="title"/>
          </p:nvPr>
        </p:nvSpPr>
        <p:spPr/>
        <p:txBody>
          <a:bodyPr/>
          <a:lstStyle/>
          <a:p>
            <a:pPr eaLnBrk="1" hangingPunct="1"/>
            <a:r>
              <a:rPr lang="ru-RU" i="1" smtClean="0"/>
              <a:t>Вывод:</a:t>
            </a:r>
          </a:p>
        </p:txBody>
      </p:sp>
      <p:sp>
        <p:nvSpPr>
          <p:cNvPr id="3" name="Содержимое 2"/>
          <p:cNvSpPr>
            <a:spLocks noGrp="1"/>
          </p:cNvSpPr>
          <p:nvPr>
            <p:ph idx="1"/>
          </p:nvPr>
        </p:nvSpPr>
        <p:spPr/>
        <p:txBody>
          <a:bodyPr rtlCol="0">
            <a:normAutofit/>
          </a:bodyPr>
          <a:lstStyle/>
          <a:p>
            <a:pPr marL="0" indent="0" algn="ctr" eaLnBrk="1" fontAlgn="auto" hangingPunct="1">
              <a:spcAft>
                <a:spcPts val="0"/>
              </a:spcAft>
              <a:buFont typeface="Arial"/>
              <a:buNone/>
              <a:defRPr/>
            </a:pPr>
            <a:r>
              <a:rPr lang="ru-RU" dirty="0" err="1" smtClean="0"/>
              <a:t>Р</a:t>
            </a:r>
            <a:r>
              <a:rPr lang="en-US" dirty="0" err="1" smtClean="0"/>
              <a:t>ынок</a:t>
            </a:r>
            <a:r>
              <a:rPr lang="en-US" dirty="0" smtClean="0"/>
              <a:t> </a:t>
            </a:r>
            <a:r>
              <a:rPr lang="en-US" dirty="0" err="1"/>
              <a:t>труда</a:t>
            </a:r>
            <a:r>
              <a:rPr lang="en-US" dirty="0"/>
              <a:t> </a:t>
            </a:r>
            <a:r>
              <a:rPr lang="en-US" dirty="0" err="1"/>
              <a:t>во</a:t>
            </a:r>
            <a:r>
              <a:rPr lang="en-US" dirty="0"/>
              <a:t> </a:t>
            </a:r>
            <a:r>
              <a:rPr lang="en-US" dirty="0" err="1"/>
              <a:t>Франции</a:t>
            </a:r>
            <a:r>
              <a:rPr lang="en-US" dirty="0"/>
              <a:t> </a:t>
            </a:r>
            <a:r>
              <a:rPr lang="en-US" dirty="0" err="1"/>
              <a:t>развивается</a:t>
            </a:r>
            <a:r>
              <a:rPr lang="en-US" dirty="0"/>
              <a:t> </a:t>
            </a:r>
            <a:r>
              <a:rPr lang="en-US" dirty="0" err="1"/>
              <a:t>в</a:t>
            </a:r>
            <a:r>
              <a:rPr lang="en-US" dirty="0"/>
              <a:t> </a:t>
            </a:r>
            <a:r>
              <a:rPr lang="en-US" dirty="0" err="1"/>
              <a:t>благоприятном</a:t>
            </a:r>
            <a:r>
              <a:rPr lang="en-US" dirty="0"/>
              <a:t> </a:t>
            </a:r>
            <a:r>
              <a:rPr lang="en-US" dirty="0" err="1"/>
              <a:t>направлении</a:t>
            </a:r>
            <a:r>
              <a:rPr lang="en-US" dirty="0"/>
              <a:t>. </a:t>
            </a:r>
            <a:r>
              <a:rPr lang="ru-RU" dirty="0"/>
              <a:t>К</a:t>
            </a:r>
            <a:r>
              <a:rPr lang="en-US" dirty="0" smtClean="0"/>
              <a:t> </a:t>
            </a:r>
            <a:r>
              <a:rPr lang="en-US" dirty="0" err="1"/>
              <a:t>Лагард</a:t>
            </a:r>
            <a:r>
              <a:rPr lang="en-US" dirty="0"/>
              <a:t> </a:t>
            </a:r>
            <a:r>
              <a:rPr lang="en-US" dirty="0" err="1"/>
              <a:t>связывает</a:t>
            </a:r>
            <a:r>
              <a:rPr lang="en-US" dirty="0"/>
              <a:t> </a:t>
            </a:r>
            <a:r>
              <a:rPr lang="en-US" dirty="0" err="1"/>
              <a:t>уменьшение</a:t>
            </a:r>
            <a:r>
              <a:rPr lang="en-US" dirty="0"/>
              <a:t> </a:t>
            </a:r>
            <a:r>
              <a:rPr lang="en-US" dirty="0" err="1"/>
              <a:t>числа</a:t>
            </a:r>
            <a:r>
              <a:rPr lang="en-US" dirty="0"/>
              <a:t> </a:t>
            </a:r>
            <a:r>
              <a:rPr lang="en-US" dirty="0" err="1"/>
              <a:t>безработных</a:t>
            </a:r>
            <a:r>
              <a:rPr lang="en-US" dirty="0"/>
              <a:t> </a:t>
            </a:r>
            <a:r>
              <a:rPr lang="en-US" dirty="0" err="1"/>
              <a:t>с</a:t>
            </a:r>
            <a:r>
              <a:rPr lang="en-US" dirty="0"/>
              <a:t> </a:t>
            </a:r>
            <a:r>
              <a:rPr lang="en-US" dirty="0" err="1"/>
              <a:t>интенсивным</a:t>
            </a:r>
            <a:r>
              <a:rPr lang="en-US" dirty="0"/>
              <a:t> </a:t>
            </a:r>
            <a:r>
              <a:rPr lang="en-US" dirty="0" err="1"/>
              <a:t>развитием</a:t>
            </a:r>
            <a:r>
              <a:rPr lang="en-US" dirty="0"/>
              <a:t> </a:t>
            </a:r>
            <a:r>
              <a:rPr lang="en-US" dirty="0" err="1"/>
              <a:t>таких</a:t>
            </a:r>
            <a:r>
              <a:rPr lang="en-US" dirty="0"/>
              <a:t> </a:t>
            </a:r>
            <a:r>
              <a:rPr lang="en-US" dirty="0" err="1"/>
              <a:t>отраслей</a:t>
            </a:r>
            <a:r>
              <a:rPr lang="en-US" dirty="0"/>
              <a:t> </a:t>
            </a:r>
            <a:r>
              <a:rPr lang="en-US" dirty="0" err="1"/>
              <a:t>экономики</a:t>
            </a:r>
            <a:r>
              <a:rPr lang="en-US" dirty="0"/>
              <a:t>, </a:t>
            </a:r>
            <a:r>
              <a:rPr lang="en-US" dirty="0" err="1"/>
              <a:t>как</a:t>
            </a:r>
            <a:r>
              <a:rPr lang="en-US" dirty="0"/>
              <a:t> </a:t>
            </a:r>
            <a:r>
              <a:rPr lang="en-US" dirty="0" err="1"/>
              <a:t>производство</a:t>
            </a:r>
            <a:r>
              <a:rPr lang="en-US" dirty="0"/>
              <a:t> </a:t>
            </a:r>
            <a:r>
              <a:rPr lang="en-US" dirty="0" err="1"/>
              <a:t>и</a:t>
            </a:r>
            <a:r>
              <a:rPr lang="en-US" dirty="0"/>
              <a:t> </a:t>
            </a:r>
            <a:r>
              <a:rPr lang="en-US" dirty="0" err="1"/>
              <a:t>сфера</a:t>
            </a:r>
            <a:r>
              <a:rPr lang="en-US" dirty="0"/>
              <a:t> </a:t>
            </a:r>
            <a:r>
              <a:rPr lang="en-US" dirty="0" err="1"/>
              <a:t>услуг</a:t>
            </a:r>
            <a:r>
              <a:rPr lang="en-US" dirty="0"/>
              <a:t>.</a:t>
            </a:r>
            <a:endParaRPr lang="ru-RU" dirty="0"/>
          </a:p>
          <a:p>
            <a:pPr eaLnBrk="1" fontAlgn="auto" hangingPunct="1">
              <a:spcAft>
                <a:spcPts val="0"/>
              </a:spcAft>
              <a:buFont typeface="Arial"/>
              <a:buChar char="•"/>
              <a:defRPr/>
            </a:pPr>
            <a:endParaRPr lang="ru-RU" dirty="0"/>
          </a:p>
        </p:txBody>
      </p:sp>
      <p:pic>
        <p:nvPicPr>
          <p:cNvPr id="68611" name="Изображение 3" descr="вывод галочка красная крыжик.jpg"/>
          <p:cNvPicPr>
            <a:picLocks noChangeAspect="1"/>
          </p:cNvPicPr>
          <p:nvPr/>
        </p:nvPicPr>
        <p:blipFill>
          <a:blip r:embed="rId2"/>
          <a:srcRect/>
          <a:stretch>
            <a:fillRect/>
          </a:stretch>
        </p:blipFill>
        <p:spPr bwMode="auto">
          <a:xfrm>
            <a:off x="6186488" y="4360863"/>
            <a:ext cx="2105025" cy="2070100"/>
          </a:xfrm>
          <a:prstGeom prst="rect">
            <a:avLst/>
          </a:prstGeom>
          <a:noFill/>
          <a:ln w="9525">
            <a:noFill/>
            <a:miter lim="800000"/>
            <a:headEnd/>
            <a:tailEnd/>
          </a:ln>
        </p:spPr>
      </p:pic>
      <p:pic>
        <p:nvPicPr>
          <p:cNvPr id="68612" name="Изображение 4" descr="Flag_of_France.png"/>
          <p:cNvPicPr>
            <a:picLocks noChangeAspect="1"/>
          </p:cNvPicPr>
          <p:nvPr/>
        </p:nvPicPr>
        <p:blipFill>
          <a:blip r:embed="rId3"/>
          <a:srcRect/>
          <a:stretch>
            <a:fillRect/>
          </a:stretch>
        </p:blipFill>
        <p:spPr bwMode="auto">
          <a:xfrm>
            <a:off x="7327900" y="112713"/>
            <a:ext cx="1608138" cy="1074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Заголовок 1"/>
          <p:cNvSpPr>
            <a:spLocks noGrp="1"/>
          </p:cNvSpPr>
          <p:nvPr>
            <p:ph type="ctrTitle"/>
          </p:nvPr>
        </p:nvSpPr>
        <p:spPr>
          <a:xfrm>
            <a:off x="685800" y="2130425"/>
            <a:ext cx="7772400" cy="1470025"/>
          </a:xfrm>
        </p:spPr>
        <p:txBody>
          <a:bodyPr/>
          <a:lstStyle/>
          <a:p>
            <a:pPr eaLnBrk="1" hangingPunct="1"/>
            <a:r>
              <a:rPr lang="ru-RU" smtClean="0"/>
              <a:t>Особенности рынка труда в Великобритании</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1"/>
          <p:cNvSpPr>
            <a:spLocks noGrp="1"/>
          </p:cNvSpPr>
          <p:nvPr>
            <p:ph type="title"/>
          </p:nvPr>
        </p:nvSpPr>
        <p:spPr/>
        <p:txBody>
          <a:bodyPr/>
          <a:lstStyle/>
          <a:p>
            <a:pPr eaLnBrk="1" hangingPunct="1"/>
            <a:r>
              <a:rPr lang="ru-RU" smtClean="0"/>
              <a:t>Общая характеристика </a:t>
            </a:r>
          </a:p>
        </p:txBody>
      </p:sp>
      <p:sp>
        <p:nvSpPr>
          <p:cNvPr id="3" name="Объект 2"/>
          <p:cNvSpPr>
            <a:spLocks noGrp="1"/>
          </p:cNvSpPr>
          <p:nvPr>
            <p:ph idx="1"/>
          </p:nvPr>
        </p:nvSpPr>
        <p:spPr/>
        <p:txBody>
          <a:bodyPr rtlCol="0">
            <a:normAutofit/>
          </a:bodyPr>
          <a:lstStyle/>
          <a:p>
            <a:pPr marL="0" indent="0" eaLnBrk="1" fontAlgn="auto" hangingPunct="1">
              <a:spcAft>
                <a:spcPts val="0"/>
              </a:spcAft>
              <a:buFont typeface="Arial"/>
              <a:buNone/>
              <a:defRPr/>
            </a:pPr>
            <a:r>
              <a:rPr lang="ru-RU" sz="2800" b="1" dirty="0" smtClean="0"/>
              <a:t>Общая численность населения</a:t>
            </a:r>
            <a:r>
              <a:rPr lang="ru-RU" sz="2800" dirty="0" smtClean="0"/>
              <a:t>: </a:t>
            </a:r>
            <a:r>
              <a:rPr lang="en-US" sz="2800" dirty="0" smtClean="0"/>
              <a:t>65</a:t>
            </a:r>
            <a:r>
              <a:rPr lang="ru-RU" sz="2800" dirty="0"/>
              <a:t>,</a:t>
            </a:r>
            <a:r>
              <a:rPr lang="en-US" sz="2800" dirty="0" smtClean="0"/>
              <a:t>138</a:t>
            </a:r>
            <a:r>
              <a:rPr lang="ru-RU" sz="2800" dirty="0" smtClean="0"/>
              <a:t>,</a:t>
            </a:r>
            <a:r>
              <a:rPr lang="en-US" sz="2800" dirty="0" smtClean="0"/>
              <a:t>232 </a:t>
            </a:r>
            <a:r>
              <a:rPr lang="ru-RU" sz="2800" dirty="0" smtClean="0"/>
              <a:t>чел. (2015);</a:t>
            </a:r>
          </a:p>
          <a:p>
            <a:pPr marL="0" indent="0" eaLnBrk="1" fontAlgn="auto" hangingPunct="1">
              <a:spcAft>
                <a:spcPts val="0"/>
              </a:spcAft>
              <a:buFont typeface="Arial"/>
              <a:buNone/>
              <a:defRPr/>
            </a:pPr>
            <a:r>
              <a:rPr lang="ru-RU" sz="2800" b="1" dirty="0" smtClean="0"/>
              <a:t>Выход на пенсионный возраст</a:t>
            </a:r>
            <a:r>
              <a:rPr lang="ru-RU" sz="2800" dirty="0" smtClean="0"/>
              <a:t>:</a:t>
            </a:r>
          </a:p>
          <a:p>
            <a:pPr eaLnBrk="1" fontAlgn="auto" hangingPunct="1">
              <a:spcAft>
                <a:spcPts val="0"/>
              </a:spcAft>
              <a:buFont typeface="Arial"/>
              <a:buChar char="•"/>
              <a:defRPr/>
            </a:pPr>
            <a:r>
              <a:rPr lang="ru-RU" sz="2800" dirty="0" smtClean="0"/>
              <a:t>Мужчины – 65 лет;</a:t>
            </a:r>
          </a:p>
          <a:p>
            <a:pPr eaLnBrk="1" fontAlgn="auto" hangingPunct="1">
              <a:spcAft>
                <a:spcPts val="0"/>
              </a:spcAft>
              <a:buFont typeface="Arial"/>
              <a:buChar char="•"/>
              <a:defRPr/>
            </a:pPr>
            <a:r>
              <a:rPr lang="ru-RU" sz="2800" dirty="0" smtClean="0"/>
              <a:t>Женщины – 62,4 года.</a:t>
            </a:r>
          </a:p>
          <a:p>
            <a:pPr marL="0" indent="0" eaLnBrk="1" fontAlgn="auto" hangingPunct="1">
              <a:spcAft>
                <a:spcPts val="0"/>
              </a:spcAft>
              <a:buFont typeface="Arial"/>
              <a:buNone/>
              <a:defRPr/>
            </a:pPr>
            <a:r>
              <a:rPr lang="ru-RU" sz="2800" b="1" dirty="0" smtClean="0"/>
              <a:t>Доля трудоспособного населения</a:t>
            </a:r>
            <a:r>
              <a:rPr lang="ru-RU" sz="2800" dirty="0" smtClean="0"/>
              <a:t>: 55%</a:t>
            </a:r>
          </a:p>
          <a:p>
            <a:pPr marL="0" indent="0" eaLnBrk="1" fontAlgn="auto" hangingPunct="1">
              <a:spcAft>
                <a:spcPts val="0"/>
              </a:spcAft>
              <a:buFont typeface="Arial"/>
              <a:buNone/>
              <a:defRPr/>
            </a:pPr>
            <a:endParaRPr lang="ru-RU"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Особенность рынка труда Великобритании</a:t>
            </a:r>
            <a:endParaRPr lang="ru-RU" dirty="0"/>
          </a:p>
        </p:txBody>
      </p:sp>
      <p:sp>
        <p:nvSpPr>
          <p:cNvPr id="3" name="Объект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ru-RU" dirty="0" smtClean="0"/>
              <a:t>В Великобритании </a:t>
            </a:r>
            <a:r>
              <a:rPr lang="ru-RU" dirty="0"/>
              <a:t>преобладает либеральная модель рынка труда, предполагающий приоритетную роль частной собственности, рыночно-конкурентного механизма, экономические методы стимулирования, высокий уровень социальной и экономической дифференциации. Предусматривается перераспределение рабочих мест в пользу более квалифицированного труда при одновременном сокращении рабочих мест для работников низкой квалификации</a:t>
            </a:r>
            <a:r>
              <a:rPr lang="ru-RU" dirty="0" smtClean="0"/>
              <a:t>.</a:t>
            </a:r>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Заголовок 1"/>
          <p:cNvSpPr>
            <a:spLocks noGrp="1"/>
          </p:cNvSpPr>
          <p:nvPr>
            <p:ph type="title"/>
          </p:nvPr>
        </p:nvSpPr>
        <p:spPr/>
        <p:txBody>
          <a:bodyPr/>
          <a:lstStyle/>
          <a:p>
            <a:pPr eaLnBrk="1" hangingPunct="1"/>
            <a:r>
              <a:rPr lang="ru-RU" smtClean="0"/>
              <a:t> </a:t>
            </a:r>
          </a:p>
        </p:txBody>
      </p:sp>
      <p:sp>
        <p:nvSpPr>
          <p:cNvPr id="3" name="Объект 2"/>
          <p:cNvSpPr>
            <a:spLocks noGrp="1"/>
          </p:cNvSpPr>
          <p:nvPr>
            <p:ph idx="1"/>
          </p:nvPr>
        </p:nvSpPr>
        <p:spPr/>
        <p:txBody>
          <a:bodyPr rtlCol="0">
            <a:normAutofit fontScale="85000" lnSpcReduction="10000"/>
          </a:bodyPr>
          <a:lstStyle/>
          <a:p>
            <a:pPr eaLnBrk="1" fontAlgn="auto" hangingPunct="1">
              <a:spcAft>
                <a:spcPts val="0"/>
              </a:spcAft>
              <a:buFont typeface="Arial"/>
              <a:buChar char="•"/>
              <a:defRPr/>
            </a:pPr>
            <a:r>
              <a:rPr lang="ru-RU" dirty="0"/>
              <a:t>Правительство несет ограниченную ответственность за социальное обеспечение всех граждан. Либеральная модель предусматривает социальное обеспечение остаточного типа, т.е. граждане должны быть способны существовать в обществе и без социального обеспечения.</a:t>
            </a:r>
          </a:p>
          <a:p>
            <a:pPr eaLnBrk="1" fontAlgn="auto" hangingPunct="1">
              <a:spcAft>
                <a:spcPts val="0"/>
              </a:spcAft>
              <a:buFont typeface="Arial"/>
              <a:buChar char="•"/>
              <a:defRPr/>
            </a:pPr>
            <a:r>
              <a:rPr lang="ru-RU" dirty="0"/>
              <a:t>Тем не менее, </a:t>
            </a:r>
            <a:r>
              <a:rPr lang="ru-RU" dirty="0" smtClean="0"/>
              <a:t>правительство Великобритании обеспечивает </a:t>
            </a:r>
            <a:r>
              <a:rPr lang="ru-RU" dirty="0"/>
              <a:t>бесплатное образование и здравоохранение, хотя </a:t>
            </a:r>
            <a:r>
              <a:rPr lang="ru-RU" dirty="0" smtClean="0"/>
              <a:t>в последнее время ведутся </a:t>
            </a:r>
            <a:r>
              <a:rPr lang="ru-RU" dirty="0"/>
              <a:t>разговоры о дороговизне для бюджета этих функций и приватизации сектора здравоохранения.</a:t>
            </a:r>
          </a:p>
          <a:p>
            <a:pPr eaLnBrk="1" fontAlgn="auto" hangingPunct="1">
              <a:spcAft>
                <a:spcPts val="0"/>
              </a:spcAft>
              <a:buFont typeface="Arial"/>
              <a:buChar char="•"/>
              <a:defRPr/>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endParaRPr lang="ru-RU" smtClean="0"/>
          </a:p>
        </p:txBody>
      </p:sp>
      <p:sp>
        <p:nvSpPr>
          <p:cNvPr id="3" name="Объект 2"/>
          <p:cNvSpPr>
            <a:spLocks noGrp="1"/>
          </p:cNvSpPr>
          <p:nvPr>
            <p:ph idx="1"/>
          </p:nvPr>
        </p:nvSpPr>
        <p:spPr/>
        <p:txBody>
          <a:bodyPr rtlCol="0">
            <a:normAutofit fontScale="62500" lnSpcReduction="20000"/>
          </a:bodyPr>
          <a:lstStyle/>
          <a:p>
            <a:pPr eaLnBrk="1" fontAlgn="auto" hangingPunct="1">
              <a:spcAft>
                <a:spcPts val="0"/>
              </a:spcAft>
              <a:buFont typeface="Arial"/>
              <a:buChar char="•"/>
              <a:defRPr/>
            </a:pPr>
            <a:r>
              <a:rPr lang="ru-RU" dirty="0">
                <a:solidFill>
                  <a:schemeClr val="accent1">
                    <a:lumMod val="60000"/>
                    <a:lumOff val="40000"/>
                  </a:schemeClr>
                </a:solidFill>
                <a:latin typeface="Arial" charset="0"/>
                <a:cs typeface="Arial" charset="0"/>
              </a:rPr>
              <a:t>Спрос на рабочую силу </a:t>
            </a:r>
            <a:r>
              <a:rPr lang="ru-RU" dirty="0">
                <a:latin typeface="Arial" charset="0"/>
                <a:cs typeface="Arial" charset="0"/>
              </a:rPr>
              <a:t>определяется потребностями работодателей в найме определенного количества работников необходимой квалификации для производства товаров и услуг.</a:t>
            </a:r>
          </a:p>
          <a:p>
            <a:pPr eaLnBrk="1" fontAlgn="auto" hangingPunct="1">
              <a:spcAft>
                <a:spcPts val="0"/>
              </a:spcAft>
              <a:buFont typeface="Arial"/>
              <a:buChar char="•"/>
              <a:defRPr/>
            </a:pPr>
            <a:r>
              <a:rPr lang="ru-RU" dirty="0">
                <a:solidFill>
                  <a:schemeClr val="accent1">
                    <a:lumMod val="60000"/>
                    <a:lumOff val="40000"/>
                  </a:schemeClr>
                </a:solidFill>
                <a:latin typeface="Arial" charset="0"/>
                <a:cs typeface="Arial" charset="0"/>
              </a:rPr>
              <a:t>Спрос на рабочую силу </a:t>
            </a:r>
            <a:r>
              <a:rPr lang="ru-RU" dirty="0">
                <a:latin typeface="Arial" charset="0"/>
                <a:cs typeface="Arial" charset="0"/>
              </a:rPr>
              <a:t>находится в обратной зависимости от ставки реальной заработной платы, которая определяется как отношение номинальной зарплаты к уровню цен. На конкурентном рынке труда кривая спроса на труд имеет отрицательный угол наклона: с ростом общего уровня заработной платы спрос на труд падает.</a:t>
            </a:r>
          </a:p>
          <a:p>
            <a:pPr eaLnBrk="1" fontAlgn="auto" hangingPunct="1">
              <a:spcAft>
                <a:spcPts val="0"/>
              </a:spcAft>
              <a:buFont typeface="Arial"/>
              <a:buChar char="•"/>
              <a:defRPr/>
            </a:pPr>
            <a:r>
              <a:rPr lang="ru-RU" dirty="0">
                <a:solidFill>
                  <a:schemeClr val="accent1">
                    <a:lumMod val="60000"/>
                    <a:lumOff val="40000"/>
                  </a:schemeClr>
                </a:solidFill>
                <a:latin typeface="Arial" charset="0"/>
                <a:cs typeface="Arial" charset="0"/>
              </a:rPr>
              <a:t>Предложение труда </a:t>
            </a:r>
            <a:r>
              <a:rPr lang="ru-RU" dirty="0">
                <a:latin typeface="Arial" charset="0"/>
                <a:cs typeface="Arial" charset="0"/>
              </a:rPr>
              <a:t>определяется численностью населения, долей в нем трудоспособного населения, средним числом часов, отработанных рабочим за год, качеством труда и квалификацией рабочих.</a:t>
            </a:r>
          </a:p>
          <a:p>
            <a:pPr eaLnBrk="1" fontAlgn="auto" hangingPunct="1">
              <a:spcAft>
                <a:spcPts val="0"/>
              </a:spcAft>
              <a:buFont typeface="Arial"/>
              <a:buChar char="•"/>
              <a:defRPr/>
            </a:pPr>
            <a:r>
              <a:rPr lang="ru-RU" dirty="0">
                <a:solidFill>
                  <a:schemeClr val="accent1">
                    <a:lumMod val="60000"/>
                    <a:lumOff val="40000"/>
                  </a:schemeClr>
                </a:solidFill>
                <a:latin typeface="Arial" charset="0"/>
                <a:cs typeface="Arial" charset="0"/>
              </a:rPr>
              <a:t>Предложение труда </a:t>
            </a:r>
            <a:r>
              <a:rPr lang="ru-RU" dirty="0">
                <a:latin typeface="Arial" charset="0"/>
                <a:cs typeface="Arial" charset="0"/>
              </a:rPr>
              <a:t>зависит от величины заработной платы. Кривая предложения труда имеет положительный угол наклона: с ростом общего уровня заработной платы предложение труда увеличивается.</a:t>
            </a:r>
          </a:p>
          <a:p>
            <a:pPr eaLnBrk="1" fontAlgn="auto" hangingPunct="1">
              <a:spcAft>
                <a:spcPts val="0"/>
              </a:spcAft>
              <a:buFont typeface="Arial"/>
              <a:buChar char="•"/>
              <a:defRPr/>
            </a:pP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Возрастная структура населения Великобритании на 2017 год</a:t>
            </a:r>
            <a:endParaRPr lang="ru-RU" dirty="0"/>
          </a:p>
        </p:txBody>
      </p:sp>
      <p:pic>
        <p:nvPicPr>
          <p:cNvPr id="73730" name="Picture 2"/>
          <p:cNvPicPr>
            <a:picLocks noGrp="1" noChangeAspect="1" noChangeArrowheads="1"/>
          </p:cNvPicPr>
          <p:nvPr>
            <p:ph idx="1"/>
          </p:nvPr>
        </p:nvPicPr>
        <p:blipFill>
          <a:blip r:embed="rId2"/>
          <a:srcRect/>
          <a:stretch>
            <a:fillRect/>
          </a:stretch>
        </p:blipFill>
        <p:spPr>
          <a:xfrm>
            <a:off x="250825" y="1412875"/>
            <a:ext cx="8615363" cy="5184775"/>
          </a:xfrm>
        </p:spPr>
      </p:pic>
      <p:pic>
        <p:nvPicPr>
          <p:cNvPr id="73731" name="Picture 3"/>
          <p:cNvPicPr>
            <a:picLocks noChangeAspect="1" noChangeArrowheads="1"/>
          </p:cNvPicPr>
          <p:nvPr/>
        </p:nvPicPr>
        <p:blipFill>
          <a:blip r:embed="rId3"/>
          <a:srcRect/>
          <a:stretch>
            <a:fillRect/>
          </a:stretch>
        </p:blipFill>
        <p:spPr bwMode="auto">
          <a:xfrm>
            <a:off x="539750" y="6165850"/>
            <a:ext cx="7473950" cy="49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a:t>Р</a:t>
            </a:r>
            <a:r>
              <a:rPr lang="ru-RU" dirty="0" smtClean="0"/>
              <a:t>ынок труда Великобритании сегодня</a:t>
            </a:r>
            <a:endParaRPr lang="ru-RU" dirty="0"/>
          </a:p>
        </p:txBody>
      </p:sp>
      <p:sp>
        <p:nvSpPr>
          <p:cNvPr id="3" name="Объект 2"/>
          <p:cNvSpPr>
            <a:spLocks noGrp="1"/>
          </p:cNvSpPr>
          <p:nvPr>
            <p:ph idx="1"/>
          </p:nvPr>
        </p:nvSpPr>
        <p:spPr/>
        <p:txBody>
          <a:bodyPr rtlCol="0">
            <a:normAutofit fontScale="85000" lnSpcReduction="20000"/>
          </a:bodyPr>
          <a:lstStyle/>
          <a:p>
            <a:pPr marL="0" indent="0" eaLnBrk="1" fontAlgn="auto" hangingPunct="1">
              <a:spcAft>
                <a:spcPts val="0"/>
              </a:spcAft>
              <a:buFont typeface="Arial"/>
              <a:buNone/>
              <a:defRPr/>
            </a:pPr>
            <a:r>
              <a:rPr lang="ru-RU" dirty="0" smtClean="0"/>
              <a:t>Прежде всего, особое влияние на рынок труда в Великобритании оказывает </a:t>
            </a:r>
            <a:r>
              <a:rPr lang="en-US" dirty="0" smtClean="0"/>
              <a:t>Brexit</a:t>
            </a:r>
            <a:r>
              <a:rPr lang="ru-RU" dirty="0" smtClean="0"/>
              <a:t>. Многие статистические службы оценивают данный рынок, учитывая именно это явление.</a:t>
            </a:r>
          </a:p>
          <a:p>
            <a:pPr marL="0" indent="0" eaLnBrk="1" fontAlgn="auto" hangingPunct="1">
              <a:spcAft>
                <a:spcPts val="0"/>
              </a:spcAft>
              <a:buFont typeface="Arial"/>
              <a:buNone/>
              <a:defRPr/>
            </a:pPr>
            <a:r>
              <a:rPr lang="ru-RU" dirty="0" smtClean="0"/>
              <a:t>Институт </a:t>
            </a:r>
            <a:r>
              <a:rPr lang="ru-RU" dirty="0"/>
              <a:t>финансовых исследований предупреждает о крупнейших уменьшениях заработных плат в Великобритании за последние 70 лет. Аналитический центр объясняет это, прежде всего, влиянием выхода Великобритании из ЕС, который сказался на экономическом росте и стимулировал рост инфляции вследствие ослабления фунта. Также институт предупреждает о сокращении социальных пособий безработным.</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Заголовок 1"/>
          <p:cNvSpPr>
            <a:spLocks noGrp="1"/>
          </p:cNvSpPr>
          <p:nvPr>
            <p:ph type="title"/>
          </p:nvPr>
        </p:nvSpPr>
        <p:spPr/>
        <p:txBody>
          <a:bodyPr/>
          <a:lstStyle/>
          <a:p>
            <a:pPr eaLnBrk="1" hangingPunct="1"/>
            <a:r>
              <a:rPr lang="ru-RU" smtClean="0"/>
              <a:t>Инфляция в Великобритании </a:t>
            </a:r>
          </a:p>
        </p:txBody>
      </p:sp>
      <p:pic>
        <p:nvPicPr>
          <p:cNvPr id="75778" name="Picture 2"/>
          <p:cNvPicPr>
            <a:picLocks noGrp="1" noChangeAspect="1" noChangeArrowheads="1"/>
          </p:cNvPicPr>
          <p:nvPr>
            <p:ph idx="1"/>
          </p:nvPr>
        </p:nvPicPr>
        <p:blipFill>
          <a:blip r:embed="rId2"/>
          <a:srcRect/>
          <a:stretch>
            <a:fillRect/>
          </a:stretch>
        </p:blipFill>
        <p:spPr>
          <a:xfrm>
            <a:off x="58738" y="1916113"/>
            <a:ext cx="9090025" cy="3816350"/>
          </a:xfrm>
        </p:spPr>
      </p:pic>
      <p:pic>
        <p:nvPicPr>
          <p:cNvPr id="75779" name="Picture 2"/>
          <p:cNvPicPr>
            <a:picLocks noChangeAspect="1" noChangeArrowheads="1"/>
          </p:cNvPicPr>
          <p:nvPr/>
        </p:nvPicPr>
        <p:blipFill>
          <a:blip r:embed="rId3"/>
          <a:srcRect/>
          <a:stretch>
            <a:fillRect/>
          </a:stretch>
        </p:blipFill>
        <p:spPr bwMode="auto">
          <a:xfrm>
            <a:off x="395288" y="6021388"/>
            <a:ext cx="7473950" cy="49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p:nvPr>
        </p:nvSpPr>
        <p:spPr/>
        <p:txBody>
          <a:bodyPr/>
          <a:lstStyle/>
          <a:p>
            <a:pPr eaLnBrk="1" hangingPunct="1"/>
            <a:r>
              <a:rPr lang="ru-RU" smtClean="0"/>
              <a:t> </a:t>
            </a:r>
          </a:p>
        </p:txBody>
      </p:sp>
      <p:sp>
        <p:nvSpPr>
          <p:cNvPr id="3" name="Объект 2"/>
          <p:cNvSpPr>
            <a:spLocks noGrp="1"/>
          </p:cNvSpPr>
          <p:nvPr>
            <p:ph idx="1"/>
          </p:nvPr>
        </p:nvSpPr>
        <p:spPr>
          <a:xfrm>
            <a:off x="304800" y="1554163"/>
            <a:ext cx="8686800" cy="4899025"/>
          </a:xfrm>
        </p:spPr>
        <p:txBody>
          <a:bodyPr rtlCol="0">
            <a:normAutofit fontScale="85000" lnSpcReduction="10000"/>
          </a:bodyPr>
          <a:lstStyle/>
          <a:p>
            <a:pPr eaLnBrk="1" fontAlgn="auto" hangingPunct="1">
              <a:spcAft>
                <a:spcPts val="0"/>
              </a:spcAft>
              <a:buFont typeface="Arial"/>
              <a:buChar char="•"/>
              <a:defRPr/>
            </a:pPr>
            <a:r>
              <a:rPr lang="ru-RU" dirty="0"/>
              <a:t>Хотя в 2016 году по сравнению с 2015 году наблюдался рост заработной платы на 1,9% </a:t>
            </a:r>
            <a:r>
              <a:rPr lang="ru-RU" dirty="0" smtClean="0"/>
              <a:t>(</a:t>
            </a:r>
            <a:r>
              <a:rPr lang="ru-RU" i="1" dirty="0" smtClean="0"/>
              <a:t>по данным Национальной статистической службы Великобритании</a:t>
            </a:r>
            <a:r>
              <a:rPr lang="ru-RU" dirty="0" smtClean="0"/>
              <a:t>) с </a:t>
            </a:r>
            <a:r>
              <a:rPr lang="ru-RU" dirty="0"/>
              <a:t>учетом роста инфляции. Также по официальным данным и сообщениям СМИ, безработица в Великобритании находится на </a:t>
            </a:r>
            <a:r>
              <a:rPr lang="ru-RU" dirty="0" smtClean="0"/>
              <a:t>низком </a:t>
            </a:r>
            <a:r>
              <a:rPr lang="ru-RU" dirty="0"/>
              <a:t>уровне.</a:t>
            </a:r>
          </a:p>
          <a:p>
            <a:pPr eaLnBrk="1" fontAlgn="auto" hangingPunct="1">
              <a:spcAft>
                <a:spcPts val="0"/>
              </a:spcAft>
              <a:buFont typeface="Arial"/>
              <a:buChar char="•"/>
              <a:defRPr/>
            </a:pPr>
            <a:r>
              <a:rPr lang="ru-RU" dirty="0"/>
              <a:t>Однако некоторые эксперты называют эту информацию спорной и говорят, что в ближайшем будущем рынок труда Великобритании может сильно пострадать от нового роста безработицы, заработных плат, </a:t>
            </a:r>
            <a:r>
              <a:rPr lang="ru-RU" dirty="0" smtClean="0"/>
              <a:t>роста инфляции</a:t>
            </a:r>
            <a:r>
              <a:rPr lang="ru-RU" dirty="0"/>
              <a:t>.</a:t>
            </a:r>
          </a:p>
          <a:p>
            <a:pPr eaLnBrk="1" fontAlgn="auto" hangingPunct="1">
              <a:spcAft>
                <a:spcPts val="0"/>
              </a:spcAft>
              <a:buFont typeface="Arial"/>
              <a:buChar char="•"/>
              <a:defRPr/>
            </a:pP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Заголовок 1"/>
          <p:cNvSpPr>
            <a:spLocks noGrp="1"/>
          </p:cNvSpPr>
          <p:nvPr>
            <p:ph type="title"/>
          </p:nvPr>
        </p:nvSpPr>
        <p:spPr/>
        <p:txBody>
          <a:bodyPr/>
          <a:lstStyle/>
          <a:p>
            <a:pPr eaLnBrk="1" hangingPunct="1"/>
            <a:r>
              <a:rPr lang="ru-RU" smtClean="0"/>
              <a:t>Безработица в Великобритании</a:t>
            </a:r>
          </a:p>
        </p:txBody>
      </p:sp>
      <p:graphicFrame>
        <p:nvGraphicFramePr>
          <p:cNvPr id="4" name="Объект 3"/>
          <p:cNvGraphicFramePr>
            <a:graphicFrameLocks noGrp="1"/>
          </p:cNvGraphicFramePr>
          <p:nvPr>
            <p:ph idx="1"/>
          </p:nvPr>
        </p:nvGraphicFramePr>
        <p:xfrm>
          <a:off x="179514" y="1600200"/>
          <a:ext cx="8784976" cy="4853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nvGraphicFramePr>
        <p:xfrm>
          <a:off x="179388" y="1268413"/>
          <a:ext cx="8208962" cy="720725"/>
        </p:xfrm>
        <a:graphic>
          <a:graphicData uri="http://schemas.openxmlformats.org/drawingml/2006/table">
            <a:tbl>
              <a:tblPr>
                <a:tableStyleId>{5C22544A-7EE6-4342-B048-85BDC9FD1C3A}</a:tableStyleId>
              </a:tblPr>
              <a:tblGrid>
                <a:gridCol w="820891"/>
                <a:gridCol w="820891"/>
                <a:gridCol w="820891"/>
                <a:gridCol w="820891"/>
                <a:gridCol w="820891"/>
                <a:gridCol w="820891"/>
                <a:gridCol w="820891"/>
                <a:gridCol w="820891"/>
                <a:gridCol w="820891"/>
                <a:gridCol w="820891"/>
              </a:tblGrid>
              <a:tr h="360040">
                <a:tc>
                  <a:txBody>
                    <a:bodyPr/>
                    <a:lstStyle/>
                    <a:p>
                      <a:pPr algn="r" fontAlgn="b"/>
                      <a:r>
                        <a:rPr lang="ru-RU" sz="1600" b="1" u="none" strike="noStrike" dirty="0">
                          <a:effectLst/>
                        </a:rPr>
                        <a:t>2007</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2008</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2009</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2010</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2011</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2012</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2013</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2014</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2015</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a:effectLst/>
                        </a:rPr>
                        <a:t>2016</a:t>
                      </a:r>
                      <a:endParaRPr lang="ru-RU" sz="1600" b="1" i="0" u="none" strike="noStrike">
                        <a:solidFill>
                          <a:srgbClr val="000000"/>
                        </a:solidFill>
                        <a:effectLst/>
                        <a:latin typeface="Calibri"/>
                      </a:endParaRPr>
                    </a:p>
                  </a:txBody>
                  <a:tcPr marL="9525" marR="9525" marT="9525" marB="0" anchor="b"/>
                </a:tc>
              </a:tr>
              <a:tr h="360040">
                <a:tc>
                  <a:txBody>
                    <a:bodyPr/>
                    <a:lstStyle/>
                    <a:p>
                      <a:pPr algn="r" fontAlgn="b"/>
                      <a:r>
                        <a:rPr lang="ru-RU" sz="1600" b="1" u="none" strike="noStrike">
                          <a:effectLst/>
                        </a:rPr>
                        <a:t>5,4</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5,4</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7,8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7,9</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7,8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dirty="0">
                          <a:effectLst/>
                        </a:rPr>
                        <a:t>8</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a:effectLst/>
                        </a:rPr>
                        <a:t>7,5</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6,3</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dirty="0">
                          <a:effectLst/>
                        </a:rPr>
                        <a:t>5,4</a:t>
                      </a:r>
                      <a:endParaRPr lang="ru-RU"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dirty="0">
                          <a:effectLst/>
                        </a:rPr>
                        <a:t>5,1</a:t>
                      </a:r>
                      <a:endParaRPr lang="ru-RU" sz="1600" b="1" i="0" u="none" strike="noStrike" dirty="0">
                        <a:solidFill>
                          <a:srgbClr val="000000"/>
                        </a:solidFill>
                        <a:effectLst/>
                        <a:latin typeface="Calibri"/>
                      </a:endParaRPr>
                    </a:p>
                  </a:txBody>
                  <a:tcPr marL="9525" marR="9525" marT="9525" marB="0" anchor="b"/>
                </a:tc>
              </a:tr>
            </a:tbl>
          </a:graphicData>
        </a:graphic>
      </p:graphicFrame>
      <p:sp>
        <p:nvSpPr>
          <p:cNvPr id="77862" name="TextBox 2"/>
          <p:cNvSpPr txBox="1">
            <a:spLocks noChangeArrowheads="1"/>
          </p:cNvSpPr>
          <p:nvPr/>
        </p:nvSpPr>
        <p:spPr bwMode="auto">
          <a:xfrm>
            <a:off x="395288" y="6453188"/>
            <a:ext cx="7416800" cy="369887"/>
          </a:xfrm>
          <a:prstGeom prst="rect">
            <a:avLst/>
          </a:prstGeom>
          <a:noFill/>
          <a:ln w="9525">
            <a:noFill/>
            <a:miter lim="800000"/>
            <a:headEnd/>
            <a:tailEnd/>
          </a:ln>
        </p:spPr>
        <p:txBody>
          <a:bodyPr>
            <a:spAutoFit/>
          </a:bodyPr>
          <a:lstStyle/>
          <a:p>
            <a:pPr defTabSz="914400"/>
            <a:r>
              <a:rPr lang="ru-RU" i="1">
                <a:solidFill>
                  <a:srgbClr val="000000"/>
                </a:solidFill>
                <a:latin typeface="Calibri" pitchFamily="34" charset="0"/>
              </a:rPr>
              <a:t>Источник</a:t>
            </a:r>
            <a:r>
              <a:rPr lang="ru-RU">
                <a:solidFill>
                  <a:srgbClr val="000000"/>
                </a:solidFill>
                <a:latin typeface="Calibri" pitchFamily="34" charset="0"/>
              </a:rPr>
              <a:t>: данные Всемирного банка,</a:t>
            </a:r>
            <a:r>
              <a:rPr lang="en-US">
                <a:solidFill>
                  <a:srgbClr val="000000"/>
                </a:solidFill>
                <a:latin typeface="Calibri" pitchFamily="34" charset="0"/>
              </a:rPr>
              <a:t> http://data.worldbank.org</a:t>
            </a:r>
            <a:r>
              <a:rPr lang="ru-RU">
                <a:solidFill>
                  <a:srgbClr val="000000"/>
                </a:solidFill>
                <a:latin typeface="Calibri" pitchFamily="34"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p:cNvSpPr>
          <p:nvPr>
            <p:ph type="title"/>
          </p:nvPr>
        </p:nvSpPr>
        <p:spPr/>
        <p:txBody>
          <a:bodyPr/>
          <a:lstStyle/>
          <a:p>
            <a:pPr eaLnBrk="1" hangingPunct="1"/>
            <a:r>
              <a:rPr lang="ru-RU" smtClean="0"/>
              <a:t> </a:t>
            </a:r>
          </a:p>
        </p:txBody>
      </p:sp>
      <p:sp>
        <p:nvSpPr>
          <p:cNvPr id="3" name="Объект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ru-RU" dirty="0"/>
              <a:t>То же самое утверждает Европейская комиссия, которая охарактеризовала рынок труда в </a:t>
            </a:r>
            <a:r>
              <a:rPr lang="ru-RU"/>
              <a:t>Великобритании </a:t>
            </a:r>
            <a:r>
              <a:rPr lang="ru-RU" smtClean="0"/>
              <a:t>как неустойчивый </a:t>
            </a:r>
            <a:r>
              <a:rPr lang="ru-RU"/>
              <a:t>и </a:t>
            </a:r>
            <a:r>
              <a:rPr lang="ru-RU" smtClean="0"/>
              <a:t>нестабильный, </a:t>
            </a:r>
            <a:r>
              <a:rPr lang="ru-RU" dirty="0"/>
              <a:t>где каждый год около 10 млн. человек переходят из состояния работающих в частично занятых или неработающих, что при населении </a:t>
            </a:r>
            <a:r>
              <a:rPr lang="ru-RU" dirty="0" smtClean="0"/>
              <a:t>65 </a:t>
            </a:r>
            <a:r>
              <a:rPr lang="ru-RU" dirty="0"/>
              <a:t>млн. является существенной цифрой. В 2017 году, по данным Европейской комиссии, 776 400 человек получают пособия по безработице.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Заголовок 1"/>
          <p:cNvSpPr>
            <a:spLocks noGrp="1"/>
          </p:cNvSpPr>
          <p:nvPr>
            <p:ph type="title"/>
          </p:nvPr>
        </p:nvSpPr>
        <p:spPr/>
        <p:txBody>
          <a:bodyPr/>
          <a:lstStyle/>
          <a:p>
            <a:pPr eaLnBrk="1" hangingPunct="1"/>
            <a:r>
              <a:rPr lang="ru-RU" smtClean="0"/>
              <a:t> </a:t>
            </a:r>
          </a:p>
        </p:txBody>
      </p:sp>
      <p:sp>
        <p:nvSpPr>
          <p:cNvPr id="3" name="Объект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ru-RU" dirty="0"/>
              <a:t>С</a:t>
            </a:r>
            <a:r>
              <a:rPr lang="ru-RU" dirty="0" smtClean="0"/>
              <a:t>уществует </a:t>
            </a:r>
            <a:r>
              <a:rPr lang="ru-RU" dirty="0"/>
              <a:t>доклад Королевского Института персонала и развития, который, возможно, содержит более объективную информацию. </a:t>
            </a:r>
            <a:r>
              <a:rPr lang="ru-RU" dirty="0" smtClean="0"/>
              <a:t>В докладе говорится, </a:t>
            </a:r>
            <a:r>
              <a:rPr lang="ru-RU" dirty="0"/>
              <a:t>что наблюдался рост зарплат, однако предел для компаний по росту зарплат уже достигнут, что может привести в 2017 году к замедлению их роста или даже падению. Судя по опросам менеджеров компаний, 26% компаний намереваются повысить заработную плату на 3% или более. В то время как 22% компаний собираются заморозить заработные платы.</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Заголовок 1"/>
          <p:cNvSpPr>
            <a:spLocks noGrp="1"/>
          </p:cNvSpPr>
          <p:nvPr>
            <p:ph type="title"/>
          </p:nvPr>
        </p:nvSpPr>
        <p:spPr/>
        <p:txBody>
          <a:bodyPr/>
          <a:lstStyle/>
          <a:p>
            <a:pPr eaLnBrk="1" hangingPunct="1"/>
            <a:r>
              <a:rPr lang="en-US" smtClean="0"/>
              <a:t> </a:t>
            </a:r>
            <a:endParaRPr lang="ru-RU" smtClean="0"/>
          </a:p>
        </p:txBody>
      </p:sp>
      <p:pic>
        <p:nvPicPr>
          <p:cNvPr id="80898" name="Picture 2"/>
          <p:cNvPicPr>
            <a:picLocks noGrp="1" noChangeAspect="1" noChangeArrowheads="1"/>
          </p:cNvPicPr>
          <p:nvPr>
            <p:ph idx="1"/>
          </p:nvPr>
        </p:nvPicPr>
        <p:blipFill>
          <a:blip r:embed="rId2"/>
          <a:srcRect/>
          <a:stretch>
            <a:fillRect/>
          </a:stretch>
        </p:blipFill>
        <p:spPr>
          <a:xfrm>
            <a:off x="323850" y="115888"/>
            <a:ext cx="8526463" cy="6265862"/>
          </a:xfrm>
        </p:spPr>
      </p:pic>
      <p:sp>
        <p:nvSpPr>
          <p:cNvPr id="80899" name="TextBox 2"/>
          <p:cNvSpPr txBox="1">
            <a:spLocks noChangeArrowheads="1"/>
          </p:cNvSpPr>
          <p:nvPr/>
        </p:nvSpPr>
        <p:spPr bwMode="auto">
          <a:xfrm>
            <a:off x="265113" y="6221413"/>
            <a:ext cx="8878887" cy="646112"/>
          </a:xfrm>
          <a:prstGeom prst="rect">
            <a:avLst/>
          </a:prstGeom>
          <a:noFill/>
          <a:ln w="9525">
            <a:noFill/>
            <a:miter lim="800000"/>
            <a:headEnd/>
            <a:tailEnd/>
          </a:ln>
        </p:spPr>
        <p:txBody>
          <a:bodyPr>
            <a:spAutoFit/>
          </a:bodyPr>
          <a:lstStyle/>
          <a:p>
            <a:pPr defTabSz="914400"/>
            <a:r>
              <a:rPr lang="ru-RU" i="1">
                <a:solidFill>
                  <a:srgbClr val="000000"/>
                </a:solidFill>
                <a:latin typeface="Calibri" pitchFamily="34" charset="0"/>
              </a:rPr>
              <a:t>Источник</a:t>
            </a:r>
            <a:r>
              <a:rPr lang="ru-RU">
                <a:solidFill>
                  <a:srgbClr val="000000"/>
                </a:solidFill>
                <a:latin typeface="Calibri" pitchFamily="34" charset="0"/>
              </a:rPr>
              <a:t>: данные Королевского Института персонала и развития, доклад по рынку труда.</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Заголовок 1"/>
          <p:cNvSpPr>
            <a:spLocks noGrp="1"/>
          </p:cNvSpPr>
          <p:nvPr>
            <p:ph type="title"/>
          </p:nvPr>
        </p:nvSpPr>
        <p:spPr/>
        <p:txBody>
          <a:bodyPr/>
          <a:lstStyle/>
          <a:p>
            <a:pPr eaLnBrk="1" hangingPunct="1"/>
            <a:r>
              <a:rPr lang="ru-RU" smtClean="0"/>
              <a:t> </a:t>
            </a:r>
          </a:p>
        </p:txBody>
      </p:sp>
      <p:pic>
        <p:nvPicPr>
          <p:cNvPr id="81922" name="Picture 3"/>
          <p:cNvPicPr>
            <a:picLocks noGrp="1" noChangeAspect="1" noChangeArrowheads="1"/>
          </p:cNvPicPr>
          <p:nvPr>
            <p:ph idx="1"/>
          </p:nvPr>
        </p:nvPicPr>
        <p:blipFill>
          <a:blip r:embed="rId2"/>
          <a:srcRect/>
          <a:stretch>
            <a:fillRect/>
          </a:stretch>
        </p:blipFill>
        <p:spPr>
          <a:xfrm>
            <a:off x="1547813" y="230188"/>
            <a:ext cx="7127875" cy="6602412"/>
          </a:xfrm>
        </p:spPr>
      </p:pic>
      <p:pic>
        <p:nvPicPr>
          <p:cNvPr id="81923" name="Picture 2"/>
          <p:cNvPicPr>
            <a:picLocks noChangeAspect="1" noChangeArrowheads="1"/>
          </p:cNvPicPr>
          <p:nvPr/>
        </p:nvPicPr>
        <p:blipFill>
          <a:blip r:embed="rId3"/>
          <a:srcRect/>
          <a:stretch>
            <a:fillRect/>
          </a:stretch>
        </p:blipFill>
        <p:spPr bwMode="auto">
          <a:xfrm>
            <a:off x="0" y="0"/>
            <a:ext cx="8931275" cy="7683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Заголовок 1"/>
          <p:cNvSpPr>
            <a:spLocks noGrp="1"/>
          </p:cNvSpPr>
          <p:nvPr>
            <p:ph type="title"/>
          </p:nvPr>
        </p:nvSpPr>
        <p:spPr/>
        <p:txBody>
          <a:bodyPr/>
          <a:lstStyle/>
          <a:p>
            <a:pPr eaLnBrk="1" hangingPunct="1"/>
            <a:r>
              <a:rPr lang="ru-RU" smtClean="0"/>
              <a:t>Миграция</a:t>
            </a:r>
          </a:p>
        </p:txBody>
      </p:sp>
      <p:sp>
        <p:nvSpPr>
          <p:cNvPr id="3" name="Объект 2"/>
          <p:cNvSpPr>
            <a:spLocks noGrp="1"/>
          </p:cNvSpPr>
          <p:nvPr>
            <p:ph idx="1"/>
          </p:nvPr>
        </p:nvSpPr>
        <p:spPr/>
        <p:txBody>
          <a:bodyPr rtlCol="0">
            <a:normAutofit fontScale="85000" lnSpcReduction="20000"/>
          </a:bodyPr>
          <a:lstStyle/>
          <a:p>
            <a:pPr eaLnBrk="1" fontAlgn="auto" hangingPunct="1">
              <a:spcAft>
                <a:spcPts val="0"/>
              </a:spcAft>
              <a:buFont typeface="Arial"/>
              <a:buChar char="•"/>
              <a:defRPr/>
            </a:pPr>
            <a:r>
              <a:rPr lang="ru-RU" dirty="0"/>
              <a:t>Влияет на рынок труда миграция. Так, за 2016 год численность мигрантов, работающих в Великобритании, увеличилась на 221 000 человек до 2,26 млн. работающих. По официальным данным приток мигрантов постепенно замедляется, что закономерно, поскольку большую часть приезжих представляли собой жители ЕС, из которого Великобритания начинает процесс выхода. Однако есть опасность резкого снижения количества рабочей силы, поскольку по результатам опросов 27% приезжих из ЕС после выхода Великобритании из ЕС намерены покинуть страну.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a:solidFill>
                  <a:schemeClr val="bg2">
                    <a:lumMod val="50000"/>
                  </a:schemeClr>
                </a:solidFill>
              </a:rPr>
              <a:t>Спрос на рынке труда формируется под влиянием следующих </a:t>
            </a:r>
            <a:r>
              <a:rPr lang="ru-RU" dirty="0" smtClean="0">
                <a:solidFill>
                  <a:schemeClr val="bg2">
                    <a:lumMod val="50000"/>
                  </a:schemeClr>
                </a:solidFill>
              </a:rPr>
              <a:t>факторов</a:t>
            </a:r>
            <a:endParaRPr lang="ru-RU" dirty="0"/>
          </a:p>
        </p:txBody>
      </p:sp>
      <p:sp>
        <p:nvSpPr>
          <p:cNvPr id="3" name="Объект 2"/>
          <p:cNvSpPr>
            <a:spLocks noGrp="1"/>
          </p:cNvSpPr>
          <p:nvPr>
            <p:ph idx="1"/>
          </p:nvPr>
        </p:nvSpPr>
        <p:spPr/>
        <p:txBody>
          <a:bodyPr rtlCol="0">
            <a:normAutofit fontScale="92500" lnSpcReduction="10000"/>
          </a:bodyPr>
          <a:lstStyle/>
          <a:p>
            <a:pPr eaLnBrk="1" fontAlgn="auto" hangingPunct="1">
              <a:spcBef>
                <a:spcPts val="0"/>
              </a:spcBef>
              <a:spcAft>
                <a:spcPts val="0"/>
              </a:spcAft>
              <a:buFont typeface="Arial"/>
              <a:buChar char="•"/>
              <a:defRPr/>
            </a:pPr>
            <a:r>
              <a:rPr lang="ru-RU" dirty="0" smtClean="0"/>
              <a:t>структура </a:t>
            </a:r>
            <a:r>
              <a:rPr lang="ru-RU" dirty="0"/>
              <a:t>общественного производства;</a:t>
            </a:r>
          </a:p>
          <a:p>
            <a:pPr eaLnBrk="1" fontAlgn="auto" hangingPunct="1">
              <a:spcBef>
                <a:spcPts val="0"/>
              </a:spcBef>
              <a:spcAft>
                <a:spcPts val="0"/>
              </a:spcAft>
              <a:buFont typeface="Arial"/>
              <a:buChar char="•"/>
              <a:defRPr/>
            </a:pPr>
            <a:r>
              <a:rPr lang="ru-RU" dirty="0" smtClean="0"/>
              <a:t>уровень </a:t>
            </a:r>
            <a:r>
              <a:rPr lang="ru-RU" dirty="0"/>
              <a:t>развития и масштабов структуры общественного производства;</a:t>
            </a:r>
          </a:p>
          <a:p>
            <a:pPr eaLnBrk="1" fontAlgn="auto" hangingPunct="1">
              <a:spcBef>
                <a:spcPts val="0"/>
              </a:spcBef>
              <a:spcAft>
                <a:spcPts val="0"/>
              </a:spcAft>
              <a:buFont typeface="Arial"/>
              <a:buChar char="•"/>
              <a:defRPr/>
            </a:pPr>
            <a:r>
              <a:rPr lang="ru-RU" dirty="0" smtClean="0"/>
              <a:t>доминирующие </a:t>
            </a:r>
            <a:r>
              <a:rPr lang="ru-RU" dirty="0"/>
              <a:t>форм общественного производства;</a:t>
            </a:r>
          </a:p>
          <a:p>
            <a:pPr eaLnBrk="1" fontAlgn="auto" hangingPunct="1">
              <a:spcBef>
                <a:spcPts val="0"/>
              </a:spcBef>
              <a:spcAft>
                <a:spcPts val="0"/>
              </a:spcAft>
              <a:buFont typeface="Arial"/>
              <a:buChar char="•"/>
              <a:defRPr/>
            </a:pPr>
            <a:r>
              <a:rPr lang="ru-RU" dirty="0" smtClean="0"/>
              <a:t>объемы </a:t>
            </a:r>
            <a:r>
              <a:rPr lang="ru-RU" dirty="0"/>
              <a:t>общественного производства;</a:t>
            </a:r>
          </a:p>
          <a:p>
            <a:pPr eaLnBrk="1" fontAlgn="auto" hangingPunct="1">
              <a:spcBef>
                <a:spcPts val="0"/>
              </a:spcBef>
              <a:spcAft>
                <a:spcPts val="0"/>
              </a:spcAft>
              <a:buFont typeface="Arial"/>
              <a:buChar char="•"/>
              <a:defRPr/>
            </a:pPr>
            <a:r>
              <a:rPr lang="ru-RU" dirty="0" smtClean="0"/>
              <a:t>уровень </a:t>
            </a:r>
            <a:r>
              <a:rPr lang="ru-RU" dirty="0"/>
              <a:t>научно-технического развития и </a:t>
            </a:r>
            <a:r>
              <a:rPr lang="ru-RU" dirty="0" smtClean="0"/>
              <a:t>оснащенность </a:t>
            </a:r>
            <a:r>
              <a:rPr lang="ru-RU" dirty="0"/>
              <a:t>национальной экономики;</a:t>
            </a:r>
          </a:p>
          <a:p>
            <a:pPr eaLnBrk="1" fontAlgn="auto" hangingPunct="1">
              <a:spcBef>
                <a:spcPts val="0"/>
              </a:spcBef>
              <a:spcAft>
                <a:spcPts val="0"/>
              </a:spcAft>
              <a:buFont typeface="Arial"/>
              <a:buChar char="•"/>
              <a:defRPr/>
            </a:pPr>
            <a:r>
              <a:rPr lang="ru-RU" dirty="0" smtClean="0"/>
              <a:t>темпы </a:t>
            </a:r>
            <a:r>
              <a:rPr lang="ru-RU" dirty="0"/>
              <a:t>роста и развития национальной экономики.</a:t>
            </a:r>
          </a:p>
          <a:p>
            <a:pPr eaLnBrk="1" fontAlgn="auto" hangingPunct="1">
              <a:spcAft>
                <a:spcPts val="0"/>
              </a:spcAft>
              <a:buFont typeface="Arial"/>
              <a:buChar char="•"/>
              <a:defRPr/>
            </a:pPr>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Рабочая сила в отраслях экономики</a:t>
            </a:r>
            <a:endParaRPr lang="ru-RU" dirty="0"/>
          </a:p>
        </p:txBody>
      </p:sp>
      <p:sp>
        <p:nvSpPr>
          <p:cNvPr id="3" name="Объект 2"/>
          <p:cNvSpPr>
            <a:spLocks noGrp="1"/>
          </p:cNvSpPr>
          <p:nvPr>
            <p:ph idx="1"/>
          </p:nvPr>
        </p:nvSpPr>
        <p:spPr>
          <a:xfrm>
            <a:off x="304800" y="1554163"/>
            <a:ext cx="8686800" cy="4970462"/>
          </a:xfrm>
        </p:spPr>
        <p:txBody>
          <a:bodyPr rtlCol="0">
            <a:normAutofit fontScale="85000" lnSpcReduction="20000"/>
          </a:bodyPr>
          <a:lstStyle/>
          <a:p>
            <a:pPr eaLnBrk="1" fontAlgn="auto" hangingPunct="1">
              <a:spcAft>
                <a:spcPts val="0"/>
              </a:spcAft>
              <a:buFont typeface="Arial"/>
              <a:buChar char="•"/>
              <a:defRPr/>
            </a:pPr>
            <a:r>
              <a:rPr lang="ru-RU" dirty="0" smtClean="0"/>
              <a:t>Наблюдается </a:t>
            </a:r>
            <a:r>
              <a:rPr lang="ru-RU" dirty="0"/>
              <a:t>тенденция концентрации рабочей силы в определенных отраслях экономики, что затрудняет для некоторых компаний поиск работников, особенно имеющих высокую квалификацию. Это приводит к сокращению предложения труда и снижения его качества. </a:t>
            </a:r>
            <a:endParaRPr lang="ru-RU" dirty="0" smtClean="0"/>
          </a:p>
          <a:p>
            <a:pPr eaLnBrk="1" fontAlgn="auto" hangingPunct="1">
              <a:spcAft>
                <a:spcPts val="0"/>
              </a:spcAft>
              <a:buFont typeface="Arial"/>
              <a:buChar char="•"/>
              <a:defRPr/>
            </a:pPr>
            <a:r>
              <a:rPr lang="ru-RU" dirty="0" smtClean="0"/>
              <a:t>В то же время, имеется </a:t>
            </a:r>
            <a:r>
              <a:rPr lang="ru-RU" dirty="0"/>
              <a:t>большое количество незанятых рабочих мест в отраслях, не требующих высокой квалификации, такие как жилищное обслуживание, розничная торговля, социальные службы. Сюда нанимаются, прежде всего, </a:t>
            </a:r>
            <a:r>
              <a:rPr lang="ru-RU" dirty="0" smtClean="0"/>
              <a:t>мигранты из ЕС. Однако </a:t>
            </a:r>
            <a:r>
              <a:rPr lang="ru-RU" dirty="0"/>
              <a:t>выход из ЕС </a:t>
            </a:r>
            <a:r>
              <a:rPr lang="ru-RU" dirty="0" smtClean="0"/>
              <a:t>Великобритании может уменьшит количество приезжих, что повлияет </a:t>
            </a:r>
            <a:r>
              <a:rPr lang="ru-RU" dirty="0"/>
              <a:t>на уровень занятости в этих отраслях.</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p:cNvSpPr txBox="1">
            <a:spLocks noChangeArrowheads="1"/>
          </p:cNvSpPr>
          <p:nvPr/>
        </p:nvSpPr>
        <p:spPr bwMode="auto">
          <a:xfrm>
            <a:off x="333375" y="373063"/>
            <a:ext cx="8386763" cy="708025"/>
          </a:xfrm>
          <a:prstGeom prst="rect">
            <a:avLst/>
          </a:prstGeom>
          <a:noFill/>
          <a:ln w="9525">
            <a:noFill/>
            <a:miter lim="800000"/>
            <a:headEnd/>
            <a:tailEnd/>
          </a:ln>
        </p:spPr>
        <p:txBody>
          <a:bodyPr>
            <a:spAutoFit/>
          </a:bodyPr>
          <a:lstStyle/>
          <a:p>
            <a:pPr defTabSz="914400"/>
            <a:r>
              <a:rPr lang="ru-RU" sz="4000" b="1" u="sng">
                <a:solidFill>
                  <a:srgbClr val="000000"/>
                </a:solidFill>
                <a:latin typeface="Calibri" pitchFamily="34" charset="0"/>
              </a:rPr>
              <a:t>Особенности рынка труда в Китае</a:t>
            </a:r>
          </a:p>
        </p:txBody>
      </p:sp>
      <p:sp>
        <p:nvSpPr>
          <p:cNvPr id="7" name="TextBox 6"/>
          <p:cNvSpPr txBox="1"/>
          <p:nvPr/>
        </p:nvSpPr>
        <p:spPr>
          <a:xfrm>
            <a:off x="479425" y="1317625"/>
            <a:ext cx="3149600" cy="7848600"/>
          </a:xfrm>
          <a:prstGeom prst="rect">
            <a:avLst/>
          </a:prstGeom>
          <a:noFill/>
        </p:spPr>
        <p:txBody>
          <a:bodyPr>
            <a:spAutoFit/>
          </a:bodyPr>
          <a:lstStyle/>
          <a:p>
            <a:pPr defTabSz="914400" fontAlgn="auto">
              <a:spcBef>
                <a:spcPts val="0"/>
              </a:spcBef>
              <a:spcAft>
                <a:spcPts val="0"/>
              </a:spcAft>
              <a:defRPr/>
            </a:pPr>
            <a:r>
              <a:rPr lang="ru-RU" u="sng" dirty="0">
                <a:solidFill>
                  <a:prstClr val="black"/>
                </a:solidFill>
                <a:latin typeface="+mn-lt"/>
              </a:rPr>
              <a:t>Источники: </a:t>
            </a:r>
          </a:p>
          <a:p>
            <a:pPr marL="342900" indent="-342900" defTabSz="914400" fontAlgn="auto">
              <a:spcBef>
                <a:spcPts val="0"/>
              </a:spcBef>
              <a:spcAft>
                <a:spcPts val="0"/>
              </a:spcAft>
              <a:buFontTx/>
              <a:buAutoNum type="arabicPeriod"/>
              <a:defRPr/>
            </a:pPr>
            <a:r>
              <a:rPr lang="en-US" dirty="0">
                <a:solidFill>
                  <a:prstClr val="black"/>
                </a:solidFill>
                <a:latin typeface="+mn-lt"/>
              </a:rPr>
              <a:t>worldbank.org</a:t>
            </a:r>
            <a:r>
              <a:rPr lang="ru-RU" dirty="0">
                <a:solidFill>
                  <a:prstClr val="black"/>
                </a:solidFill>
                <a:latin typeface="+mn-lt"/>
              </a:rPr>
              <a:t> </a:t>
            </a:r>
          </a:p>
          <a:p>
            <a:pPr marL="342900" indent="-342900" defTabSz="914400" fontAlgn="auto">
              <a:spcBef>
                <a:spcPts val="0"/>
              </a:spcBef>
              <a:spcAft>
                <a:spcPts val="0"/>
              </a:spcAft>
              <a:buFontTx/>
              <a:buAutoNum type="arabicPeriod"/>
              <a:defRPr/>
            </a:pPr>
            <a:r>
              <a:rPr lang="en-US" dirty="0">
                <a:solidFill>
                  <a:prstClr val="black"/>
                </a:solidFill>
                <a:latin typeface="+mn-lt"/>
                <a:hlinkClick r:id="rId2"/>
              </a:rPr>
              <a:t>https://www.cia.gov/library/</a:t>
            </a:r>
            <a:endParaRPr lang="ru-RU" dirty="0">
              <a:solidFill>
                <a:prstClr val="black"/>
              </a:solidFill>
              <a:latin typeface="+mn-lt"/>
            </a:endParaRPr>
          </a:p>
          <a:p>
            <a:pPr marL="342900" indent="-342900" defTabSz="914400" fontAlgn="auto">
              <a:spcBef>
                <a:spcPts val="0"/>
              </a:spcBef>
              <a:spcAft>
                <a:spcPts val="0"/>
              </a:spcAft>
              <a:buFontTx/>
              <a:buAutoNum type="arabicPeriod"/>
              <a:defRPr/>
            </a:pPr>
            <a:r>
              <a:rPr lang="en-US" dirty="0">
                <a:solidFill>
                  <a:prstClr val="black"/>
                </a:solidFill>
                <a:latin typeface="+mn-lt"/>
                <a:hlinkClick r:id="rId3"/>
              </a:rPr>
              <a:t>http://www.tradingeconomics.com/</a:t>
            </a:r>
            <a:endParaRPr lang="ru-RU" dirty="0">
              <a:solidFill>
                <a:prstClr val="black"/>
              </a:solidFill>
              <a:latin typeface="+mn-lt"/>
            </a:endParaRPr>
          </a:p>
          <a:p>
            <a:pPr marL="342900" indent="-342900" defTabSz="914400" fontAlgn="auto">
              <a:spcBef>
                <a:spcPts val="0"/>
              </a:spcBef>
              <a:spcAft>
                <a:spcPts val="0"/>
              </a:spcAft>
              <a:buFontTx/>
              <a:buAutoNum type="arabicPeriod"/>
              <a:defRPr/>
            </a:pPr>
            <a:r>
              <a:rPr lang="en-US" dirty="0">
                <a:solidFill>
                  <a:prstClr val="black"/>
                </a:solidFill>
                <a:latin typeface="+mn-lt"/>
              </a:rPr>
              <a:t>The United Nations Population Fund: World Population 2016. </a:t>
            </a:r>
            <a:endParaRPr lang="ru-RU" dirty="0">
              <a:solidFill>
                <a:prstClr val="black"/>
              </a:solidFill>
              <a:latin typeface="+mn-lt"/>
            </a:endParaRPr>
          </a:p>
          <a:p>
            <a:pPr marL="342900" indent="-342900" defTabSz="914400" fontAlgn="auto">
              <a:spcBef>
                <a:spcPts val="0"/>
              </a:spcBef>
              <a:spcAft>
                <a:spcPts val="0"/>
              </a:spcAft>
              <a:buFontTx/>
              <a:buAutoNum type="arabicPeriod"/>
              <a:defRPr/>
            </a:pPr>
            <a:r>
              <a:rPr lang="en-US" dirty="0">
                <a:solidFill>
                  <a:prstClr val="black"/>
                </a:solidFill>
                <a:latin typeface="+mn-lt"/>
                <a:hlinkClick r:id="rId4"/>
              </a:rPr>
              <a:t>http://www.nigerianstat.gov.ng/</a:t>
            </a:r>
            <a:endParaRPr lang="ru-RU" dirty="0">
              <a:solidFill>
                <a:prstClr val="black"/>
              </a:solidFill>
              <a:latin typeface="+mn-lt"/>
            </a:endParaRPr>
          </a:p>
          <a:p>
            <a:pPr marL="342900" indent="-342900" defTabSz="914400" fontAlgn="auto">
              <a:spcBef>
                <a:spcPts val="0"/>
              </a:spcBef>
              <a:spcAft>
                <a:spcPts val="0"/>
              </a:spcAft>
              <a:buFontTx/>
              <a:buAutoNum type="arabicPeriod"/>
              <a:defRPr/>
            </a:pPr>
            <a:r>
              <a:rPr lang="en-US" dirty="0">
                <a:solidFill>
                  <a:prstClr val="black"/>
                </a:solidFill>
                <a:latin typeface="+mn-lt"/>
                <a:hlinkClick r:id="rId5"/>
              </a:rPr>
              <a:t>http://www.oecd.org/</a:t>
            </a:r>
            <a:endParaRPr lang="ru-RU" dirty="0">
              <a:solidFill>
                <a:prstClr val="black"/>
              </a:solidFill>
              <a:latin typeface="+mn-lt"/>
            </a:endParaRPr>
          </a:p>
          <a:p>
            <a:pPr marL="342900" indent="-342900" defTabSz="914400" fontAlgn="auto">
              <a:spcBef>
                <a:spcPts val="0"/>
              </a:spcBef>
              <a:spcAft>
                <a:spcPts val="0"/>
              </a:spcAft>
              <a:buFontTx/>
              <a:buAutoNum type="arabicPeriod"/>
              <a:defRPr/>
            </a:pPr>
            <a:r>
              <a:rPr lang="en-US" dirty="0">
                <a:solidFill>
                  <a:prstClr val="black"/>
                </a:solidFill>
                <a:latin typeface="+mn-lt"/>
                <a:hlinkClick r:id="rId6"/>
              </a:rPr>
              <a:t>http://ebook.dgbas.gov.tw/public/Data</a:t>
            </a:r>
            <a:endParaRPr lang="ru-RU" dirty="0">
              <a:solidFill>
                <a:prstClr val="black"/>
              </a:solidFill>
              <a:latin typeface="+mn-lt"/>
            </a:endParaRPr>
          </a:p>
          <a:p>
            <a:pPr marL="342900" indent="-342900" defTabSz="914400" fontAlgn="auto">
              <a:spcBef>
                <a:spcPts val="0"/>
              </a:spcBef>
              <a:spcAft>
                <a:spcPts val="0"/>
              </a:spcAft>
              <a:buFontTx/>
              <a:buAutoNum type="arabicPeriod"/>
              <a:defRPr/>
            </a:pPr>
            <a:r>
              <a:rPr lang="en-US" dirty="0">
                <a:solidFill>
                  <a:prstClr val="black"/>
                </a:solidFill>
                <a:latin typeface="+mn-lt"/>
                <a:hlinkClick r:id="rId7"/>
              </a:rPr>
              <a:t>http://russian.cri.cn/magazine/20160321.pdf</a:t>
            </a:r>
            <a:endParaRPr lang="ru-RU" dirty="0">
              <a:solidFill>
                <a:prstClr val="black"/>
              </a:solidFill>
              <a:latin typeface="+mn-lt"/>
            </a:endParaRPr>
          </a:p>
          <a:p>
            <a:pPr marL="342900" indent="-342900" defTabSz="914400" fontAlgn="auto">
              <a:spcBef>
                <a:spcPts val="0"/>
              </a:spcBef>
              <a:spcAft>
                <a:spcPts val="0"/>
              </a:spcAft>
              <a:buFontTx/>
              <a:buAutoNum type="arabicPeriod"/>
              <a:defRPr/>
            </a:pPr>
            <a:r>
              <a:rPr lang="en-US" dirty="0">
                <a:solidFill>
                  <a:prstClr val="black"/>
                </a:solidFill>
                <a:latin typeface="+mn-lt"/>
                <a:hlinkClick r:id="rId8"/>
              </a:rPr>
              <a:t>http://gtmarket.ru/ratings/world-population/info</a:t>
            </a:r>
            <a:endParaRPr lang="ru-RU" dirty="0">
              <a:solidFill>
                <a:prstClr val="black"/>
              </a:solidFill>
              <a:latin typeface="+mn-lt"/>
            </a:endParaRPr>
          </a:p>
          <a:p>
            <a:pPr marL="342900" indent="-342900" defTabSz="914400" fontAlgn="auto">
              <a:spcBef>
                <a:spcPts val="0"/>
              </a:spcBef>
              <a:spcAft>
                <a:spcPts val="0"/>
              </a:spcAft>
              <a:buFontTx/>
              <a:buAutoNum type="arabicPeriod"/>
              <a:defRPr/>
            </a:pPr>
            <a:r>
              <a:rPr lang="en-US" dirty="0">
                <a:solidFill>
                  <a:prstClr val="black"/>
                </a:solidFill>
                <a:latin typeface="+mn-lt"/>
                <a:hlinkClick r:id="rId9"/>
              </a:rPr>
              <a:t>http://www.vestifinance.ru/articles/</a:t>
            </a:r>
            <a:endParaRPr lang="ru-RU" dirty="0">
              <a:solidFill>
                <a:prstClr val="black"/>
              </a:solidFill>
              <a:latin typeface="+mn-lt"/>
            </a:endParaRPr>
          </a:p>
          <a:p>
            <a:pPr marL="342900" indent="-342900" defTabSz="914400" fontAlgn="auto">
              <a:spcBef>
                <a:spcPts val="0"/>
              </a:spcBef>
              <a:spcAft>
                <a:spcPts val="0"/>
              </a:spcAft>
              <a:buFontTx/>
              <a:buAutoNum type="arabicPeriod"/>
              <a:defRPr/>
            </a:pPr>
            <a:endParaRPr lang="ru-RU" dirty="0">
              <a:solidFill>
                <a:prstClr val="black"/>
              </a:solidFill>
              <a:latin typeface="+mn-lt"/>
            </a:endParaRPr>
          </a:p>
          <a:p>
            <a:pPr marL="342900" indent="-342900" defTabSz="914400" fontAlgn="auto">
              <a:spcBef>
                <a:spcPts val="0"/>
              </a:spcBef>
              <a:spcAft>
                <a:spcPts val="0"/>
              </a:spcAft>
              <a:buFontTx/>
              <a:buAutoNum type="arabicPeriod"/>
              <a:defRPr/>
            </a:pPr>
            <a:endParaRPr lang="ru-RU" dirty="0">
              <a:solidFill>
                <a:prstClr val="black"/>
              </a:solidFill>
              <a:latin typeface="+mn-lt"/>
            </a:endParaRPr>
          </a:p>
          <a:p>
            <a:pPr marL="342900" indent="-342900" defTabSz="914400" fontAlgn="auto">
              <a:spcBef>
                <a:spcPts val="0"/>
              </a:spcBef>
              <a:spcAft>
                <a:spcPts val="0"/>
              </a:spcAft>
              <a:buFontTx/>
              <a:buAutoNum type="arabicPeriod"/>
              <a:defRPr/>
            </a:pPr>
            <a:endParaRPr lang="ru-RU" dirty="0">
              <a:solidFill>
                <a:prstClr val="black"/>
              </a:solidFill>
              <a:latin typeface="+mn-lt"/>
            </a:endParaRPr>
          </a:p>
          <a:p>
            <a:pPr defTabSz="914400" fontAlgn="auto">
              <a:spcBef>
                <a:spcPts val="0"/>
              </a:spcBef>
              <a:spcAft>
                <a:spcPts val="0"/>
              </a:spcAft>
              <a:defRPr/>
            </a:pPr>
            <a:endParaRPr lang="ru-RU" dirty="0">
              <a:solidFill>
                <a:prstClr val="black"/>
              </a:solidFill>
              <a:latin typeface="+mn-lt"/>
            </a:endParaRPr>
          </a:p>
          <a:p>
            <a:pPr marL="342900" indent="-342900" defTabSz="914400" fontAlgn="auto">
              <a:spcBef>
                <a:spcPts val="0"/>
              </a:spcBef>
              <a:spcAft>
                <a:spcPts val="0"/>
              </a:spcAft>
              <a:buFontTx/>
              <a:buAutoNum type="arabicPeriod"/>
              <a:defRPr/>
            </a:pPr>
            <a:endParaRPr lang="ru-RU" dirty="0">
              <a:solidFill>
                <a:prstClr val="black"/>
              </a:solidFill>
              <a:latin typeface="+mn-lt"/>
            </a:endParaRPr>
          </a:p>
          <a:p>
            <a:pPr marL="342900" indent="-342900" defTabSz="914400" fontAlgn="auto">
              <a:spcBef>
                <a:spcPts val="0"/>
              </a:spcBef>
              <a:spcAft>
                <a:spcPts val="0"/>
              </a:spcAft>
              <a:buFontTx/>
              <a:buAutoNum type="arabicPeriod"/>
              <a:defRPr/>
            </a:pPr>
            <a:endParaRPr lang="ru-RU" dirty="0">
              <a:solidFill>
                <a:prstClr val="black"/>
              </a:solidFill>
              <a:latin typeface="+mn-lt"/>
            </a:endParaRPr>
          </a:p>
          <a:p>
            <a:pPr marL="342900" indent="-342900" defTabSz="914400" fontAlgn="auto">
              <a:spcBef>
                <a:spcPts val="0"/>
              </a:spcBef>
              <a:spcAft>
                <a:spcPts val="0"/>
              </a:spcAft>
              <a:buFontTx/>
              <a:buAutoNum type="arabicPeriod"/>
              <a:defRPr/>
            </a:pPr>
            <a:endParaRPr lang="ru-RU" dirty="0">
              <a:solidFill>
                <a:prstClr val="black"/>
              </a:solidFill>
              <a:latin typeface="+mn-lt"/>
            </a:endParaRPr>
          </a:p>
          <a:p>
            <a:pPr marL="342900" indent="-342900" defTabSz="914400" fontAlgn="auto">
              <a:spcBef>
                <a:spcPts val="0"/>
              </a:spcBef>
              <a:spcAft>
                <a:spcPts val="0"/>
              </a:spcAft>
              <a:buFontTx/>
              <a:buAutoNum type="arabicPeriod"/>
              <a:defRPr/>
            </a:pPr>
            <a:endParaRPr lang="ru-RU" dirty="0">
              <a:solidFill>
                <a:prstClr val="black"/>
              </a:solidFill>
              <a:latin typeface="+mn-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050" y="290513"/>
            <a:ext cx="8010525" cy="6740525"/>
          </a:xfrm>
          <a:prstGeom prst="rect">
            <a:avLst/>
          </a:prstGeom>
          <a:noFill/>
        </p:spPr>
        <p:txBody>
          <a:bodyPr>
            <a:spAutoFit/>
          </a:bodyPr>
          <a:lstStyle/>
          <a:p>
            <a:pPr defTabSz="914400" fontAlgn="auto">
              <a:spcBef>
                <a:spcPts val="0"/>
              </a:spcBef>
              <a:spcAft>
                <a:spcPts val="0"/>
              </a:spcAft>
              <a:defRPr/>
            </a:pPr>
            <a:r>
              <a:rPr lang="ru-RU" sz="2400" b="1" u="sng" dirty="0">
                <a:solidFill>
                  <a:prstClr val="black"/>
                </a:solidFill>
                <a:latin typeface="Times New Roman" panose="02020603050405020304" pitchFamily="18" charset="0"/>
                <a:cs typeface="Times New Roman" panose="02020603050405020304" pitchFamily="18" charset="0"/>
              </a:rPr>
              <a:t>Показатели, характеризующие рынок труда</a:t>
            </a:r>
            <a:r>
              <a:rPr lang="ru-RU" sz="2400" dirty="0">
                <a:solidFill>
                  <a:prstClr val="black"/>
                </a:solidFill>
                <a:latin typeface="Times New Roman" panose="02020603050405020304" pitchFamily="18" charset="0"/>
                <a:cs typeface="Times New Roman" panose="02020603050405020304" pitchFamily="18" charset="0"/>
              </a:rPr>
              <a:t>:</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Численность населения</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Численность трудоспособного населения</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Занятость рабочей силы + структура занятости</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Безработица </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Уровень заработной платы</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Производительность труда</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Использование современных технологий</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Уровень жизни и социальный прогресс</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Социальная и налоговая политика государства</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Иждивенческая нагрузка</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Конкуренция на рынке труда</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Уровень квалифицированной рабочей силы</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Состояние экономики и ее отдельных отраслей</a:t>
            </a:r>
          </a:p>
          <a:p>
            <a:pPr marL="285750" indent="-285750" defTabSz="914400" fontAlgn="auto">
              <a:spcBef>
                <a:spcPts val="0"/>
              </a:spcBef>
              <a:spcAft>
                <a:spcPts val="0"/>
              </a:spcAft>
              <a:buFont typeface="Arial" panose="020B0604020202020204" pitchFamily="34" charset="0"/>
              <a:buChar char="•"/>
              <a:defRPr/>
            </a:pPr>
            <a:endParaRPr lang="ru-RU" sz="2400" dirty="0">
              <a:solidFill>
                <a:prstClr val="black"/>
              </a:solidFill>
              <a:latin typeface="Times New Roman" panose="02020603050405020304" pitchFamily="18" charset="0"/>
              <a:cs typeface="Times New Roman" panose="02020603050405020304" pitchFamily="18" charset="0"/>
            </a:endParaRPr>
          </a:p>
          <a:p>
            <a:pPr marL="285750" indent="-285750" defTabSz="914400" fontAlgn="auto">
              <a:spcBef>
                <a:spcPts val="0"/>
              </a:spcBef>
              <a:spcAft>
                <a:spcPts val="0"/>
              </a:spcAft>
              <a:buFont typeface="Arial" panose="020B0604020202020204" pitchFamily="34" charset="0"/>
              <a:buChar char="•"/>
              <a:defRPr/>
            </a:pPr>
            <a:endParaRPr lang="ru-RU" sz="2400" dirty="0">
              <a:solidFill>
                <a:prstClr val="black"/>
              </a:solidFill>
              <a:latin typeface="Times New Roman" panose="02020603050405020304" pitchFamily="18" charset="0"/>
              <a:cs typeface="Times New Roman" panose="02020603050405020304" pitchFamily="18" charset="0"/>
            </a:endParaRPr>
          </a:p>
          <a:p>
            <a:pPr marL="285750" indent="-285750" defTabSz="914400" fontAlgn="auto">
              <a:spcBef>
                <a:spcPts val="0"/>
              </a:spcBef>
              <a:spcAft>
                <a:spcPts val="0"/>
              </a:spcAft>
              <a:buFont typeface="Arial" panose="020B0604020202020204" pitchFamily="34" charset="0"/>
              <a:buChar char="•"/>
              <a:defRPr/>
            </a:pPr>
            <a:endParaRPr lang="ru-RU" sz="2400" dirty="0">
              <a:solidFill>
                <a:prstClr val="black"/>
              </a:solidFill>
              <a:latin typeface="Times New Roman" panose="02020603050405020304" pitchFamily="18" charset="0"/>
              <a:cs typeface="Times New Roman" panose="02020603050405020304" pitchFamily="18" charset="0"/>
            </a:endParaRPr>
          </a:p>
          <a:p>
            <a:pPr marL="285750" indent="-285750" defTabSz="914400" fontAlgn="auto">
              <a:spcBef>
                <a:spcPts val="0"/>
              </a:spcBef>
              <a:spcAft>
                <a:spcPts val="0"/>
              </a:spcAft>
              <a:buFont typeface="Arial" panose="020B0604020202020204" pitchFamily="34" charset="0"/>
              <a:buChar char="•"/>
              <a:defRPr/>
            </a:pPr>
            <a:endParaRPr lang="ru-RU"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11"/>
          <p:cNvSpPr txBox="1">
            <a:spLocks noChangeArrowheads="1"/>
          </p:cNvSpPr>
          <p:nvPr/>
        </p:nvSpPr>
        <p:spPr bwMode="auto">
          <a:xfrm>
            <a:off x="1039813" y="1371600"/>
            <a:ext cx="6161087" cy="369888"/>
          </a:xfrm>
          <a:prstGeom prst="rect">
            <a:avLst/>
          </a:prstGeom>
          <a:noFill/>
          <a:ln w="9525">
            <a:noFill/>
            <a:miter lim="800000"/>
            <a:headEnd/>
            <a:tailEnd/>
          </a:ln>
        </p:spPr>
        <p:txBody>
          <a:bodyPr>
            <a:spAutoFit/>
          </a:bodyPr>
          <a:lstStyle/>
          <a:p>
            <a:pPr defTabSz="914400"/>
            <a:endParaRPr lang="ru-RU">
              <a:solidFill>
                <a:srgbClr val="000000"/>
              </a:solidFill>
              <a:latin typeface="Calibri" pitchFamily="34" charset="0"/>
            </a:endParaRPr>
          </a:p>
        </p:txBody>
      </p:sp>
      <p:graphicFrame>
        <p:nvGraphicFramePr>
          <p:cNvPr id="15" name="Таблица 14"/>
          <p:cNvGraphicFramePr>
            <a:graphicFrameLocks noGrp="1"/>
          </p:cNvGraphicFramePr>
          <p:nvPr/>
        </p:nvGraphicFramePr>
        <p:xfrm>
          <a:off x="363538" y="166688"/>
          <a:ext cx="7969250" cy="4362450"/>
        </p:xfrm>
        <a:graphic>
          <a:graphicData uri="http://schemas.openxmlformats.org/drawingml/2006/table">
            <a:tbl>
              <a:tblPr/>
              <a:tblGrid>
                <a:gridCol w="796982"/>
                <a:gridCol w="5578879"/>
                <a:gridCol w="1593966"/>
              </a:tblGrid>
              <a:tr h="563738">
                <a:tc gridSpan="2">
                  <a:txBody>
                    <a:bodyPr/>
                    <a:lstStyle/>
                    <a:p>
                      <a:r>
                        <a:rPr lang="en-US" sz="1600" b="1" dirty="0"/>
                        <a:t>Численность </a:t>
                      </a:r>
                      <a:r>
                        <a:rPr lang="en-US" sz="1600" b="1" dirty="0" err="1"/>
                        <a:t>населения</a:t>
                      </a:r>
                      <a:r>
                        <a:rPr lang="en-US" sz="1600" b="1" dirty="0"/>
                        <a:t> в </a:t>
                      </a:r>
                      <a:r>
                        <a:rPr lang="en-US" sz="1600" b="1" dirty="0" err="1"/>
                        <a:t>странах</a:t>
                      </a:r>
                      <a:r>
                        <a:rPr lang="en-US" sz="1600" b="1" dirty="0"/>
                        <a:t> </a:t>
                      </a:r>
                      <a:r>
                        <a:rPr lang="en-US" sz="1600" b="1" dirty="0" err="1"/>
                        <a:t>мира</a:t>
                      </a:r>
                      <a:endParaRPr lang="en-US" sz="1600" b="1" dirty="0"/>
                    </a:p>
                    <a:p>
                      <a:r>
                        <a:rPr lang="en-US" sz="1600" b="1" dirty="0"/>
                        <a:t>The United Nations Population Fund: World Population </a:t>
                      </a:r>
                      <a:r>
                        <a:rPr lang="en-US" sz="1600" b="1" dirty="0" smtClean="0"/>
                        <a:t>201</a:t>
                      </a:r>
                      <a:r>
                        <a:rPr lang="ru-RU" sz="1600" b="1" dirty="0" smtClean="0"/>
                        <a:t>6</a:t>
                      </a:r>
                      <a:r>
                        <a:rPr lang="en-US" sz="1600" b="1" dirty="0" smtClean="0"/>
                        <a:t>.</a:t>
                      </a:r>
                      <a:r>
                        <a:rPr lang="en-US" sz="1600" dirty="0" smtClean="0"/>
                        <a:t> </a:t>
                      </a:r>
                      <a:endParaRPr lang="en-US" sz="1600" dirty="0"/>
                    </a:p>
                  </a:txBody>
                  <a:tcPr marL="59336" marR="59336" marT="39558" marB="39558" anchor="ctr">
                    <a:lnL>
                      <a:noFill/>
                    </a:lnL>
                    <a:lnR>
                      <a:noFill/>
                    </a:lnR>
                    <a:lnT>
                      <a:noFill/>
                    </a:lnT>
                    <a:lnB>
                      <a:noFill/>
                    </a:lnB>
                    <a:solidFill>
                      <a:srgbClr val="EEEEEE"/>
                    </a:solidFill>
                  </a:tcPr>
                </a:tc>
                <a:tc hMerge="1">
                  <a:txBody>
                    <a:bodyPr/>
                    <a:lstStyle/>
                    <a:p>
                      <a:endParaRPr lang="ru-RU"/>
                    </a:p>
                  </a:txBody>
                  <a:tcPr/>
                </a:tc>
                <a:tc>
                  <a:txBody>
                    <a:bodyPr/>
                    <a:lstStyle/>
                    <a:p>
                      <a:endParaRPr lang="ru-RU" sz="1600" dirty="0"/>
                    </a:p>
                  </a:txBody>
                  <a:tcPr marL="59336" marR="59336" marT="39558" marB="39558">
                    <a:lnL>
                      <a:noFill/>
                    </a:lnL>
                  </a:tcPr>
                </a:tc>
              </a:tr>
              <a:tr h="278066">
                <a:tc>
                  <a:txBody>
                    <a:bodyPr/>
                    <a:lstStyle/>
                    <a:p>
                      <a:r>
                        <a:rPr lang="ru-RU" sz="1600"/>
                        <a:t>Место</a:t>
                      </a:r>
                    </a:p>
                  </a:txBody>
                  <a:tcPr marL="59336" marR="59336" marT="39558" marB="39558" anchor="ctr">
                    <a:lnL>
                      <a:noFill/>
                    </a:lnL>
                    <a:lnR>
                      <a:noFill/>
                    </a:lnR>
                    <a:lnT>
                      <a:noFill/>
                    </a:lnT>
                    <a:lnB>
                      <a:noFill/>
                    </a:lnB>
                    <a:solidFill>
                      <a:srgbClr val="EEEEEE"/>
                    </a:solidFill>
                  </a:tcPr>
                </a:tc>
                <a:tc>
                  <a:txBody>
                    <a:bodyPr/>
                    <a:lstStyle/>
                    <a:p>
                      <a:r>
                        <a:rPr lang="ru-RU" sz="1600" dirty="0"/>
                        <a:t>Страна</a:t>
                      </a:r>
                    </a:p>
                  </a:txBody>
                  <a:tcPr marL="59336" marR="59336" marT="39558" marB="39558" anchor="ctr">
                    <a:lnL>
                      <a:noFill/>
                    </a:lnL>
                    <a:lnR>
                      <a:noFill/>
                    </a:lnR>
                    <a:lnT>
                      <a:noFill/>
                    </a:lnT>
                    <a:lnB>
                      <a:noFill/>
                    </a:lnB>
                    <a:solidFill>
                      <a:srgbClr val="EEEEEE"/>
                    </a:solidFill>
                  </a:tcPr>
                </a:tc>
                <a:tc>
                  <a:txBody>
                    <a:bodyPr/>
                    <a:lstStyle/>
                    <a:p>
                      <a:r>
                        <a:rPr lang="ru-RU" sz="1600"/>
                        <a:t>Население (млн.)</a:t>
                      </a:r>
                    </a:p>
                  </a:txBody>
                  <a:tcPr marL="59336" marR="59336" marT="39558" marB="39558" anchor="ctr">
                    <a:lnL>
                      <a:noFill/>
                    </a:lnL>
                    <a:lnR>
                      <a:noFill/>
                    </a:lnR>
                    <a:lnB>
                      <a:noFill/>
                    </a:lnB>
                    <a:solidFill>
                      <a:srgbClr val="EEEEEE"/>
                    </a:solidFill>
                  </a:tcPr>
                </a:tc>
              </a:tr>
              <a:tr h="278066">
                <a:tc>
                  <a:txBody>
                    <a:bodyPr/>
                    <a:lstStyle/>
                    <a:p>
                      <a:pPr algn="ctr"/>
                      <a:r>
                        <a:rPr lang="ru-RU" sz="1600"/>
                        <a:t>1</a:t>
                      </a:r>
                    </a:p>
                  </a:txBody>
                  <a:tcPr marL="59336" marR="59336" marT="39558" marB="39558" anchor="ctr">
                    <a:lnL>
                      <a:noFill/>
                    </a:lnL>
                    <a:lnR>
                      <a:noFill/>
                    </a:lnR>
                    <a:lnT>
                      <a:noFill/>
                    </a:lnT>
                    <a:lnB>
                      <a:noFill/>
                    </a:lnB>
                    <a:solidFill>
                      <a:srgbClr val="EEEEEE"/>
                    </a:solidFill>
                  </a:tcPr>
                </a:tc>
                <a:tc>
                  <a:txBody>
                    <a:bodyPr/>
                    <a:lstStyle/>
                    <a:p>
                      <a:r>
                        <a:rPr lang="ru-RU" sz="1600" b="1">
                          <a:hlinkClick r:id="rId3"/>
                        </a:rPr>
                        <a:t>Китай</a:t>
                      </a:r>
                      <a:endParaRPr lang="ru-RU" sz="1600"/>
                    </a:p>
                  </a:txBody>
                  <a:tcPr marL="59336" marR="59336" marT="39558" marB="39558" anchor="ctr">
                    <a:lnL>
                      <a:noFill/>
                    </a:lnL>
                    <a:lnR>
                      <a:noFill/>
                    </a:lnR>
                    <a:lnT>
                      <a:noFill/>
                    </a:lnT>
                    <a:lnB>
                      <a:noFill/>
                    </a:lnB>
                    <a:solidFill>
                      <a:srgbClr val="EEEEEE"/>
                    </a:solidFill>
                  </a:tcPr>
                </a:tc>
                <a:tc>
                  <a:txBody>
                    <a:bodyPr/>
                    <a:lstStyle/>
                    <a:p>
                      <a:pPr algn="ctr"/>
                      <a:r>
                        <a:rPr lang="ru-RU" sz="1600" dirty="0"/>
                        <a:t>1393.8</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2</a:t>
                      </a:r>
                    </a:p>
                  </a:txBody>
                  <a:tcPr marL="59336" marR="59336" marT="39558" marB="39558" anchor="ctr">
                    <a:lnL>
                      <a:noFill/>
                    </a:lnL>
                    <a:lnR>
                      <a:noFill/>
                    </a:lnR>
                    <a:lnT>
                      <a:noFill/>
                    </a:lnT>
                    <a:lnB>
                      <a:noFill/>
                    </a:lnB>
                    <a:solidFill>
                      <a:srgbClr val="EEEEEE"/>
                    </a:solidFill>
                  </a:tcPr>
                </a:tc>
                <a:tc>
                  <a:txBody>
                    <a:bodyPr/>
                    <a:lstStyle/>
                    <a:p>
                      <a:r>
                        <a:rPr lang="ru-RU" sz="1600" b="1" dirty="0">
                          <a:hlinkClick r:id="rId4"/>
                        </a:rPr>
                        <a:t>Индия</a:t>
                      </a:r>
                      <a:endParaRPr lang="ru-RU" sz="1600" dirty="0"/>
                    </a:p>
                  </a:txBody>
                  <a:tcPr marL="59336" marR="59336" marT="39558" marB="39558" anchor="ctr">
                    <a:lnL>
                      <a:noFill/>
                    </a:lnL>
                    <a:lnR>
                      <a:noFill/>
                    </a:lnR>
                    <a:lnT>
                      <a:noFill/>
                    </a:lnT>
                    <a:lnB>
                      <a:noFill/>
                    </a:lnB>
                    <a:solidFill>
                      <a:srgbClr val="EEEEEE"/>
                    </a:solidFill>
                  </a:tcPr>
                </a:tc>
                <a:tc>
                  <a:txBody>
                    <a:bodyPr/>
                    <a:lstStyle/>
                    <a:p>
                      <a:pPr algn="ctr"/>
                      <a:r>
                        <a:rPr lang="ru-RU" sz="1600"/>
                        <a:t>1267.4</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3</a:t>
                      </a:r>
                    </a:p>
                  </a:txBody>
                  <a:tcPr marL="59336" marR="59336" marT="39558" marB="39558" anchor="ctr">
                    <a:lnL>
                      <a:noFill/>
                    </a:lnL>
                    <a:lnR>
                      <a:noFill/>
                    </a:lnR>
                    <a:lnT>
                      <a:noFill/>
                    </a:lnT>
                    <a:lnB>
                      <a:noFill/>
                    </a:lnB>
                    <a:solidFill>
                      <a:srgbClr val="EEEEEE"/>
                    </a:solidFill>
                  </a:tcPr>
                </a:tc>
                <a:tc>
                  <a:txBody>
                    <a:bodyPr/>
                    <a:lstStyle/>
                    <a:p>
                      <a:r>
                        <a:rPr lang="ru-RU" sz="1600" b="1" dirty="0">
                          <a:hlinkClick r:id="rId5"/>
                        </a:rPr>
                        <a:t>Соединённые Штаты Америки</a:t>
                      </a:r>
                      <a:endParaRPr lang="ru-RU" sz="1600" dirty="0"/>
                    </a:p>
                  </a:txBody>
                  <a:tcPr marL="59336" marR="59336" marT="39558" marB="39558" anchor="ctr">
                    <a:lnL>
                      <a:noFill/>
                    </a:lnL>
                    <a:lnR>
                      <a:noFill/>
                    </a:lnR>
                    <a:lnT>
                      <a:noFill/>
                    </a:lnT>
                    <a:lnB>
                      <a:noFill/>
                    </a:lnB>
                    <a:solidFill>
                      <a:srgbClr val="EEEEEE"/>
                    </a:solidFill>
                  </a:tcPr>
                </a:tc>
                <a:tc>
                  <a:txBody>
                    <a:bodyPr/>
                    <a:lstStyle/>
                    <a:p>
                      <a:pPr algn="ctr"/>
                      <a:r>
                        <a:rPr lang="ru-RU" sz="1600"/>
                        <a:t>322.6</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4</a:t>
                      </a:r>
                    </a:p>
                  </a:txBody>
                  <a:tcPr marL="59336" marR="59336" marT="39558" marB="39558" anchor="ctr">
                    <a:lnL>
                      <a:noFill/>
                    </a:lnL>
                    <a:lnR>
                      <a:noFill/>
                    </a:lnR>
                    <a:lnT>
                      <a:noFill/>
                    </a:lnT>
                    <a:lnB>
                      <a:noFill/>
                    </a:lnB>
                    <a:solidFill>
                      <a:srgbClr val="EEEEEE"/>
                    </a:solidFill>
                  </a:tcPr>
                </a:tc>
                <a:tc>
                  <a:txBody>
                    <a:bodyPr/>
                    <a:lstStyle/>
                    <a:p>
                      <a:r>
                        <a:rPr lang="ru-RU" sz="1600" b="1">
                          <a:hlinkClick r:id="rId6"/>
                        </a:rPr>
                        <a:t>Индонезия</a:t>
                      </a:r>
                      <a:endParaRPr lang="ru-RU" sz="1600"/>
                    </a:p>
                  </a:txBody>
                  <a:tcPr marL="59336" marR="59336" marT="39558" marB="39558" anchor="ctr">
                    <a:lnL>
                      <a:noFill/>
                    </a:lnL>
                    <a:lnR>
                      <a:noFill/>
                    </a:lnR>
                    <a:lnT>
                      <a:noFill/>
                    </a:lnT>
                    <a:lnB>
                      <a:noFill/>
                    </a:lnB>
                    <a:solidFill>
                      <a:srgbClr val="EEEEEE"/>
                    </a:solidFill>
                  </a:tcPr>
                </a:tc>
                <a:tc>
                  <a:txBody>
                    <a:bodyPr/>
                    <a:lstStyle/>
                    <a:p>
                      <a:pPr algn="ctr"/>
                      <a:r>
                        <a:rPr lang="ru-RU" sz="1600"/>
                        <a:t>252.8</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5</a:t>
                      </a:r>
                    </a:p>
                  </a:txBody>
                  <a:tcPr marL="59336" marR="59336" marT="39558" marB="39558" anchor="ctr">
                    <a:lnL>
                      <a:noFill/>
                    </a:lnL>
                    <a:lnR>
                      <a:noFill/>
                    </a:lnR>
                    <a:lnT>
                      <a:noFill/>
                    </a:lnT>
                    <a:lnB>
                      <a:noFill/>
                    </a:lnB>
                    <a:solidFill>
                      <a:srgbClr val="EEEEEE"/>
                    </a:solidFill>
                  </a:tcPr>
                </a:tc>
                <a:tc>
                  <a:txBody>
                    <a:bodyPr/>
                    <a:lstStyle/>
                    <a:p>
                      <a:r>
                        <a:rPr lang="ru-RU" sz="1600" b="1">
                          <a:hlinkClick r:id="rId7"/>
                        </a:rPr>
                        <a:t>Бразилия</a:t>
                      </a:r>
                      <a:endParaRPr lang="ru-RU" sz="1600"/>
                    </a:p>
                  </a:txBody>
                  <a:tcPr marL="59336" marR="59336" marT="39558" marB="39558" anchor="ctr">
                    <a:lnL>
                      <a:noFill/>
                    </a:lnL>
                    <a:lnR>
                      <a:noFill/>
                    </a:lnR>
                    <a:lnT>
                      <a:noFill/>
                    </a:lnT>
                    <a:lnB>
                      <a:noFill/>
                    </a:lnB>
                    <a:solidFill>
                      <a:srgbClr val="EEEEEE"/>
                    </a:solidFill>
                  </a:tcPr>
                </a:tc>
                <a:tc>
                  <a:txBody>
                    <a:bodyPr/>
                    <a:lstStyle/>
                    <a:p>
                      <a:pPr algn="ctr"/>
                      <a:r>
                        <a:rPr lang="ru-RU" sz="1600" dirty="0"/>
                        <a:t>202.0</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6</a:t>
                      </a:r>
                    </a:p>
                  </a:txBody>
                  <a:tcPr marL="59336" marR="59336" marT="39558" marB="39558" anchor="ctr">
                    <a:lnL>
                      <a:noFill/>
                    </a:lnL>
                    <a:lnR>
                      <a:noFill/>
                    </a:lnR>
                    <a:lnT>
                      <a:noFill/>
                    </a:lnT>
                    <a:lnB>
                      <a:noFill/>
                    </a:lnB>
                    <a:solidFill>
                      <a:srgbClr val="EEEEEE"/>
                    </a:solidFill>
                  </a:tcPr>
                </a:tc>
                <a:tc>
                  <a:txBody>
                    <a:bodyPr/>
                    <a:lstStyle/>
                    <a:p>
                      <a:r>
                        <a:rPr lang="ru-RU" sz="1600" b="1">
                          <a:hlinkClick r:id="rId8"/>
                        </a:rPr>
                        <a:t>Пакистан</a:t>
                      </a:r>
                      <a:endParaRPr lang="ru-RU" sz="1600"/>
                    </a:p>
                  </a:txBody>
                  <a:tcPr marL="59336" marR="59336" marT="39558" marB="39558" anchor="ctr">
                    <a:lnL>
                      <a:noFill/>
                    </a:lnL>
                    <a:lnR>
                      <a:noFill/>
                    </a:lnR>
                    <a:lnT>
                      <a:noFill/>
                    </a:lnT>
                    <a:lnB>
                      <a:noFill/>
                    </a:lnB>
                    <a:solidFill>
                      <a:srgbClr val="EEEEEE"/>
                    </a:solidFill>
                  </a:tcPr>
                </a:tc>
                <a:tc>
                  <a:txBody>
                    <a:bodyPr/>
                    <a:lstStyle/>
                    <a:p>
                      <a:pPr algn="ctr"/>
                      <a:r>
                        <a:rPr lang="ru-RU" sz="1600"/>
                        <a:t>185.1</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7</a:t>
                      </a:r>
                    </a:p>
                  </a:txBody>
                  <a:tcPr marL="59336" marR="59336" marT="39558" marB="39558" anchor="ctr">
                    <a:lnL>
                      <a:noFill/>
                    </a:lnL>
                    <a:lnR>
                      <a:noFill/>
                    </a:lnR>
                    <a:lnT>
                      <a:noFill/>
                    </a:lnT>
                    <a:lnB>
                      <a:noFill/>
                    </a:lnB>
                    <a:solidFill>
                      <a:srgbClr val="EEEEEE"/>
                    </a:solidFill>
                  </a:tcPr>
                </a:tc>
                <a:tc>
                  <a:txBody>
                    <a:bodyPr/>
                    <a:lstStyle/>
                    <a:p>
                      <a:r>
                        <a:rPr lang="ru-RU" sz="1600" b="1" dirty="0">
                          <a:hlinkClick r:id="rId9"/>
                        </a:rPr>
                        <a:t>Нигерия</a:t>
                      </a:r>
                      <a:endParaRPr lang="ru-RU" sz="1600" dirty="0"/>
                    </a:p>
                  </a:txBody>
                  <a:tcPr marL="59336" marR="59336" marT="39558" marB="39558" anchor="ctr">
                    <a:lnL>
                      <a:noFill/>
                    </a:lnL>
                    <a:lnR>
                      <a:noFill/>
                    </a:lnR>
                    <a:lnT>
                      <a:noFill/>
                    </a:lnT>
                    <a:lnB>
                      <a:noFill/>
                    </a:lnB>
                    <a:solidFill>
                      <a:srgbClr val="EEEEEE"/>
                    </a:solidFill>
                  </a:tcPr>
                </a:tc>
                <a:tc>
                  <a:txBody>
                    <a:bodyPr/>
                    <a:lstStyle/>
                    <a:p>
                      <a:pPr algn="ctr"/>
                      <a:r>
                        <a:rPr lang="ru-RU" sz="1600"/>
                        <a:t>178.5</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8</a:t>
                      </a:r>
                    </a:p>
                  </a:txBody>
                  <a:tcPr marL="59336" marR="59336" marT="39558" marB="39558" anchor="ctr">
                    <a:lnL>
                      <a:noFill/>
                    </a:lnL>
                    <a:lnR>
                      <a:noFill/>
                    </a:lnR>
                    <a:lnT>
                      <a:noFill/>
                    </a:lnT>
                    <a:lnB>
                      <a:noFill/>
                    </a:lnB>
                    <a:solidFill>
                      <a:srgbClr val="EEEEEE"/>
                    </a:solidFill>
                  </a:tcPr>
                </a:tc>
                <a:tc>
                  <a:txBody>
                    <a:bodyPr/>
                    <a:lstStyle/>
                    <a:p>
                      <a:r>
                        <a:rPr lang="ru-RU" sz="1600" b="1" dirty="0">
                          <a:hlinkClick r:id="rId10"/>
                        </a:rPr>
                        <a:t>Бангладеш</a:t>
                      </a:r>
                      <a:endParaRPr lang="ru-RU" sz="1600" dirty="0"/>
                    </a:p>
                  </a:txBody>
                  <a:tcPr marL="59336" marR="59336" marT="39558" marB="39558" anchor="ctr">
                    <a:lnL>
                      <a:noFill/>
                    </a:lnL>
                    <a:lnR>
                      <a:noFill/>
                    </a:lnR>
                    <a:lnT>
                      <a:noFill/>
                    </a:lnT>
                    <a:lnB>
                      <a:noFill/>
                    </a:lnB>
                    <a:solidFill>
                      <a:srgbClr val="EEEEEE"/>
                    </a:solidFill>
                  </a:tcPr>
                </a:tc>
                <a:tc>
                  <a:txBody>
                    <a:bodyPr/>
                    <a:lstStyle/>
                    <a:p>
                      <a:pPr algn="ctr"/>
                      <a:r>
                        <a:rPr lang="ru-RU" sz="1600"/>
                        <a:t>158.5</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9</a:t>
                      </a:r>
                    </a:p>
                  </a:txBody>
                  <a:tcPr marL="59336" marR="59336" marT="39558" marB="39558" anchor="ctr">
                    <a:lnL>
                      <a:noFill/>
                    </a:lnL>
                    <a:lnR>
                      <a:noFill/>
                    </a:lnR>
                    <a:lnT>
                      <a:noFill/>
                    </a:lnT>
                    <a:lnB>
                      <a:noFill/>
                    </a:lnB>
                    <a:solidFill>
                      <a:srgbClr val="EEEEEE"/>
                    </a:solidFill>
                  </a:tcPr>
                </a:tc>
                <a:tc>
                  <a:txBody>
                    <a:bodyPr/>
                    <a:lstStyle/>
                    <a:p>
                      <a:r>
                        <a:rPr lang="ru-RU" sz="1600" b="1">
                          <a:hlinkClick r:id="rId11"/>
                        </a:rPr>
                        <a:t>Россия</a:t>
                      </a:r>
                      <a:endParaRPr lang="ru-RU" sz="1600"/>
                    </a:p>
                  </a:txBody>
                  <a:tcPr marL="59336" marR="59336" marT="39558" marB="39558" anchor="ctr">
                    <a:lnL>
                      <a:noFill/>
                    </a:lnL>
                    <a:lnR>
                      <a:noFill/>
                    </a:lnR>
                    <a:lnT>
                      <a:noFill/>
                    </a:lnT>
                    <a:lnB>
                      <a:noFill/>
                    </a:lnB>
                    <a:solidFill>
                      <a:srgbClr val="EEEEEE"/>
                    </a:solidFill>
                  </a:tcPr>
                </a:tc>
                <a:tc>
                  <a:txBody>
                    <a:bodyPr/>
                    <a:lstStyle/>
                    <a:p>
                      <a:pPr algn="ctr"/>
                      <a:r>
                        <a:rPr lang="ru-RU" sz="1600"/>
                        <a:t>142.5</a:t>
                      </a:r>
                    </a:p>
                  </a:txBody>
                  <a:tcPr marL="59336" marR="59336" marT="39558" marB="39558" anchor="ctr">
                    <a:lnL>
                      <a:noFill/>
                    </a:lnL>
                    <a:lnR>
                      <a:noFill/>
                    </a:lnR>
                    <a:lnT>
                      <a:noFill/>
                    </a:lnT>
                    <a:lnB>
                      <a:noFill/>
                    </a:lnB>
                    <a:solidFill>
                      <a:srgbClr val="EEEEEE"/>
                    </a:solidFill>
                  </a:tcPr>
                </a:tc>
              </a:tr>
              <a:tr h="278066">
                <a:tc>
                  <a:txBody>
                    <a:bodyPr/>
                    <a:lstStyle/>
                    <a:p>
                      <a:pPr algn="ctr"/>
                      <a:r>
                        <a:rPr lang="ru-RU" sz="1600"/>
                        <a:t>10</a:t>
                      </a:r>
                    </a:p>
                  </a:txBody>
                  <a:tcPr marL="59336" marR="59336" marT="39558" marB="39558" anchor="ctr">
                    <a:lnL>
                      <a:noFill/>
                    </a:lnL>
                    <a:lnR>
                      <a:noFill/>
                    </a:lnR>
                    <a:lnT>
                      <a:noFill/>
                    </a:lnT>
                    <a:lnB>
                      <a:noFill/>
                    </a:lnB>
                    <a:solidFill>
                      <a:srgbClr val="EEEEEE"/>
                    </a:solidFill>
                  </a:tcPr>
                </a:tc>
                <a:tc>
                  <a:txBody>
                    <a:bodyPr/>
                    <a:lstStyle/>
                    <a:p>
                      <a:r>
                        <a:rPr lang="ru-RU" sz="1600" b="1" dirty="0">
                          <a:hlinkClick r:id="rId12"/>
                        </a:rPr>
                        <a:t>Япония</a:t>
                      </a:r>
                      <a:endParaRPr lang="ru-RU" sz="1600" dirty="0"/>
                    </a:p>
                  </a:txBody>
                  <a:tcPr marL="59336" marR="59336" marT="39558" marB="39558" anchor="ctr">
                    <a:lnL>
                      <a:noFill/>
                    </a:lnL>
                    <a:lnR>
                      <a:noFill/>
                    </a:lnR>
                    <a:lnT>
                      <a:noFill/>
                    </a:lnT>
                    <a:lnB>
                      <a:noFill/>
                    </a:lnB>
                    <a:solidFill>
                      <a:srgbClr val="EEEEEE"/>
                    </a:solidFill>
                  </a:tcPr>
                </a:tc>
                <a:tc>
                  <a:txBody>
                    <a:bodyPr/>
                    <a:lstStyle/>
                    <a:p>
                      <a:pPr algn="ctr"/>
                      <a:r>
                        <a:rPr lang="ru-RU" sz="1600" dirty="0"/>
                        <a:t>127.0</a:t>
                      </a:r>
                    </a:p>
                  </a:txBody>
                  <a:tcPr marL="59336" marR="59336" marT="39558" marB="39558" anchor="ctr">
                    <a:lnL>
                      <a:noFill/>
                    </a:lnL>
                    <a:lnR>
                      <a:noFill/>
                    </a:lnR>
                    <a:lnT>
                      <a:noFill/>
                    </a:lnT>
                    <a:lnB>
                      <a:noFill/>
                    </a:lnB>
                    <a:solidFill>
                      <a:srgbClr val="EEEEEE"/>
                    </a:solidFill>
                  </a:tcPr>
                </a:tc>
              </a:tr>
            </a:tbl>
          </a:graphicData>
        </a:graphic>
      </p:graphicFrame>
      <p:sp>
        <p:nvSpPr>
          <p:cNvPr id="87081" name="TextBox 17"/>
          <p:cNvSpPr txBox="1">
            <a:spLocks noChangeArrowheads="1"/>
          </p:cNvSpPr>
          <p:nvPr/>
        </p:nvSpPr>
        <p:spPr bwMode="auto">
          <a:xfrm>
            <a:off x="290513" y="4710113"/>
            <a:ext cx="8566150" cy="1631950"/>
          </a:xfrm>
          <a:prstGeom prst="rect">
            <a:avLst/>
          </a:prstGeom>
          <a:noFill/>
          <a:ln w="9525">
            <a:noFill/>
            <a:miter lim="800000"/>
            <a:headEnd/>
            <a:tailEnd/>
          </a:ln>
        </p:spPr>
        <p:txBody>
          <a:bodyPr>
            <a:spAutoFit/>
          </a:bodyPr>
          <a:lstStyle/>
          <a:p>
            <a:pPr defTabSz="914400"/>
            <a:r>
              <a:rPr lang="ru-RU" sz="2000" b="1">
                <a:solidFill>
                  <a:srgbClr val="000000"/>
                </a:solidFill>
                <a:latin typeface="Times New Roman" pitchFamily="18" charset="0"/>
                <a:cs typeface="Times New Roman" pitchFamily="18" charset="0"/>
              </a:rPr>
              <a:t>ВВП на душу населения: 7 925 (2016 г.) </a:t>
            </a:r>
          </a:p>
          <a:p>
            <a:pPr defTabSz="914400"/>
            <a:r>
              <a:rPr lang="ru-RU" sz="2000" b="1">
                <a:solidFill>
                  <a:srgbClr val="000000"/>
                </a:solidFill>
                <a:latin typeface="Times New Roman" pitchFamily="18" charset="0"/>
                <a:cs typeface="Times New Roman" pitchFamily="18" charset="0"/>
              </a:rPr>
              <a:t>ВВП: c.х.: 8.6 %  промышленность: 40.7 %    услуги: 50.7 % (2016 г.) </a:t>
            </a:r>
          </a:p>
          <a:p>
            <a:pPr defTabSz="914400"/>
            <a:r>
              <a:rPr lang="ru-RU" sz="2000" b="1">
                <a:solidFill>
                  <a:srgbClr val="000000"/>
                </a:solidFill>
                <a:latin typeface="Times New Roman" pitchFamily="18" charset="0"/>
                <a:cs typeface="Times New Roman" pitchFamily="18" charset="0"/>
              </a:rPr>
              <a:t>Рабочая сила (ЗАНЯТОСТЬ ПО ОТРАСЛЯМ):</a:t>
            </a:r>
          </a:p>
          <a:p>
            <a:pPr defTabSz="914400"/>
            <a:r>
              <a:rPr lang="ru-RU" sz="2000">
                <a:solidFill>
                  <a:srgbClr val="000000"/>
                </a:solidFill>
                <a:latin typeface="Times New Roman" pitchFamily="18" charset="0"/>
                <a:cs typeface="Times New Roman" pitchFamily="18" charset="0"/>
              </a:rPr>
              <a:t>С.х.: </a:t>
            </a:r>
            <a:r>
              <a:rPr lang="en-US" sz="2000">
                <a:solidFill>
                  <a:srgbClr val="000000"/>
                </a:solidFill>
                <a:latin typeface="Times New Roman" pitchFamily="18" charset="0"/>
                <a:cs typeface="Times New Roman" pitchFamily="18" charset="0"/>
              </a:rPr>
              <a:t>33.6</a:t>
            </a:r>
            <a:r>
              <a:rPr lang="ru-RU" sz="2000">
                <a:solidFill>
                  <a:srgbClr val="000000"/>
                </a:solidFill>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 </a:t>
            </a:r>
            <a:r>
              <a:rPr lang="ru-RU" sz="2000">
                <a:solidFill>
                  <a:srgbClr val="000000"/>
                </a:solidFill>
                <a:latin typeface="Times New Roman" pitchFamily="18" charset="0"/>
                <a:cs typeface="Times New Roman" pitchFamily="18" charset="0"/>
              </a:rPr>
              <a:t>             промышленность</a:t>
            </a:r>
            <a:r>
              <a:rPr lang="en-US" sz="2000">
                <a:solidFill>
                  <a:srgbClr val="000000"/>
                </a:solidFill>
                <a:latin typeface="Times New Roman" pitchFamily="18" charset="0"/>
                <a:cs typeface="Times New Roman" pitchFamily="18" charset="0"/>
              </a:rPr>
              <a:t>: 30.3</a:t>
            </a:r>
            <a:r>
              <a:rPr lang="ru-RU" sz="2000">
                <a:solidFill>
                  <a:srgbClr val="000000"/>
                </a:solidFill>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 </a:t>
            </a:r>
            <a:r>
              <a:rPr lang="ru-RU" sz="2000">
                <a:solidFill>
                  <a:srgbClr val="000000"/>
                </a:solidFill>
                <a:latin typeface="Times New Roman" pitchFamily="18" charset="0"/>
                <a:cs typeface="Times New Roman" pitchFamily="18" charset="0"/>
              </a:rPr>
              <a:t>        услуги</a:t>
            </a:r>
            <a:r>
              <a:rPr lang="en-US" sz="2000">
                <a:solidFill>
                  <a:srgbClr val="000000"/>
                </a:solidFill>
                <a:latin typeface="Times New Roman" pitchFamily="18" charset="0"/>
                <a:cs typeface="Times New Roman" pitchFamily="18" charset="0"/>
              </a:rPr>
              <a:t>: 36.1</a:t>
            </a:r>
            <a:r>
              <a:rPr lang="ru-RU" sz="2000">
                <a:solidFill>
                  <a:srgbClr val="000000"/>
                </a:solidFill>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 (201</a:t>
            </a:r>
            <a:r>
              <a:rPr lang="ru-RU" sz="2000">
                <a:solidFill>
                  <a:srgbClr val="000000"/>
                </a:solidFill>
                <a:latin typeface="Times New Roman" pitchFamily="18" charset="0"/>
                <a:cs typeface="Times New Roman" pitchFamily="18" charset="0"/>
              </a:rPr>
              <a:t>5 г</a:t>
            </a:r>
            <a:r>
              <a:rPr lang="en-US" sz="2000">
                <a:solidFill>
                  <a:srgbClr val="000000"/>
                </a:solidFill>
                <a:latin typeface="Times New Roman" pitchFamily="18" charset="0"/>
                <a:cs typeface="Times New Roman" pitchFamily="18" charset="0"/>
              </a:rPr>
              <a:t>.) </a:t>
            </a:r>
          </a:p>
          <a:p>
            <a:pPr defTabSz="914400"/>
            <a:r>
              <a:rPr lang="ru-RU" sz="2000" b="1">
                <a:solidFill>
                  <a:srgbClr val="000000"/>
                </a:solidFill>
                <a:latin typeface="Times New Roman" pitchFamily="18" charset="0"/>
                <a:cs typeface="Times New Roman" pitchFamily="18" charset="0"/>
              </a:rPr>
              <a:t>Рабочая сила: </a:t>
            </a:r>
            <a:r>
              <a:rPr lang="ru-RU" sz="2000">
                <a:solidFill>
                  <a:srgbClr val="000000"/>
                </a:solidFill>
                <a:latin typeface="Times New Roman" pitchFamily="18" charset="0"/>
                <a:cs typeface="Times New Roman" pitchFamily="18" charset="0"/>
              </a:rPr>
              <a:t>805.9 млн человек</a:t>
            </a:r>
            <a:r>
              <a:rPr lang="en-US" sz="2000">
                <a:solidFill>
                  <a:srgbClr val="000000"/>
                </a:solidFill>
                <a:latin typeface="Times New Roman" pitchFamily="18" charset="0"/>
                <a:cs typeface="Times New Roman" pitchFamily="18" charset="0"/>
              </a:rPr>
              <a:t>   (2016 </a:t>
            </a:r>
            <a:r>
              <a:rPr lang="ru-RU" sz="2000">
                <a:solidFill>
                  <a:srgbClr val="000000"/>
                </a:solidFill>
                <a:latin typeface="Times New Roman" pitchFamily="18" charset="0"/>
                <a:cs typeface="Times New Roman" pitchFamily="18" charset="0"/>
              </a:rPr>
              <a:t>г.</a:t>
            </a:r>
            <a:r>
              <a:rPr lang="en-US" sz="2000">
                <a:solidFill>
                  <a:srgbClr val="00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54013" y="484188"/>
          <a:ext cx="7793037" cy="5486400"/>
        </p:xfrm>
        <a:graphic>
          <a:graphicData uri="http://schemas.openxmlformats.org/drawingml/2006/table">
            <a:tbl>
              <a:tblPr>
                <a:tableStyleId>{2D5ABB26-0587-4C30-8999-92F81FD0307C}</a:tableStyleId>
              </a:tblPr>
              <a:tblGrid>
                <a:gridCol w="3840684"/>
                <a:gridCol w="3952498"/>
              </a:tblGrid>
              <a:tr h="391885">
                <a:tc>
                  <a:txBody>
                    <a:bodyPr/>
                    <a:lstStyle/>
                    <a:p>
                      <a:r>
                        <a:rPr lang="ru-RU" dirty="0">
                          <a:hlinkClick r:id="rId2"/>
                        </a:rPr>
                        <a:t>Доля городского </a:t>
                      </a:r>
                      <a:r>
                        <a:rPr lang="ru-RU" dirty="0" smtClean="0">
                          <a:hlinkClick r:id="rId2"/>
                        </a:rPr>
                        <a:t>населения</a:t>
                      </a:r>
                      <a:r>
                        <a:rPr lang="ru-RU" dirty="0" smtClean="0"/>
                        <a:t> </a:t>
                      </a:r>
                      <a:endParaRPr lang="ru-RU" dirty="0"/>
                    </a:p>
                  </a:txBody>
                  <a:tcPr marL="0" marR="0" marT="0" marB="0" anchor="ctr"/>
                </a:tc>
                <a:tc>
                  <a:txBody>
                    <a:bodyPr/>
                    <a:lstStyle/>
                    <a:p>
                      <a:r>
                        <a:rPr lang="ru-RU"/>
                        <a:t>55,6 %</a:t>
                      </a:r>
                    </a:p>
                  </a:txBody>
                  <a:tcPr marL="0" marR="0" marT="0" marB="0" anchor="ctr"/>
                </a:tc>
              </a:tr>
              <a:tr h="391885">
                <a:tc>
                  <a:txBody>
                    <a:bodyPr/>
                    <a:lstStyle/>
                    <a:p>
                      <a:r>
                        <a:rPr lang="ru-RU" dirty="0">
                          <a:hlinkClick r:id="rId3"/>
                        </a:rPr>
                        <a:t>Плотность населения</a:t>
                      </a:r>
                      <a:r>
                        <a:rPr lang="ru-RU" dirty="0"/>
                        <a:t> </a:t>
                      </a:r>
                    </a:p>
                  </a:txBody>
                  <a:tcPr marL="0" marR="0" marT="0" marB="0" anchor="ctr"/>
                </a:tc>
                <a:tc>
                  <a:txBody>
                    <a:bodyPr/>
                    <a:lstStyle/>
                    <a:p>
                      <a:r>
                        <a:rPr lang="en-US"/>
                        <a:t>146,1 people per sq. km of land area</a:t>
                      </a:r>
                    </a:p>
                  </a:txBody>
                  <a:tcPr marL="0" marR="0" marT="0" marB="0" anchor="ctr"/>
                </a:tc>
              </a:tr>
              <a:tr h="391885">
                <a:tc>
                  <a:txBody>
                    <a:bodyPr/>
                    <a:lstStyle/>
                    <a:p>
                      <a:r>
                        <a:rPr lang="ru-RU" dirty="0">
                          <a:hlinkClick r:id="rId4"/>
                        </a:rPr>
                        <a:t>Темп прироста </a:t>
                      </a:r>
                      <a:r>
                        <a:rPr lang="ru-RU" dirty="0" smtClean="0">
                          <a:hlinkClick r:id="rId4"/>
                        </a:rPr>
                        <a:t>населения</a:t>
                      </a:r>
                      <a:r>
                        <a:rPr lang="ru-RU" dirty="0" smtClean="0"/>
                        <a:t> </a:t>
                      </a:r>
                      <a:endParaRPr lang="ru-RU" dirty="0"/>
                    </a:p>
                  </a:txBody>
                  <a:tcPr marL="0" marR="0" marT="0" marB="0" anchor="ctr"/>
                </a:tc>
                <a:tc>
                  <a:txBody>
                    <a:bodyPr/>
                    <a:lstStyle/>
                    <a:p>
                      <a:r>
                        <a:rPr lang="ru-RU"/>
                        <a:t>0,5 %</a:t>
                      </a:r>
                    </a:p>
                  </a:txBody>
                  <a:tcPr marL="0" marR="0" marT="0" marB="0" anchor="ctr"/>
                </a:tc>
              </a:tr>
              <a:tr h="391885">
                <a:tc>
                  <a:txBody>
                    <a:bodyPr/>
                    <a:lstStyle/>
                    <a:p>
                      <a:r>
                        <a:rPr lang="ru-RU" dirty="0">
                          <a:hlinkClick r:id="rId5"/>
                        </a:rPr>
                        <a:t>Коэффициент рождаемости</a:t>
                      </a:r>
                      <a:r>
                        <a:rPr lang="ru-RU" dirty="0"/>
                        <a:t> </a:t>
                      </a:r>
                    </a:p>
                  </a:txBody>
                  <a:tcPr marL="0" marR="0" marT="0" marB="0" anchor="ctr"/>
                </a:tc>
                <a:tc>
                  <a:txBody>
                    <a:bodyPr/>
                    <a:lstStyle/>
                    <a:p>
                      <a:r>
                        <a:rPr lang="en-US"/>
                        <a:t>12,4 per 1,000 people</a:t>
                      </a:r>
                    </a:p>
                  </a:txBody>
                  <a:tcPr marL="0" marR="0" marT="0" marB="0" anchor="ctr"/>
                </a:tc>
              </a:tr>
              <a:tr h="391885">
                <a:tc>
                  <a:txBody>
                    <a:bodyPr/>
                    <a:lstStyle/>
                    <a:p>
                      <a:r>
                        <a:rPr lang="ru-RU" dirty="0">
                          <a:hlinkClick r:id="rId6"/>
                        </a:rPr>
                        <a:t>Коэффициент смертности</a:t>
                      </a:r>
                      <a:r>
                        <a:rPr lang="ru-RU" dirty="0"/>
                        <a:t> </a:t>
                      </a:r>
                    </a:p>
                  </a:txBody>
                  <a:tcPr marL="0" marR="0" marT="0" marB="0" anchor="ctr"/>
                </a:tc>
                <a:tc>
                  <a:txBody>
                    <a:bodyPr/>
                    <a:lstStyle/>
                    <a:p>
                      <a:r>
                        <a:rPr lang="en-US"/>
                        <a:t>7,2 per 1,000 people</a:t>
                      </a:r>
                    </a:p>
                  </a:txBody>
                  <a:tcPr marL="0" marR="0" marT="0" marB="0" anchor="ctr"/>
                </a:tc>
              </a:tr>
              <a:tr h="783772">
                <a:tc>
                  <a:txBody>
                    <a:bodyPr/>
                    <a:lstStyle/>
                    <a:p>
                      <a:r>
                        <a:rPr lang="ru-RU" dirty="0">
                          <a:hlinkClick r:id="rId7"/>
                        </a:rPr>
                        <a:t>Суммарный коэффициент рождаемости</a:t>
                      </a:r>
                      <a:r>
                        <a:rPr lang="ru-RU" dirty="0"/>
                        <a:t> </a:t>
                      </a:r>
                    </a:p>
                  </a:txBody>
                  <a:tcPr marL="0" marR="0" marT="0" marB="0" anchor="ctr"/>
                </a:tc>
                <a:tc>
                  <a:txBody>
                    <a:bodyPr/>
                    <a:lstStyle/>
                    <a:p>
                      <a:r>
                        <a:rPr lang="en-US" dirty="0" smtClean="0"/>
                        <a:t>1,6</a:t>
                      </a:r>
                      <a:endParaRPr lang="en-US" dirty="0"/>
                    </a:p>
                  </a:txBody>
                  <a:tcPr marL="0" marR="0" marT="0" marB="0" anchor="ctr"/>
                </a:tc>
              </a:tr>
              <a:tr h="391885">
                <a:tc>
                  <a:txBody>
                    <a:bodyPr/>
                    <a:lstStyle/>
                    <a:p>
                      <a:r>
                        <a:rPr lang="ru-RU" dirty="0">
                          <a:hlinkClick r:id="rId8"/>
                        </a:rPr>
                        <a:t>Доля населения в возрасте 0-14</a:t>
                      </a:r>
                      <a:r>
                        <a:rPr lang="ru-RU" dirty="0"/>
                        <a:t> </a:t>
                      </a:r>
                    </a:p>
                  </a:txBody>
                  <a:tcPr marL="0" marR="0" marT="0" marB="0" anchor="ctr"/>
                </a:tc>
                <a:tc>
                  <a:txBody>
                    <a:bodyPr/>
                    <a:lstStyle/>
                    <a:p>
                      <a:r>
                        <a:rPr lang="ru-RU" dirty="0"/>
                        <a:t>17,2 %</a:t>
                      </a:r>
                    </a:p>
                  </a:txBody>
                  <a:tcPr marL="0" marR="0" marT="0" marB="0" anchor="ctr"/>
                </a:tc>
              </a:tr>
              <a:tr h="391885">
                <a:tc>
                  <a:txBody>
                    <a:bodyPr/>
                    <a:lstStyle/>
                    <a:p>
                      <a:r>
                        <a:rPr lang="ru-RU">
                          <a:hlinkClick r:id="rId9"/>
                        </a:rPr>
                        <a:t>Доля населения в возрасте 15-64</a:t>
                      </a:r>
                      <a:r>
                        <a:rPr lang="ru-RU"/>
                        <a:t> </a:t>
                      </a:r>
                    </a:p>
                  </a:txBody>
                  <a:tcPr marL="0" marR="0" marT="0" marB="0" anchor="ctr"/>
                </a:tc>
                <a:tc>
                  <a:txBody>
                    <a:bodyPr/>
                    <a:lstStyle/>
                    <a:p>
                      <a:r>
                        <a:rPr lang="ru-RU" dirty="0"/>
                        <a:t>73,2 %</a:t>
                      </a:r>
                    </a:p>
                  </a:txBody>
                  <a:tcPr marL="0" marR="0" marT="0" marB="0" anchor="ctr"/>
                </a:tc>
              </a:tr>
              <a:tr h="783772">
                <a:tc>
                  <a:txBody>
                    <a:bodyPr/>
                    <a:lstStyle/>
                    <a:p>
                      <a:r>
                        <a:rPr lang="ru-RU">
                          <a:hlinkClick r:id="rId10"/>
                        </a:rPr>
                        <a:t>Доля населения в возрасте старше 65</a:t>
                      </a:r>
                      <a:r>
                        <a:rPr lang="ru-RU"/>
                        <a:t> </a:t>
                      </a:r>
                    </a:p>
                  </a:txBody>
                  <a:tcPr marL="0" marR="0" marT="0" marB="0" anchor="ctr"/>
                </a:tc>
                <a:tc>
                  <a:txBody>
                    <a:bodyPr/>
                    <a:lstStyle/>
                    <a:p>
                      <a:r>
                        <a:rPr lang="ru-RU" dirty="0"/>
                        <a:t>9,6 %</a:t>
                      </a:r>
                    </a:p>
                  </a:txBody>
                  <a:tcPr marL="0" marR="0" marT="0" marB="0" anchor="ctr"/>
                </a:tc>
              </a:tr>
              <a:tr h="391885">
                <a:tc>
                  <a:txBody>
                    <a:bodyPr/>
                    <a:lstStyle/>
                    <a:p>
                      <a:r>
                        <a:rPr lang="ru-RU">
                          <a:hlinkClick r:id="rId11"/>
                        </a:rPr>
                        <a:t>Доля женщин</a:t>
                      </a:r>
                      <a:r>
                        <a:rPr lang="ru-RU"/>
                        <a:t> </a:t>
                      </a:r>
                    </a:p>
                  </a:txBody>
                  <a:tcPr marL="0" marR="0" marT="0" marB="0" anchor="ctr"/>
                </a:tc>
                <a:tc>
                  <a:txBody>
                    <a:bodyPr/>
                    <a:lstStyle/>
                    <a:p>
                      <a:r>
                        <a:rPr lang="ru-RU" dirty="0"/>
                        <a:t>48,5 %</a:t>
                      </a:r>
                    </a:p>
                  </a:txBody>
                  <a:tcPr marL="0" marR="0" marT="0" marB="0" anchor="ctr"/>
                </a:tc>
              </a:tr>
              <a:tr h="783772">
                <a:tc>
                  <a:txBody>
                    <a:bodyPr/>
                    <a:lstStyle/>
                    <a:p>
                      <a:r>
                        <a:rPr lang="ru-RU" dirty="0">
                          <a:hlinkClick r:id="rId12"/>
                        </a:rPr>
                        <a:t>Отношение занятых к численности населения</a:t>
                      </a:r>
                      <a:r>
                        <a:rPr lang="ru-RU" dirty="0"/>
                        <a:t> </a:t>
                      </a:r>
                    </a:p>
                  </a:txBody>
                  <a:tcPr marL="0" marR="0" marT="0" marB="0" anchor="ctr"/>
                </a:tc>
                <a:tc>
                  <a:txBody>
                    <a:bodyPr/>
                    <a:lstStyle/>
                    <a:p>
                      <a:r>
                        <a:rPr lang="ru-RU" dirty="0"/>
                        <a:t>68 %</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Рисунок 1"/>
          <p:cNvPicPr>
            <a:picLocks noChangeAspect="1"/>
          </p:cNvPicPr>
          <p:nvPr/>
        </p:nvPicPr>
        <p:blipFill>
          <a:blip r:embed="rId2"/>
          <a:srcRect/>
          <a:stretch>
            <a:fillRect/>
          </a:stretch>
        </p:blipFill>
        <p:spPr bwMode="auto">
          <a:xfrm>
            <a:off x="342900" y="207963"/>
            <a:ext cx="8197850" cy="665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Рисунок 1"/>
          <p:cNvPicPr>
            <a:picLocks noChangeAspect="1"/>
          </p:cNvPicPr>
          <p:nvPr/>
        </p:nvPicPr>
        <p:blipFill>
          <a:blip r:embed="rId2"/>
          <a:srcRect/>
          <a:stretch>
            <a:fillRect/>
          </a:stretch>
        </p:blipFill>
        <p:spPr bwMode="auto">
          <a:xfrm>
            <a:off x="279400" y="0"/>
            <a:ext cx="7543800" cy="5035550"/>
          </a:xfrm>
          <a:prstGeom prst="rect">
            <a:avLst/>
          </a:prstGeom>
          <a:noFill/>
          <a:ln w="9525">
            <a:noFill/>
            <a:miter lim="800000"/>
            <a:headEnd/>
            <a:tailEnd/>
          </a:ln>
        </p:spPr>
      </p:pic>
      <p:sp>
        <p:nvSpPr>
          <p:cNvPr id="91138" name="Прямоугольник 2"/>
          <p:cNvSpPr>
            <a:spLocks noChangeArrowheads="1"/>
          </p:cNvSpPr>
          <p:nvPr/>
        </p:nvSpPr>
        <p:spPr bwMode="auto">
          <a:xfrm>
            <a:off x="3022600" y="5121275"/>
            <a:ext cx="4621213" cy="369888"/>
          </a:xfrm>
          <a:prstGeom prst="rect">
            <a:avLst/>
          </a:prstGeom>
          <a:noFill/>
          <a:ln w="9525">
            <a:noFill/>
            <a:miter lim="800000"/>
            <a:headEnd/>
            <a:tailEnd/>
          </a:ln>
        </p:spPr>
        <p:txBody>
          <a:bodyPr>
            <a:spAutoFit/>
          </a:bodyPr>
          <a:lstStyle/>
          <a:p>
            <a:pPr defTabSz="914400"/>
            <a:r>
              <a:rPr lang="ru-RU">
                <a:solidFill>
                  <a:srgbClr val="000000"/>
                </a:solidFill>
                <a:latin typeface="Calibri" pitchFamily="34" charset="0"/>
              </a:rPr>
              <a:t>Уровень безработицы</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8825" y="498475"/>
            <a:ext cx="7408863" cy="2246313"/>
          </a:xfrm>
          <a:prstGeom prst="rect">
            <a:avLst/>
          </a:prstGeom>
          <a:noFill/>
        </p:spPr>
        <p:txBody>
          <a:bodyPr>
            <a:spAutoFit/>
          </a:bodyPr>
          <a:lstStyle/>
          <a:p>
            <a:pPr defTabSz="914400" fontAlgn="auto">
              <a:spcBef>
                <a:spcPts val="0"/>
              </a:spcBef>
              <a:spcAft>
                <a:spcPts val="0"/>
              </a:spcAft>
              <a:defRPr/>
            </a:pPr>
            <a:r>
              <a:rPr lang="ru-RU" sz="2800" b="1" u="sng" dirty="0">
                <a:solidFill>
                  <a:prstClr val="black"/>
                </a:solidFill>
                <a:latin typeface="+mn-lt"/>
              </a:rPr>
              <a:t>Причины безработицы</a:t>
            </a:r>
            <a:r>
              <a:rPr lang="ru-RU" sz="2800" dirty="0">
                <a:solidFill>
                  <a:prstClr val="black"/>
                </a:solidFill>
                <a:latin typeface="+mn-lt"/>
              </a:rPr>
              <a:t>:</a:t>
            </a:r>
          </a:p>
          <a:p>
            <a:pPr marL="342900" indent="-342900" defTabSz="914400" fontAlgn="auto">
              <a:spcBef>
                <a:spcPts val="0"/>
              </a:spcBef>
              <a:spcAft>
                <a:spcPts val="0"/>
              </a:spcAft>
              <a:buFontTx/>
              <a:buAutoNum type="arabicParenR"/>
              <a:defRPr/>
            </a:pPr>
            <a:r>
              <a:rPr lang="ru-RU" sz="2800" dirty="0">
                <a:solidFill>
                  <a:prstClr val="black"/>
                </a:solidFill>
                <a:latin typeface="+mn-lt"/>
              </a:rPr>
              <a:t>Предложение не успевает за спросом</a:t>
            </a:r>
          </a:p>
          <a:p>
            <a:pPr marL="342900" indent="-342900" defTabSz="914400" fontAlgn="auto">
              <a:spcBef>
                <a:spcPts val="0"/>
              </a:spcBef>
              <a:spcAft>
                <a:spcPts val="0"/>
              </a:spcAft>
              <a:buFontTx/>
              <a:buAutoNum type="arabicParenR"/>
              <a:defRPr/>
            </a:pPr>
            <a:r>
              <a:rPr lang="ru-RU" sz="2800" dirty="0">
                <a:solidFill>
                  <a:prstClr val="black"/>
                </a:solidFill>
                <a:latin typeface="+mn-lt"/>
              </a:rPr>
              <a:t>Нестабильное положение в аграрном секторе</a:t>
            </a:r>
          </a:p>
          <a:p>
            <a:pPr marL="342900" indent="-342900" defTabSz="914400" fontAlgn="auto">
              <a:spcBef>
                <a:spcPts val="0"/>
              </a:spcBef>
              <a:spcAft>
                <a:spcPts val="0"/>
              </a:spcAft>
              <a:buFontTx/>
              <a:buAutoNum type="arabicParenR"/>
              <a:defRPr/>
            </a:pPr>
            <a:r>
              <a:rPr lang="ru-RU" sz="2800" dirty="0">
                <a:solidFill>
                  <a:prstClr val="black"/>
                </a:solidFill>
                <a:latin typeface="+mn-lt"/>
              </a:rPr>
              <a:t>Проблема с трудоустройством выпускников</a:t>
            </a:r>
          </a:p>
        </p:txBody>
      </p:sp>
      <p:sp>
        <p:nvSpPr>
          <p:cNvPr id="4" name="Овал 3"/>
          <p:cNvSpPr/>
          <p:nvPr/>
        </p:nvSpPr>
        <p:spPr>
          <a:xfrm>
            <a:off x="488950" y="3194050"/>
            <a:ext cx="2805113" cy="2008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en-US" dirty="0">
                <a:solidFill>
                  <a:prstClr val="black"/>
                </a:solidFill>
              </a:rPr>
              <a:t>Educational Deeping (ED)</a:t>
            </a:r>
            <a:endParaRPr lang="ru-RU" dirty="0">
              <a:solidFill>
                <a:prstClr val="black"/>
              </a:solidFill>
            </a:endParaRPr>
          </a:p>
        </p:txBody>
      </p:sp>
      <p:sp>
        <p:nvSpPr>
          <p:cNvPr id="5" name="Овал 4"/>
          <p:cNvSpPr/>
          <p:nvPr/>
        </p:nvSpPr>
        <p:spPr>
          <a:xfrm>
            <a:off x="5116513" y="3151188"/>
            <a:ext cx="2816225" cy="2051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ru-RU" dirty="0">
                <a:solidFill>
                  <a:prstClr val="white"/>
                </a:solidFill>
              </a:rPr>
              <a:t>«Утечка мозгов»</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Рисунок 1"/>
          <p:cNvPicPr>
            <a:picLocks noChangeAspect="1"/>
          </p:cNvPicPr>
          <p:nvPr/>
        </p:nvPicPr>
        <p:blipFill>
          <a:blip r:embed="rId2"/>
          <a:srcRect/>
          <a:stretch>
            <a:fillRect/>
          </a:stretch>
        </p:blipFill>
        <p:spPr bwMode="auto">
          <a:xfrm>
            <a:off x="73025" y="188913"/>
            <a:ext cx="5214938" cy="4244975"/>
          </a:xfrm>
          <a:prstGeom prst="rect">
            <a:avLst/>
          </a:prstGeom>
          <a:noFill/>
          <a:ln w="9525">
            <a:noFill/>
            <a:miter lim="800000"/>
            <a:headEnd/>
            <a:tailEnd/>
          </a:ln>
        </p:spPr>
      </p:pic>
      <p:sp>
        <p:nvSpPr>
          <p:cNvPr id="93186" name="TextBox 2"/>
          <p:cNvSpPr txBox="1">
            <a:spLocks noChangeArrowheads="1"/>
          </p:cNvSpPr>
          <p:nvPr/>
        </p:nvSpPr>
        <p:spPr bwMode="auto">
          <a:xfrm>
            <a:off x="5535613" y="325438"/>
            <a:ext cx="3148012" cy="1201737"/>
          </a:xfrm>
          <a:prstGeom prst="rect">
            <a:avLst/>
          </a:prstGeom>
          <a:noFill/>
          <a:ln w="9525">
            <a:noFill/>
            <a:miter lim="800000"/>
            <a:headEnd/>
            <a:tailEnd/>
          </a:ln>
        </p:spPr>
        <p:txBody>
          <a:bodyPr>
            <a:spAutoFit/>
          </a:bodyPr>
          <a:lstStyle/>
          <a:p>
            <a:pPr defTabSz="914400"/>
            <a:r>
              <a:rPr lang="ru-RU" sz="2400" b="1">
                <a:solidFill>
                  <a:srgbClr val="000000"/>
                </a:solidFill>
                <a:latin typeface="Calibri" pitchFamily="34" charset="0"/>
              </a:rPr>
              <a:t>Уровень средней заработной платы (</a:t>
            </a:r>
            <a:r>
              <a:rPr lang="en-US" sz="2400" b="1">
                <a:solidFill>
                  <a:srgbClr val="000000"/>
                </a:solidFill>
                <a:latin typeface="Calibri" pitchFamily="34" charset="0"/>
              </a:rPr>
              <a:t>CNY / </a:t>
            </a:r>
            <a:r>
              <a:rPr lang="ru-RU" sz="2400" b="1">
                <a:solidFill>
                  <a:srgbClr val="000000"/>
                </a:solidFill>
                <a:latin typeface="Calibri" pitchFamily="34" charset="0"/>
              </a:rPr>
              <a:t>год)</a:t>
            </a:r>
          </a:p>
        </p:txBody>
      </p:sp>
      <p:sp>
        <p:nvSpPr>
          <p:cNvPr id="93187" name="Rectangle 1"/>
          <p:cNvSpPr>
            <a:spLocks noChangeArrowheads="1"/>
          </p:cNvSpPr>
          <p:nvPr/>
        </p:nvSpPr>
        <p:spPr bwMode="auto">
          <a:xfrm>
            <a:off x="5287963" y="1612900"/>
            <a:ext cx="3024187" cy="1108075"/>
          </a:xfrm>
          <a:prstGeom prst="rect">
            <a:avLst/>
          </a:prstGeom>
          <a:noFill/>
          <a:ln w="9525">
            <a:noFill/>
            <a:miter lim="800000"/>
            <a:headEnd/>
            <a:tailEnd/>
          </a:ln>
        </p:spPr>
        <p:txBody>
          <a:bodyPr lIns="-9522" tIns="-17457" rIns="0" bIns="17457" anchor="ctr">
            <a:spAutoFit/>
          </a:bodyPr>
          <a:lstStyle/>
          <a:p>
            <a:pPr defTabSz="914400" eaLnBrk="0" fontAlgn="ctr" hangingPunct="0"/>
            <a:r>
              <a:rPr lang="ru-RU" altLang="ru-RU">
                <a:solidFill>
                  <a:srgbClr val="000000"/>
                </a:solidFill>
              </a:rPr>
              <a:t>62 000 CNY   </a:t>
            </a:r>
            <a:r>
              <a:rPr lang="ru-RU" altLang="ru-RU" sz="1400">
                <a:solidFill>
                  <a:srgbClr val="000000"/>
                </a:solidFill>
              </a:rPr>
              <a:t> </a:t>
            </a:r>
            <a:r>
              <a:rPr lang="ru-RU" altLang="ru-RU">
                <a:solidFill>
                  <a:srgbClr val="000000"/>
                </a:solidFill>
              </a:rPr>
              <a:t>   = 9 001,16 USD   </a:t>
            </a:r>
            <a:r>
              <a:rPr lang="ru-RU" altLang="ru-RU" sz="1400">
                <a:solidFill>
                  <a:srgbClr val="000000"/>
                </a:solidFill>
              </a:rPr>
              <a:t> </a:t>
            </a:r>
            <a:r>
              <a:rPr lang="ru-RU" altLang="ru-RU">
                <a:solidFill>
                  <a:srgbClr val="000000"/>
                </a:solidFill>
              </a:rPr>
              <a:t>   </a:t>
            </a:r>
          </a:p>
          <a:p>
            <a:pPr defTabSz="914400" eaLnBrk="0" fontAlgn="ctr" hangingPunct="0"/>
            <a:r>
              <a:rPr lang="ru-RU" altLang="ru-RU">
                <a:solidFill>
                  <a:srgbClr val="000000"/>
                </a:solidFill>
              </a:rPr>
              <a:t>по курсу на 03.04.2017.</a:t>
            </a:r>
          </a:p>
          <a:p>
            <a:pPr defTabSz="914400" eaLnBrk="0" hangingPunct="0"/>
            <a:r>
              <a:rPr lang="ru-RU" altLang="ru-RU">
                <a:solidFill>
                  <a:srgbClr val="000000"/>
                </a:solidFill>
              </a:rPr>
              <a:t>1 ¥ = 0,15 $ </a:t>
            </a:r>
            <a:r>
              <a:rPr lang="ru-RU" altLang="ru-RU" sz="600" baseline="30000">
                <a:solidFill>
                  <a:srgbClr val="000000"/>
                </a:solidFill>
              </a:rPr>
              <a:t>-</a:t>
            </a:r>
            <a:endParaRPr lang="ru-RU" altLang="ru-RU">
              <a:solidFill>
                <a:srgbClr val="000000"/>
              </a:solidFill>
            </a:endParaRPr>
          </a:p>
        </p:txBody>
      </p:sp>
      <p:pic>
        <p:nvPicPr>
          <p:cNvPr id="93188" name="Picture 2" descr="Государственный флаг КНР"/>
          <p:cNvPicPr>
            <a:picLocks noChangeAspect="1" noChangeArrowheads="1"/>
          </p:cNvPicPr>
          <p:nvPr/>
        </p:nvPicPr>
        <p:blipFill>
          <a:blip r:embed="rId3"/>
          <a:srcRect/>
          <a:stretch>
            <a:fillRect/>
          </a:stretch>
        </p:blipFill>
        <p:spPr bwMode="auto">
          <a:xfrm>
            <a:off x="5932488" y="2095500"/>
            <a:ext cx="171450" cy="228600"/>
          </a:xfrm>
          <a:prstGeom prst="rect">
            <a:avLst/>
          </a:prstGeom>
          <a:noFill/>
          <a:ln w="9525">
            <a:noFill/>
            <a:miter lim="800000"/>
            <a:headEnd/>
            <a:tailEnd/>
          </a:ln>
        </p:spPr>
      </p:pic>
      <p:pic>
        <p:nvPicPr>
          <p:cNvPr id="93189" name="Picture 3" descr="Государственный флаг США"/>
          <p:cNvPicPr>
            <a:picLocks noChangeAspect="1" noChangeArrowheads="1"/>
          </p:cNvPicPr>
          <p:nvPr/>
        </p:nvPicPr>
        <p:blipFill>
          <a:blip r:embed="rId4"/>
          <a:srcRect/>
          <a:stretch>
            <a:fillRect/>
          </a:stretch>
        </p:blipFill>
        <p:spPr bwMode="auto">
          <a:xfrm>
            <a:off x="7513638" y="2052638"/>
            <a:ext cx="171450" cy="228600"/>
          </a:xfrm>
          <a:prstGeom prst="rect">
            <a:avLst/>
          </a:prstGeom>
          <a:noFill/>
          <a:ln w="9525">
            <a:noFill/>
            <a:miter lim="800000"/>
            <a:headEnd/>
            <a:tailEnd/>
          </a:ln>
        </p:spPr>
      </p:pic>
      <p:sp>
        <p:nvSpPr>
          <p:cNvPr id="6" name="TextBox 5"/>
          <p:cNvSpPr txBox="1"/>
          <p:nvPr/>
        </p:nvSpPr>
        <p:spPr>
          <a:xfrm>
            <a:off x="5430838" y="2754313"/>
            <a:ext cx="3252787" cy="3478212"/>
          </a:xfrm>
          <a:prstGeom prst="rect">
            <a:avLst/>
          </a:prstGeom>
          <a:noFill/>
        </p:spPr>
        <p:txBody>
          <a:bodyPr>
            <a:spAutoFit/>
          </a:bodyPr>
          <a:lstStyle/>
          <a:p>
            <a:pPr defTabSz="914400" fontAlgn="auto">
              <a:spcBef>
                <a:spcPts val="0"/>
              </a:spcBef>
              <a:spcAft>
                <a:spcPts val="0"/>
              </a:spcAft>
              <a:defRPr/>
            </a:pPr>
            <a:r>
              <a:rPr lang="ru-RU" sz="2000" b="1" u="sng" dirty="0">
                <a:solidFill>
                  <a:prstClr val="black"/>
                </a:solidFill>
                <a:latin typeface="+mn-lt"/>
              </a:rPr>
              <a:t>Самые высокооплачиваемые специальности  принадлежат таким сферам, как:</a:t>
            </a:r>
          </a:p>
          <a:p>
            <a:pPr marL="342900" indent="-342900" defTabSz="914400" fontAlgn="auto">
              <a:spcBef>
                <a:spcPts val="0"/>
              </a:spcBef>
              <a:spcAft>
                <a:spcPts val="0"/>
              </a:spcAft>
              <a:buFontTx/>
              <a:buAutoNum type="arabicPeriod"/>
              <a:defRPr/>
            </a:pPr>
            <a:r>
              <a:rPr lang="ru-RU" sz="2000" dirty="0">
                <a:solidFill>
                  <a:prstClr val="black"/>
                </a:solidFill>
                <a:latin typeface="+mn-lt"/>
              </a:rPr>
              <a:t>Наука</a:t>
            </a:r>
          </a:p>
          <a:p>
            <a:pPr marL="342900" indent="-342900" defTabSz="914400" fontAlgn="auto">
              <a:spcBef>
                <a:spcPts val="0"/>
              </a:spcBef>
              <a:spcAft>
                <a:spcPts val="0"/>
              </a:spcAft>
              <a:buFontTx/>
              <a:buAutoNum type="arabicPeriod"/>
              <a:defRPr/>
            </a:pPr>
            <a:r>
              <a:rPr lang="ru-RU" sz="2000" dirty="0">
                <a:solidFill>
                  <a:prstClr val="black"/>
                </a:solidFill>
                <a:latin typeface="+mn-lt"/>
              </a:rPr>
              <a:t>Спорт</a:t>
            </a:r>
          </a:p>
          <a:p>
            <a:pPr marL="342900" indent="-342900" defTabSz="914400" fontAlgn="auto">
              <a:spcBef>
                <a:spcPts val="0"/>
              </a:spcBef>
              <a:spcAft>
                <a:spcPts val="0"/>
              </a:spcAft>
              <a:buFontTx/>
              <a:buAutoNum type="arabicPeriod"/>
              <a:defRPr/>
            </a:pPr>
            <a:r>
              <a:rPr lang="ru-RU" sz="2000" dirty="0">
                <a:solidFill>
                  <a:prstClr val="black"/>
                </a:solidFill>
                <a:latin typeface="+mn-lt"/>
              </a:rPr>
              <a:t>Медицина</a:t>
            </a:r>
          </a:p>
          <a:p>
            <a:pPr marL="342900" indent="-342900" defTabSz="914400" fontAlgn="auto">
              <a:spcBef>
                <a:spcPts val="0"/>
              </a:spcBef>
              <a:spcAft>
                <a:spcPts val="0"/>
              </a:spcAft>
              <a:buFontTx/>
              <a:buAutoNum type="arabicPeriod"/>
              <a:defRPr/>
            </a:pPr>
            <a:r>
              <a:rPr lang="ru-RU" sz="2000" dirty="0">
                <a:solidFill>
                  <a:prstClr val="black"/>
                </a:solidFill>
                <a:latin typeface="+mn-lt"/>
              </a:rPr>
              <a:t>Программирование</a:t>
            </a:r>
          </a:p>
          <a:p>
            <a:pPr marL="342900" indent="-342900" defTabSz="914400" fontAlgn="auto">
              <a:spcBef>
                <a:spcPts val="0"/>
              </a:spcBef>
              <a:spcAft>
                <a:spcPts val="0"/>
              </a:spcAft>
              <a:buFontTx/>
              <a:buAutoNum type="arabicPeriod"/>
              <a:defRPr/>
            </a:pPr>
            <a:r>
              <a:rPr lang="ru-RU" sz="2000" dirty="0">
                <a:solidFill>
                  <a:prstClr val="black"/>
                </a:solidFill>
                <a:latin typeface="+mn-lt"/>
              </a:rPr>
              <a:t>Образование</a:t>
            </a:r>
          </a:p>
          <a:p>
            <a:pPr marL="342900" indent="-342900" defTabSz="914400" fontAlgn="auto">
              <a:spcBef>
                <a:spcPts val="0"/>
              </a:spcBef>
              <a:spcAft>
                <a:spcPts val="0"/>
              </a:spcAft>
              <a:buFontTx/>
              <a:buAutoNum type="arabicPeriod"/>
              <a:defRPr/>
            </a:pPr>
            <a:r>
              <a:rPr lang="ru-RU" sz="2000" dirty="0">
                <a:solidFill>
                  <a:prstClr val="black"/>
                </a:solidFill>
                <a:latin typeface="+mn-lt"/>
              </a:rPr>
              <a:t>Финансы</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1"/>
          <p:cNvSpPr txBox="1">
            <a:spLocks noChangeArrowheads="1"/>
          </p:cNvSpPr>
          <p:nvPr/>
        </p:nvSpPr>
        <p:spPr bwMode="auto">
          <a:xfrm>
            <a:off x="5465763" y="541338"/>
            <a:ext cx="3771900" cy="922337"/>
          </a:xfrm>
          <a:prstGeom prst="rect">
            <a:avLst/>
          </a:prstGeom>
          <a:noFill/>
          <a:ln w="9525">
            <a:noFill/>
            <a:miter lim="800000"/>
            <a:headEnd/>
            <a:tailEnd/>
          </a:ln>
        </p:spPr>
        <p:txBody>
          <a:bodyPr>
            <a:spAutoFit/>
          </a:bodyPr>
          <a:lstStyle/>
          <a:p>
            <a:pPr defTabSz="914400"/>
            <a:r>
              <a:rPr lang="ru-RU" b="1">
                <a:solidFill>
                  <a:srgbClr val="000000"/>
                </a:solidFill>
                <a:latin typeface="Calibri" pitchFamily="34" charset="0"/>
              </a:rPr>
              <a:t>Индикатор социального прогресса:  59.07</a:t>
            </a:r>
          </a:p>
          <a:p>
            <a:pPr defTabSz="914400"/>
            <a:r>
              <a:rPr lang="ru-RU" b="1">
                <a:solidFill>
                  <a:srgbClr val="000000"/>
                </a:solidFill>
                <a:latin typeface="Calibri" pitchFamily="34" charset="0"/>
              </a:rPr>
              <a:t>Индекс Джини : 0,462</a:t>
            </a:r>
          </a:p>
        </p:txBody>
      </p:sp>
      <p:pic>
        <p:nvPicPr>
          <p:cNvPr id="94210" name="Рисунок 3"/>
          <p:cNvPicPr>
            <a:picLocks noChangeAspect="1"/>
          </p:cNvPicPr>
          <p:nvPr/>
        </p:nvPicPr>
        <p:blipFill>
          <a:blip r:embed="rId2"/>
          <a:srcRect/>
          <a:stretch>
            <a:fillRect/>
          </a:stretch>
        </p:blipFill>
        <p:spPr bwMode="auto">
          <a:xfrm>
            <a:off x="0" y="0"/>
            <a:ext cx="5465763" cy="4135438"/>
          </a:xfrm>
          <a:prstGeom prst="rect">
            <a:avLst/>
          </a:prstGeom>
          <a:noFill/>
          <a:ln w="9525">
            <a:noFill/>
            <a:miter lim="800000"/>
            <a:headEnd/>
            <a:tailEnd/>
          </a:ln>
        </p:spPr>
      </p:pic>
      <p:pic>
        <p:nvPicPr>
          <p:cNvPr id="94211" name="Рисунок 4"/>
          <p:cNvPicPr>
            <a:picLocks noChangeAspect="1"/>
          </p:cNvPicPr>
          <p:nvPr/>
        </p:nvPicPr>
        <p:blipFill>
          <a:blip r:embed="rId3"/>
          <a:srcRect t="11452"/>
          <a:stretch>
            <a:fillRect/>
          </a:stretch>
        </p:blipFill>
        <p:spPr bwMode="auto">
          <a:xfrm>
            <a:off x="3625850" y="2854325"/>
            <a:ext cx="5518150" cy="3851275"/>
          </a:xfrm>
          <a:prstGeom prst="rect">
            <a:avLst/>
          </a:prstGeom>
          <a:noFill/>
          <a:ln w="9525">
            <a:noFill/>
            <a:miter lim="800000"/>
            <a:headEnd/>
            <a:tailEnd/>
          </a:ln>
        </p:spPr>
      </p:pic>
      <p:sp>
        <p:nvSpPr>
          <p:cNvPr id="94212" name="TextBox 5"/>
          <p:cNvSpPr txBox="1">
            <a:spLocks noChangeArrowheads="1"/>
          </p:cNvSpPr>
          <p:nvPr/>
        </p:nvSpPr>
        <p:spPr bwMode="auto">
          <a:xfrm>
            <a:off x="903288" y="4425950"/>
            <a:ext cx="2722562" cy="708025"/>
          </a:xfrm>
          <a:prstGeom prst="rect">
            <a:avLst/>
          </a:prstGeom>
          <a:noFill/>
          <a:ln w="9525">
            <a:noFill/>
            <a:miter lim="800000"/>
            <a:headEnd/>
            <a:tailEnd/>
          </a:ln>
        </p:spPr>
        <p:txBody>
          <a:bodyPr>
            <a:spAutoFit/>
          </a:bodyPr>
          <a:lstStyle/>
          <a:p>
            <a:pPr defTabSz="914400"/>
            <a:r>
              <a:rPr lang="ru-RU" sz="2000" b="1">
                <a:solidFill>
                  <a:srgbClr val="000000"/>
                </a:solidFill>
                <a:latin typeface="Calibri" pitchFamily="34" charset="0"/>
              </a:rPr>
              <a:t>Уровень бедности</a:t>
            </a:r>
          </a:p>
          <a:p>
            <a:pPr defTabSz="914400"/>
            <a:endParaRPr lang="ru-RU" sz="20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eaLnBrk="1" fontAlgn="auto" hangingPunct="1">
              <a:spcAft>
                <a:spcPts val="0"/>
              </a:spcAft>
              <a:defRPr/>
            </a:pPr>
            <a:r>
              <a:rPr lang="ru-RU" sz="3200" dirty="0">
                <a:solidFill>
                  <a:schemeClr val="bg2">
                    <a:lumMod val="50000"/>
                  </a:schemeClr>
                </a:solidFill>
              </a:rPr>
              <a:t>Предложение на рынке труда формируется под влиянием следующих основных </a:t>
            </a:r>
            <a:r>
              <a:rPr lang="ru-RU" sz="3200" dirty="0" smtClean="0">
                <a:solidFill>
                  <a:schemeClr val="bg2">
                    <a:lumMod val="50000"/>
                  </a:schemeClr>
                </a:solidFill>
              </a:rPr>
              <a:t>факторов</a:t>
            </a:r>
            <a:endParaRPr lang="ru-RU" sz="3200" dirty="0"/>
          </a:p>
        </p:txBody>
      </p:sp>
      <p:sp>
        <p:nvSpPr>
          <p:cNvPr id="20482" name="Объект 2"/>
          <p:cNvSpPr>
            <a:spLocks noGrp="1"/>
          </p:cNvSpPr>
          <p:nvPr>
            <p:ph idx="1"/>
          </p:nvPr>
        </p:nvSpPr>
        <p:spPr/>
        <p:txBody>
          <a:bodyPr/>
          <a:lstStyle/>
          <a:p>
            <a:pPr eaLnBrk="1" hangingPunct="1">
              <a:spcBef>
                <a:spcPct val="0"/>
              </a:spcBef>
            </a:pPr>
            <a:r>
              <a:rPr lang="ru-RU" smtClean="0"/>
              <a:t>средний уровня оплаты труда;</a:t>
            </a:r>
          </a:p>
          <a:p>
            <a:pPr eaLnBrk="1" hangingPunct="1">
              <a:spcBef>
                <a:spcPct val="0"/>
              </a:spcBef>
            </a:pPr>
            <a:r>
              <a:rPr lang="ru-RU" smtClean="0"/>
              <a:t>количество населения и в целом демографическая ситуации;</a:t>
            </a:r>
          </a:p>
          <a:p>
            <a:pPr eaLnBrk="1" hangingPunct="1">
              <a:spcBef>
                <a:spcPct val="0"/>
              </a:spcBef>
            </a:pPr>
            <a:r>
              <a:rPr lang="ru-RU" smtClean="0"/>
              <a:t>профессиональная структуры рынка труда (заключается в переизбытке или недостатке определенных профессий);</a:t>
            </a:r>
          </a:p>
          <a:p>
            <a:pPr eaLnBrk="1" hangingPunct="1">
              <a:spcBef>
                <a:spcPct val="0"/>
              </a:spcBef>
            </a:pPr>
            <a:r>
              <a:rPr lang="ru-RU" smtClean="0"/>
              <a:t>мобильность населения;</a:t>
            </a:r>
          </a:p>
          <a:p>
            <a:pPr eaLnBrk="1" hangingPunct="1">
              <a:spcBef>
                <a:spcPct val="0"/>
              </a:spcBef>
            </a:pPr>
            <a:r>
              <a:rPr lang="ru-RU" smtClean="0"/>
              <a:t>этнические, религиозные, культурные, психологические особенности населения;</a:t>
            </a:r>
          </a:p>
          <a:p>
            <a:pPr eaLnBrk="1" hangingPunct="1"/>
            <a:endParaRPr lang="ru-RU"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Заголовок 1"/>
          <p:cNvSpPr>
            <a:spLocks noGrp="1"/>
          </p:cNvSpPr>
          <p:nvPr>
            <p:ph type="title"/>
          </p:nvPr>
        </p:nvSpPr>
        <p:spPr/>
        <p:txBody>
          <a:bodyPr/>
          <a:lstStyle/>
          <a:p>
            <a:pPr eaLnBrk="1" hangingPunct="1"/>
            <a:endParaRPr lang="ru-RU" smtClean="0"/>
          </a:p>
        </p:txBody>
      </p:sp>
      <p:pic>
        <p:nvPicPr>
          <p:cNvPr id="95234" name="Объект 3"/>
          <p:cNvPicPr>
            <a:picLocks noGrp="1" noChangeAspect="1"/>
          </p:cNvPicPr>
          <p:nvPr>
            <p:ph idx="1"/>
          </p:nvPr>
        </p:nvPicPr>
        <p:blipFill>
          <a:blip r:embed="rId2"/>
          <a:srcRect/>
          <a:stretch>
            <a:fillRect/>
          </a:stretch>
        </p:blipFill>
        <p:spPr>
          <a:xfrm>
            <a:off x="0" y="0"/>
            <a:ext cx="9144000" cy="6896100"/>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4"/>
          <p:cNvSpPr txBox="1">
            <a:spLocks noChangeArrowheads="1"/>
          </p:cNvSpPr>
          <p:nvPr/>
        </p:nvSpPr>
        <p:spPr bwMode="auto">
          <a:xfrm>
            <a:off x="6327775" y="4378325"/>
            <a:ext cx="2400300" cy="400050"/>
          </a:xfrm>
          <a:prstGeom prst="rect">
            <a:avLst/>
          </a:prstGeom>
          <a:noFill/>
          <a:ln w="9525">
            <a:noFill/>
            <a:miter lim="800000"/>
            <a:headEnd/>
            <a:tailEnd/>
          </a:ln>
        </p:spPr>
        <p:txBody>
          <a:bodyPr>
            <a:spAutoFit/>
          </a:bodyPr>
          <a:lstStyle/>
          <a:p>
            <a:pPr defTabSz="914400"/>
            <a:endParaRPr lang="ru-RU" sz="2000" b="1">
              <a:solidFill>
                <a:srgbClr val="000000"/>
              </a:solidFill>
              <a:latin typeface="Calibri" pitchFamily="34" charset="0"/>
            </a:endParaRPr>
          </a:p>
        </p:txBody>
      </p:sp>
      <p:sp>
        <p:nvSpPr>
          <p:cNvPr id="96258" name="TextBox 5"/>
          <p:cNvSpPr txBox="1">
            <a:spLocks noChangeArrowheads="1"/>
          </p:cNvSpPr>
          <p:nvPr/>
        </p:nvSpPr>
        <p:spPr bwMode="auto">
          <a:xfrm>
            <a:off x="217488" y="4378325"/>
            <a:ext cx="7680325" cy="2584450"/>
          </a:xfrm>
          <a:prstGeom prst="rect">
            <a:avLst/>
          </a:prstGeom>
          <a:noFill/>
          <a:ln w="9525">
            <a:noFill/>
            <a:miter lim="800000"/>
            <a:headEnd/>
            <a:tailEnd/>
          </a:ln>
        </p:spPr>
        <p:txBody>
          <a:bodyPr>
            <a:spAutoFit/>
          </a:bodyPr>
          <a:lstStyle/>
          <a:p>
            <a:pPr defTabSz="914400"/>
            <a:r>
              <a:rPr lang="ru-RU" b="1" u="sng">
                <a:solidFill>
                  <a:srgbClr val="000000"/>
                </a:solidFill>
                <a:latin typeface="Calibri" pitchFamily="34" charset="0"/>
              </a:rPr>
              <a:t>Изменение численности трудоспособного населения, 2017-2050 (прогноз ООН): Скоро в Китае появятся проблемы, связанные с низкой рождаемостью и старением населения при растущей продолжительности жизни.</a:t>
            </a:r>
          </a:p>
          <a:p>
            <a:pPr defTabSz="914400"/>
            <a:r>
              <a:rPr lang="ru-RU">
                <a:solidFill>
                  <a:srgbClr val="000000"/>
                </a:solidFill>
                <a:latin typeface="Calibri" pitchFamily="34" charset="0"/>
              </a:rPr>
              <a:t>США: +24 млн</a:t>
            </a:r>
          </a:p>
          <a:p>
            <a:pPr defTabSz="914400"/>
            <a:r>
              <a:rPr lang="ru-RU">
                <a:solidFill>
                  <a:srgbClr val="000000"/>
                </a:solidFill>
                <a:latin typeface="Calibri" pitchFamily="34" charset="0"/>
              </a:rPr>
              <a:t>Китай: -181млн</a:t>
            </a:r>
          </a:p>
          <a:p>
            <a:pPr defTabSz="914400"/>
            <a:r>
              <a:rPr lang="ru-RU">
                <a:solidFill>
                  <a:srgbClr val="000000"/>
                </a:solidFill>
                <a:latin typeface="Calibri" pitchFamily="34" charset="0"/>
              </a:rPr>
              <a:t>РФ: -17 млн</a:t>
            </a:r>
          </a:p>
          <a:p>
            <a:pPr defTabSz="914400"/>
            <a:r>
              <a:rPr lang="ru-RU">
                <a:solidFill>
                  <a:srgbClr val="000000"/>
                </a:solidFill>
                <a:latin typeface="Calibri" pitchFamily="34" charset="0"/>
              </a:rPr>
              <a:t>Япония: -22 млн</a:t>
            </a:r>
          </a:p>
          <a:p>
            <a:pPr defTabSz="914400"/>
            <a:r>
              <a:rPr lang="ru-RU">
                <a:solidFill>
                  <a:srgbClr val="000000"/>
                </a:solidFill>
                <a:latin typeface="Calibri" pitchFamily="34" charset="0"/>
              </a:rPr>
              <a:t>Ю Корея: -11.5 млн</a:t>
            </a:r>
          </a:p>
        </p:txBody>
      </p:sp>
      <p:pic>
        <p:nvPicPr>
          <p:cNvPr id="96259" name="Рисунок 2"/>
          <p:cNvPicPr>
            <a:picLocks noChangeAspect="1"/>
          </p:cNvPicPr>
          <p:nvPr/>
        </p:nvPicPr>
        <p:blipFill>
          <a:blip r:embed="rId2"/>
          <a:srcRect t="20204"/>
          <a:stretch>
            <a:fillRect/>
          </a:stretch>
        </p:blipFill>
        <p:spPr bwMode="auto">
          <a:xfrm>
            <a:off x="4322763" y="268288"/>
            <a:ext cx="4645025" cy="3771900"/>
          </a:xfrm>
          <a:prstGeom prst="rect">
            <a:avLst/>
          </a:prstGeom>
          <a:noFill/>
          <a:ln w="9525">
            <a:noFill/>
            <a:miter lim="800000"/>
            <a:headEnd/>
            <a:tailEnd/>
          </a:ln>
        </p:spPr>
      </p:pic>
      <p:pic>
        <p:nvPicPr>
          <p:cNvPr id="96260" name="Рисунок 6"/>
          <p:cNvPicPr>
            <a:picLocks noChangeAspect="1"/>
          </p:cNvPicPr>
          <p:nvPr/>
        </p:nvPicPr>
        <p:blipFill>
          <a:blip r:embed="rId3"/>
          <a:srcRect/>
          <a:stretch>
            <a:fillRect/>
          </a:stretch>
        </p:blipFill>
        <p:spPr bwMode="auto">
          <a:xfrm>
            <a:off x="103188" y="80963"/>
            <a:ext cx="4146550" cy="414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06375" y="1731963"/>
          <a:ext cx="8275638" cy="4308475"/>
        </p:xfrm>
        <a:graphic>
          <a:graphicData uri="http://schemas.openxmlformats.org/drawingml/2006/table">
            <a:tbl>
              <a:tblPr>
                <a:tableStyleId>{2D5ABB26-0587-4C30-8999-92F81FD0307C}</a:tableStyleId>
              </a:tblPr>
              <a:tblGrid>
                <a:gridCol w="1586238"/>
                <a:gridCol w="2159811"/>
                <a:gridCol w="2279287"/>
                <a:gridCol w="2250091"/>
              </a:tblGrid>
              <a:tr h="1465189">
                <a:tc>
                  <a:txBody>
                    <a:bodyPr/>
                    <a:lstStyle/>
                    <a:p>
                      <a:pPr algn="l" fontAlgn="ctr"/>
                      <a:r>
                        <a:rPr lang="ru-RU" sz="1800" dirty="0">
                          <a:effectLst/>
                        </a:rPr>
                        <a:t>Место страны в рейтинге</a:t>
                      </a:r>
                      <a:br>
                        <a:rPr lang="ru-RU" sz="1800" dirty="0">
                          <a:effectLst/>
                        </a:rPr>
                      </a:br>
                      <a:endParaRPr lang="ru-RU" sz="1800" dirty="0">
                        <a:solidFill>
                          <a:schemeClr val="tx1">
                            <a:lumMod val="95000"/>
                            <a:lumOff val="5000"/>
                          </a:schemeClr>
                        </a:solidFill>
                        <a:effectLst/>
                      </a:endParaRPr>
                    </a:p>
                  </a:txBody>
                  <a:tcPr marL="0" marR="0" marT="0" marB="0" anchor="ctr"/>
                </a:tc>
                <a:tc>
                  <a:txBody>
                    <a:bodyPr/>
                    <a:lstStyle/>
                    <a:p>
                      <a:pPr algn="l" fontAlgn="ctr"/>
                      <a:r>
                        <a:rPr lang="ru-RU" sz="1800" dirty="0">
                          <a:effectLst/>
                        </a:rPr>
                        <a:t>Страна</a:t>
                      </a:r>
                      <a:br>
                        <a:rPr lang="ru-RU" sz="1800" dirty="0">
                          <a:effectLst/>
                        </a:rPr>
                      </a:br>
                      <a:endParaRPr lang="ru-RU" sz="1800" dirty="0">
                        <a:solidFill>
                          <a:schemeClr val="tx1">
                            <a:lumMod val="95000"/>
                            <a:lumOff val="5000"/>
                          </a:schemeClr>
                        </a:solidFill>
                        <a:effectLst/>
                      </a:endParaRPr>
                    </a:p>
                  </a:txBody>
                  <a:tcPr marL="0" marR="0" marT="0" marB="0" anchor="ctr"/>
                </a:tc>
                <a:tc>
                  <a:txBody>
                    <a:bodyPr/>
                    <a:lstStyle/>
                    <a:p>
                      <a:pPr algn="l" fontAlgn="ctr"/>
                      <a:r>
                        <a:rPr lang="ru-RU" sz="1800" dirty="0">
                          <a:effectLst/>
                        </a:rPr>
                        <a:t>Численность рабочей силы</a:t>
                      </a:r>
                      <a:br>
                        <a:rPr lang="ru-RU" sz="1800" dirty="0">
                          <a:effectLst/>
                        </a:rPr>
                      </a:br>
                      <a:endParaRPr lang="ru-RU" sz="1800" dirty="0">
                        <a:solidFill>
                          <a:schemeClr val="tx1">
                            <a:lumMod val="95000"/>
                            <a:lumOff val="5000"/>
                          </a:schemeClr>
                        </a:solidFill>
                        <a:effectLst/>
                      </a:endParaRPr>
                    </a:p>
                  </a:txBody>
                  <a:tcPr marL="0" marR="0" marT="0" marB="0" anchor="ctr"/>
                </a:tc>
                <a:tc>
                  <a:txBody>
                    <a:bodyPr/>
                    <a:lstStyle/>
                    <a:p>
                      <a:pPr algn="l" fontAlgn="ctr"/>
                      <a:r>
                        <a:rPr lang="ru-RU" sz="1800" dirty="0">
                          <a:effectLst/>
                        </a:rPr>
                        <a:t>Дата информации</a:t>
                      </a:r>
                      <a:endParaRPr lang="ru-RU" sz="1800" dirty="0">
                        <a:solidFill>
                          <a:schemeClr val="tx1">
                            <a:lumMod val="95000"/>
                            <a:lumOff val="5000"/>
                          </a:schemeClr>
                        </a:solidFill>
                        <a:effectLst/>
                      </a:endParaRPr>
                    </a:p>
                  </a:txBody>
                  <a:tcPr marL="0" marR="0" marT="0" marB="0" anchor="ctr"/>
                </a:tc>
              </a:tr>
              <a:tr h="284357">
                <a:tc>
                  <a:txBody>
                    <a:bodyPr/>
                    <a:lstStyle/>
                    <a:p>
                      <a:pPr algn="l" fontAlgn="ctr"/>
                      <a:r>
                        <a:rPr lang="ru-RU" sz="1800">
                          <a:effectLst/>
                        </a:rPr>
                        <a:t>1</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Китай</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805 900 000</a:t>
                      </a:r>
                      <a:endParaRPr lang="ru-RU" sz="1800" dirty="0">
                        <a:solidFill>
                          <a:schemeClr val="tx1">
                            <a:lumMod val="95000"/>
                            <a:lumOff val="5000"/>
                          </a:schemeClr>
                        </a:solidFill>
                        <a:effectLst/>
                      </a:endParaRPr>
                    </a:p>
                  </a:txBody>
                  <a:tcPr marL="0" marR="0" marT="0" marB="0" anchor="ctr"/>
                </a:tc>
                <a:tc>
                  <a:txBody>
                    <a:bodyPr/>
                    <a:lstStyle/>
                    <a:p>
                      <a:pPr algn="l" fontAlgn="ctr"/>
                      <a:r>
                        <a:rPr lang="ru-RU" sz="1800">
                          <a:effectLst/>
                        </a:rPr>
                        <a:t>2016</a:t>
                      </a:r>
                      <a:endParaRPr lang="ru-RU" sz="1800">
                        <a:solidFill>
                          <a:schemeClr val="tx1">
                            <a:lumMod val="95000"/>
                            <a:lumOff val="5000"/>
                          </a:schemeClr>
                        </a:solidFill>
                        <a:effectLst/>
                      </a:endParaRPr>
                    </a:p>
                  </a:txBody>
                  <a:tcPr marL="0" marR="0" marT="0" marB="0" anchor="ctr"/>
                </a:tc>
              </a:tr>
              <a:tr h="284357">
                <a:tc>
                  <a:txBody>
                    <a:bodyPr/>
                    <a:lstStyle/>
                    <a:p>
                      <a:pPr algn="l" fontAlgn="ctr"/>
                      <a:r>
                        <a:rPr lang="ru-RU" sz="1800">
                          <a:effectLst/>
                        </a:rPr>
                        <a:t>2</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Индия</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513 700 000</a:t>
                      </a:r>
                      <a:endParaRPr lang="ru-RU" sz="1800" dirty="0">
                        <a:solidFill>
                          <a:schemeClr val="tx1">
                            <a:lumMod val="95000"/>
                            <a:lumOff val="5000"/>
                          </a:schemeClr>
                        </a:solidFill>
                        <a:effectLst/>
                      </a:endParaRPr>
                    </a:p>
                  </a:txBody>
                  <a:tcPr marL="0" marR="0" marT="0" marB="0" anchor="ctr"/>
                </a:tc>
                <a:tc>
                  <a:txBody>
                    <a:bodyPr/>
                    <a:lstStyle/>
                    <a:p>
                      <a:pPr algn="l" fontAlgn="ctr"/>
                      <a:r>
                        <a:rPr lang="ru-RU" sz="1800">
                          <a:effectLst/>
                        </a:rPr>
                        <a:t>2016</a:t>
                      </a:r>
                      <a:endParaRPr lang="ru-RU" sz="1800">
                        <a:solidFill>
                          <a:schemeClr val="tx1">
                            <a:lumMod val="95000"/>
                            <a:lumOff val="5000"/>
                          </a:schemeClr>
                        </a:solidFill>
                        <a:effectLst/>
                      </a:endParaRPr>
                    </a:p>
                  </a:txBody>
                  <a:tcPr marL="0" marR="0" marT="0" marB="0" anchor="ctr"/>
                </a:tc>
              </a:tr>
              <a:tr h="284357">
                <a:tc>
                  <a:txBody>
                    <a:bodyPr/>
                    <a:lstStyle/>
                    <a:p>
                      <a:pPr algn="l" fontAlgn="ctr"/>
                      <a:r>
                        <a:rPr lang="ru-RU" sz="1800">
                          <a:effectLst/>
                        </a:rPr>
                        <a:t>3</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Европейский Союз</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232 900 000</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2016</a:t>
                      </a:r>
                      <a:endParaRPr lang="ru-RU" sz="1800" dirty="0">
                        <a:solidFill>
                          <a:schemeClr val="tx1">
                            <a:lumMod val="95000"/>
                            <a:lumOff val="5000"/>
                          </a:schemeClr>
                        </a:solidFill>
                        <a:effectLst/>
                      </a:endParaRPr>
                    </a:p>
                  </a:txBody>
                  <a:tcPr marL="0" marR="0" marT="0" marB="0" anchor="ctr"/>
                </a:tc>
              </a:tr>
              <a:tr h="284357">
                <a:tc>
                  <a:txBody>
                    <a:bodyPr/>
                    <a:lstStyle/>
                    <a:p>
                      <a:pPr algn="l" fontAlgn="ctr"/>
                      <a:r>
                        <a:rPr lang="ru-RU" sz="1800">
                          <a:effectLst/>
                        </a:rPr>
                        <a:t>4</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Соединенные Штаты</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158 600 000</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2016</a:t>
                      </a:r>
                      <a:endParaRPr lang="ru-RU" sz="1800" dirty="0">
                        <a:solidFill>
                          <a:schemeClr val="tx1">
                            <a:lumMod val="95000"/>
                            <a:lumOff val="5000"/>
                          </a:schemeClr>
                        </a:solidFill>
                        <a:effectLst/>
                      </a:endParaRPr>
                    </a:p>
                  </a:txBody>
                  <a:tcPr marL="0" marR="0" marT="0" marB="0" anchor="ctr"/>
                </a:tc>
              </a:tr>
              <a:tr h="284357">
                <a:tc>
                  <a:txBody>
                    <a:bodyPr/>
                    <a:lstStyle/>
                    <a:p>
                      <a:pPr algn="l" fontAlgn="ctr"/>
                      <a:r>
                        <a:rPr lang="ru-RU" sz="1800">
                          <a:effectLst/>
                        </a:rPr>
                        <a:t>5</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Индонезия</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123 700 000</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2016</a:t>
                      </a:r>
                      <a:endParaRPr lang="ru-RU" sz="1800" dirty="0">
                        <a:solidFill>
                          <a:schemeClr val="tx1">
                            <a:lumMod val="95000"/>
                            <a:lumOff val="5000"/>
                          </a:schemeClr>
                        </a:solidFill>
                        <a:effectLst/>
                      </a:endParaRPr>
                    </a:p>
                  </a:txBody>
                  <a:tcPr marL="0" marR="0" marT="0" marB="0" anchor="ctr"/>
                </a:tc>
              </a:tr>
              <a:tr h="284357">
                <a:tc>
                  <a:txBody>
                    <a:bodyPr/>
                    <a:lstStyle/>
                    <a:p>
                      <a:pPr algn="l" fontAlgn="ctr"/>
                      <a:r>
                        <a:rPr lang="ru-RU" sz="1800">
                          <a:effectLst/>
                        </a:rPr>
                        <a:t>6</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Бразилия</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110 400 000</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2016</a:t>
                      </a:r>
                      <a:endParaRPr lang="ru-RU" sz="1800" dirty="0">
                        <a:solidFill>
                          <a:schemeClr val="tx1">
                            <a:lumMod val="95000"/>
                            <a:lumOff val="5000"/>
                          </a:schemeClr>
                        </a:solidFill>
                        <a:effectLst/>
                      </a:endParaRPr>
                    </a:p>
                  </a:txBody>
                  <a:tcPr marL="0" marR="0" marT="0" marB="0" anchor="ctr"/>
                </a:tc>
              </a:tr>
              <a:tr h="284357">
                <a:tc>
                  <a:txBody>
                    <a:bodyPr/>
                    <a:lstStyle/>
                    <a:p>
                      <a:pPr algn="l" fontAlgn="ctr"/>
                      <a:r>
                        <a:rPr lang="ru-RU" sz="1800">
                          <a:effectLst/>
                        </a:rPr>
                        <a:t>7</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Бангладеш</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83 590 000</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2016</a:t>
                      </a:r>
                      <a:endParaRPr lang="ru-RU" sz="1800" dirty="0">
                        <a:solidFill>
                          <a:schemeClr val="tx1">
                            <a:lumMod val="95000"/>
                            <a:lumOff val="5000"/>
                          </a:schemeClr>
                        </a:solidFill>
                        <a:effectLst/>
                      </a:endParaRPr>
                    </a:p>
                  </a:txBody>
                  <a:tcPr marL="0" marR="0" marT="0" marB="0" anchor="ctr"/>
                </a:tc>
              </a:tr>
              <a:tr h="284357">
                <a:tc>
                  <a:txBody>
                    <a:bodyPr/>
                    <a:lstStyle/>
                    <a:p>
                      <a:pPr algn="l" fontAlgn="ctr"/>
                      <a:r>
                        <a:rPr lang="ru-RU" sz="1800">
                          <a:effectLst/>
                        </a:rPr>
                        <a:t>8</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Россия</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77 410 000</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2016</a:t>
                      </a:r>
                      <a:endParaRPr lang="ru-RU" sz="1800" dirty="0">
                        <a:solidFill>
                          <a:schemeClr val="tx1">
                            <a:lumMod val="95000"/>
                            <a:lumOff val="5000"/>
                          </a:schemeClr>
                        </a:solidFill>
                        <a:effectLst/>
                      </a:endParaRPr>
                    </a:p>
                  </a:txBody>
                  <a:tcPr marL="0" marR="0" marT="0" marB="0" anchor="ctr"/>
                </a:tc>
              </a:tr>
              <a:tr h="284357">
                <a:tc>
                  <a:txBody>
                    <a:bodyPr/>
                    <a:lstStyle/>
                    <a:p>
                      <a:pPr algn="l" fontAlgn="ctr"/>
                      <a:r>
                        <a:rPr lang="ru-RU" sz="1800">
                          <a:effectLst/>
                        </a:rPr>
                        <a:t>9</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Япония</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65 930 000</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2016</a:t>
                      </a:r>
                      <a:endParaRPr lang="ru-RU" sz="1800" dirty="0">
                        <a:solidFill>
                          <a:schemeClr val="tx1">
                            <a:lumMod val="95000"/>
                            <a:lumOff val="5000"/>
                          </a:schemeClr>
                        </a:solidFill>
                        <a:effectLst/>
                      </a:endParaRPr>
                    </a:p>
                  </a:txBody>
                  <a:tcPr marL="0" marR="0" marT="0" marB="0" anchor="ctr"/>
                </a:tc>
              </a:tr>
              <a:tr h="284357">
                <a:tc>
                  <a:txBody>
                    <a:bodyPr/>
                    <a:lstStyle/>
                    <a:p>
                      <a:pPr algn="l" fontAlgn="ctr"/>
                      <a:r>
                        <a:rPr lang="ru-RU" sz="1800">
                          <a:effectLst/>
                        </a:rPr>
                        <a:t>10</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Пакистан</a:t>
                      </a:r>
                      <a:endParaRPr lang="ru-RU" sz="1800">
                        <a:solidFill>
                          <a:schemeClr val="tx1">
                            <a:lumMod val="95000"/>
                            <a:lumOff val="5000"/>
                          </a:schemeClr>
                        </a:solidFill>
                        <a:effectLst/>
                      </a:endParaRPr>
                    </a:p>
                  </a:txBody>
                  <a:tcPr marL="0" marR="0" marT="0" marB="0" anchor="ctr"/>
                </a:tc>
                <a:tc>
                  <a:txBody>
                    <a:bodyPr/>
                    <a:lstStyle/>
                    <a:p>
                      <a:pPr algn="l" fontAlgn="ctr"/>
                      <a:r>
                        <a:rPr lang="ru-RU" sz="1800">
                          <a:effectLst/>
                        </a:rPr>
                        <a:t>65 100 000</a:t>
                      </a:r>
                      <a:endParaRPr lang="ru-RU" sz="1800">
                        <a:solidFill>
                          <a:schemeClr val="tx1">
                            <a:lumMod val="95000"/>
                            <a:lumOff val="5000"/>
                          </a:schemeClr>
                        </a:solidFill>
                        <a:effectLst/>
                      </a:endParaRPr>
                    </a:p>
                  </a:txBody>
                  <a:tcPr marL="0" marR="0" marT="0" marB="0" anchor="ctr"/>
                </a:tc>
                <a:tc>
                  <a:txBody>
                    <a:bodyPr/>
                    <a:lstStyle/>
                    <a:p>
                      <a:pPr algn="l" fontAlgn="ctr"/>
                      <a:r>
                        <a:rPr lang="ru-RU" sz="1800" dirty="0">
                          <a:effectLst/>
                        </a:rPr>
                        <a:t>2016</a:t>
                      </a:r>
                      <a:endParaRPr lang="ru-RU" sz="1800" dirty="0">
                        <a:solidFill>
                          <a:schemeClr val="tx1">
                            <a:lumMod val="95000"/>
                            <a:lumOff val="5000"/>
                          </a:schemeClr>
                        </a:solidFill>
                        <a:effectLst/>
                      </a:endParaRPr>
                    </a:p>
                  </a:txBody>
                  <a:tcPr marL="0" marR="0" marT="0" marB="0" anchor="ctr"/>
                </a:tc>
              </a:tr>
            </a:tbl>
          </a:graphicData>
        </a:graphic>
      </p:graphicFrame>
      <p:sp>
        <p:nvSpPr>
          <p:cNvPr id="97326" name="Rectangle 1"/>
          <p:cNvSpPr>
            <a:spLocks noChangeArrowheads="1"/>
          </p:cNvSpPr>
          <p:nvPr/>
        </p:nvSpPr>
        <p:spPr bwMode="auto">
          <a:xfrm>
            <a:off x="98425" y="120650"/>
            <a:ext cx="8383588" cy="1662113"/>
          </a:xfrm>
          <a:prstGeom prst="rect">
            <a:avLst/>
          </a:prstGeom>
          <a:noFill/>
          <a:ln w="9525">
            <a:noFill/>
            <a:miter lim="800000"/>
            <a:headEnd/>
            <a:tailEnd/>
          </a:ln>
        </p:spPr>
        <p:txBody>
          <a:bodyPr lIns="0" tIns="0" rIns="0" bIns="0" anchor="ctr">
            <a:spAutoFit/>
          </a:bodyPr>
          <a:lstStyle/>
          <a:p>
            <a:pPr defTabSz="914400" eaLnBrk="0" hangingPunct="0"/>
            <a:r>
              <a:rPr lang="ru-RU" altLang="ru-RU"/>
              <a:t>Численность человек, способных к трудовой деятельности по возрастным признакам, </a:t>
            </a:r>
          </a:p>
          <a:p>
            <a:pPr defTabSz="914400" eaLnBrk="0" hangingPunct="0"/>
            <a:r>
              <a:rPr lang="ru-RU" altLang="ru-RU"/>
              <a:t>определенным законодательством конкретной страны.</a:t>
            </a:r>
          </a:p>
          <a:p>
            <a:pPr defTabSz="914400" eaLnBrk="0" hangingPunct="0"/>
            <a:r>
              <a:rPr lang="ru-RU" altLang="ru-RU"/>
              <a:t>По данным: https://www.cia.gov/</a:t>
            </a:r>
            <a:br>
              <a:rPr lang="ru-RU" altLang="ru-RU"/>
            </a:br>
            <a:r>
              <a:rPr lang="ru-RU" altLang="ru-RU" b="1"/>
              <a:t>Таблица с данными численности рабочей силы в странах мира в 2016 году:</a:t>
            </a:r>
            <a:endParaRPr lang="ru-RU" alt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Рисунок 1"/>
          <p:cNvPicPr>
            <a:picLocks noChangeAspect="1"/>
          </p:cNvPicPr>
          <p:nvPr/>
        </p:nvPicPr>
        <p:blipFill>
          <a:blip r:embed="rId2"/>
          <a:srcRect/>
          <a:stretch>
            <a:fillRect/>
          </a:stretch>
        </p:blipFill>
        <p:spPr bwMode="auto">
          <a:xfrm>
            <a:off x="285750" y="290513"/>
            <a:ext cx="75438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1"/>
          <p:cNvSpPr txBox="1">
            <a:spLocks noChangeArrowheads="1"/>
          </p:cNvSpPr>
          <p:nvPr/>
        </p:nvSpPr>
        <p:spPr bwMode="auto">
          <a:xfrm>
            <a:off x="374650" y="360363"/>
            <a:ext cx="2700338" cy="2678112"/>
          </a:xfrm>
          <a:prstGeom prst="rect">
            <a:avLst/>
          </a:prstGeom>
          <a:noFill/>
          <a:ln w="9525">
            <a:noFill/>
            <a:miter lim="800000"/>
            <a:headEnd/>
            <a:tailEnd/>
          </a:ln>
        </p:spPr>
        <p:txBody>
          <a:bodyPr>
            <a:spAutoFit/>
          </a:bodyPr>
          <a:lstStyle/>
          <a:p>
            <a:pPr defTabSz="914400"/>
            <a:r>
              <a:rPr lang="ru-RU" sz="2400" b="1">
                <a:solidFill>
                  <a:srgbClr val="000000"/>
                </a:solidFill>
                <a:latin typeface="Calibri" pitchFamily="34" charset="0"/>
              </a:rPr>
              <a:t>Зарплаты в производственном секторе Китая обогнали Бразилию, Аргентину и Мексику </a:t>
            </a:r>
          </a:p>
        </p:txBody>
      </p:sp>
      <p:pic>
        <p:nvPicPr>
          <p:cNvPr id="99330" name="Рисунок 2"/>
          <p:cNvPicPr>
            <a:picLocks noChangeAspect="1"/>
          </p:cNvPicPr>
          <p:nvPr/>
        </p:nvPicPr>
        <p:blipFill>
          <a:blip r:embed="rId2"/>
          <a:srcRect/>
          <a:stretch>
            <a:fillRect/>
          </a:stretch>
        </p:blipFill>
        <p:spPr bwMode="auto">
          <a:xfrm>
            <a:off x="3530600" y="0"/>
            <a:ext cx="55308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Рисунок 1"/>
          <p:cNvPicPr>
            <a:picLocks noChangeAspect="1"/>
          </p:cNvPicPr>
          <p:nvPr/>
        </p:nvPicPr>
        <p:blipFill>
          <a:blip r:embed="rId2"/>
          <a:srcRect/>
          <a:stretch>
            <a:fillRect/>
          </a:stretch>
        </p:blipFill>
        <p:spPr bwMode="auto">
          <a:xfrm>
            <a:off x="374650" y="290513"/>
            <a:ext cx="5278438" cy="4876800"/>
          </a:xfrm>
          <a:prstGeom prst="rect">
            <a:avLst/>
          </a:prstGeom>
          <a:noFill/>
          <a:ln w="9525">
            <a:noFill/>
            <a:miter lim="800000"/>
            <a:headEnd/>
            <a:tailEnd/>
          </a:ln>
        </p:spPr>
      </p:pic>
      <p:sp>
        <p:nvSpPr>
          <p:cNvPr id="100354" name="TextBox 2"/>
          <p:cNvSpPr txBox="1">
            <a:spLocks noChangeArrowheads="1"/>
          </p:cNvSpPr>
          <p:nvPr/>
        </p:nvSpPr>
        <p:spPr bwMode="auto">
          <a:xfrm>
            <a:off x="5922963" y="928688"/>
            <a:ext cx="2898775" cy="1200150"/>
          </a:xfrm>
          <a:prstGeom prst="rect">
            <a:avLst/>
          </a:prstGeom>
          <a:noFill/>
          <a:ln w="9525">
            <a:noFill/>
            <a:miter lim="800000"/>
            <a:headEnd/>
            <a:tailEnd/>
          </a:ln>
        </p:spPr>
        <p:txBody>
          <a:bodyPr>
            <a:spAutoFit/>
          </a:bodyPr>
          <a:lstStyle/>
          <a:p>
            <a:pPr defTabSz="914400"/>
            <a:r>
              <a:rPr lang="ru-RU" sz="2400" b="1">
                <a:solidFill>
                  <a:srgbClr val="000000"/>
                </a:solidFill>
                <a:latin typeface="Calibri" pitchFamily="34" charset="0"/>
              </a:rPr>
              <a:t>Расходы на НИОКР в 2016 г. </a:t>
            </a:r>
            <a:r>
              <a:rPr lang="ru-RU" sz="2400">
                <a:solidFill>
                  <a:srgbClr val="000000"/>
                </a:solidFill>
                <a:latin typeface="Calibri" pitchFamily="34" charset="0"/>
              </a:rPr>
              <a:t>– свыше 370 млрд долл.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Заголовок 1"/>
          <p:cNvSpPr>
            <a:spLocks noGrp="1"/>
          </p:cNvSpPr>
          <p:nvPr>
            <p:ph type="title"/>
          </p:nvPr>
        </p:nvSpPr>
        <p:spPr/>
        <p:txBody>
          <a:bodyPr/>
          <a:lstStyle/>
          <a:p>
            <a:pPr eaLnBrk="1" hangingPunct="1"/>
            <a:r>
              <a:rPr lang="ru-RU" b="1" u="sng" smtClean="0"/>
              <a:t>Особенности рынка труда в КНР</a:t>
            </a:r>
          </a:p>
        </p:txBody>
      </p:sp>
      <p:sp>
        <p:nvSpPr>
          <p:cNvPr id="3" name="Объект 2"/>
          <p:cNvSpPr>
            <a:spLocks noGrp="1"/>
          </p:cNvSpPr>
          <p:nvPr>
            <p:ph idx="1"/>
          </p:nvPr>
        </p:nvSpPr>
        <p:spPr>
          <a:xfrm>
            <a:off x="225425" y="1528763"/>
            <a:ext cx="8289925" cy="4648200"/>
          </a:xfrm>
        </p:spPr>
        <p:txBody>
          <a:bodyPr rtlCol="0">
            <a:normAutofit fontScale="55000" lnSpcReduction="20000"/>
          </a:bodyPr>
          <a:lstStyle/>
          <a:p>
            <a:pPr eaLnBrk="1" fontAlgn="auto" hangingPunct="1">
              <a:spcAft>
                <a:spcPts val="0"/>
              </a:spcAft>
              <a:buFont typeface="Arial"/>
              <a:buChar char="•"/>
              <a:defRPr/>
            </a:pPr>
            <a:r>
              <a:rPr lang="ru-RU" b="1" u="sng" dirty="0" smtClean="0"/>
              <a:t>Резкое снижение качества рабочей силы </a:t>
            </a:r>
          </a:p>
          <a:p>
            <a:pPr marL="0" indent="0" eaLnBrk="1" fontAlgn="auto" hangingPunct="1">
              <a:spcAft>
                <a:spcPts val="0"/>
              </a:spcAft>
              <a:buFont typeface="Arial"/>
              <a:buNone/>
              <a:defRPr/>
            </a:pPr>
            <a:r>
              <a:rPr lang="ru-RU" dirty="0" smtClean="0"/>
              <a:t>Быстрый рост численности населения привел к нехватке финансирования в человеческие ресурсы со стороны государства</a:t>
            </a:r>
          </a:p>
          <a:p>
            <a:pPr eaLnBrk="1" fontAlgn="auto" hangingPunct="1">
              <a:spcAft>
                <a:spcPts val="0"/>
              </a:spcAft>
              <a:buFont typeface="Arial"/>
              <a:buChar char="•"/>
              <a:defRPr/>
            </a:pPr>
            <a:r>
              <a:rPr lang="ru-RU" b="1" u="sng" dirty="0" smtClean="0"/>
              <a:t>Сложность в трудоустройстве выпускников</a:t>
            </a:r>
          </a:p>
          <a:p>
            <a:pPr marL="0" indent="0" eaLnBrk="1" fontAlgn="auto" hangingPunct="1">
              <a:spcAft>
                <a:spcPts val="0"/>
              </a:spcAft>
              <a:buFont typeface="Arial"/>
              <a:buNone/>
              <a:defRPr/>
            </a:pPr>
            <a:r>
              <a:rPr lang="ru-RU" dirty="0" smtClean="0"/>
              <a:t>Явление «</a:t>
            </a:r>
            <a:r>
              <a:rPr lang="en-US" dirty="0" smtClean="0"/>
              <a:t>educational deeping</a:t>
            </a:r>
            <a:r>
              <a:rPr lang="ru-RU" dirty="0" smtClean="0"/>
              <a:t>» (</a:t>
            </a:r>
            <a:r>
              <a:rPr lang="en-US" dirty="0" smtClean="0"/>
              <a:t>ED)</a:t>
            </a:r>
            <a:r>
              <a:rPr lang="ru-RU" dirty="0" smtClean="0"/>
              <a:t>: предложение рабочих мест не успевает за спросом на них (свойственно развивающимся странам)</a:t>
            </a:r>
          </a:p>
          <a:p>
            <a:pPr eaLnBrk="1" fontAlgn="auto" hangingPunct="1">
              <a:spcAft>
                <a:spcPts val="0"/>
              </a:spcAft>
              <a:buFont typeface="Arial"/>
              <a:buChar char="•"/>
              <a:defRPr/>
            </a:pPr>
            <a:r>
              <a:rPr lang="ru-RU" b="1" u="sng" dirty="0" smtClean="0"/>
              <a:t>Отток высококвалифицированной рабочей силы</a:t>
            </a:r>
          </a:p>
          <a:p>
            <a:pPr marL="0" indent="0" eaLnBrk="1" fontAlgn="auto" hangingPunct="1">
              <a:spcAft>
                <a:spcPts val="0"/>
              </a:spcAft>
              <a:buFont typeface="Arial"/>
              <a:buNone/>
              <a:defRPr/>
            </a:pPr>
            <a:r>
              <a:rPr lang="ru-RU" dirty="0" smtClean="0"/>
              <a:t>Политика «рационально низкой заработной платы»: чтобы решить проблему безработицы работодатели должны были расширять штат за счет низких зарплат. Итог: утечка ценных кадров за рубеж.</a:t>
            </a:r>
          </a:p>
          <a:p>
            <a:pPr eaLnBrk="1" fontAlgn="auto" hangingPunct="1">
              <a:spcAft>
                <a:spcPts val="0"/>
              </a:spcAft>
              <a:buFont typeface="Arial"/>
              <a:buChar char="•"/>
              <a:defRPr/>
            </a:pPr>
            <a:r>
              <a:rPr lang="ru-RU" b="1" u="sng" dirty="0" smtClean="0"/>
              <a:t>Высокий уровень безработицы</a:t>
            </a:r>
          </a:p>
          <a:p>
            <a:pPr marL="0" indent="0" eaLnBrk="1" fontAlgn="auto" hangingPunct="1">
              <a:spcAft>
                <a:spcPts val="0"/>
              </a:spcAft>
              <a:buFont typeface="Arial"/>
              <a:buNone/>
              <a:defRPr/>
            </a:pPr>
            <a:r>
              <a:rPr lang="ru-RU" dirty="0" smtClean="0"/>
              <a:t>(см. графическое изображение на след. </a:t>
            </a:r>
            <a:r>
              <a:rPr lang="ru-RU" dirty="0"/>
              <a:t>с</a:t>
            </a:r>
            <a:r>
              <a:rPr lang="ru-RU" dirty="0" smtClean="0"/>
              <a:t>лайдах)</a:t>
            </a:r>
          </a:p>
          <a:p>
            <a:pPr eaLnBrk="1" fontAlgn="auto" hangingPunct="1">
              <a:spcAft>
                <a:spcPts val="0"/>
              </a:spcAft>
              <a:buFont typeface="Arial"/>
              <a:buChar char="•"/>
              <a:defRPr/>
            </a:pPr>
            <a:r>
              <a:rPr lang="ru-RU" b="1" u="sng" dirty="0" smtClean="0"/>
              <a:t>Иждивенческая нагрузка</a:t>
            </a:r>
          </a:p>
          <a:p>
            <a:pPr marL="0" indent="0" eaLnBrk="1" fontAlgn="auto" hangingPunct="1">
              <a:spcAft>
                <a:spcPts val="0"/>
              </a:spcAft>
              <a:buFont typeface="Arial"/>
              <a:buNone/>
              <a:defRPr/>
            </a:pPr>
            <a:r>
              <a:rPr lang="ru-RU" dirty="0" smtClean="0"/>
              <a:t>Прогнозируется так называемый «пенсионер-бум» :к 2050 г. доля неработающего населения, включая стариков и детей, составит более 50 %. Чтобы избежать этого правительство предприняло ряд мер: смягчение политики ограничения деторождаемости и повышения пенсионного возраста.</a:t>
            </a:r>
            <a:endParaRPr lang="ru-RU"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65100"/>
            <a:ext cx="7886700" cy="2341563"/>
          </a:xfrm>
        </p:spPr>
        <p:txBody>
          <a:bodyPr rtlCol="0">
            <a:normAutofit fontScale="90000"/>
          </a:bodyPr>
          <a:lstStyle/>
          <a:p>
            <a:pPr eaLnBrk="1" fontAlgn="auto" hangingPunct="1">
              <a:spcAft>
                <a:spcPts val="0"/>
              </a:spcAft>
              <a:defRPr/>
            </a:pPr>
            <a:r>
              <a:rPr lang="ru-RU" b="1" u="sng" dirty="0" smtClean="0"/>
              <a:t>Приоритетные направления в области управления рынком труда КНР:</a:t>
            </a:r>
            <a:br>
              <a:rPr lang="ru-RU" b="1" u="sng" dirty="0" smtClean="0"/>
            </a:br>
            <a:r>
              <a:rPr lang="ru-RU" b="1" u="sng" dirty="0" smtClean="0"/>
              <a:t/>
            </a:r>
            <a:br>
              <a:rPr lang="ru-RU" b="1" u="sng" dirty="0" smtClean="0"/>
            </a:br>
            <a:endParaRPr lang="ru-RU" b="1" u="sng" dirty="0"/>
          </a:p>
        </p:txBody>
      </p:sp>
      <p:sp>
        <p:nvSpPr>
          <p:cNvPr id="3" name="TextBox 2"/>
          <p:cNvSpPr txBox="1"/>
          <p:nvPr/>
        </p:nvSpPr>
        <p:spPr>
          <a:xfrm>
            <a:off x="766763" y="1481138"/>
            <a:ext cx="6129337" cy="5632450"/>
          </a:xfrm>
          <a:prstGeom prst="rect">
            <a:avLst/>
          </a:prstGeom>
          <a:noFill/>
        </p:spPr>
        <p:txBody>
          <a:bodyPr>
            <a:spAutoFit/>
          </a:bodyPr>
          <a:lstStyle/>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реформирование государственных предприятий</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увеличение общественных работ с привлечением незанятых </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создание новых рабочих мест</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переподготовка и трудоустройство безработных</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расширение выплат из социальных фондов безработным</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разработка и внедрение программ по трудоустройству выпускников</a:t>
            </a:r>
          </a:p>
          <a:p>
            <a:pPr marL="285750" indent="-285750" defTabSz="914400" fontAlgn="auto">
              <a:spcBef>
                <a:spcPts val="0"/>
              </a:spcBef>
              <a:spcAft>
                <a:spcPts val="0"/>
              </a:spcAft>
              <a:buFont typeface="Arial" panose="020B0604020202020204" pitchFamily="34" charset="0"/>
              <a:buChar char="•"/>
              <a:defRPr/>
            </a:pPr>
            <a:r>
              <a:rPr lang="ru-RU" sz="2400" dirty="0">
                <a:solidFill>
                  <a:prstClr val="black"/>
                </a:solidFill>
                <a:latin typeface="Times New Roman" panose="02020603050405020304" pitchFamily="18" charset="0"/>
                <a:cs typeface="Times New Roman" panose="02020603050405020304" pitchFamily="18" charset="0"/>
              </a:rPr>
              <a:t>повышение оплаты труда квалифицированным рабочим и занятым в сфере наукоемких технологий </a:t>
            </a:r>
          </a:p>
          <a:p>
            <a:pPr defTabSz="914400" fontAlgn="auto">
              <a:spcBef>
                <a:spcPts val="0"/>
              </a:spcBef>
              <a:spcAft>
                <a:spcPts val="0"/>
              </a:spcAft>
              <a:defRPr/>
            </a:pPr>
            <a:endParaRPr lang="ru-RU"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Название 2"/>
          <p:cNvSpPr>
            <a:spLocks noGrp="1"/>
          </p:cNvSpPr>
          <p:nvPr>
            <p:ph type="ctrTitle"/>
          </p:nvPr>
        </p:nvSpPr>
        <p:spPr>
          <a:xfrm>
            <a:off x="1257300" y="1943100"/>
            <a:ext cx="6629400" cy="1803400"/>
          </a:xfrm>
        </p:spPr>
        <p:txBody>
          <a:bodyPr/>
          <a:lstStyle/>
          <a:p>
            <a:pPr eaLnBrk="1" hangingPunct="1"/>
            <a:r>
              <a:rPr lang="ru-RU" sz="2800" smtClean="0"/>
              <a:t>Рынок труда: безработица и занятость</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Название 3"/>
          <p:cNvSpPr>
            <a:spLocks noGrp="1"/>
          </p:cNvSpPr>
          <p:nvPr>
            <p:ph type="title"/>
          </p:nvPr>
        </p:nvSpPr>
        <p:spPr/>
        <p:txBody>
          <a:bodyPr/>
          <a:lstStyle/>
          <a:p>
            <a:pPr eaLnBrk="1" hangingPunct="1"/>
            <a:r>
              <a:rPr lang="ru-RU" sz="2400" smtClean="0"/>
              <a:t>Рынок труда, как и любой товарный рынок, основан на спросе и предложении.</a:t>
            </a:r>
          </a:p>
        </p:txBody>
      </p:sp>
      <p:sp>
        <p:nvSpPr>
          <p:cNvPr id="5" name="Содержимое 4"/>
          <p:cNvSpPr>
            <a:spLocks noGrp="1"/>
          </p:cNvSpPr>
          <p:nvPr>
            <p:ph sz="half" idx="1"/>
          </p:nvPr>
        </p:nvSpPr>
        <p:spPr>
          <a:xfrm>
            <a:off x="457200" y="1600200"/>
            <a:ext cx="4038600" cy="4525963"/>
          </a:xfrm>
        </p:spPr>
        <p:txBody>
          <a:bodyPr rtlCol="0">
            <a:normAutofit lnSpcReduction="10000"/>
          </a:bodyPr>
          <a:lstStyle/>
          <a:p>
            <a:pPr eaLnBrk="1" fontAlgn="auto" hangingPunct="1">
              <a:spcAft>
                <a:spcPts val="0"/>
              </a:spcAft>
              <a:buFont typeface="Arial"/>
              <a:buChar char="•"/>
              <a:defRPr/>
            </a:pPr>
            <a:r>
              <a:rPr lang="ru-RU" dirty="0">
                <a:latin typeface="Times New Roman"/>
                <a:cs typeface="Times New Roman"/>
              </a:rPr>
              <a:t>Спрос в данном случае выступает в форме потребности на занятие свободных рабочих мест и выполнения работ, а предложение - в наличии незанятой рабочей силы или желания изменить место работы. </a:t>
            </a:r>
          </a:p>
        </p:txBody>
      </p:sp>
      <p:sp>
        <p:nvSpPr>
          <p:cNvPr id="104451" name="Объект 1"/>
          <p:cNvSpPr>
            <a:spLocks noGrp="1"/>
          </p:cNvSpPr>
          <p:nvPr>
            <p:ph sz="half" idx="2"/>
          </p:nvPr>
        </p:nvSpPr>
        <p:spPr>
          <a:xfrm>
            <a:off x="4648200" y="1600200"/>
            <a:ext cx="4038600" cy="4525963"/>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endParaRPr lang="ru-RU" smtClean="0"/>
          </a:p>
        </p:txBody>
      </p:sp>
      <p:sp>
        <p:nvSpPr>
          <p:cNvPr id="3" name="Объект 2"/>
          <p:cNvSpPr>
            <a:spLocks noGrp="1"/>
          </p:cNvSpPr>
          <p:nvPr>
            <p:ph idx="1"/>
          </p:nvPr>
        </p:nvSpPr>
        <p:spPr/>
        <p:txBody>
          <a:bodyPr rtlCol="0">
            <a:normAutofit fontScale="85000" lnSpcReduction="10000"/>
          </a:bodyPr>
          <a:lstStyle/>
          <a:p>
            <a:pPr eaLnBrk="1" fontAlgn="auto" hangingPunct="1">
              <a:spcAft>
                <a:spcPts val="0"/>
              </a:spcAft>
              <a:buFont typeface="Arial"/>
              <a:buChar char="•"/>
              <a:defRPr/>
            </a:pPr>
            <a:r>
              <a:rPr lang="ru-RU" altLang="ru-RU" dirty="0"/>
              <a:t>На рынке совершенной конкуренции количество нанимаемых предпринимателем работников определяется двумя показателями - размером заработной платы и предельным продуктом труда в денежном выражении.</a:t>
            </a:r>
          </a:p>
          <a:p>
            <a:pPr eaLnBrk="1" fontAlgn="auto" hangingPunct="1">
              <a:spcAft>
                <a:spcPts val="0"/>
              </a:spcAft>
              <a:buFont typeface="Arial"/>
              <a:buChar char="•"/>
              <a:defRPr/>
            </a:pPr>
            <a:r>
              <a:rPr lang="ru-RU" altLang="ru-RU" dirty="0"/>
              <a:t>Привлечение дополнительной единицы труда прекратится, когда эти показатели сравняются, </a:t>
            </a:r>
            <a:r>
              <a:rPr lang="ru-RU" altLang="ru-RU" dirty="0" err="1"/>
              <a:t>т.е</a:t>
            </a:r>
            <a:r>
              <a:rPr lang="ru-RU" altLang="ru-RU" dirty="0"/>
              <a:t> MRP=W</a:t>
            </a:r>
          </a:p>
          <a:p>
            <a:pPr eaLnBrk="1" fontAlgn="auto" hangingPunct="1">
              <a:spcAft>
                <a:spcPts val="0"/>
              </a:spcAft>
              <a:buFont typeface="Arial"/>
              <a:buChar char="•"/>
              <a:defRPr/>
            </a:pPr>
            <a:r>
              <a:rPr lang="ru-RU" altLang="ru-RU" dirty="0"/>
              <a:t>Функциональная зависимость между величиной заработной платы и объемом спроса на труд выражается в виде кривой спроса на труд</a:t>
            </a:r>
          </a:p>
          <a:p>
            <a:pPr eaLnBrk="1" fontAlgn="auto" hangingPunct="1">
              <a:spcAft>
                <a:spcPts val="0"/>
              </a:spcAft>
              <a:buFont typeface="Arial"/>
              <a:buChar char="•"/>
              <a:defRPr/>
            </a:pPr>
            <a:endParaRPr lang="ru-RU"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rtlCol="0">
            <a:normAutofit fontScale="90000"/>
          </a:bodyPr>
          <a:lstStyle/>
          <a:p>
            <a:pPr eaLnBrk="1" fontAlgn="auto" hangingPunct="1">
              <a:spcAft>
                <a:spcPts val="0"/>
              </a:spcAft>
              <a:defRPr/>
            </a:pPr>
            <a:r>
              <a:rPr lang="ru-RU" dirty="0"/>
              <a:t>Экономически активное население </a:t>
            </a:r>
          </a:p>
        </p:txBody>
      </p:sp>
      <p:sp>
        <p:nvSpPr>
          <p:cNvPr id="3" name="Содержимое 2"/>
          <p:cNvSpPr>
            <a:spLocks noGrp="1"/>
          </p:cNvSpPr>
          <p:nvPr>
            <p:ph sz="half" idx="1"/>
          </p:nvPr>
        </p:nvSpPr>
        <p:spPr>
          <a:xfrm>
            <a:off x="457200" y="1600200"/>
            <a:ext cx="4038600" cy="4525963"/>
          </a:xfrm>
        </p:spPr>
        <p:txBody>
          <a:bodyPr rtlCol="0">
            <a:normAutofit lnSpcReduction="10000"/>
          </a:bodyPr>
          <a:lstStyle/>
          <a:p>
            <a:pPr eaLnBrk="1" fontAlgn="auto" hangingPunct="1">
              <a:spcAft>
                <a:spcPts val="0"/>
              </a:spcAft>
              <a:buFont typeface="Arial"/>
              <a:buChar char="•"/>
              <a:defRPr/>
            </a:pPr>
            <a:r>
              <a:rPr lang="ru-RU" dirty="0" smtClean="0">
                <a:latin typeface="Times New Roman"/>
                <a:cs typeface="Times New Roman"/>
              </a:rPr>
              <a:t>- </a:t>
            </a:r>
            <a:r>
              <a:rPr lang="ru-RU" dirty="0">
                <a:latin typeface="Times New Roman"/>
                <a:cs typeface="Times New Roman"/>
              </a:rPr>
              <a:t>это часть населения страны, обеспечивающая предложение рабочей силы для производства товаров и услуг. Численность экономически активного населения включает занятых и безработных.</a:t>
            </a:r>
          </a:p>
          <a:p>
            <a:pPr eaLnBrk="1" fontAlgn="auto" hangingPunct="1">
              <a:spcAft>
                <a:spcPts val="0"/>
              </a:spcAft>
              <a:buFont typeface="Arial"/>
              <a:buChar char="•"/>
              <a:defRPr/>
            </a:pPr>
            <a:endParaRPr lang="ru-RU" dirty="0"/>
          </a:p>
        </p:txBody>
      </p:sp>
      <p:sp>
        <p:nvSpPr>
          <p:cNvPr id="105475" name="Объект 3"/>
          <p:cNvSpPr>
            <a:spLocks noGrp="1"/>
          </p:cNvSpPr>
          <p:nvPr>
            <p:ph sz="half" idx="2"/>
          </p:nvPr>
        </p:nvSpPr>
        <p:spPr>
          <a:xfrm>
            <a:off x="4648200" y="1600200"/>
            <a:ext cx="4038600" cy="4525963"/>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Название 1"/>
          <p:cNvSpPr>
            <a:spLocks noGrp="1"/>
          </p:cNvSpPr>
          <p:nvPr>
            <p:ph type="title"/>
          </p:nvPr>
        </p:nvSpPr>
        <p:spPr/>
        <p:txBody>
          <a:bodyPr/>
          <a:lstStyle/>
          <a:p>
            <a:pPr eaLnBrk="1" hangingPunct="1"/>
            <a:r>
              <a:rPr lang="ru-RU" smtClean="0"/>
              <a:t>Безработица</a:t>
            </a:r>
          </a:p>
        </p:txBody>
      </p:sp>
      <p:sp>
        <p:nvSpPr>
          <p:cNvPr id="106498" name="Содержимое 2"/>
          <p:cNvSpPr>
            <a:spLocks noGrp="1"/>
          </p:cNvSpPr>
          <p:nvPr>
            <p:ph sz="half" idx="1"/>
          </p:nvPr>
        </p:nvSpPr>
        <p:spPr>
          <a:xfrm>
            <a:off x="457200" y="1600200"/>
            <a:ext cx="4038600" cy="4525963"/>
          </a:xfrm>
        </p:spPr>
        <p:txBody>
          <a:bodyPr/>
          <a:lstStyle/>
          <a:p>
            <a:pPr eaLnBrk="1" hangingPunct="1"/>
            <a:r>
              <a:rPr lang="ru-RU" smtClean="0">
                <a:latin typeface="Times New Roman" pitchFamily="18" charset="0"/>
                <a:cs typeface="Times New Roman" pitchFamily="18" charset="0"/>
              </a:rPr>
              <a:t>Уровень безработицы определяется как удельный вес численности безработных в численности экономически активного населения.</a:t>
            </a:r>
          </a:p>
        </p:txBody>
      </p:sp>
      <p:sp>
        <p:nvSpPr>
          <p:cNvPr id="106499" name="Объект 3"/>
          <p:cNvSpPr>
            <a:spLocks noGrp="1"/>
          </p:cNvSpPr>
          <p:nvPr>
            <p:ph sz="half" idx="2"/>
          </p:nvPr>
        </p:nvSpPr>
        <p:spPr>
          <a:xfrm>
            <a:off x="4648200" y="1600200"/>
            <a:ext cx="4038600" cy="4525963"/>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Название 1"/>
          <p:cNvSpPr>
            <a:spLocks noGrp="1"/>
          </p:cNvSpPr>
          <p:nvPr>
            <p:ph type="title"/>
          </p:nvPr>
        </p:nvSpPr>
        <p:spPr/>
        <p:txBody>
          <a:bodyPr/>
          <a:lstStyle/>
          <a:p>
            <a:pPr eaLnBrk="1" hangingPunct="1"/>
            <a:r>
              <a:rPr lang="ru-RU" sz="2400" smtClean="0"/>
              <a:t>Различается безработица естественная и вынужденная</a:t>
            </a:r>
          </a:p>
        </p:txBody>
      </p:sp>
      <p:sp>
        <p:nvSpPr>
          <p:cNvPr id="3" name="Содержимое 2"/>
          <p:cNvSpPr>
            <a:spLocks noGrp="1"/>
          </p:cNvSpPr>
          <p:nvPr>
            <p:ph sz="half" idx="1"/>
          </p:nvPr>
        </p:nvSpPr>
        <p:spPr>
          <a:xfrm>
            <a:off x="457200" y="1600200"/>
            <a:ext cx="4038600" cy="4525963"/>
          </a:xfrm>
        </p:spPr>
        <p:txBody>
          <a:bodyPr rtlCol="0">
            <a:normAutofit fontScale="85000" lnSpcReduction="20000"/>
          </a:bodyPr>
          <a:lstStyle/>
          <a:p>
            <a:pPr eaLnBrk="1" fontAlgn="auto" hangingPunct="1">
              <a:spcAft>
                <a:spcPts val="0"/>
              </a:spcAft>
              <a:buFont typeface="Arial"/>
              <a:buChar char="•"/>
              <a:defRPr/>
            </a:pPr>
            <a:r>
              <a:rPr lang="ru-RU" dirty="0" smtClean="0">
                <a:latin typeface="Times New Roman"/>
                <a:cs typeface="Times New Roman"/>
              </a:rPr>
              <a:t>К </a:t>
            </a:r>
            <a:r>
              <a:rPr lang="ru-RU" dirty="0">
                <a:latin typeface="Times New Roman"/>
                <a:cs typeface="Times New Roman"/>
              </a:rPr>
              <a:t>естественной безработице относятся те формы, которые неустранимы и соответствуют долговременному равновесию рынка рабочей силы, а к вынужденной - формы безработицы, существующие помимо естественной и повышающие общий уровень безработицы.</a:t>
            </a:r>
          </a:p>
          <a:p>
            <a:pPr eaLnBrk="1" fontAlgn="auto" hangingPunct="1">
              <a:spcAft>
                <a:spcPts val="0"/>
              </a:spcAft>
              <a:buFont typeface="Arial"/>
              <a:buChar char="•"/>
              <a:defRPr/>
            </a:pPr>
            <a:endParaRPr lang="ru-RU" dirty="0"/>
          </a:p>
        </p:txBody>
      </p:sp>
      <p:sp>
        <p:nvSpPr>
          <p:cNvPr id="107523" name="Объект 3"/>
          <p:cNvSpPr>
            <a:spLocks noGrp="1"/>
          </p:cNvSpPr>
          <p:nvPr>
            <p:ph sz="half" idx="2"/>
          </p:nvPr>
        </p:nvSpPr>
        <p:spPr>
          <a:xfrm>
            <a:off x="4648200" y="1600200"/>
            <a:ext cx="4038600" cy="4525963"/>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оцесс 6"/>
          <p:cNvSpPr/>
          <p:nvPr/>
        </p:nvSpPr>
        <p:spPr>
          <a:xfrm>
            <a:off x="2790825" y="428625"/>
            <a:ext cx="3165475" cy="10922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r>
              <a:rPr lang="ru-RU" sz="2000" dirty="0">
                <a:solidFill>
                  <a:prstClr val="white"/>
                </a:solidFill>
              </a:rPr>
              <a:t>безработица</a:t>
            </a:r>
          </a:p>
        </p:txBody>
      </p:sp>
      <p:sp>
        <p:nvSpPr>
          <p:cNvPr id="8" name="Двойная стрелка влево/вверх 7"/>
          <p:cNvSpPr/>
          <p:nvPr/>
        </p:nvSpPr>
        <p:spPr>
          <a:xfrm rot="13228150">
            <a:off x="3536950" y="1693863"/>
            <a:ext cx="1870075" cy="1639887"/>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ru-RU">
              <a:solidFill>
                <a:prstClr val="white"/>
              </a:solidFill>
            </a:endParaRPr>
          </a:p>
        </p:txBody>
      </p:sp>
      <p:sp>
        <p:nvSpPr>
          <p:cNvPr id="9" name="Прямоугольник 8"/>
          <p:cNvSpPr/>
          <p:nvPr/>
        </p:nvSpPr>
        <p:spPr>
          <a:xfrm>
            <a:off x="500063" y="3005138"/>
            <a:ext cx="2879725" cy="5191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r>
              <a:rPr lang="ru-RU" sz="2800" dirty="0">
                <a:solidFill>
                  <a:prstClr val="white"/>
                </a:solidFill>
                <a:latin typeface="Times New Roman"/>
                <a:cs typeface="Times New Roman"/>
              </a:rPr>
              <a:t>фрикционная</a:t>
            </a:r>
          </a:p>
        </p:txBody>
      </p:sp>
      <p:sp>
        <p:nvSpPr>
          <p:cNvPr id="10" name="Прямоугольник 9"/>
          <p:cNvSpPr/>
          <p:nvPr/>
        </p:nvSpPr>
        <p:spPr>
          <a:xfrm>
            <a:off x="500063" y="4257675"/>
            <a:ext cx="2879725" cy="5191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r>
              <a:rPr lang="ru-RU" sz="2400" dirty="0">
                <a:solidFill>
                  <a:prstClr val="white"/>
                </a:solidFill>
                <a:latin typeface="Times New Roman"/>
                <a:cs typeface="Times New Roman"/>
              </a:rPr>
              <a:t>институциональная</a:t>
            </a:r>
          </a:p>
        </p:txBody>
      </p:sp>
      <p:sp>
        <p:nvSpPr>
          <p:cNvPr id="11" name="Прямоугольник 10"/>
          <p:cNvSpPr/>
          <p:nvPr/>
        </p:nvSpPr>
        <p:spPr>
          <a:xfrm>
            <a:off x="500063" y="5562600"/>
            <a:ext cx="2879725" cy="5905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r>
              <a:rPr lang="ru-RU" sz="2800" dirty="0">
                <a:solidFill>
                  <a:prstClr val="white"/>
                </a:solidFill>
                <a:latin typeface="Times New Roman"/>
                <a:cs typeface="Times New Roman"/>
              </a:rPr>
              <a:t>добровольная</a:t>
            </a:r>
          </a:p>
        </p:txBody>
      </p:sp>
      <p:sp>
        <p:nvSpPr>
          <p:cNvPr id="12" name="Прямоугольник 11"/>
          <p:cNvSpPr/>
          <p:nvPr/>
        </p:nvSpPr>
        <p:spPr>
          <a:xfrm>
            <a:off x="5956300" y="3005138"/>
            <a:ext cx="2879725" cy="5191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r>
              <a:rPr lang="ru-RU" sz="2800" dirty="0">
                <a:solidFill>
                  <a:prstClr val="white"/>
                </a:solidFill>
                <a:latin typeface="Times New Roman"/>
                <a:cs typeface="Times New Roman"/>
              </a:rPr>
              <a:t>технологическая</a:t>
            </a:r>
          </a:p>
        </p:txBody>
      </p:sp>
      <p:sp>
        <p:nvSpPr>
          <p:cNvPr id="13" name="Прямоугольник 12"/>
          <p:cNvSpPr/>
          <p:nvPr/>
        </p:nvSpPr>
        <p:spPr>
          <a:xfrm>
            <a:off x="5956300" y="4257675"/>
            <a:ext cx="2879725" cy="5191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r>
              <a:rPr lang="ru-RU" sz="2800" dirty="0">
                <a:solidFill>
                  <a:prstClr val="white"/>
                </a:solidFill>
                <a:latin typeface="Times New Roman"/>
                <a:cs typeface="Times New Roman"/>
              </a:rPr>
              <a:t>структурная</a:t>
            </a:r>
          </a:p>
        </p:txBody>
      </p:sp>
      <p:sp>
        <p:nvSpPr>
          <p:cNvPr id="14" name="Прямоугольник 13"/>
          <p:cNvSpPr/>
          <p:nvPr/>
        </p:nvSpPr>
        <p:spPr>
          <a:xfrm>
            <a:off x="5956300" y="5562600"/>
            <a:ext cx="2879725" cy="5905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r>
              <a:rPr lang="ru-RU" sz="2800" dirty="0">
                <a:solidFill>
                  <a:prstClr val="white"/>
                </a:solidFill>
                <a:latin typeface="Times New Roman"/>
                <a:cs typeface="Times New Roman"/>
              </a:rPr>
              <a:t>региональная</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Название 1"/>
          <p:cNvSpPr>
            <a:spLocks noGrp="1"/>
          </p:cNvSpPr>
          <p:nvPr>
            <p:ph type="title"/>
          </p:nvPr>
        </p:nvSpPr>
        <p:spPr/>
        <p:txBody>
          <a:bodyPr/>
          <a:lstStyle/>
          <a:p>
            <a:pPr eaLnBrk="1" hangingPunct="1"/>
            <a:r>
              <a:rPr lang="ru-RU" smtClean="0"/>
              <a:t>Скрытая безработица</a:t>
            </a:r>
          </a:p>
        </p:txBody>
      </p:sp>
      <p:sp>
        <p:nvSpPr>
          <p:cNvPr id="109570" name="Содержимое 2"/>
          <p:cNvSpPr>
            <a:spLocks noGrp="1"/>
          </p:cNvSpPr>
          <p:nvPr>
            <p:ph sz="half" idx="1"/>
          </p:nvPr>
        </p:nvSpPr>
        <p:spPr>
          <a:xfrm>
            <a:off x="457200" y="1600200"/>
            <a:ext cx="4038600" cy="4525963"/>
          </a:xfrm>
        </p:spPr>
        <p:txBody>
          <a:bodyPr/>
          <a:lstStyle/>
          <a:p>
            <a:pPr eaLnBrk="1" hangingPunct="1"/>
            <a:r>
              <a:rPr lang="ru-RU" sz="2000" smtClean="0">
                <a:latin typeface="Times New Roman" pitchFamily="18" charset="0"/>
                <a:cs typeface="Times New Roman" pitchFamily="18" charset="0"/>
              </a:rPr>
              <a:t>Скрытая безработица характерна в основном для стран с глубокими деформациями рыночных механизмов. Например, отсутствие стимулов к труду ведет к низкой производительности, когда работу одного человека выполняют двое, Это свидетельствует о том, что одно рабочее место лишнее, а уровень скрытой безработицы достигает 50%.</a:t>
            </a:r>
          </a:p>
        </p:txBody>
      </p:sp>
      <p:sp>
        <p:nvSpPr>
          <p:cNvPr id="109571" name="Объект 3"/>
          <p:cNvSpPr>
            <a:spLocks noGrp="1"/>
          </p:cNvSpPr>
          <p:nvPr>
            <p:ph sz="half" idx="2"/>
          </p:nvPr>
        </p:nvSpPr>
        <p:spPr>
          <a:xfrm>
            <a:off x="4648200" y="1600200"/>
            <a:ext cx="4038600" cy="4525963"/>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Название 1"/>
          <p:cNvSpPr>
            <a:spLocks noGrp="1"/>
          </p:cNvSpPr>
          <p:nvPr>
            <p:ph type="title"/>
          </p:nvPr>
        </p:nvSpPr>
        <p:spPr/>
        <p:txBody>
          <a:bodyPr/>
          <a:lstStyle/>
          <a:p>
            <a:pPr eaLnBrk="1" hangingPunct="1"/>
            <a:r>
              <a:rPr lang="ru-RU" sz="2200" smtClean="0"/>
              <a:t>Экономика России переживает крайне сложный переходный период, что, естественно, отражается на рынке труда</a:t>
            </a:r>
            <a:r>
              <a:rPr lang="ru-RU" smtClean="0"/>
              <a:t>.</a:t>
            </a:r>
          </a:p>
        </p:txBody>
      </p:sp>
      <p:sp>
        <p:nvSpPr>
          <p:cNvPr id="110594" name="Содержимое 2"/>
          <p:cNvSpPr>
            <a:spLocks noGrp="1"/>
          </p:cNvSpPr>
          <p:nvPr>
            <p:ph sz="half" idx="1"/>
          </p:nvPr>
        </p:nvSpPr>
        <p:spPr>
          <a:xfrm>
            <a:off x="457200" y="1600200"/>
            <a:ext cx="4038600" cy="4525963"/>
          </a:xfrm>
        </p:spPr>
        <p:txBody>
          <a:bodyPr/>
          <a:lstStyle/>
          <a:p>
            <a:pPr eaLnBrk="1" hangingPunct="1"/>
            <a:r>
              <a:rPr lang="ru-RU" smtClean="0">
                <a:latin typeface="Times New Roman" pitchFamily="18" charset="0"/>
                <a:cs typeface="Times New Roman" pitchFamily="18" charset="0"/>
              </a:rPr>
              <a:t>Проблемы занятости, своевременности выплат заработной платы и другие стоят очень остро. Государственная политика на рынке труда, безусловно, нуждается в совершенствовании.</a:t>
            </a:r>
          </a:p>
          <a:p>
            <a:pPr eaLnBrk="1" hangingPunct="1"/>
            <a:endParaRPr lang="ru-RU" smtClean="0"/>
          </a:p>
        </p:txBody>
      </p:sp>
      <p:sp>
        <p:nvSpPr>
          <p:cNvPr id="110595" name="Объект 3"/>
          <p:cNvSpPr>
            <a:spLocks noGrp="1"/>
          </p:cNvSpPr>
          <p:nvPr>
            <p:ph sz="half" idx="2"/>
          </p:nvPr>
        </p:nvSpPr>
        <p:spPr>
          <a:xfrm>
            <a:off x="4648200" y="1600200"/>
            <a:ext cx="4038600" cy="4525963"/>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Название 1"/>
          <p:cNvSpPr>
            <a:spLocks noGrp="1"/>
          </p:cNvSpPr>
          <p:nvPr>
            <p:ph type="title"/>
          </p:nvPr>
        </p:nvSpPr>
        <p:spPr/>
        <p:txBody>
          <a:bodyPr/>
          <a:lstStyle/>
          <a:p>
            <a:pPr eaLnBrk="1" hangingPunct="1"/>
            <a:r>
              <a:rPr lang="ru-RU" smtClean="0"/>
              <a:t>Выводы</a:t>
            </a:r>
          </a:p>
        </p:txBody>
      </p:sp>
      <p:sp>
        <p:nvSpPr>
          <p:cNvPr id="111618" name="Содержимое 2"/>
          <p:cNvSpPr>
            <a:spLocks noGrp="1"/>
          </p:cNvSpPr>
          <p:nvPr>
            <p:ph sz="half" idx="1"/>
          </p:nvPr>
        </p:nvSpPr>
        <p:spPr>
          <a:xfrm>
            <a:off x="457200" y="1600200"/>
            <a:ext cx="4038600" cy="4525963"/>
          </a:xfrm>
        </p:spPr>
        <p:txBody>
          <a:bodyPr/>
          <a:lstStyle/>
          <a:p>
            <a:pPr eaLnBrk="1" hangingPunct="1"/>
            <a:r>
              <a:rPr lang="ru-RU" sz="1800" smtClean="0">
                <a:latin typeface="Times New Roman" pitchFamily="18" charset="0"/>
                <a:cs typeface="Times New Roman" pitchFamily="18" charset="0"/>
              </a:rPr>
              <a:t>1. Трудовые отношения имеют большое значение для деятельности предприятия (фирмы), так как от них зависит уровень производительности труда отдельных работников и всего коллектива в целом </a:t>
            </a:r>
          </a:p>
          <a:p>
            <a:pPr eaLnBrk="1" hangingPunct="1"/>
            <a:r>
              <a:rPr lang="ru-RU" sz="1800" smtClean="0">
                <a:latin typeface="Times New Roman" pitchFamily="18" charset="0"/>
                <a:cs typeface="Times New Roman" pitchFamily="18" charset="0"/>
              </a:rPr>
              <a:t>2. Важным элементом рынка труда является кадровая работа на предприятиях (фирмах).</a:t>
            </a:r>
          </a:p>
          <a:p>
            <a:pPr eaLnBrk="1" hangingPunct="1"/>
            <a:r>
              <a:rPr lang="ru-RU" sz="1800" smtClean="0">
                <a:latin typeface="Times New Roman" pitchFamily="18" charset="0"/>
                <a:cs typeface="Times New Roman" pitchFamily="18" charset="0"/>
              </a:rPr>
              <a:t>3. С переходом к рыночным отношениям возникает целый ряд важных социальных задач</a:t>
            </a:r>
          </a:p>
        </p:txBody>
      </p:sp>
      <p:sp>
        <p:nvSpPr>
          <p:cNvPr id="111619" name="Объект 3"/>
          <p:cNvSpPr>
            <a:spLocks noGrp="1"/>
          </p:cNvSpPr>
          <p:nvPr>
            <p:ph sz="half" idx="2"/>
          </p:nvPr>
        </p:nvSpPr>
        <p:spPr>
          <a:xfrm>
            <a:off x="4648200" y="1600200"/>
            <a:ext cx="4038600" cy="4525963"/>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3431</TotalTime>
  <Words>3707</Words>
  <Application>Microsoft Office PowerPoint</Application>
  <PresentationFormat>Экран (4:3)</PresentationFormat>
  <Paragraphs>481</Paragraphs>
  <Slides>96</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96</vt:i4>
      </vt:variant>
    </vt:vector>
  </HeadingPairs>
  <TitlesOfParts>
    <vt:vector size="101" baseType="lpstr">
      <vt:lpstr>Arial</vt:lpstr>
      <vt:lpstr>Calibri</vt:lpstr>
      <vt:lpstr>Times New Roman</vt:lpstr>
      <vt:lpstr>Wingdings</vt:lpstr>
      <vt:lpstr>Тема Office</vt:lpstr>
      <vt:lpstr>Тема: Механизм и структура рынка труда в условиях делового цикла и контекста страновых сопоставлений</vt:lpstr>
      <vt:lpstr>Курс: Экономика труда</vt:lpstr>
      <vt:lpstr>Механизм рынка труда: спрос и предложение, равновесие на рынке труда</vt:lpstr>
      <vt:lpstr>Слайд 4</vt:lpstr>
      <vt:lpstr>Спрос и предложение труда</vt:lpstr>
      <vt:lpstr>Слайд 6</vt:lpstr>
      <vt:lpstr>Спрос на рынке труда формируется под влиянием следующих факторов</vt:lpstr>
      <vt:lpstr>Предложение на рынке труда формируется под влиянием следующих основных факторов</vt:lpstr>
      <vt:lpstr>Слайд 9</vt:lpstr>
      <vt:lpstr>Слайд 10</vt:lpstr>
      <vt:lpstr>Слайд 11</vt:lpstr>
      <vt:lpstr>Равновесие на конкурентном рынке труда</vt:lpstr>
      <vt:lpstr>Слайд 13</vt:lpstr>
      <vt:lpstr>Инфраструктура рынка труда</vt:lpstr>
      <vt:lpstr>Инфраструктура   рынка   труда</vt:lpstr>
      <vt:lpstr>Литература</vt:lpstr>
      <vt:lpstr>Сегментирование и классификация рынка труда</vt:lpstr>
      <vt:lpstr>Рынок Труда – это…</vt:lpstr>
      <vt:lpstr>Некоторые классификации рынка труда</vt:lpstr>
      <vt:lpstr>Некоторые классификации рынка труда</vt:lpstr>
      <vt:lpstr>Рынки труда по содержанию </vt:lpstr>
      <vt:lpstr>Рынки труда по демографическому признаку</vt:lpstr>
      <vt:lpstr>Основные сектора рынка труда</vt:lpstr>
      <vt:lpstr>Сегментация рынка труда</vt:lpstr>
      <vt:lpstr>Признаки сегментации рынка</vt:lpstr>
      <vt:lpstr>Группы работников</vt:lpstr>
      <vt:lpstr>Сегменты рынка</vt:lpstr>
      <vt:lpstr>Проф.структура предложения рабочей силы</vt:lpstr>
      <vt:lpstr>источники</vt:lpstr>
      <vt:lpstr>Рынок труда: США, Германия, Франция</vt:lpstr>
      <vt:lpstr>США: возрастная структура</vt:lpstr>
      <vt:lpstr>США: демографическая ситуация</vt:lpstr>
      <vt:lpstr>Демографическая ситуация</vt:lpstr>
      <vt:lpstr>Миграция</vt:lpstr>
      <vt:lpstr>Уровень безработицы </vt:lpstr>
      <vt:lpstr>США: уровень безработицы- 4,7%</vt:lpstr>
      <vt:lpstr>США: профессии</vt:lpstr>
      <vt:lpstr>Качество рабочих мест</vt:lpstr>
      <vt:lpstr>Профессии:</vt:lpstr>
      <vt:lpstr>Федеративная Республика Германия </vt:lpstr>
      <vt:lpstr>Федеративная Республика Германия </vt:lpstr>
      <vt:lpstr>Численность населения: 80 688, 55 тыс.</vt:lpstr>
      <vt:lpstr>Чистое число мигрантов: 1 250,00 тыс</vt:lpstr>
      <vt:lpstr>Уровень безработицы=5,9%</vt:lpstr>
      <vt:lpstr>Безработица</vt:lpstr>
      <vt:lpstr>Кто получается наиболее высокие зарплаты в Германии?</vt:lpstr>
      <vt:lpstr>Топ-10 зарплат </vt:lpstr>
      <vt:lpstr>Рейтинг отраслей Германии по годовым зарплатам</vt:lpstr>
      <vt:lpstr>Рабочие места</vt:lpstr>
      <vt:lpstr>Особенность немецкого рынка труда </vt:lpstr>
      <vt:lpstr>Франция</vt:lpstr>
      <vt:lpstr>Уровень безработицы = 10%</vt:lpstr>
      <vt:lpstr>Уровень безработицы</vt:lpstr>
      <vt:lpstr>Тенденции рынка труда</vt:lpstr>
      <vt:lpstr>Вывод:</vt:lpstr>
      <vt:lpstr>Особенности рынка труда в Великобритании</vt:lpstr>
      <vt:lpstr>Общая характеристика </vt:lpstr>
      <vt:lpstr>Особенность рынка труда Великобритании</vt:lpstr>
      <vt:lpstr> </vt:lpstr>
      <vt:lpstr>Возрастная структура населения Великобритании на 2017 год</vt:lpstr>
      <vt:lpstr>Рынок труда Великобритании сегодня</vt:lpstr>
      <vt:lpstr>Инфляция в Великобритании </vt:lpstr>
      <vt:lpstr> </vt:lpstr>
      <vt:lpstr>Безработица в Великобритании</vt:lpstr>
      <vt:lpstr> </vt:lpstr>
      <vt:lpstr> </vt:lpstr>
      <vt:lpstr> </vt:lpstr>
      <vt:lpstr> </vt:lpstr>
      <vt:lpstr>Миграция</vt:lpstr>
      <vt:lpstr>Рабочая сила в отраслях экономики</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Особенности рынка труда в КНР</vt:lpstr>
      <vt:lpstr>Приоритетные направления в области управления рынком труда КНР:  </vt:lpstr>
      <vt:lpstr>Рынок труда: безработица и занятость</vt:lpstr>
      <vt:lpstr>Рынок труда, как и любой товарный рынок, основан на спросе и предложении.</vt:lpstr>
      <vt:lpstr>Экономически активное население </vt:lpstr>
      <vt:lpstr>Безработица</vt:lpstr>
      <vt:lpstr>Различается безработица естественная и вынужденная</vt:lpstr>
      <vt:lpstr>Слайд 93</vt:lpstr>
      <vt:lpstr>Скрытая безработица</vt:lpstr>
      <vt:lpstr>Экономика России переживает крайне сложный переходный период, что, естественно, отражается на рынке труда.</vt:lpstr>
      <vt:lpstr>Выводы</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Рынок труда: США, Германия, Франция</dc:title>
  <dc:creator>Мария Макаренко</dc:creator>
  <cp:lastModifiedBy>Admin</cp:lastModifiedBy>
  <cp:revision>26</cp:revision>
  <dcterms:created xsi:type="dcterms:W3CDTF">2017-03-20T19:21:34Z</dcterms:created>
  <dcterms:modified xsi:type="dcterms:W3CDTF">2020-02-24T20:01:15Z</dcterms:modified>
</cp:coreProperties>
</file>