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73" r:id="rId4"/>
    <p:sldId id="257" r:id="rId5"/>
    <p:sldId id="259" r:id="rId6"/>
    <p:sldId id="261" r:id="rId7"/>
    <p:sldId id="260" r:id="rId8"/>
    <p:sldId id="274" r:id="rId9"/>
    <p:sldId id="262" r:id="rId10"/>
    <p:sldId id="263" r:id="rId11"/>
    <p:sldId id="265" r:id="rId12"/>
    <p:sldId id="266" r:id="rId13"/>
    <p:sldId id="267" r:id="rId14"/>
    <p:sldId id="268" r:id="rId15"/>
    <p:sldId id="276" r:id="rId16"/>
    <p:sldId id="269" r:id="rId17"/>
    <p:sldId id="270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560722-DDDF-4387-9976-A0AD5CAFAD4B}" type="datetimeFigureOut">
              <a:rPr lang="ru-RU"/>
              <a:pPr>
                <a:defRPr/>
              </a:pPr>
              <a:t>22.06.2020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F57238-15DE-45B1-91EE-F7A0020C4C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2C38F-E42D-400C-9335-36F39130867C}" type="datetime1">
              <a:rPr lang="ru-RU"/>
              <a:pPr>
                <a:defRPr/>
              </a:pPr>
              <a:t>22.06.2020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14228-0B94-4918-82A0-B82E20FB33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8F7CA-DD8F-42DE-8216-E9E4ABCA1331}" type="datetime1">
              <a:rPr lang="ru-RU"/>
              <a:pPr>
                <a:defRPr/>
              </a:pPr>
              <a:t>22.06.2020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66E90-BB32-433A-AA12-9907D0AD5F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4A98A-0027-4D36-B5B8-2D1D13A81C28}" type="datetime1">
              <a:rPr lang="ru-RU"/>
              <a:pPr>
                <a:defRPr/>
              </a:pPr>
              <a:t>22.06.2020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C84E7-4665-453A-9F2D-BB81DC56D1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AD997-0AE9-468F-AB12-81384D7DF9C3}" type="datetime1">
              <a:rPr lang="ru-RU"/>
              <a:pPr>
                <a:defRPr/>
              </a:pPr>
              <a:t>22.06.2020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83524-D1C7-418A-9F41-E56172DAF2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F6F06-3B62-4DD5-991E-B5923D32AA51}" type="datetime1">
              <a:rPr lang="ru-RU"/>
              <a:pPr>
                <a:defRPr/>
              </a:pPr>
              <a:t>22.06.2020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502F0-AEE1-4792-9DB0-C8C495A1CE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3A619-69D5-4001-8956-2353889D3EED}" type="datetime1">
              <a:rPr lang="ru-RU"/>
              <a:pPr>
                <a:defRPr/>
              </a:pPr>
              <a:t>22.06.2020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A5B3A-837A-43D5-8AC2-D21E9CF106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B0E2B-1EFE-4ECD-9AEB-4737B83ACCDD}" type="datetime1">
              <a:rPr lang="ru-RU"/>
              <a:pPr>
                <a:defRPr/>
              </a:pPr>
              <a:t>22.06.2020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E158-89C5-4A9D-8BF0-E6EE45FE1D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3062C-09EE-4427-AF50-99DEDF955735}" type="datetime1">
              <a:rPr lang="ru-RU"/>
              <a:pPr>
                <a:defRPr/>
              </a:pPr>
              <a:t>22.06.2020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0EFFE-08DD-420A-9363-D27EE58535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A514F-930E-47F8-B6F2-18EC1D6CEA80}" type="datetime1">
              <a:rPr lang="ru-RU"/>
              <a:pPr>
                <a:defRPr/>
              </a:pPr>
              <a:t>22.06.2020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79300-18A7-423D-8955-C41772631D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B4DE0-3A08-48C6-9E1F-C1709F8B0604}" type="datetime1">
              <a:rPr lang="ru-RU"/>
              <a:pPr>
                <a:defRPr/>
              </a:pPr>
              <a:t>22.06.2020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03303-C277-439E-8025-5686D4BBE9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C6FAA-7A38-4E4E-B1C5-295082CE1D05}" type="datetime1">
              <a:rPr lang="ru-RU"/>
              <a:pPr>
                <a:defRPr/>
              </a:pPr>
              <a:t>22.06.2020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64138-B378-4158-ABB8-C3975BA55C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1D01C4-CBC3-4E33-AAA9-CD9E203CC63B}" type="datetime1">
              <a:rPr lang="ru-RU"/>
              <a:pPr>
                <a:defRPr/>
              </a:pPr>
              <a:t>22.06.2020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20BCE5-2A23-4D1A-8F99-305261AF5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2214563"/>
            <a:ext cx="7564438" cy="19288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Магистерская диссертация на тему: </a:t>
            </a:r>
            <a:br>
              <a:rPr lang="ru-RU" sz="3600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913" y="4214813"/>
            <a:ext cx="6400800" cy="1085850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chemeClr val="tx1"/>
                </a:solidFill>
              </a:rPr>
              <a:t>Выполнил: ХХХХХ</a:t>
            </a:r>
          </a:p>
          <a:p>
            <a:pPr eaLnBrk="1" hangingPunct="1"/>
            <a:r>
              <a:rPr lang="ru-RU" sz="2400" smtClean="0">
                <a:solidFill>
                  <a:schemeClr val="tx1"/>
                </a:solidFill>
              </a:rPr>
              <a:t>Научный руководитель: ХХХХХХ</a:t>
            </a: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1763713" y="5589588"/>
            <a:ext cx="55641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Calibri" pitchFamily="34" charset="0"/>
              </a:rPr>
              <a:t>Москва</a:t>
            </a:r>
          </a:p>
          <a:p>
            <a:pPr algn="ctr"/>
            <a:r>
              <a:rPr lang="ru-RU" sz="2800">
                <a:latin typeface="Calibri" pitchFamily="34" charset="0"/>
              </a:rPr>
              <a:t>20</a:t>
            </a:r>
            <a:r>
              <a:rPr lang="ru-RU" sz="2800"/>
              <a:t>20</a:t>
            </a:r>
            <a:endParaRPr lang="en-US" sz="280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D12023-7752-464C-8CCB-DB33DC7A9A09}" type="slidenum">
              <a:rPr lang="ru-RU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863600"/>
          </a:xfrm>
        </p:spPr>
        <p:txBody>
          <a:bodyPr/>
          <a:lstStyle/>
          <a:p>
            <a:pPr eaLnBrk="1" hangingPunct="1"/>
            <a:r>
              <a:rPr lang="ru-RU" smtClean="0"/>
              <a:t>Результаты исследования (1)</a:t>
            </a:r>
          </a:p>
        </p:txBody>
      </p:sp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179388" y="895350"/>
            <a:ext cx="8785225" cy="589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Calibri" pitchFamily="34" charset="0"/>
              </a:rPr>
              <a:t>На этих слайдах (3-4 слайда) надо представить КЛЮЧЕВЫЕ полученные данные – то есть те, которые непосредственно привели к определенным выводам, положенным в основу Ваших рекомендаций.</a:t>
            </a:r>
          </a:p>
          <a:p>
            <a:pPr algn="just"/>
            <a:r>
              <a:rPr lang="ru-RU" sz="2400">
                <a:latin typeface="Calibri" pitchFamily="34" charset="0"/>
              </a:rPr>
              <a:t>Представлять в удобном для восприятия виде: таблицы (крупным шрифтом!!!), диаграммы, графики.</a:t>
            </a:r>
          </a:p>
          <a:p>
            <a:pPr algn="just"/>
            <a:r>
              <a:rPr lang="ru-RU" sz="2400">
                <a:latin typeface="Calibri" pitchFamily="34" charset="0"/>
              </a:rPr>
              <a:t>Следить за аккуратностью подписи осей, единицами измерения, подписями данных и т.д.</a:t>
            </a:r>
          </a:p>
          <a:p>
            <a:pPr algn="just"/>
            <a:r>
              <a:rPr lang="ru-RU" sz="2400">
                <a:latin typeface="Calibri" pitchFamily="34" charset="0"/>
              </a:rPr>
              <a:t>Если было несколько видов исследований, представить результаты по всем! Отдельное исследование (этап исследования) – отдельный слайд.</a:t>
            </a:r>
          </a:p>
          <a:p>
            <a:pPr algn="just">
              <a:spcBef>
                <a:spcPts val="600"/>
              </a:spcBef>
            </a:pPr>
            <a:r>
              <a:rPr lang="ru-RU" b="1" i="1" u="sng">
                <a:latin typeface="Calibri" pitchFamily="34" charset="0"/>
              </a:rPr>
              <a:t>Внимание:</a:t>
            </a:r>
            <a:r>
              <a:rPr lang="ru-RU">
                <a:latin typeface="Calibri" pitchFamily="34" charset="0"/>
              </a:rPr>
              <a:t> Подробные результаты, оформленные в виде таблиц, диаграмм и т.д., не вставлять мелким шрифтом на презентацию, а оформить в виде раздаточных материалов и раздать членам комиссии перед началом защиты (5 копий для членов комиссии и 1 копию для себя). Раздаточные материалы стремиться ограничить 6 страницами. </a:t>
            </a:r>
            <a:r>
              <a:rPr lang="ru-RU" u="sng">
                <a:latin typeface="Calibri" pitchFamily="34" charset="0"/>
              </a:rPr>
              <a:t>Оформить профессионально</a:t>
            </a:r>
            <a:r>
              <a:rPr lang="ru-RU">
                <a:latin typeface="Calibri" pitchFamily="34" charset="0"/>
              </a:rPr>
              <a:t> раздаточные материалы. Нельзя раздавать небрежно напечатанные на «слепом» принтере бумажки.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160D7-7676-470C-BCB2-723148EA52D7}" type="slidenum">
              <a:rPr lang="ru-RU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Результаты исследования (2)</a:t>
            </a:r>
          </a:p>
        </p:txBody>
      </p:sp>
      <p:sp>
        <p:nvSpPr>
          <p:cNvPr id="24578" name="TextBox 2"/>
          <p:cNvSpPr txBox="1">
            <a:spLocks noChangeArrowheads="1"/>
          </p:cNvSpPr>
          <p:nvPr/>
        </p:nvSpPr>
        <p:spPr bwMode="auto">
          <a:xfrm>
            <a:off x="250825" y="1052513"/>
            <a:ext cx="8642350" cy="446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100">
                <a:latin typeface="Calibri" pitchFamily="34" charset="0"/>
              </a:rPr>
              <a:t>Здесь наглядно и структурированно представьте свои результаты. Используйте таблицы, диаграммы, графики и т.д.</a:t>
            </a:r>
          </a:p>
          <a:p>
            <a:endParaRPr lang="ru-RU" sz="3100">
              <a:latin typeface="Calibri" pitchFamily="34" charset="0"/>
            </a:endParaRPr>
          </a:p>
          <a:p>
            <a:r>
              <a:rPr lang="ru-RU" sz="3200">
                <a:latin typeface="Calibri" pitchFamily="34" charset="0"/>
              </a:rPr>
              <a:t>Отдельное исследование (этап исследования) – отдельный слайд.</a:t>
            </a:r>
          </a:p>
          <a:p>
            <a:endParaRPr lang="ru-RU" sz="3200">
              <a:latin typeface="Calibri" pitchFamily="34" charset="0"/>
            </a:endParaRPr>
          </a:p>
          <a:p>
            <a:r>
              <a:rPr lang="ru-RU" sz="3200">
                <a:latin typeface="Calibri" pitchFamily="34" charset="0"/>
              </a:rPr>
              <a:t>Каждый слайд должен иметь содержательное название!</a:t>
            </a:r>
            <a:endParaRPr lang="en-GB" sz="3100">
              <a:latin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683390-67DF-4D6F-9E0F-EF88534296F5}" type="slidenum">
              <a:rPr lang="ru-RU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792163"/>
          </a:xfrm>
        </p:spPr>
        <p:txBody>
          <a:bodyPr/>
          <a:lstStyle/>
          <a:p>
            <a:pPr eaLnBrk="1" hangingPunct="1"/>
            <a:r>
              <a:rPr lang="ru-RU" smtClean="0"/>
              <a:t>Выводы</a:t>
            </a:r>
          </a:p>
        </p:txBody>
      </p:sp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250825" y="908050"/>
            <a:ext cx="864235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Calibri" pitchFamily="34" charset="0"/>
              </a:rPr>
              <a:t>На этом слайде/слайдах надо представить КЛЮЧЕВЫЕ выводы, непосредственно проистекающие из полученных Вами в ходе анализа результатов.</a:t>
            </a:r>
          </a:p>
          <a:p>
            <a:pPr algn="just"/>
            <a:endParaRPr lang="ru-RU" sz="500">
              <a:latin typeface="Calibri" pitchFamily="34" charset="0"/>
            </a:endParaRPr>
          </a:p>
          <a:p>
            <a:pPr algn="just"/>
            <a:r>
              <a:rPr lang="ru-RU" sz="2400" b="1" i="1" u="sng">
                <a:latin typeface="Calibri" pitchFamily="34" charset="0"/>
              </a:rPr>
              <a:t>Внимание:</a:t>
            </a:r>
            <a:r>
              <a:rPr lang="ru-RU" sz="2400">
                <a:latin typeface="Calibri" pitchFamily="34" charset="0"/>
              </a:rPr>
              <a:t> Следует проверить, что все заявленные Вами в начале презентации задачи решены.</a:t>
            </a:r>
          </a:p>
          <a:p>
            <a:pPr algn="just"/>
            <a:endParaRPr lang="ru-RU" sz="600" b="1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r>
              <a:rPr lang="ru-RU" sz="2400" b="1">
                <a:solidFill>
                  <a:srgbClr val="FF0000"/>
                </a:solidFill>
                <a:latin typeface="Calibri" pitchFamily="34" charset="0"/>
              </a:rPr>
              <a:t>Должна прослеживаться четкая связь между поставленными задачами и полученными выводами!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2D091-B630-4C9E-9E06-33E01DF06915}" type="slidenum">
              <a:rPr lang="ru-RU"/>
              <a:pPr>
                <a:defRPr/>
              </a:pPr>
              <a:t>12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0825" y="3860800"/>
            <a:ext cx="8785225" cy="2724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b="1" u="sng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Внимание!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Раздел «Выводы» в Вашей диссертации еще не является полноценным синтезом! Это обобщение Вашего понимания (наиболее важные «смыслы»/«идеи»), сформулированного Вами по результатам проведенного анализа и имеющего отношение к проблеме Вашего исследования. Это ответ на вопрос «</a:t>
            </a:r>
            <a:r>
              <a:rPr lang="en-US" sz="19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So What?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»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После раздела «Выводы» необходимо рассказать, как Вы используете полученное понимание для решения проблемы Вашего исследования. То есть дать ответ на вопрос «</a:t>
            </a:r>
            <a:r>
              <a:rPr lang="en-US" sz="19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Now What?</a:t>
            </a:r>
            <a:r>
              <a:rPr lang="ru-RU" sz="19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». Только тогда можно сказать, что осуществлен полноценный синтез.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792163"/>
          </a:xfrm>
        </p:spPr>
        <p:txBody>
          <a:bodyPr/>
          <a:lstStyle/>
          <a:p>
            <a:pPr eaLnBrk="1" hangingPunct="1"/>
            <a:r>
              <a:rPr lang="ru-RU" smtClean="0"/>
              <a:t>Рекомендации</a:t>
            </a:r>
          </a:p>
        </p:txBody>
      </p:sp>
      <p:sp>
        <p:nvSpPr>
          <p:cNvPr id="26626" name="TextBox 2"/>
          <p:cNvSpPr txBox="1">
            <a:spLocks noChangeArrowheads="1"/>
          </p:cNvSpPr>
          <p:nvPr/>
        </p:nvSpPr>
        <p:spPr bwMode="auto">
          <a:xfrm>
            <a:off x="255588" y="836613"/>
            <a:ext cx="8640762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200">
                <a:latin typeface="Calibri" pitchFamily="34" charset="0"/>
              </a:rPr>
              <a:t>На этих слайдах (3-4 слайда) надо представить рекомендации, непосредственно связанные с Вашими выводами и соответствующие заявленной проблеме и задачам исследования.</a:t>
            </a:r>
          </a:p>
          <a:p>
            <a:pPr algn="just">
              <a:spcBef>
                <a:spcPts val="600"/>
              </a:spcBef>
            </a:pPr>
            <a:r>
              <a:rPr lang="ru-RU" sz="2200">
                <a:latin typeface="Calibri" pitchFamily="34" charset="0"/>
              </a:rPr>
              <a:t>Рекомендации - это предлагаемое Вами решение заявленной проблемы. Что нужно сделать для того, чтобы решить проблему? Возможно, это не просто набор действий, а </a:t>
            </a:r>
            <a:r>
              <a:rPr lang="ru-RU" sz="2200" u="sng">
                <a:latin typeface="Calibri" pitchFamily="34" charset="0"/>
              </a:rPr>
              <a:t>структурированная во времени программа действий</a:t>
            </a:r>
            <a:r>
              <a:rPr lang="ru-RU" sz="2200">
                <a:latin typeface="Calibri" pitchFamily="34" charset="0"/>
              </a:rPr>
              <a:t>?</a:t>
            </a:r>
          </a:p>
          <a:p>
            <a:pPr algn="just">
              <a:spcBef>
                <a:spcPts val="600"/>
              </a:spcBef>
            </a:pPr>
            <a:r>
              <a:rPr lang="ru-RU" sz="2200">
                <a:solidFill>
                  <a:srgbClr val="FF0000"/>
                </a:solidFill>
                <a:latin typeface="Calibri" pitchFamily="34" charset="0"/>
              </a:rPr>
              <a:t>Должна присутствовать (быть озвучена) </a:t>
            </a:r>
            <a:r>
              <a:rPr lang="ru-RU" sz="2200" b="1" u="sng">
                <a:solidFill>
                  <a:srgbClr val="FF0000"/>
                </a:solidFill>
                <a:latin typeface="Calibri" pitchFamily="34" charset="0"/>
              </a:rPr>
              <a:t>оценка реализуемости и целесообразности рекомендаций</a:t>
            </a:r>
            <a:r>
              <a:rPr lang="ru-RU" sz="2200">
                <a:solidFill>
                  <a:srgbClr val="FF0000"/>
                </a:solidFill>
                <a:latin typeface="Calibri" pitchFamily="34" charset="0"/>
              </a:rPr>
              <a:t>. Должны быть приведены качественные и количественные аргументы.</a:t>
            </a:r>
          </a:p>
          <a:p>
            <a:pPr algn="just">
              <a:spcBef>
                <a:spcPts val="600"/>
              </a:spcBef>
            </a:pPr>
            <a:r>
              <a:rPr lang="ru-RU" sz="2200">
                <a:latin typeface="Calibri" pitchFamily="34" charset="0"/>
              </a:rPr>
              <a:t>Рекомендации должны быть реалистичными. Продумайте, какие ресурсы нужны для осуществления рекомендаций?</a:t>
            </a:r>
          </a:p>
          <a:p>
            <a:pPr algn="just">
              <a:spcBef>
                <a:spcPts val="600"/>
              </a:spcBef>
            </a:pPr>
            <a:r>
              <a:rPr lang="ru-RU" sz="2200">
                <a:latin typeface="Calibri" pitchFamily="34" charset="0"/>
              </a:rPr>
              <a:t>Если было несколько выводов, существенных с точки зрения заявленной проблемы, надо по каждому выводу дать соответствующие рекомендации.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1ED070-B757-48B2-8AC4-341D1023BFD3}" type="slidenum">
              <a:rPr lang="ru-RU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792163"/>
          </a:xfrm>
        </p:spPr>
        <p:txBody>
          <a:bodyPr/>
          <a:lstStyle/>
          <a:p>
            <a:pPr eaLnBrk="1" hangingPunct="1"/>
            <a:r>
              <a:rPr lang="ru-RU" smtClean="0"/>
              <a:t>Рекомендации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2413" y="1628775"/>
            <a:ext cx="8640762" cy="3708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u="sng" dirty="0">
                <a:latin typeface="+mn-lt"/>
              </a:rPr>
              <a:t>Рекомендации могут быть многогранными: для каждого круга пользователей результатов Вашего исследования можно дать рекомендации! В том числе…</a:t>
            </a:r>
          </a:p>
          <a:p>
            <a:pPr marL="342900" indent="-342900" algn="just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000" dirty="0">
                <a:latin typeface="+mn-lt"/>
              </a:rPr>
              <a:t>Для компании: рекомендации по решению заявленной проблемы – должны присутствовать ОБЯЗАТЕЛЬНО!</a:t>
            </a:r>
          </a:p>
          <a:p>
            <a:pPr marL="342900" indent="-342900" algn="just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000" dirty="0">
                <a:latin typeface="+mn-lt"/>
              </a:rPr>
              <a:t>Рекомендации по внедрению Ваших предложений: программа шагов, оценка рисков, инвестиций и т.д.</a:t>
            </a:r>
          </a:p>
          <a:p>
            <a:pPr marL="342900" indent="-342900" algn="just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000" dirty="0">
                <a:latin typeface="+mn-lt"/>
              </a:rPr>
              <a:t>Рекомендации о том, как представители более широкого круга потребителей результатов могут их использовать (схожие компании (представители отрасли), академическое сообщество, институты развития и т.д.)</a:t>
            </a:r>
          </a:p>
        </p:txBody>
      </p:sp>
      <p:sp>
        <p:nvSpPr>
          <p:cNvPr id="27651" name="TextBox 4"/>
          <p:cNvSpPr txBox="1">
            <a:spLocks noChangeArrowheads="1"/>
          </p:cNvSpPr>
          <p:nvPr/>
        </p:nvSpPr>
        <p:spPr bwMode="auto">
          <a:xfrm>
            <a:off x="252413" y="798513"/>
            <a:ext cx="86407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Calibri" pitchFamily="34" charset="0"/>
              </a:rPr>
              <a:t>Рекомендации – это значимая часть Вашей презентации!!!</a:t>
            </a:r>
          </a:p>
          <a:p>
            <a:pPr algn="just"/>
            <a:r>
              <a:rPr lang="ru-RU" sz="2400">
                <a:latin typeface="Calibri" pitchFamily="34" charset="0"/>
              </a:rPr>
              <a:t>Целесообразно им уделить как минимум 3-4 слайда!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E32E6-1736-429B-BBF7-5BA3B691AD6F}" type="slidenum">
              <a:rPr lang="ru-RU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Обсуждение полученных результатов</a:t>
            </a:r>
            <a:endParaRPr lang="en-GB" dirty="0"/>
          </a:p>
        </p:txBody>
      </p:sp>
      <p:sp>
        <p:nvSpPr>
          <p:cNvPr id="28674" name="TextBox 3"/>
          <p:cNvSpPr txBox="1">
            <a:spLocks noChangeArrowheads="1"/>
          </p:cNvSpPr>
          <p:nvPr/>
        </p:nvSpPr>
        <p:spPr bwMode="auto">
          <a:xfrm>
            <a:off x="255588" y="1616075"/>
            <a:ext cx="8640762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42925" indent="-542925" algn="just">
              <a:spcBef>
                <a:spcPts val="600"/>
              </a:spcBef>
              <a:buFont typeface="Wingdings" pitchFamily="2" charset="2"/>
              <a:buChar char="q"/>
            </a:pPr>
            <a:r>
              <a:rPr lang="ru-RU" sz="2400">
                <a:latin typeface="Calibri" pitchFamily="34" charset="0"/>
              </a:rPr>
              <a:t>Ограничения исследования</a:t>
            </a:r>
          </a:p>
          <a:p>
            <a:pPr marL="542925" indent="-542925" algn="just">
              <a:spcBef>
                <a:spcPts val="600"/>
              </a:spcBef>
              <a:buFont typeface="Wingdings" pitchFamily="2" charset="2"/>
              <a:buChar char="q"/>
            </a:pPr>
            <a:r>
              <a:rPr lang="ru-RU" sz="2400">
                <a:latin typeface="Calibri" pitchFamily="34" charset="0"/>
              </a:rPr>
              <a:t>Валидность полученных результатов</a:t>
            </a:r>
          </a:p>
          <a:p>
            <a:pPr marL="542925" indent="-542925" algn="just">
              <a:spcBef>
                <a:spcPts val="600"/>
              </a:spcBef>
              <a:buFont typeface="Wingdings" pitchFamily="2" charset="2"/>
              <a:buChar char="q"/>
            </a:pPr>
            <a:r>
              <a:rPr lang="ru-RU" sz="2400">
                <a:latin typeface="Calibri" pitchFamily="34" charset="0"/>
              </a:rPr>
              <a:t>Надежность</a:t>
            </a:r>
          </a:p>
          <a:p>
            <a:pPr marL="542925" indent="-542925" algn="just">
              <a:spcBef>
                <a:spcPts val="600"/>
              </a:spcBef>
              <a:buFont typeface="Wingdings" pitchFamily="2" charset="2"/>
              <a:buChar char="q"/>
            </a:pPr>
            <a:r>
              <a:rPr lang="ru-RU" sz="2400">
                <a:latin typeface="Calibri" pitchFamily="34" charset="0"/>
              </a:rPr>
              <a:t>Сфера и возможность применения</a:t>
            </a:r>
          </a:p>
          <a:p>
            <a:pPr marL="542925" indent="-542925" algn="just">
              <a:spcBef>
                <a:spcPts val="600"/>
              </a:spcBef>
              <a:buFont typeface="Wingdings" pitchFamily="2" charset="2"/>
              <a:buChar char="q"/>
            </a:pPr>
            <a:r>
              <a:rPr lang="ru-RU" sz="2400">
                <a:latin typeface="Calibri" pitchFamily="34" charset="0"/>
              </a:rPr>
              <a:t>Рекомендации по совершенствованию/дальнейшему развитию исследования </a:t>
            </a:r>
          </a:p>
        </p:txBody>
      </p:sp>
      <p:sp>
        <p:nvSpPr>
          <p:cNvPr id="28675" name="Прямоугольник 4"/>
          <p:cNvSpPr>
            <a:spLocks noChangeArrowheads="1"/>
          </p:cNvSpPr>
          <p:nvPr/>
        </p:nvSpPr>
        <p:spPr bwMode="auto">
          <a:xfrm>
            <a:off x="395288" y="4437063"/>
            <a:ext cx="82804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ts val="600"/>
              </a:spcBef>
              <a:buFont typeface="Wingdings" pitchFamily="2" charset="2"/>
              <a:buChar char="ü"/>
            </a:pPr>
            <a:r>
              <a:rPr lang="ru-RU" sz="2000">
                <a:latin typeface="Calibri" pitchFamily="34" charset="0"/>
              </a:rPr>
              <a:t>У Вашего исследования были ограничения, например, нерепрезентативная выборка, маленькая выборка и т.д. Соответственно, целесообразно расширить исследование, чтобы протестировать Ваши гипотезы на более полноценной выборке. Возможно, в ходе исследования Вы выявили новые интересные факторы и закономерности, их также следует протестировать, и т.д.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0A93A-9FE9-430D-BD88-9E90C964DFC5}" type="slidenum">
              <a:rPr lang="ru-RU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Ценность магистерской диссертации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0825" y="1123950"/>
            <a:ext cx="8642350" cy="50276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Calibri" pitchFamily="34" charset="0"/>
              </a:rPr>
              <a:t>Здесь надо объяснить: для кого и почему результаты магистерской диссертации (полученные выводы + рекомендации) представляют ценность.</a:t>
            </a:r>
          </a:p>
          <a:p>
            <a:pPr algn="just"/>
            <a:endParaRPr lang="ru-RU" sz="1200">
              <a:latin typeface="Calibri" pitchFamily="34" charset="0"/>
            </a:endParaRPr>
          </a:p>
          <a:p>
            <a:pPr algn="just">
              <a:spcBef>
                <a:spcPts val="1200"/>
              </a:spcBef>
              <a:buFontTx/>
              <a:buChar char="-"/>
            </a:pPr>
            <a:r>
              <a:rPr lang="ru-RU" sz="2000" b="1" u="sng">
                <a:latin typeface="Calibri" pitchFamily="34" charset="0"/>
              </a:rPr>
              <a:t>Академическая ценность</a:t>
            </a:r>
            <a:r>
              <a:rPr lang="ru-RU" sz="2000">
                <a:latin typeface="Calibri" pitchFamily="34" charset="0"/>
              </a:rPr>
              <a:t> (желательно, но необязательно): сформирован новый концептуальный подход, выявлены актуальные на сегодняшний день факторы, оказывающие влияние на развитие отрасли, протестирована теория на российских данных и т.д.</a:t>
            </a:r>
          </a:p>
          <a:p>
            <a:pPr algn="just">
              <a:spcBef>
                <a:spcPts val="1200"/>
              </a:spcBef>
              <a:buFontTx/>
              <a:buChar char="-"/>
            </a:pPr>
            <a:r>
              <a:rPr lang="ru-RU" sz="2000" b="1" u="sng">
                <a:latin typeface="Calibri" pitchFamily="34" charset="0"/>
              </a:rPr>
              <a:t>Практическая </a:t>
            </a:r>
            <a:r>
              <a:rPr lang="ru-RU" sz="2000" b="1" u="sng"/>
              <a:t>значимость</a:t>
            </a:r>
            <a:r>
              <a:rPr lang="ru-RU" sz="2000">
                <a:latin typeface="Calibri" pitchFamily="34" charset="0"/>
              </a:rPr>
              <a:t>: решена проблема, которая стоит перед конкретной компанией;</a:t>
            </a:r>
          </a:p>
          <a:p>
            <a:pPr algn="just">
              <a:spcBef>
                <a:spcPts val="1200"/>
              </a:spcBef>
              <a:buFontTx/>
              <a:buChar char="-"/>
            </a:pPr>
            <a:r>
              <a:rPr lang="ru-RU" sz="2000" b="1" u="sng">
                <a:latin typeface="Calibri" pitchFamily="34" charset="0"/>
              </a:rPr>
              <a:t>Прикладная </a:t>
            </a:r>
            <a:r>
              <a:rPr lang="ru-RU" sz="2000" b="1" u="sng"/>
              <a:t>значимость</a:t>
            </a:r>
            <a:r>
              <a:rPr lang="ru-RU" sz="2000">
                <a:latin typeface="Calibri" pitchFamily="34" charset="0"/>
              </a:rPr>
              <a:t>: разработана новая методика (программа анализа или прогнозирования и т.д.), которая может быть применена другими компаниями… </a:t>
            </a:r>
          </a:p>
          <a:p>
            <a:pPr algn="just">
              <a:spcBef>
                <a:spcPts val="1200"/>
              </a:spcBef>
              <a:buFontTx/>
              <a:buChar char="-"/>
            </a:pPr>
            <a:r>
              <a:rPr lang="ru-RU" sz="2000" b="1" u="sng"/>
              <a:t> Значимость для </a:t>
            </a:r>
            <a:r>
              <a:rPr lang="ru-RU" sz="2000" b="1" u="sng">
                <a:latin typeface="Calibri" pitchFamily="34" charset="0"/>
              </a:rPr>
              <a:t> Вашего профессионального развития</a:t>
            </a:r>
            <a:r>
              <a:rPr lang="ru-RU" sz="2000">
                <a:latin typeface="Calibri" pitchFamily="34" charset="0"/>
              </a:rPr>
              <a:t>…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6E0D39-11A2-46AE-B2B4-2D34B65D60A4}" type="slidenum">
              <a:rPr lang="ru-RU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57200" y="1773238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Благодарю за внимание!</a:t>
            </a:r>
          </a:p>
        </p:txBody>
      </p:sp>
      <p:sp>
        <p:nvSpPr>
          <p:cNvPr id="30722" name="TextBox 2"/>
          <p:cNvSpPr txBox="1">
            <a:spLocks noChangeArrowheads="1"/>
          </p:cNvSpPr>
          <p:nvPr/>
        </p:nvSpPr>
        <p:spPr bwMode="auto">
          <a:xfrm>
            <a:off x="684213" y="3213100"/>
            <a:ext cx="80645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i="1">
                <a:latin typeface="Calibri" pitchFamily="34" charset="0"/>
              </a:rPr>
              <a:t>На фоне это слайда проходит обсуждение проделанной работы и полученных результатов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A8B2B-B440-4451-943A-F7ABF6BD45CA}" type="slidenum">
              <a:rPr lang="ru-RU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435975" cy="1162050"/>
          </a:xfrm>
        </p:spPr>
        <p:txBody>
          <a:bodyPr rtlCol="0"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0" dirty="0" smtClean="0">
                <a:latin typeface="+mn-lt"/>
              </a:rPr>
              <a:t>Проблема исследования</a:t>
            </a:r>
            <a:endParaRPr lang="ru-RU" sz="4400" b="0" dirty="0">
              <a:latin typeface="+mn-lt"/>
            </a:endParaRP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4787900" y="1700213"/>
            <a:ext cx="4103688" cy="399415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 sz="2400" i="1" smtClean="0"/>
              <a:t>Картинка, иллюстрирующая основную мысль, которую вы хотите донести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388" y="1557338"/>
            <a:ext cx="4392612" cy="41529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/>
              <a:t>Здесь нужно объяснить, какая проблема лежит в основе Вашего исследования. Перед кем стоит эта проблема?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/>
              <a:t>Это задаст и контекст Вашего исследования, и объяснит, кому будут интересны результаты, то есть, обоснует актуальность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7C2CF-573D-4FD0-9794-139492518282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Объект и предмет исследования</a:t>
            </a:r>
            <a:endParaRPr lang="ru-RU" dirty="0">
              <a:latin typeface="+mn-lt"/>
            </a:endParaRPr>
          </a:p>
        </p:txBody>
      </p:sp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250825" y="1052513"/>
            <a:ext cx="86423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u="sng">
                <a:latin typeface="Calibri" pitchFamily="34" charset="0"/>
              </a:rPr>
              <a:t>Объект</a:t>
            </a:r>
          </a:p>
          <a:p>
            <a:endParaRPr lang="ru-RU" sz="2800">
              <a:latin typeface="Calibri" pitchFamily="34" charset="0"/>
            </a:endParaRPr>
          </a:p>
          <a:p>
            <a:r>
              <a:rPr lang="ru-RU" sz="2800" u="sng">
                <a:latin typeface="Calibri" pitchFamily="34" charset="0"/>
              </a:rPr>
              <a:t>Предмет</a:t>
            </a:r>
          </a:p>
        </p:txBody>
      </p:sp>
      <p:sp>
        <p:nvSpPr>
          <p:cNvPr id="16387" name="Прямоугольник 2"/>
          <p:cNvSpPr>
            <a:spLocks noChangeArrowheads="1"/>
          </p:cNvSpPr>
          <p:nvPr/>
        </p:nvSpPr>
        <p:spPr bwMode="auto">
          <a:xfrm>
            <a:off x="258763" y="2997200"/>
            <a:ext cx="8634412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600">
                <a:latin typeface="Calibri" pitchFamily="34" charset="0"/>
              </a:rPr>
              <a:t>Не ошибаемся: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600" b="1" u="sng">
                <a:latin typeface="Calibri" pitchFamily="34" charset="0"/>
              </a:rPr>
              <a:t>объект исследования</a:t>
            </a:r>
            <a:r>
              <a:rPr lang="ru-RU" sz="2600">
                <a:latin typeface="Calibri" pitchFamily="34" charset="0"/>
              </a:rPr>
              <a:t> – элемент реальной жизни или часть этого элемента;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600" b="1" u="sng">
                <a:latin typeface="Calibri" pitchFamily="34" charset="0"/>
              </a:rPr>
              <a:t>предмет исследования</a:t>
            </a:r>
            <a:r>
              <a:rPr lang="ru-RU" sz="2600">
                <a:latin typeface="Calibri" pitchFamily="34" charset="0"/>
              </a:rPr>
              <a:t> – мыслительная конструкция, то есть то, что мы хотим понять про объект.</a:t>
            </a:r>
          </a:p>
        </p:txBody>
      </p:sp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250825" y="2420938"/>
            <a:ext cx="568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u="sng">
                <a:latin typeface="Calibri" pitchFamily="34" charset="0"/>
              </a:rPr>
              <a:t>Пишем точно, как в работе!!!</a:t>
            </a:r>
            <a:endParaRPr lang="en-GB" sz="2800" b="1" u="sng">
              <a:latin typeface="Calibri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1F8DE-0A19-47B6-840D-4C25CBCADE98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647700"/>
          </a:xfrm>
        </p:spPr>
        <p:txBody>
          <a:bodyPr/>
          <a:lstStyle/>
          <a:p>
            <a:pPr eaLnBrk="1" hangingPunct="1"/>
            <a:r>
              <a:rPr lang="ru-RU" smtClean="0"/>
              <a:t>Цель и задачи исследования</a:t>
            </a:r>
          </a:p>
        </p:txBody>
      </p:sp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250825" y="692150"/>
            <a:ext cx="864235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u="sng">
                <a:latin typeface="Calibri" pitchFamily="34" charset="0"/>
              </a:rPr>
              <a:t>Цель</a:t>
            </a:r>
          </a:p>
          <a:p>
            <a:endParaRPr lang="ru-RU" sz="2800">
              <a:latin typeface="Calibri" pitchFamily="34" charset="0"/>
            </a:endParaRPr>
          </a:p>
          <a:p>
            <a:r>
              <a:rPr lang="ru-RU" sz="2800" u="sng">
                <a:latin typeface="Calibri" pitchFamily="34" charset="0"/>
              </a:rPr>
              <a:t>Задачи</a:t>
            </a:r>
          </a:p>
        </p:txBody>
      </p:sp>
      <p:sp>
        <p:nvSpPr>
          <p:cNvPr id="17411" name="Прямоугольник 4"/>
          <p:cNvSpPr>
            <a:spLocks noChangeArrowheads="1"/>
          </p:cNvSpPr>
          <p:nvPr/>
        </p:nvSpPr>
        <p:spPr bwMode="auto">
          <a:xfrm>
            <a:off x="258763" y="2708275"/>
            <a:ext cx="8634412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600">
                <a:latin typeface="Calibri" pitchFamily="34" charset="0"/>
              </a:rPr>
              <a:t>Список задач: необходимый и достаточный список действий, позволяющий достичь заявленную цель.</a:t>
            </a:r>
          </a:p>
          <a:p>
            <a:pPr algn="just">
              <a:spcBef>
                <a:spcPts val="600"/>
              </a:spcBef>
            </a:pPr>
            <a:r>
              <a:rPr lang="ru-RU" sz="2600">
                <a:latin typeface="Calibri" pitchFamily="34" charset="0"/>
              </a:rPr>
              <a:t>ВНИМАНИЕ: Все заявленные задачи должны быть решены в работе! И в данной презентации это должно найти отражение!</a:t>
            </a:r>
          </a:p>
        </p:txBody>
      </p:sp>
      <p:sp>
        <p:nvSpPr>
          <p:cNvPr id="17412" name="Прямоугольник 2"/>
          <p:cNvSpPr>
            <a:spLocks noChangeArrowheads="1"/>
          </p:cNvSpPr>
          <p:nvPr/>
        </p:nvSpPr>
        <p:spPr bwMode="auto">
          <a:xfrm>
            <a:off x="250825" y="4941888"/>
            <a:ext cx="864235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600">
                <a:latin typeface="Calibri" pitchFamily="34" charset="0"/>
              </a:rPr>
              <a:t>Обратите внимание, при формулировке задач</a:t>
            </a:r>
          </a:p>
          <a:p>
            <a:pPr algn="just"/>
            <a:r>
              <a:rPr lang="ru-RU" sz="2600" u="sng">
                <a:latin typeface="Calibri" pitchFamily="34" charset="0"/>
              </a:rPr>
              <a:t>НЕПРАВИЛЬНО:</a:t>
            </a:r>
            <a:r>
              <a:rPr lang="ru-RU" sz="2600">
                <a:latin typeface="Calibri" pitchFamily="34" charset="0"/>
              </a:rPr>
              <a:t> проанализировать, исследовать, изучить …</a:t>
            </a:r>
          </a:p>
          <a:p>
            <a:pPr algn="just"/>
            <a:r>
              <a:rPr lang="ru-RU" sz="2600" u="sng">
                <a:latin typeface="Calibri" pitchFamily="34" charset="0"/>
              </a:rPr>
              <a:t>ПРАВИЛЬНО:</a:t>
            </a:r>
            <a:r>
              <a:rPr lang="ru-RU" sz="2600">
                <a:latin typeface="Calibri" pitchFamily="34" charset="0"/>
              </a:rPr>
              <a:t> определить, выявить, определить особенности, сформировать, разработать…</a:t>
            </a:r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250825" y="2112963"/>
            <a:ext cx="568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u="sng">
                <a:latin typeface="Calibri" pitchFamily="34" charset="0"/>
              </a:rPr>
              <a:t>Пишем точно, как в работе!!!</a:t>
            </a:r>
            <a:endParaRPr lang="en-GB" sz="2800" b="1" u="sng">
              <a:latin typeface="Calibri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DA6BE6-AA56-4C94-B820-BE8FAA66EB03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Структура диссертации</a:t>
            </a:r>
          </a:p>
        </p:txBody>
      </p:sp>
      <p:sp>
        <p:nvSpPr>
          <p:cNvPr id="18434" name="TextBox 4"/>
          <p:cNvSpPr txBox="1">
            <a:spLocks noChangeArrowheads="1"/>
          </p:cNvSpPr>
          <p:nvPr/>
        </p:nvSpPr>
        <p:spPr bwMode="auto">
          <a:xfrm>
            <a:off x="250825" y="1282700"/>
            <a:ext cx="864235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Calibri" pitchFamily="34" charset="0"/>
              </a:rPr>
              <a:t>На этом слайде надо представить структуру магистерской диссертации, которую Вы защищаете.</a:t>
            </a:r>
          </a:p>
          <a:p>
            <a:pPr algn="just"/>
            <a:endParaRPr lang="ru-RU" sz="2400">
              <a:latin typeface="Calibri" pitchFamily="34" charset="0"/>
            </a:endParaRPr>
          </a:p>
          <a:p>
            <a:pPr algn="just"/>
            <a:r>
              <a:rPr lang="ru-RU" sz="2400">
                <a:latin typeface="Calibri" pitchFamily="34" charset="0"/>
              </a:rPr>
              <a:t>Сделайте этот слайд </a:t>
            </a:r>
            <a:r>
              <a:rPr lang="ru-RU" sz="2400" i="1" u="sng">
                <a:latin typeface="Calibri" pitchFamily="34" charset="0"/>
              </a:rPr>
              <a:t>таким образом</a:t>
            </a:r>
            <a:r>
              <a:rPr lang="ru-RU" sz="2400" i="1">
                <a:latin typeface="Calibri" pitchFamily="34" charset="0"/>
              </a:rPr>
              <a:t> </a:t>
            </a:r>
            <a:r>
              <a:rPr lang="ru-RU" sz="2400">
                <a:latin typeface="Calibri" pitchFamily="34" charset="0"/>
              </a:rPr>
              <a:t>и постройте свою последующую презентацию </a:t>
            </a:r>
            <a:r>
              <a:rPr lang="ru-RU" sz="2400" i="1" u="sng">
                <a:latin typeface="Calibri" pitchFamily="34" charset="0"/>
              </a:rPr>
              <a:t>так</a:t>
            </a:r>
            <a:r>
              <a:rPr lang="ru-RU" sz="2400">
                <a:latin typeface="Calibri" pitchFamily="34" charset="0"/>
              </a:rPr>
              <a:t>, чтобы представленная на данном слайде структура магистерской диссертации отражала бы </a:t>
            </a:r>
            <a:r>
              <a:rPr lang="ru-RU" sz="2400" i="1" u="sng">
                <a:latin typeface="Calibri" pitchFamily="34" charset="0"/>
              </a:rPr>
              <a:t>логику Вашей презентации</a:t>
            </a:r>
            <a:r>
              <a:rPr lang="ru-RU" sz="2400">
                <a:latin typeface="Calibri" pitchFamily="34" charset="0"/>
              </a:rPr>
              <a:t>, то есть являлась бы еще и планом презентации.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D69D5D-C4D3-41D2-9E1E-4A5500033354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Теоретический фундамент</a:t>
            </a:r>
          </a:p>
        </p:txBody>
      </p:sp>
      <p:sp>
        <p:nvSpPr>
          <p:cNvPr id="4" name="Овал 3"/>
          <p:cNvSpPr/>
          <p:nvPr/>
        </p:nvSpPr>
        <p:spPr>
          <a:xfrm>
            <a:off x="1692275" y="3500438"/>
            <a:ext cx="2519363" cy="2016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508625" y="3500438"/>
            <a:ext cx="2519363" cy="2016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Парадигма устойчивого развития компаний энергетики</a:t>
            </a:r>
            <a:endParaRPr lang="en-GB" sz="1400" i="1" dirty="0">
              <a:solidFill>
                <a:schemeClr val="tx1"/>
              </a:solidFill>
            </a:endParaRPr>
          </a:p>
        </p:txBody>
      </p:sp>
      <p:cxnSp>
        <p:nvCxnSpPr>
          <p:cNvPr id="7" name="Прямая соединительная линия 6"/>
          <p:cNvCxnSpPr>
            <a:stCxn id="4" idx="6"/>
            <a:endCxn id="5" idx="2"/>
          </p:cNvCxnSpPr>
          <p:nvPr/>
        </p:nvCxnSpPr>
        <p:spPr>
          <a:xfrm>
            <a:off x="4211638" y="4508500"/>
            <a:ext cx="1296987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3490913" y="1196975"/>
            <a:ext cx="2520950" cy="2016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/>
          <p:cNvCxnSpPr>
            <a:stCxn id="8" idx="2"/>
            <a:endCxn id="4" idx="0"/>
          </p:cNvCxnSpPr>
          <p:nvPr/>
        </p:nvCxnSpPr>
        <p:spPr>
          <a:xfrm flipH="1">
            <a:off x="2951163" y="2205038"/>
            <a:ext cx="539750" cy="1295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8" idx="6"/>
            <a:endCxn id="5" idx="0"/>
          </p:cNvCxnSpPr>
          <p:nvPr/>
        </p:nvCxnSpPr>
        <p:spPr>
          <a:xfrm>
            <a:off x="6011863" y="2205038"/>
            <a:ext cx="755650" cy="1295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Прямоугольник 2"/>
          <p:cNvSpPr>
            <a:spLocks noChangeArrowheads="1"/>
          </p:cNvSpPr>
          <p:nvPr/>
        </p:nvSpPr>
        <p:spPr bwMode="auto">
          <a:xfrm>
            <a:off x="179388" y="6021388"/>
            <a:ext cx="87137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Calibri" pitchFamily="34" charset="0"/>
              </a:rPr>
              <a:t>Представьте на этом слайде общую структуру теоретической части: Из каких блоков состоит теоретическая часть? Также можно представить ключевых авторов.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E189B0-2730-45EC-89DE-C1C978B91427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7207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Теоретический фундамент</a:t>
            </a:r>
            <a:endParaRPr lang="ru-RU" dirty="0"/>
          </a:p>
        </p:txBody>
      </p:sp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250825" y="765175"/>
            <a:ext cx="8569325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Calibri" pitchFamily="34" charset="0"/>
              </a:rPr>
              <a:t>Например, ключевые для вашего исследования понятия, концепции, подходы. </a:t>
            </a:r>
            <a:r>
              <a:rPr lang="ru-RU" sz="2400" b="1" u="sng">
                <a:latin typeface="Calibri" pitchFamily="34" charset="0"/>
              </a:rPr>
              <a:t>По одному слайду на каждый блок – см. предыдущий слайд.</a:t>
            </a:r>
          </a:p>
          <a:p>
            <a:r>
              <a:rPr lang="ru-RU" sz="2400">
                <a:latin typeface="Calibri" pitchFamily="34" charset="0"/>
              </a:rPr>
              <a:t>Обязательно указывать авторов! Можно в виде таблицы.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0825" y="2420938"/>
          <a:ext cx="8569325" cy="24717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8232"/>
                <a:gridCol w="4176464"/>
                <a:gridCol w="2304255"/>
              </a:tblGrid>
              <a:tr h="59046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Понятие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Определение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Авторы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Иванов, год; Петров, год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endParaRPr lang="ru-RU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0466"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05" name="TextBox 5"/>
          <p:cNvSpPr txBox="1">
            <a:spLocks noChangeArrowheads="1"/>
          </p:cNvSpPr>
          <p:nvPr/>
        </p:nvSpPr>
        <p:spPr bwMode="auto">
          <a:xfrm>
            <a:off x="250825" y="5013325"/>
            <a:ext cx="87852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b="1" u="sng">
                <a:latin typeface="Calibri" pitchFamily="34" charset="0"/>
              </a:rPr>
              <a:t>Внимание:</a:t>
            </a:r>
            <a:r>
              <a:rPr lang="ru-RU">
                <a:latin typeface="Calibri" pitchFamily="34" charset="0"/>
              </a:rPr>
              <a:t> в презентацию сюда надо включать только те понятия и концепции, которые легли в основу Вашей практической части!!! То есть заложили основы для разработки аналитического аппарата Вашего исследования </a:t>
            </a:r>
          </a:p>
        </p:txBody>
      </p:sp>
      <p:sp>
        <p:nvSpPr>
          <p:cNvPr id="20506" name="TextBox 6"/>
          <p:cNvSpPr txBox="1">
            <a:spLocks noChangeArrowheads="1"/>
          </p:cNvSpPr>
          <p:nvPr/>
        </p:nvSpPr>
        <p:spPr bwMode="auto">
          <a:xfrm>
            <a:off x="250825" y="5951538"/>
            <a:ext cx="87852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>
                <a:latin typeface="Calibri" pitchFamily="34" charset="0"/>
              </a:rPr>
              <a:t>Возможно, целесообразно на слайде после таблицы разместить ВАШЕ рабочее определение ключевого понятия, которое вы используете в исследовании.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E2F0BE-29FA-4F5A-A3D1-E98AC4EB6916}" type="slidenum">
              <a:rPr lang="ru-RU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Прямоугольник 56"/>
          <p:cNvSpPr/>
          <p:nvPr/>
        </p:nvSpPr>
        <p:spPr>
          <a:xfrm>
            <a:off x="107950" y="1765300"/>
            <a:ext cx="8929688" cy="32464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20688" y="0"/>
            <a:ext cx="8229600" cy="549275"/>
          </a:xfrm>
        </p:spPr>
        <p:txBody>
          <a:bodyPr/>
          <a:lstStyle/>
          <a:p>
            <a:pPr eaLnBrk="1" hangingPunct="1"/>
            <a:r>
              <a:rPr lang="ru-RU" smtClean="0"/>
              <a:t>Методология исследования</a:t>
            </a:r>
            <a:endParaRPr lang="en-GB" smtClean="0"/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-107950" y="549275"/>
            <a:ext cx="92519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«Как» Вы изучали? </a:t>
            </a:r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Какова была логика сбора и анализа данных?</a:t>
            </a:r>
            <a:endParaRPr lang="en-GB" sz="2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250" y="908050"/>
            <a:ext cx="5905500" cy="647700"/>
          </a:xfrm>
          <a:prstGeom prst="rect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>
            <a:spAutoFit/>
          </a:bodyPr>
          <a:lstStyle>
            <a:defPPr>
              <a:defRPr lang="ru-RU"/>
            </a:defPPr>
            <a:lvl1pPr algn="ctr"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Анализ литературы </a:t>
            </a:r>
            <a:br>
              <a:rPr lang="ru-RU" dirty="0"/>
            </a:br>
            <a:r>
              <a:rPr lang="ru-RU" dirty="0"/>
              <a:t>(особенности развития мировой энергетики)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47688" y="2058988"/>
            <a:ext cx="3879850" cy="831850"/>
          </a:xfrm>
          <a:prstGeom prst="rect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Анализ конкурентной ситуации на зарубежных рынках</a:t>
            </a:r>
            <a:br>
              <a:rPr lang="ru-RU" sz="1600" dirty="0"/>
            </a:br>
            <a:r>
              <a:rPr lang="ru-RU" sz="1600" dirty="0"/>
              <a:t>(анализ данных из вторичных источников)</a:t>
            </a:r>
            <a:endParaRPr lang="en-GB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716463" y="2058988"/>
            <a:ext cx="3816350" cy="792162"/>
          </a:xfrm>
          <a:prstGeom prst="rect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defPPr>
              <a:defRPr lang="ru-RU"/>
            </a:defPPr>
            <a:lvl1pPr algn="ctr"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Анализ макро-статистики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(указать источники)</a:t>
            </a:r>
            <a:endParaRPr lang="en-GB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539750" y="3498850"/>
            <a:ext cx="3887788" cy="566738"/>
          </a:xfrm>
          <a:prstGeom prst="rect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defPPr>
              <a:defRPr lang="ru-RU"/>
            </a:defPPr>
            <a:lvl1pPr algn="ctr"/>
          </a:lstStyle>
          <a:p>
            <a:pPr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Анализ отчетности компаний-производителей энергетики</a:t>
            </a:r>
          </a:p>
          <a:p>
            <a:pPr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(ХХ компаний)</a:t>
            </a:r>
            <a:endParaRPr lang="en-GB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403350" y="6070600"/>
            <a:ext cx="6337300" cy="381000"/>
          </a:xfrm>
          <a:prstGeom prst="rect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defPPr>
              <a:defRPr lang="ru-RU"/>
            </a:defPPr>
            <a:lvl1pPr algn="ctr"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Рекомендации (прогноз перспектив)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716463" y="3498850"/>
            <a:ext cx="3816350" cy="576263"/>
          </a:xfrm>
          <a:prstGeom prst="rect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defPPr>
              <a:defRPr lang="ru-RU"/>
            </a:defPPr>
            <a:lvl1pPr algn="ctr"/>
          </a:lstStyle>
          <a:p>
            <a:pPr fontAlgn="auto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Оценка эффективности деятельности и обеспечения экологической безопасности</a:t>
            </a:r>
            <a:endParaRPr lang="en-GB" sz="1600" dirty="0"/>
          </a:p>
        </p:txBody>
      </p:sp>
      <p:cxnSp>
        <p:nvCxnSpPr>
          <p:cNvPr id="14" name="Соединительная линия уступом 13"/>
          <p:cNvCxnSpPr>
            <a:stCxn id="6" idx="0"/>
            <a:endCxn id="7" idx="0"/>
          </p:cNvCxnSpPr>
          <p:nvPr/>
        </p:nvCxnSpPr>
        <p:spPr>
          <a:xfrm rot="5400000" flipH="1" flipV="1">
            <a:off x="4556125" y="-7937"/>
            <a:ext cx="1587" cy="4135438"/>
          </a:xfrm>
          <a:prstGeom prst="bentConnector3">
            <a:avLst>
              <a:gd name="adj1" fmla="val 14395466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6" idx="2"/>
            <a:endCxn id="7" idx="2"/>
          </p:cNvCxnSpPr>
          <p:nvPr/>
        </p:nvCxnSpPr>
        <p:spPr>
          <a:xfrm rot="5400000" flipH="1" flipV="1">
            <a:off x="4536282" y="802481"/>
            <a:ext cx="39688" cy="4137025"/>
          </a:xfrm>
          <a:prstGeom prst="bentConnector3">
            <a:avLst>
              <a:gd name="adj1" fmla="val -587525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8" idx="0"/>
          </p:cNvCxnSpPr>
          <p:nvPr/>
        </p:nvCxnSpPr>
        <p:spPr>
          <a:xfrm flipH="1">
            <a:off x="2484438" y="3138488"/>
            <a:ext cx="2087562" cy="3603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572000" y="3138488"/>
            <a:ext cx="2087563" cy="3603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/>
          <p:nvPr/>
        </p:nvCxnSpPr>
        <p:spPr>
          <a:xfrm rot="16200000" flipH="1">
            <a:off x="4558506" y="2116932"/>
            <a:ext cx="9525" cy="3906838"/>
          </a:xfrm>
          <a:prstGeom prst="bentConnector3">
            <a:avLst>
              <a:gd name="adj1" fmla="val 1766794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4572000" y="4219575"/>
            <a:ext cx="0" cy="2159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987675" y="4435475"/>
            <a:ext cx="3148013" cy="430213"/>
          </a:xfrm>
          <a:prstGeom prst="rect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defPPr>
              <a:defRPr lang="ru-RU"/>
            </a:defPPr>
            <a:lvl1pPr algn="ctr"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Выводы</a:t>
            </a:r>
            <a:endParaRPr lang="en-GB" dirty="0"/>
          </a:p>
        </p:txBody>
      </p:sp>
      <p:cxnSp>
        <p:nvCxnSpPr>
          <p:cNvPr id="23" name="Прямая со стрелкой 22"/>
          <p:cNvCxnSpPr>
            <a:stCxn id="5" idx="2"/>
          </p:cNvCxnSpPr>
          <p:nvPr/>
        </p:nvCxnSpPr>
        <p:spPr>
          <a:xfrm>
            <a:off x="4572000" y="1555750"/>
            <a:ext cx="0" cy="35877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32" idx="2"/>
            <a:endCxn id="53" idx="0"/>
          </p:cNvCxnSpPr>
          <p:nvPr/>
        </p:nvCxnSpPr>
        <p:spPr>
          <a:xfrm>
            <a:off x="4562475" y="4865688"/>
            <a:ext cx="9525" cy="3492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042988" y="5214938"/>
            <a:ext cx="7058025" cy="660400"/>
          </a:xfrm>
          <a:prstGeom prst="rect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defPPr>
              <a:defRPr lang="ru-RU"/>
            </a:defPPr>
            <a:lvl1pPr algn="ctr"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Разработка концепции устойчивого развития мировой отрасли энергетики</a:t>
            </a:r>
            <a:endParaRPr lang="en-GB" dirty="0"/>
          </a:p>
        </p:txBody>
      </p:sp>
      <p:cxnSp>
        <p:nvCxnSpPr>
          <p:cNvPr id="54" name="Прямая со стрелкой 53"/>
          <p:cNvCxnSpPr>
            <a:stCxn id="53" idx="2"/>
            <a:endCxn id="9" idx="0"/>
          </p:cNvCxnSpPr>
          <p:nvPr/>
        </p:nvCxnSpPr>
        <p:spPr>
          <a:xfrm>
            <a:off x="4572000" y="5875338"/>
            <a:ext cx="0" cy="1952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5" name="TextBox 2"/>
          <p:cNvSpPr txBox="1">
            <a:spLocks noChangeArrowheads="1"/>
          </p:cNvSpPr>
          <p:nvPr/>
        </p:nvSpPr>
        <p:spPr bwMode="auto">
          <a:xfrm>
            <a:off x="179388" y="979488"/>
            <a:ext cx="1260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u="sng">
                <a:latin typeface="Calibri" pitchFamily="34" charset="0"/>
              </a:rPr>
              <a:t>Пример</a:t>
            </a:r>
          </a:p>
        </p:txBody>
      </p:sp>
      <p:sp>
        <p:nvSpPr>
          <p:cNvPr id="21526" name="TextBox 10"/>
          <p:cNvSpPr txBox="1">
            <a:spLocks noChangeArrowheads="1"/>
          </p:cNvSpPr>
          <p:nvPr/>
        </p:nvSpPr>
        <p:spPr bwMode="auto">
          <a:xfrm>
            <a:off x="179388" y="6524625"/>
            <a:ext cx="8858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FF0000"/>
                </a:solidFill>
                <a:latin typeface="Calibri" pitchFamily="34" charset="0"/>
              </a:rPr>
              <a:t>Нужно суметь объяснить, как теоретический фундамент связан с методологией!</a:t>
            </a:r>
            <a:endParaRPr lang="en-GB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E764E-F9DE-452B-847A-8365178A37C0}" type="slidenum">
              <a:rPr lang="ru-RU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3"/>
          </a:xfrm>
        </p:spPr>
        <p:txBody>
          <a:bodyPr/>
          <a:lstStyle/>
          <a:p>
            <a:pPr eaLnBrk="1" hangingPunct="1"/>
            <a:r>
              <a:rPr lang="ru-RU" smtClean="0"/>
              <a:t>Источники данных</a:t>
            </a:r>
          </a:p>
        </p:txBody>
      </p:sp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250825" y="1052513"/>
            <a:ext cx="8642350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latin typeface="Calibri" pitchFamily="34" charset="0"/>
              </a:rPr>
              <a:t>На этом слайде надо представить, </a:t>
            </a:r>
            <a:r>
              <a:rPr lang="ru-RU" sz="2400" b="1" u="sng">
                <a:latin typeface="Calibri" pitchFamily="34" charset="0"/>
              </a:rPr>
              <a:t>какую аналитическую работу Вы проделали</a:t>
            </a:r>
            <a:r>
              <a:rPr lang="ru-RU" sz="2400">
                <a:latin typeface="Calibri" pitchFamily="34" charset="0"/>
              </a:rPr>
              <a:t>. Показать взаимосвязь между различными этапами исследовательской работы.</a:t>
            </a:r>
          </a:p>
          <a:p>
            <a:pPr algn="just"/>
            <a:r>
              <a:rPr lang="ru-RU" sz="2400">
                <a:latin typeface="Calibri" pitchFamily="34" charset="0"/>
              </a:rPr>
              <a:t>Если есть на слайде место:  на какие ключевые вопросы Вы искали ответы на разных этапах сбора данных.</a:t>
            </a:r>
          </a:p>
          <a:p>
            <a:pPr algn="just">
              <a:spcBef>
                <a:spcPts val="1200"/>
              </a:spcBef>
            </a:pPr>
            <a:r>
              <a:rPr lang="ru-RU" sz="2400">
                <a:latin typeface="Calibri" pitchFamily="34" charset="0"/>
              </a:rPr>
              <a:t>Описать, какие первичные данные Вы использовали. </a:t>
            </a:r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5867400" y="2762250"/>
            <a:ext cx="33067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FF0000"/>
                </a:solidFill>
                <a:latin typeface="Calibri" pitchFamily="34" charset="0"/>
              </a:rPr>
              <a:t>«Что» Вы изучали?</a:t>
            </a:r>
            <a:endParaRPr lang="en-GB" sz="28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3C4602-13E5-414C-AF1D-70BB1F4F0A38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994</Words>
  <Application>Microsoft Office PowerPoint</Application>
  <PresentationFormat>Экран (4:3)</PresentationFormat>
  <Paragraphs>128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Тема Office</vt:lpstr>
      <vt:lpstr>Магистерская диссертация на тему:   </vt:lpstr>
      <vt:lpstr>Проблема исследования</vt:lpstr>
      <vt:lpstr>Объект и предмет исследования</vt:lpstr>
      <vt:lpstr>Цель и задачи исследования</vt:lpstr>
      <vt:lpstr>Структура диссертации</vt:lpstr>
      <vt:lpstr>Теоретический фундамент</vt:lpstr>
      <vt:lpstr>Теоретический фундамент</vt:lpstr>
      <vt:lpstr>Методология исследования</vt:lpstr>
      <vt:lpstr>Источники данных</vt:lpstr>
      <vt:lpstr>Результаты исследования (1)</vt:lpstr>
      <vt:lpstr>Результаты исследования (2)</vt:lpstr>
      <vt:lpstr>Выводы</vt:lpstr>
      <vt:lpstr>Рекомендации</vt:lpstr>
      <vt:lpstr>Рекомендации</vt:lpstr>
      <vt:lpstr>Обсуждение полученных результатов</vt:lpstr>
      <vt:lpstr>Ценность магистерской диссертации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Курсовая работа на тему: ХХХХХХ</dc:title>
  <dc:creator>Наталья Викторовна</dc:creator>
  <cp:lastModifiedBy>Admin</cp:lastModifiedBy>
  <cp:revision>95</cp:revision>
  <dcterms:created xsi:type="dcterms:W3CDTF">2017-04-23T08:21:02Z</dcterms:created>
  <dcterms:modified xsi:type="dcterms:W3CDTF">2020-06-22T10:28:10Z</dcterms:modified>
</cp:coreProperties>
</file>