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6" r:id="rId3"/>
    <p:sldId id="277" r:id="rId4"/>
    <p:sldId id="278" r:id="rId5"/>
    <p:sldId id="279" r:id="rId6"/>
    <p:sldId id="280" r:id="rId7"/>
    <p:sldId id="281" r:id="rId8"/>
    <p:sldId id="307" r:id="rId9"/>
    <p:sldId id="282" r:id="rId10"/>
    <p:sldId id="257" r:id="rId11"/>
    <p:sldId id="300" r:id="rId12"/>
    <p:sldId id="258" r:id="rId13"/>
    <p:sldId id="295" r:id="rId14"/>
    <p:sldId id="296" r:id="rId15"/>
    <p:sldId id="297" r:id="rId16"/>
    <p:sldId id="298" r:id="rId17"/>
    <p:sldId id="259" r:id="rId18"/>
    <p:sldId id="283" r:id="rId19"/>
    <p:sldId id="302" r:id="rId20"/>
    <p:sldId id="301" r:id="rId21"/>
    <p:sldId id="291" r:id="rId22"/>
    <p:sldId id="284" r:id="rId23"/>
    <p:sldId id="285" r:id="rId24"/>
    <p:sldId id="286" r:id="rId25"/>
    <p:sldId id="306" r:id="rId26"/>
    <p:sldId id="293" r:id="rId27"/>
    <p:sldId id="303" r:id="rId28"/>
    <p:sldId id="321" r:id="rId29"/>
    <p:sldId id="304" r:id="rId30"/>
    <p:sldId id="305" r:id="rId31"/>
    <p:sldId id="308" r:id="rId32"/>
    <p:sldId id="312" r:id="rId33"/>
    <p:sldId id="314" r:id="rId34"/>
    <p:sldId id="316" r:id="rId35"/>
    <p:sldId id="317" r:id="rId36"/>
    <p:sldId id="318" r:id="rId37"/>
    <p:sldId id="319" r:id="rId38"/>
    <p:sldId id="309" r:id="rId39"/>
    <p:sldId id="299" r:id="rId40"/>
    <p:sldId id="294" r:id="rId41"/>
    <p:sldId id="270" r:id="rId4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35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ectangle 8"/>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9"/>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ru-RU"/>
              <a:t>Образец заголовка</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6" name="Date Placeholder 3"/>
          <p:cNvSpPr>
            <a:spLocks noGrp="1"/>
          </p:cNvSpPr>
          <p:nvPr>
            <p:ph type="dt" sz="half" idx="10"/>
          </p:nvPr>
        </p:nvSpPr>
        <p:spPr/>
        <p:txBody>
          <a:bodyPr/>
          <a:lstStyle>
            <a:lvl1pPr>
              <a:defRPr/>
            </a:lvl1pPr>
          </a:lstStyle>
          <a:p>
            <a:pPr>
              <a:defRPr/>
            </a:pPr>
            <a:fld id="{286404D3-C21F-4474-8D98-8E57DA05E27D}" type="datetimeFigureOut">
              <a:rPr lang="ru-RU"/>
              <a:pPr>
                <a:defRPr/>
              </a:pPr>
              <a:t>03.05.2018</a:t>
            </a:fld>
            <a:endParaRPr lang="ru-RU"/>
          </a:p>
        </p:txBody>
      </p:sp>
      <p:sp>
        <p:nvSpPr>
          <p:cNvPr id="7" name="Footer Placeholder 4"/>
          <p:cNvSpPr>
            <a:spLocks noGrp="1"/>
          </p:cNvSpPr>
          <p:nvPr>
            <p:ph type="ftr" sz="quarter" idx="11"/>
          </p:nvPr>
        </p:nvSpPr>
        <p:spPr/>
        <p:txBody>
          <a:bodyPr/>
          <a:lstStyle>
            <a:lvl1pPr>
              <a:defRPr/>
            </a:lvl1pPr>
          </a:lstStyle>
          <a:p>
            <a:pPr>
              <a:defRPr/>
            </a:pPr>
            <a:endParaRPr lang="ru-RU"/>
          </a:p>
        </p:txBody>
      </p:sp>
      <p:sp>
        <p:nvSpPr>
          <p:cNvPr id="8" name="Slide Number Placeholder 5"/>
          <p:cNvSpPr>
            <a:spLocks noGrp="1"/>
          </p:cNvSpPr>
          <p:nvPr>
            <p:ph type="sldNum" sz="quarter" idx="12"/>
          </p:nvPr>
        </p:nvSpPr>
        <p:spPr/>
        <p:txBody>
          <a:bodyPr/>
          <a:lstStyle>
            <a:lvl1pPr>
              <a:defRPr>
                <a:solidFill>
                  <a:schemeClr val="tx1"/>
                </a:solidFill>
              </a:defRPr>
            </a:lvl1pPr>
          </a:lstStyle>
          <a:p>
            <a:pPr>
              <a:defRPr/>
            </a:pPr>
            <a:fld id="{D2B53E56-0459-4C7B-B73E-2F350E718F5F}"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68BADF43-C5C8-4D07-BBCC-036DCAE2CE03}" type="datetimeFigureOut">
              <a:rPr lang="ru-RU"/>
              <a:pPr>
                <a:defRPr/>
              </a:pPr>
              <a:t>03.05.2018</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19537637-8530-4470-A141-533E7714121D}"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50CAE7F4-2FA9-4F91-B4A3-EE4D0FA7E8CB}" type="datetimeFigureOut">
              <a:rPr lang="ru-RU"/>
              <a:pPr>
                <a:defRPr/>
              </a:pPr>
              <a:t>03.05.2018</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1117E5A8-ACDD-45E6-B8C7-D2788E8C4C3E}"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61C362B3-4353-49E9-923A-C5E6343286F0}" type="datetimeFigureOut">
              <a:rPr lang="ru-RU"/>
              <a:pPr>
                <a:defRPr/>
              </a:pPr>
              <a:t>03.05.2018</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43A84025-C85C-4A6D-BF7B-059B0705EC12}"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lvl1pPr>
          </a:lstStyle>
          <a:p>
            <a:pPr>
              <a:defRPr/>
            </a:pPr>
            <a:fld id="{AD99A773-A2D6-45F7-A1E2-BB4EA27CAED5}" type="datetimeFigureOut">
              <a:rPr lang="ru-RU"/>
              <a:pPr>
                <a:defRPr/>
              </a:pPr>
              <a:t>03.05.2018</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AAB30CCA-FFBA-4B90-B9A6-AA83EBB92EAF}"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7684873F-5531-45F1-8122-01E1F04C8639}" type="datetimeFigureOut">
              <a:rPr lang="ru-RU"/>
              <a:pPr>
                <a:defRPr/>
              </a:pPr>
              <a:t>03.05.2018</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07949220-2D70-448B-B8EB-3C6C95F9321B}"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0DC8822A-02C3-4D6F-B3F8-8807A0EC29E6}" type="datetimeFigureOut">
              <a:rPr lang="ru-RU"/>
              <a:pPr>
                <a:defRPr/>
              </a:pPr>
              <a:t>03.05.2018</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3D62928E-0501-4E26-A6C2-1F3D45411150}"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3"/>
          <p:cNvSpPr>
            <a:spLocks noGrp="1"/>
          </p:cNvSpPr>
          <p:nvPr>
            <p:ph type="dt" sz="half" idx="10"/>
          </p:nvPr>
        </p:nvSpPr>
        <p:spPr/>
        <p:txBody>
          <a:bodyPr/>
          <a:lstStyle>
            <a:lvl1pPr>
              <a:defRPr/>
            </a:lvl1pPr>
          </a:lstStyle>
          <a:p>
            <a:pPr>
              <a:defRPr/>
            </a:pPr>
            <a:fld id="{0F4B8B26-9CF7-4D87-B999-0E9D96910BAB}" type="datetimeFigureOut">
              <a:rPr lang="ru-RU"/>
              <a:pPr>
                <a:defRPr/>
              </a:pPr>
              <a:t>03.05.2018</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4FAF0838-177B-4B74-90E4-0492EF43E98F}"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8EFFA4C-7AA2-42A5-9C99-571BA07BF1CF}" type="datetimeFigureOut">
              <a:rPr lang="ru-RU"/>
              <a:pPr>
                <a:defRPr/>
              </a:pPr>
              <a:t>03.05.2018</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9C02B97F-70DD-4018-A378-1F113FF8E10C}"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8" name="Title 7"/>
          <p:cNvSpPr>
            <a:spLocks noGrp="1"/>
          </p:cNvSpPr>
          <p:nvPr>
            <p:ph type="title"/>
          </p:nvPr>
        </p:nvSpPr>
        <p:spPr/>
        <p:txBody>
          <a:bodyPr/>
          <a:lstStyle/>
          <a:p>
            <a:r>
              <a:rPr lang="ru-RU"/>
              <a:t>Образец заголовка</a:t>
            </a:r>
            <a:endParaRPr lang="en-US"/>
          </a:p>
        </p:txBody>
      </p:sp>
      <p:sp>
        <p:nvSpPr>
          <p:cNvPr id="5" name="Date Placeholder 3"/>
          <p:cNvSpPr>
            <a:spLocks noGrp="1"/>
          </p:cNvSpPr>
          <p:nvPr>
            <p:ph type="dt" sz="half" idx="10"/>
          </p:nvPr>
        </p:nvSpPr>
        <p:spPr/>
        <p:txBody>
          <a:bodyPr/>
          <a:lstStyle>
            <a:lvl1pPr>
              <a:defRPr/>
            </a:lvl1pPr>
          </a:lstStyle>
          <a:p>
            <a:pPr>
              <a:defRPr/>
            </a:pPr>
            <a:fld id="{D4E6E51B-D29C-4AB3-B8C5-F51968DD7D0D}" type="datetimeFigureOut">
              <a:rPr lang="ru-RU"/>
              <a:pPr>
                <a:defRPr/>
              </a:pPr>
              <a:t>03.05.2018</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F35055A4-CAC6-4B96-AC31-0E854EDF1DFC}"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ectangle 8"/>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9"/>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a:t>Вставка рисунка</a:t>
            </a:r>
            <a:endParaRPr lang="en-US" noProof="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8" name="Title 7"/>
          <p:cNvSpPr>
            <a:spLocks noGrp="1"/>
          </p:cNvSpPr>
          <p:nvPr>
            <p:ph type="title"/>
          </p:nvPr>
        </p:nvSpPr>
        <p:spPr>
          <a:xfrm>
            <a:off x="457200" y="4953000"/>
            <a:ext cx="8153400" cy="762000"/>
          </a:xfrm>
        </p:spPr>
        <p:txBody>
          <a:bodyPr anchor="t"/>
          <a:lstStyle>
            <a:lvl1pPr>
              <a:defRPr sz="3200"/>
            </a:lvl1pPr>
          </a:lstStyle>
          <a:p>
            <a:r>
              <a:rPr lang="ru-RU"/>
              <a:t>Образец заголовка</a:t>
            </a:r>
            <a:endParaRPr lang="en-US" dirty="0"/>
          </a:p>
        </p:txBody>
      </p:sp>
      <p:sp>
        <p:nvSpPr>
          <p:cNvPr id="7" name="Date Placeholder 4"/>
          <p:cNvSpPr>
            <a:spLocks noGrp="1"/>
          </p:cNvSpPr>
          <p:nvPr>
            <p:ph type="dt" sz="half" idx="10"/>
          </p:nvPr>
        </p:nvSpPr>
        <p:spPr/>
        <p:txBody>
          <a:bodyPr/>
          <a:lstStyle>
            <a:lvl1pPr>
              <a:defRPr/>
            </a:lvl1pPr>
          </a:lstStyle>
          <a:p>
            <a:pPr>
              <a:defRPr/>
            </a:pPr>
            <a:fld id="{C7D7D975-E811-4DF6-B7DC-45726ED0B832}" type="datetimeFigureOut">
              <a:rPr lang="ru-RU"/>
              <a:pPr>
                <a:defRPr/>
              </a:pPr>
              <a:t>03.05.2018</a:t>
            </a:fld>
            <a:endParaRPr lang="ru-RU"/>
          </a:p>
        </p:txBody>
      </p:sp>
      <p:sp>
        <p:nvSpPr>
          <p:cNvPr id="9" name="Footer Placeholder 5"/>
          <p:cNvSpPr>
            <a:spLocks noGrp="1"/>
          </p:cNvSpPr>
          <p:nvPr>
            <p:ph type="ftr" sz="quarter" idx="11"/>
          </p:nvPr>
        </p:nvSpPr>
        <p:spPr/>
        <p:txBody>
          <a:bodyPr/>
          <a:lstStyle>
            <a:lvl1pPr>
              <a:defRPr/>
            </a:lvl1pPr>
          </a:lstStyle>
          <a:p>
            <a:pPr>
              <a:defRPr/>
            </a:pPr>
            <a:endParaRPr lang="ru-RU"/>
          </a:p>
        </p:txBody>
      </p:sp>
      <p:sp>
        <p:nvSpPr>
          <p:cNvPr id="10" name="Slide Number Placeholder 6"/>
          <p:cNvSpPr>
            <a:spLocks noGrp="1"/>
          </p:cNvSpPr>
          <p:nvPr>
            <p:ph type="sldNum" sz="quarter" idx="12"/>
          </p:nvPr>
        </p:nvSpPr>
        <p:spPr/>
        <p:txBody>
          <a:bodyPr/>
          <a:lstStyle>
            <a:lvl1pPr>
              <a:defRPr>
                <a:solidFill>
                  <a:schemeClr val="tx1"/>
                </a:solidFill>
              </a:defRPr>
            </a:lvl1pPr>
          </a:lstStyle>
          <a:p>
            <a:pPr>
              <a:defRPr/>
            </a:pPr>
            <a:fld id="{76B2EF7F-BC05-4208-AA02-A1FF0B93EDB9}"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5791200" cy="1371600"/>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1027" name="Text Placeholder 2"/>
          <p:cNvSpPr>
            <a:spLocks noGrp="1"/>
          </p:cNvSpPr>
          <p:nvPr>
            <p:ph type="body" idx="1"/>
          </p:nvPr>
        </p:nvSpPr>
        <p:spPr bwMode="auto">
          <a:xfrm>
            <a:off x="457200" y="1752600"/>
            <a:ext cx="76200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457200" y="6172200"/>
            <a:ext cx="3429000" cy="304800"/>
          </a:xfrm>
          <a:prstGeom prst="rect">
            <a:avLst/>
          </a:prstGeom>
        </p:spPr>
        <p:txBody>
          <a:bodyPr vert="horz" lIns="91440" tIns="45720" rIns="91440" bIns="0" rtlCol="0" anchor="b"/>
          <a:lstStyle>
            <a:lvl1pPr algn="l" fontAlgn="auto">
              <a:spcBef>
                <a:spcPts val="0"/>
              </a:spcBef>
              <a:spcAft>
                <a:spcPts val="0"/>
              </a:spcAft>
              <a:defRPr sz="1000">
                <a:solidFill>
                  <a:schemeClr val="tx1"/>
                </a:solidFill>
                <a:latin typeface="+mn-lt"/>
              </a:defRPr>
            </a:lvl1pPr>
          </a:lstStyle>
          <a:p>
            <a:pPr>
              <a:defRPr/>
            </a:pPr>
            <a:fld id="{86B169C5-F775-4BD9-9A3C-5CEBBDE54484}" type="datetimeFigureOut">
              <a:rPr lang="ru-RU"/>
              <a:pPr>
                <a:defRPr/>
              </a:pPr>
              <a:t>03.05.2018</a:t>
            </a:fld>
            <a:endParaRPr lang="ru-RU"/>
          </a:p>
        </p:txBody>
      </p:sp>
      <p:sp>
        <p:nvSpPr>
          <p:cNvPr id="5" name="Footer Placeholder 4"/>
          <p:cNvSpPr>
            <a:spLocks noGrp="1"/>
          </p:cNvSpPr>
          <p:nvPr>
            <p:ph type="ftr" sz="quarter" idx="3"/>
          </p:nvPr>
        </p:nvSpPr>
        <p:spPr>
          <a:xfrm>
            <a:off x="457200" y="6492875"/>
            <a:ext cx="3429000" cy="284163"/>
          </a:xfrm>
          <a:prstGeom prst="rect">
            <a:avLst/>
          </a:prstGeom>
        </p:spPr>
        <p:txBody>
          <a:bodyPr vert="horz" lIns="91440" tIns="45720" rIns="91440" bIns="45720" rtlCol="0" anchor="t"/>
          <a:lstStyle>
            <a:lvl1pPr algn="l" fontAlgn="auto">
              <a:spcBef>
                <a:spcPts val="0"/>
              </a:spcBef>
              <a:spcAft>
                <a:spcPts val="0"/>
              </a:spcAft>
              <a:defRPr sz="1000">
                <a:solidFill>
                  <a:schemeClr val="tx1"/>
                </a:solidFill>
                <a:latin typeface="+mn-lt"/>
              </a:defRPr>
            </a:lvl1pPr>
          </a:lstStyle>
          <a:p>
            <a:pPr>
              <a:defRPr/>
            </a:pPr>
            <a:endParaRPr lang="ru-RU"/>
          </a:p>
        </p:txBody>
      </p:sp>
      <p:sp>
        <p:nvSpPr>
          <p:cNvPr id="6" name="Slide Number Placeholder 5"/>
          <p:cNvSpPr>
            <a:spLocks noGrp="1"/>
          </p:cNvSpPr>
          <p:nvPr>
            <p:ph type="sldNum" sz="quarter" idx="4"/>
          </p:nvPr>
        </p:nvSpPr>
        <p:spPr>
          <a:xfrm rot="16200000">
            <a:off x="8227219" y="5885656"/>
            <a:ext cx="1316038" cy="365125"/>
          </a:xfrm>
          <a:prstGeom prst="rect">
            <a:avLst/>
          </a:prstGeom>
        </p:spPr>
        <p:txBody>
          <a:bodyPr vert="horz" lIns="91440" tIns="45720" rIns="91440" bIns="45720" rtlCol="0" anchor="ctr"/>
          <a:lstStyle>
            <a:lvl1pPr algn="l" fontAlgn="auto">
              <a:spcBef>
                <a:spcPts val="0"/>
              </a:spcBef>
              <a:spcAft>
                <a:spcPts val="0"/>
              </a:spcAft>
              <a:defRPr sz="2400" b="1">
                <a:solidFill>
                  <a:schemeClr val="tx2"/>
                </a:solidFill>
                <a:latin typeface="+mn-lt"/>
              </a:defRPr>
            </a:lvl1pPr>
          </a:lstStyle>
          <a:p>
            <a:pPr>
              <a:defRPr/>
            </a:pPr>
            <a:fld id="{E45BDDC2-EE69-42EB-B07D-234965EDB3E6}" type="slidenum">
              <a:rPr lang="ru-RU"/>
              <a:pPr>
                <a:defRPr/>
              </a:pPr>
              <a:t>‹#›</a:t>
            </a:fld>
            <a:endParaRPr lang="ru-RU"/>
          </a:p>
        </p:txBody>
      </p:sp>
      <p:sp>
        <p:nvSpPr>
          <p:cNvPr id="7" name="Rectangle 6"/>
          <p:cNvSpPr/>
          <p:nvPr/>
        </p:nvSpPr>
        <p:spPr>
          <a:xfrm>
            <a:off x="9001125" y="0"/>
            <a:ext cx="142875"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9001125" y="1371600"/>
            <a:ext cx="142875"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2" r:id="rId3"/>
    <p:sldLayoutId id="2147483681" r:id="rId4"/>
    <p:sldLayoutId id="2147483680" r:id="rId5"/>
    <p:sldLayoutId id="2147483679" r:id="rId6"/>
    <p:sldLayoutId id="2147483678" r:id="rId7"/>
    <p:sldLayoutId id="2147483677" r:id="rId8"/>
    <p:sldLayoutId id="2147483685" r:id="rId9"/>
    <p:sldLayoutId id="2147483676" r:id="rId10"/>
    <p:sldLayoutId id="2147483675" r:id="rId11"/>
  </p:sldLayoutIdLst>
  <p:txStyles>
    <p:titleStyle>
      <a:lvl1pPr algn="l" rtl="0" eaLnBrk="0" fontAlgn="base" hangingPunct="0">
        <a:spcBef>
          <a:spcPct val="0"/>
        </a:spcBef>
        <a:spcAft>
          <a:spcPct val="0"/>
        </a:spcAft>
        <a:defRPr sz="3600" kern="1200" cap="all" spc="-6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Black" pitchFamily="34" charset="0"/>
        </a:defRPr>
      </a:lvl2pPr>
      <a:lvl3pPr algn="l" rtl="0" eaLnBrk="0" fontAlgn="base" hangingPunct="0">
        <a:spcBef>
          <a:spcPct val="0"/>
        </a:spcBef>
        <a:spcAft>
          <a:spcPct val="0"/>
        </a:spcAft>
        <a:defRPr sz="3600">
          <a:solidFill>
            <a:schemeClr val="tx2"/>
          </a:solidFill>
          <a:latin typeface="Arial Black" pitchFamily="34" charset="0"/>
        </a:defRPr>
      </a:lvl3pPr>
      <a:lvl4pPr algn="l" rtl="0" eaLnBrk="0" fontAlgn="base" hangingPunct="0">
        <a:spcBef>
          <a:spcPct val="0"/>
        </a:spcBef>
        <a:spcAft>
          <a:spcPct val="0"/>
        </a:spcAft>
        <a:defRPr sz="3600">
          <a:solidFill>
            <a:schemeClr val="tx2"/>
          </a:solidFill>
          <a:latin typeface="Arial Black" pitchFamily="34" charset="0"/>
        </a:defRPr>
      </a:lvl4pPr>
      <a:lvl5pPr algn="l" rtl="0" eaLnBrk="0" fontAlgn="base" hangingPunct="0">
        <a:spcBef>
          <a:spcPct val="0"/>
        </a:spcBef>
        <a:spcAft>
          <a:spcPct val="0"/>
        </a:spcAft>
        <a:defRPr sz="3600">
          <a:solidFill>
            <a:schemeClr val="tx2"/>
          </a:solidFill>
          <a:latin typeface="Arial Black" pitchFamily="34" charset="0"/>
        </a:defRPr>
      </a:lvl5pPr>
      <a:lvl6pPr marL="457200" algn="l" rtl="0" fontAlgn="base">
        <a:spcBef>
          <a:spcPct val="0"/>
        </a:spcBef>
        <a:spcAft>
          <a:spcPct val="0"/>
        </a:spcAft>
        <a:defRPr sz="3600">
          <a:solidFill>
            <a:schemeClr val="tx2"/>
          </a:solidFill>
          <a:latin typeface="Arial Black" pitchFamily="34" charset="0"/>
        </a:defRPr>
      </a:lvl6pPr>
      <a:lvl7pPr marL="914400" algn="l" rtl="0" fontAlgn="base">
        <a:spcBef>
          <a:spcPct val="0"/>
        </a:spcBef>
        <a:spcAft>
          <a:spcPct val="0"/>
        </a:spcAft>
        <a:defRPr sz="3600">
          <a:solidFill>
            <a:schemeClr val="tx2"/>
          </a:solidFill>
          <a:latin typeface="Arial Black" pitchFamily="34" charset="0"/>
        </a:defRPr>
      </a:lvl7pPr>
      <a:lvl8pPr marL="1371600" algn="l" rtl="0" fontAlgn="base">
        <a:spcBef>
          <a:spcPct val="0"/>
        </a:spcBef>
        <a:spcAft>
          <a:spcPct val="0"/>
        </a:spcAft>
        <a:defRPr sz="3600">
          <a:solidFill>
            <a:schemeClr val="tx2"/>
          </a:solidFill>
          <a:latin typeface="Arial Black" pitchFamily="34" charset="0"/>
        </a:defRPr>
      </a:lvl8pPr>
      <a:lvl9pPr marL="1828800" algn="l" rtl="0" fontAlgn="base">
        <a:spcBef>
          <a:spcPct val="0"/>
        </a:spcBef>
        <a:spcAft>
          <a:spcPct val="0"/>
        </a:spcAft>
        <a:defRPr sz="3600">
          <a:solidFill>
            <a:schemeClr val="tx2"/>
          </a:solidFill>
          <a:latin typeface="Arial Black" pitchFamily="34" charset="0"/>
        </a:defRPr>
      </a:lvl9pPr>
    </p:titleStyle>
    <p:bodyStyle>
      <a:lvl1pPr algn="l" rtl="0" eaLnBrk="0" fontAlgn="base" hangingPunct="0">
        <a:spcBef>
          <a:spcPct val="20000"/>
        </a:spcBef>
        <a:spcAft>
          <a:spcPts val="600"/>
        </a:spcAft>
        <a:buFont typeface="Arial" charset="0"/>
        <a:defRPr sz="2000" b="1"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tx2"/>
        </a:buClr>
        <a:buFont typeface="Arial"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7200" y="228600"/>
            <a:ext cx="7772400" cy="4572000"/>
          </a:xfrm>
        </p:spPr>
        <p:txBody>
          <a:bodyPr wrap="square" numCol="1" anchorCtr="0" compatLnSpc="1">
            <a:prstTxWarp prst="textNoShape">
              <a:avLst/>
            </a:prstTxWarp>
          </a:bodyPr>
          <a:lstStyle/>
          <a:p>
            <a:pPr algn="r" eaLnBrk="1" hangingPunct="1"/>
            <a:r>
              <a:rPr lang="ru-RU" sz="3200" b="1" cap="none" smtClean="0"/>
              <a:t>Магистерская</a:t>
            </a:r>
            <a:br>
              <a:rPr lang="ru-RU" sz="3200" b="1" cap="none" smtClean="0"/>
            </a:br>
            <a:r>
              <a:rPr lang="ru-RU" sz="3200" b="1" cap="none" smtClean="0"/>
              <a:t>диссертация: советы и рекомендации как писать</a:t>
            </a:r>
          </a:p>
        </p:txBody>
      </p:sp>
      <p:sp>
        <p:nvSpPr>
          <p:cNvPr id="3" name="Подзаголовок 2"/>
          <p:cNvSpPr>
            <a:spLocks noGrp="1"/>
          </p:cNvSpPr>
          <p:nvPr>
            <p:ph type="subTitle" idx="1"/>
          </p:nvPr>
        </p:nvSpPr>
        <p:spPr/>
        <p:txBody>
          <a:bodyPr/>
          <a:lstStyle/>
          <a:p>
            <a:pPr algn="r" eaLnBrk="1" hangingPunct="1"/>
            <a:r>
              <a:rPr lang="ru-RU" i="1" cap="none" smtClean="0">
                <a:solidFill>
                  <a:schemeClr val="tx1"/>
                </a:solidFill>
                <a:latin typeface="Times New Roman" pitchFamily="18" charset="0"/>
              </a:rPr>
              <a:t>Для слушателей магистратуры экономического факультета Дипломатической академии МИД России</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150"/>
            <a:ext cx="8362950" cy="433388"/>
          </a:xfrm>
        </p:spPr>
        <p:txBody>
          <a:bodyPr wrap="square" numCol="1" anchorCtr="0" compatLnSpc="1">
            <a:prstTxWarp prst="textNoShape">
              <a:avLst/>
            </a:prstTxWarp>
          </a:bodyPr>
          <a:lstStyle/>
          <a:p>
            <a:pPr algn="r" eaLnBrk="1" hangingPunct="1"/>
            <a:r>
              <a:rPr lang="ru-RU" sz="2000" cap="none" smtClean="0">
                <a:solidFill>
                  <a:schemeClr val="tx1"/>
                </a:solidFill>
                <a:latin typeface="Times New Roman" pitchFamily="18" charset="0"/>
              </a:rPr>
              <a:t>ВВЕДЕНИЕ. АКТУАЛЬНОСТЬ ТЕМЫ ИССЛЕДОВАНИЯ</a:t>
            </a:r>
          </a:p>
        </p:txBody>
      </p:sp>
      <p:sp>
        <p:nvSpPr>
          <p:cNvPr id="3" name="Объект 2"/>
          <p:cNvSpPr>
            <a:spLocks noGrp="1"/>
          </p:cNvSpPr>
          <p:nvPr>
            <p:ph idx="1"/>
          </p:nvPr>
        </p:nvSpPr>
        <p:spPr/>
        <p:txBody>
          <a:bodyPr>
            <a:normAutofit/>
          </a:bodyPr>
          <a:lstStyle/>
          <a:p>
            <a:pPr algn="r" eaLnBrk="1" hangingPunct="1">
              <a:lnSpc>
                <a:spcPct val="80000"/>
              </a:lnSpc>
            </a:pPr>
            <a:r>
              <a:rPr lang="ru-RU" sz="1700" smtClean="0"/>
              <a:t>Значимость проблемы и степень ее разработанности. </a:t>
            </a:r>
          </a:p>
          <a:p>
            <a:pPr algn="r" eaLnBrk="1" hangingPunct="1">
              <a:lnSpc>
                <a:spcPct val="80000"/>
              </a:lnSpc>
            </a:pPr>
            <a:r>
              <a:rPr lang="ru-RU" sz="1700" smtClean="0"/>
              <a:t>…Тем не менее, несмотря на высокую ценность результатов проведенных исследований, не нашли достаточного отражения:</a:t>
            </a:r>
          </a:p>
          <a:p>
            <a:pPr algn="r" eaLnBrk="1" hangingPunct="1">
              <a:lnSpc>
                <a:spcPct val="80000"/>
              </a:lnSpc>
            </a:pPr>
            <a:r>
              <a:rPr lang="ru-RU" sz="1700" smtClean="0"/>
              <a:t> вопросы разработки системы своевременного и достоверного формирования информации о деятельности экономического субъекта на разных стадиях реализации стратегии устойчивого развития,  </a:t>
            </a:r>
          </a:p>
          <a:p>
            <a:pPr algn="r" eaLnBrk="1" hangingPunct="1">
              <a:lnSpc>
                <a:spcPct val="80000"/>
              </a:lnSpc>
            </a:pPr>
            <a:r>
              <a:rPr lang="ru-RU" sz="1700" smtClean="0"/>
              <a:t>составления отчётности об УР с учетом информационных запросов заинтересованных сторон, </a:t>
            </a:r>
          </a:p>
          <a:p>
            <a:pPr algn="r" eaLnBrk="1" hangingPunct="1">
              <a:lnSpc>
                <a:spcPct val="80000"/>
              </a:lnSpc>
            </a:pPr>
            <a:r>
              <a:rPr lang="ru-RU" sz="1700" smtClean="0"/>
              <a:t>разработки системы показателей для мониторинга и оценки  степени достижения целей УР. </a:t>
            </a:r>
          </a:p>
          <a:p>
            <a:pPr algn="r" eaLnBrk="1" hangingPunct="1">
              <a:lnSpc>
                <a:spcPct val="80000"/>
              </a:lnSpc>
            </a:pPr>
            <a:r>
              <a:rPr lang="ru-RU" sz="1700" smtClean="0"/>
              <a:t>Необходимость научной проработки вопросов формирования комплексного подхода к информационно - аналитическому обеспечению стратегии устойчивого развития обусловила актуальность и выбор темы данного диссертационного исследования.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7643813" cy="1371600"/>
          </a:xfrm>
        </p:spPr>
        <p:txBody>
          <a:bodyPr wrap="square" numCol="1" anchorCtr="0" compatLnSpc="1">
            <a:prstTxWarp prst="textNoShape">
              <a:avLst/>
            </a:prstTxWarp>
          </a:bodyPr>
          <a:lstStyle/>
          <a:p>
            <a:pPr algn="r" eaLnBrk="1" hangingPunct="1"/>
            <a:r>
              <a:rPr lang="ru-RU" sz="2400" cap="none" smtClean="0">
                <a:solidFill>
                  <a:schemeClr val="tx1"/>
                </a:solidFill>
                <a:latin typeface="Times New Roman" pitchFamily="18" charset="0"/>
              </a:rPr>
              <a:t>ФОРМУЛИРОВАНИЕ ЦЕЛИ И ЗАДАЧ ИССЛЕДОВАНИЯ</a:t>
            </a:r>
          </a:p>
        </p:txBody>
      </p:sp>
      <p:sp>
        <p:nvSpPr>
          <p:cNvPr id="23554" name="Объект 2"/>
          <p:cNvSpPr>
            <a:spLocks noGrp="1"/>
          </p:cNvSpPr>
          <p:nvPr>
            <p:ph idx="1"/>
          </p:nvPr>
        </p:nvSpPr>
        <p:spPr/>
        <p:txBody>
          <a:bodyPr/>
          <a:lstStyle/>
          <a:p>
            <a:pPr algn="just" eaLnBrk="1" hangingPunct="1"/>
            <a:r>
              <a:rPr lang="cs-CZ" smtClean="0"/>
              <a:t>От доказательства актуальности выбранной темы логично перейти к </a:t>
            </a:r>
            <a:r>
              <a:rPr lang="cs-CZ" i="1" smtClean="0"/>
              <a:t>формулировке цели</a:t>
            </a:r>
            <a:r>
              <a:rPr lang="ru-RU" i="1" smtClean="0"/>
              <a:t>,</a:t>
            </a:r>
            <a:r>
              <a:rPr lang="ru-RU" smtClean="0"/>
              <a:t> постановке </a:t>
            </a:r>
            <a:r>
              <a:rPr lang="ru-RU" i="1" smtClean="0"/>
              <a:t>гипотезы,</a:t>
            </a:r>
            <a:r>
              <a:rPr lang="ru-RU" smtClean="0"/>
              <a:t> выделении </a:t>
            </a:r>
            <a:r>
              <a:rPr lang="ru-RU" i="1" smtClean="0"/>
              <a:t>проблем</a:t>
            </a:r>
            <a:r>
              <a:rPr lang="ru-RU" smtClean="0"/>
              <a:t> и </a:t>
            </a:r>
            <a:r>
              <a:rPr lang="ru-RU" i="1" smtClean="0"/>
              <a:t>методологии исследования</a:t>
            </a:r>
            <a:r>
              <a:rPr lang="ru-RU" smtClean="0"/>
              <a:t> данной темы и постановки соответствующих  </a:t>
            </a:r>
            <a:r>
              <a:rPr lang="cs-CZ" i="1" smtClean="0"/>
              <a:t>задач,</a:t>
            </a:r>
            <a:r>
              <a:rPr lang="cs-CZ" smtClean="0"/>
              <a:t> </a:t>
            </a:r>
            <a:r>
              <a:rPr lang="ru-RU" smtClean="0"/>
              <a:t>которые позволят д</a:t>
            </a:r>
            <a:r>
              <a:rPr lang="cs-CZ" smtClean="0"/>
              <a:t>ости</a:t>
            </a:r>
            <a:r>
              <a:rPr lang="ru-RU" smtClean="0"/>
              <a:t>гнуть</a:t>
            </a:r>
            <a:r>
              <a:rPr lang="cs-CZ" smtClean="0"/>
              <a:t> поставленн</a:t>
            </a:r>
            <a:r>
              <a:rPr lang="ru-RU" smtClean="0"/>
              <a:t>ой</a:t>
            </a:r>
            <a:r>
              <a:rPr lang="cs-CZ" smtClean="0"/>
              <a:t> цел</a:t>
            </a:r>
            <a:r>
              <a:rPr lang="ru-RU" smtClean="0"/>
              <a:t>и</a:t>
            </a:r>
            <a:r>
              <a:rPr lang="cs-CZ" smtClean="0"/>
              <a:t>. Это </a:t>
            </a:r>
            <a:r>
              <a:rPr lang="ru-RU" smtClean="0"/>
              <a:t>о</a:t>
            </a:r>
            <a:r>
              <a:rPr lang="cs-CZ" smtClean="0"/>
              <a:t>бычно делается в форме перечисления (</a:t>
            </a:r>
            <a:r>
              <a:rPr lang="ru-RU" smtClean="0"/>
              <a:t>исследовать</a:t>
            </a:r>
            <a:r>
              <a:rPr lang="cs-CZ" smtClean="0"/>
              <a:t>.., </a:t>
            </a:r>
            <a:r>
              <a:rPr lang="ru-RU" smtClean="0"/>
              <a:t>провести</a:t>
            </a:r>
            <a:r>
              <a:rPr lang="cs-CZ" smtClean="0"/>
              <a:t>.., установить.., </a:t>
            </a:r>
            <a:r>
              <a:rPr lang="ru-RU" smtClean="0"/>
              <a:t>обосновать</a:t>
            </a:r>
            <a:r>
              <a:rPr lang="cs-CZ" smtClean="0"/>
              <a:t>.., </a:t>
            </a:r>
            <a:r>
              <a:rPr lang="ru-RU" smtClean="0"/>
              <a:t>выявить.., разработать.. и т.п.). </a:t>
            </a:r>
          </a:p>
          <a:p>
            <a:pPr algn="just" eaLnBrk="1" hangingPunct="1"/>
            <a:endParaRPr lang="ru-RU"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250"/>
            <a:ext cx="8218488" cy="288925"/>
          </a:xfrm>
        </p:spPr>
        <p:txBody>
          <a:bodyPr wrap="square" numCol="1" anchorCtr="0" compatLnSpc="1">
            <a:prstTxWarp prst="textNoShape">
              <a:avLst/>
            </a:prstTxWarp>
          </a:bodyPr>
          <a:lstStyle/>
          <a:p>
            <a:pPr algn="r" eaLnBrk="1" hangingPunct="1"/>
            <a:r>
              <a:rPr lang="ru-RU" sz="2000" cap="none" smtClean="0">
                <a:solidFill>
                  <a:schemeClr val="tx1"/>
                </a:solidFill>
                <a:latin typeface="Times New Roman" pitchFamily="18" charset="0"/>
              </a:rPr>
              <a:t>ВВЕДЕНИЕ. ЦЕЛЬ И ЗАДАЧИ ИССЛЕДОВАНИЯ</a:t>
            </a:r>
          </a:p>
        </p:txBody>
      </p:sp>
      <p:sp>
        <p:nvSpPr>
          <p:cNvPr id="3" name="Объект 2"/>
          <p:cNvSpPr>
            <a:spLocks noGrp="1"/>
          </p:cNvSpPr>
          <p:nvPr>
            <p:ph idx="1"/>
          </p:nvPr>
        </p:nvSpPr>
        <p:spPr>
          <a:xfrm>
            <a:off x="323850" y="1484313"/>
            <a:ext cx="8424863" cy="5184775"/>
          </a:xfrm>
        </p:spPr>
        <p:txBody>
          <a:bodyPr>
            <a:normAutofit/>
          </a:bodyPr>
          <a:lstStyle/>
          <a:p>
            <a:pPr algn="r" eaLnBrk="1" hangingPunct="1">
              <a:lnSpc>
                <a:spcPct val="80000"/>
              </a:lnSpc>
            </a:pPr>
            <a:r>
              <a:rPr lang="ru-RU" sz="1300" smtClean="0"/>
              <a:t>Цель исследования заключается в формировании комплекса  методических подходов и практических рекомендаций по разработке аналитического инструментария процесса обоснования стратегических решений в области устойчивого развития хозяйствующих субъектов. </a:t>
            </a:r>
          </a:p>
          <a:p>
            <a:pPr algn="r" eaLnBrk="1" hangingPunct="1">
              <a:lnSpc>
                <a:spcPct val="80000"/>
              </a:lnSpc>
            </a:pPr>
            <a:r>
              <a:rPr lang="ru-RU" sz="1300" smtClean="0"/>
              <a:t>Поставленная цель обусловила необходимость решения следующих задач: </a:t>
            </a:r>
          </a:p>
          <a:p>
            <a:pPr algn="r" eaLnBrk="1" hangingPunct="1">
              <a:lnSpc>
                <a:spcPct val="80000"/>
              </a:lnSpc>
            </a:pPr>
            <a:r>
              <a:rPr lang="ru-RU" sz="1300" smtClean="0"/>
              <a:t>1. Выделить, обосновать и систематизировать ключевые факторы, влияющие на устойчивое развитие компании, комплексно учитывающие экономическую устойчивость хозяйствующих субъектов, их социальную и экологическую ответственность, технологическую и организационную эффективность, а также взаимодействие с различными группами заинтересованных сторон. </a:t>
            </a:r>
          </a:p>
          <a:p>
            <a:pPr algn="r" eaLnBrk="1" hangingPunct="1">
              <a:lnSpc>
                <a:spcPct val="80000"/>
              </a:lnSpc>
            </a:pPr>
            <a:r>
              <a:rPr lang="ru-RU" sz="1300" smtClean="0"/>
              <a:t>2. Исследовать существующие подходы к анализу и оценке устойчивого развития и предложить принципиальную схему формирования системы показателей устойчивого развития в разрезе ключевых факторов. </a:t>
            </a:r>
          </a:p>
          <a:p>
            <a:pPr algn="r" eaLnBrk="1" hangingPunct="1">
              <a:lnSpc>
                <a:spcPct val="80000"/>
              </a:lnSpc>
            </a:pPr>
            <a:r>
              <a:rPr lang="ru-RU" sz="1300" smtClean="0"/>
              <a:t>3. Разработать стратегическую карту показателей устойчивого развития экономического субъекта, учитывающую отраслевую специфику, организационную структуру управления, а также особенности модели хозяйствования и обосновать ее  практическую применимость.  </a:t>
            </a:r>
          </a:p>
          <a:p>
            <a:pPr algn="r" eaLnBrk="1" hangingPunct="1">
              <a:lnSpc>
                <a:spcPct val="80000"/>
              </a:lnSpc>
            </a:pPr>
            <a:r>
              <a:rPr lang="ru-RU" sz="1300" smtClean="0"/>
              <a:t>4. Провести анализ эволюции системы корпоративной отчетности, оценить текущее состояние информационной базы устойчивого развития экономических субъектов для обоснования необходимости перехода к интегрированной отчетности, разработать рекомендации по совершенствованию данной системы путем раскрытия информации в разрезе ключевых факторов устойчивости, формируемой на этой основе системы показателей и критериев их оценки. </a:t>
            </a:r>
          </a:p>
          <a:p>
            <a:pPr algn="r" eaLnBrk="1" hangingPunct="1">
              <a:lnSpc>
                <a:spcPct val="80000"/>
              </a:lnSpc>
            </a:pPr>
            <a:r>
              <a:rPr lang="ru-RU" sz="1300" smtClean="0"/>
              <a:t> 5. Предложить принципиальную схему организационных процедур по формированию, представлению и анализу информации об устойчивом развитии экономического субъекта для целей принятия управленческих решений на разных стадиях реализации стратегии устойчивого развития.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188913"/>
            <a:ext cx="8280400" cy="684212"/>
          </a:xfrm>
        </p:spPr>
        <p:txBody>
          <a:bodyPr wrap="square" numCol="1" anchorCtr="0" compatLnSpc="1">
            <a:prstTxWarp prst="textNoShape">
              <a:avLst/>
            </a:prstTxWarp>
          </a:bodyPr>
          <a:lstStyle/>
          <a:p>
            <a:pPr algn="ctr" eaLnBrk="1" hangingPunct="1"/>
            <a:r>
              <a:rPr lang="ru-RU" sz="2400" cap="none" smtClean="0">
                <a:solidFill>
                  <a:schemeClr val="tx1"/>
                </a:solidFill>
                <a:latin typeface="Times New Roman" pitchFamily="18" charset="0"/>
              </a:rPr>
              <a:t>ЭЛЕМЕНТЫ НАУЧНОЙ НОВИЗНЫ</a:t>
            </a:r>
          </a:p>
        </p:txBody>
      </p:sp>
      <p:sp>
        <p:nvSpPr>
          <p:cNvPr id="3" name="Объект 2"/>
          <p:cNvSpPr>
            <a:spLocks noGrp="1"/>
          </p:cNvSpPr>
          <p:nvPr>
            <p:ph idx="1"/>
          </p:nvPr>
        </p:nvSpPr>
        <p:spPr/>
        <p:txBody>
          <a:bodyPr>
            <a:normAutofit/>
          </a:bodyPr>
          <a:lstStyle/>
          <a:p>
            <a:pPr algn="just" eaLnBrk="1" hangingPunct="1">
              <a:lnSpc>
                <a:spcPct val="80000"/>
              </a:lnSpc>
            </a:pPr>
            <a:r>
              <a:rPr lang="ru-RU" sz="1900" smtClean="0"/>
              <a:t>1. Выявлены и обоснованы принципы, критерии и факторы устойчивого развития организации. Выработан подход к параметризации и оценке устойчивого развития в разрезе выделенных ключевых факторов устойчивости: экономической эффективности, экологической безопасности, социальной устойчивости, эффективных взаимоотношений с основными группами заинтересованных сторон, технологической и организационной результативности. В отличие от традиционного подхода,  выделяющего три аспекта рассмотрения и анализа (экономическая, социальная и экологическая результативность), предлагаемый расширенный подход позволяет учесть ключевые задачи развития российской экономики, включая требования энергоэффективности, ресурсосбережения, инновационного характера развития, а также  повышения прозрачности бизнеса и учета требований ключевых заинтересованных сторон (С. 28-30). </a:t>
            </a:r>
          </a:p>
          <a:p>
            <a:pPr algn="just" eaLnBrk="1" hangingPunct="1">
              <a:lnSpc>
                <a:spcPct val="80000"/>
              </a:lnSpc>
            </a:pPr>
            <a:endParaRPr lang="ru-RU" sz="19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18488" cy="1371600"/>
          </a:xfrm>
        </p:spPr>
        <p:txBody>
          <a:bodyPr wrap="square" numCol="1" anchorCtr="0" compatLnSpc="1">
            <a:prstTxWarp prst="textNoShape">
              <a:avLst/>
            </a:prstTxWarp>
          </a:bodyPr>
          <a:lstStyle/>
          <a:p>
            <a:pPr algn="r" eaLnBrk="1" hangingPunct="1"/>
            <a:r>
              <a:rPr lang="ru-RU" sz="2400" cap="none" smtClean="0">
                <a:solidFill>
                  <a:schemeClr val="tx1"/>
                </a:solidFill>
                <a:latin typeface="Times New Roman" pitchFamily="18" charset="0"/>
              </a:rPr>
              <a:t>ЭЛЕМЕНТЫ НАУЧНОЙ НОВИЗНЫ. ПРОДОЛЖЕНИЕ</a:t>
            </a:r>
          </a:p>
        </p:txBody>
      </p:sp>
      <p:sp>
        <p:nvSpPr>
          <p:cNvPr id="26626" name="Объект 2"/>
          <p:cNvSpPr>
            <a:spLocks noGrp="1"/>
          </p:cNvSpPr>
          <p:nvPr>
            <p:ph idx="1"/>
          </p:nvPr>
        </p:nvSpPr>
        <p:spPr>
          <a:xfrm>
            <a:off x="395288" y="1700213"/>
            <a:ext cx="7620000" cy="4373562"/>
          </a:xfrm>
        </p:spPr>
        <p:txBody>
          <a:bodyPr/>
          <a:lstStyle/>
          <a:p>
            <a:pPr algn="just" eaLnBrk="1" hangingPunct="1"/>
            <a:r>
              <a:rPr lang="ru-RU" smtClean="0"/>
              <a:t>2. Разработана подход к формированию системы показателей устойчивого развития, основанный на многоуровневой декомпозиции стратегических целей организации в разрезе ключевых факторов устойчивости, обосновании приоритетов развития по каждому из факторов и разработке соответствующих показателей для оценки степени достижения поставленных целей.     (С.71-79).  </a:t>
            </a:r>
          </a:p>
          <a:p>
            <a:pPr eaLnBrk="1" hangingPunct="1"/>
            <a:endParaRPr lang="ru-RU"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9275"/>
            <a:ext cx="8075613" cy="358775"/>
          </a:xfrm>
        </p:spPr>
        <p:txBody>
          <a:bodyPr wrap="square" numCol="1" anchorCtr="0" compatLnSpc="1">
            <a:prstTxWarp prst="textNoShape">
              <a:avLst/>
            </a:prstTxWarp>
          </a:bodyPr>
          <a:lstStyle/>
          <a:p>
            <a:pPr algn="r" eaLnBrk="1" hangingPunct="1"/>
            <a:r>
              <a:rPr lang="ru-RU" sz="2000" cap="none" smtClean="0">
                <a:solidFill>
                  <a:schemeClr val="tx1"/>
                </a:solidFill>
                <a:latin typeface="Times New Roman" pitchFamily="18" charset="0"/>
              </a:rPr>
              <a:t>ЭЛЕМЕНТЫ НАУЧНОЙ НОВИЗНЫ. ПРОДОЛЖЕНИЕ</a:t>
            </a:r>
          </a:p>
        </p:txBody>
      </p:sp>
      <p:sp>
        <p:nvSpPr>
          <p:cNvPr id="27650" name="Объект 2"/>
          <p:cNvSpPr>
            <a:spLocks noGrp="1"/>
          </p:cNvSpPr>
          <p:nvPr>
            <p:ph idx="1"/>
          </p:nvPr>
        </p:nvSpPr>
        <p:spPr>
          <a:xfrm>
            <a:off x="611188" y="1752600"/>
            <a:ext cx="7993062" cy="4373563"/>
          </a:xfrm>
        </p:spPr>
        <p:txBody>
          <a:bodyPr/>
          <a:lstStyle/>
          <a:p>
            <a:pPr algn="just" eaLnBrk="1" hangingPunct="1"/>
            <a:r>
              <a:rPr lang="ru-RU" smtClean="0"/>
              <a:t>3. Разработана и обоснована практическая применимость стратегической карты показателей устойчивого развития вертикально-интегрированной компании на примере  агропромышленного холдинга, учитывающей специфику сельскохозяйственной отрасли, степень диверсификации и вертикальной интеграции хозяйствующего субъекта, организационной и корпоративной структуры управления (С.121-138). </a:t>
            </a:r>
          </a:p>
          <a:p>
            <a:pPr algn="just" eaLnBrk="1" hangingPunct="1"/>
            <a:endParaRPr lang="ru-RU"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20713"/>
            <a:ext cx="8147050" cy="431800"/>
          </a:xfrm>
        </p:spPr>
        <p:txBody>
          <a:bodyPr wrap="square" numCol="1" anchorCtr="0" compatLnSpc="1">
            <a:prstTxWarp prst="textNoShape">
              <a:avLst/>
            </a:prstTxWarp>
          </a:bodyPr>
          <a:lstStyle/>
          <a:p>
            <a:pPr algn="r" eaLnBrk="1" hangingPunct="1"/>
            <a:r>
              <a:rPr lang="ru-RU" sz="2000" cap="none" smtClean="0">
                <a:solidFill>
                  <a:schemeClr val="tx1"/>
                </a:solidFill>
                <a:latin typeface="Times New Roman" pitchFamily="18" charset="0"/>
              </a:rPr>
              <a:t>ПРАКТИЧЕСКАЯ ЗНАЧИМОСТЬ</a:t>
            </a:r>
          </a:p>
        </p:txBody>
      </p:sp>
      <p:sp>
        <p:nvSpPr>
          <p:cNvPr id="3" name="Объект 2"/>
          <p:cNvSpPr>
            <a:spLocks noGrp="1"/>
          </p:cNvSpPr>
          <p:nvPr>
            <p:ph idx="1"/>
          </p:nvPr>
        </p:nvSpPr>
        <p:spPr/>
        <p:txBody>
          <a:bodyPr>
            <a:normAutofit/>
          </a:bodyPr>
          <a:lstStyle/>
          <a:p>
            <a:pPr algn="just" eaLnBrk="1" hangingPunct="1">
              <a:lnSpc>
                <a:spcPct val="80000"/>
              </a:lnSpc>
            </a:pPr>
            <a:r>
              <a:rPr lang="ru-RU" sz="1700" smtClean="0"/>
              <a:t>Самостоятельное практическое значение имеют: </a:t>
            </a:r>
          </a:p>
          <a:p>
            <a:pPr algn="just" eaLnBrk="1" hangingPunct="1">
              <a:lnSpc>
                <a:spcPct val="80000"/>
              </a:lnSpc>
            </a:pPr>
            <a:r>
              <a:rPr lang="ru-RU" sz="1700" smtClean="0"/>
              <a:t> система показателей устойчивого развития хозяйствующего субъекта в разрезе ключевых факторов, позволяющая осуществлять непрерывный мониторинг степени достижения установленных целей в области устойчивого устойчивости и оценивать результативность проводимых мероприятий; </a:t>
            </a:r>
          </a:p>
          <a:p>
            <a:pPr algn="just" eaLnBrk="1" hangingPunct="1">
              <a:lnSpc>
                <a:spcPct val="80000"/>
              </a:lnSpc>
            </a:pPr>
            <a:r>
              <a:rPr lang="ru-RU" sz="1700" smtClean="0"/>
              <a:t> предложения по многоуровневой декомпозиции ключевых факторов устойчивости в разрезе приоритетных направлений развития по каждому из них, для группы в целом, а также ключевых операционных сегментов, позволяющие сформировать систему показателей для оценки степени достижения стратегических целей на каждом уровне управления; </a:t>
            </a:r>
          </a:p>
          <a:p>
            <a:pPr algn="just" eaLnBrk="1" hangingPunct="1">
              <a:lnSpc>
                <a:spcPct val="80000"/>
              </a:lnSpc>
            </a:pPr>
            <a:r>
              <a:rPr lang="ru-RU" sz="1700" smtClean="0"/>
              <a:t> рекомендации по раскрытию информации об устойчивом развитии в разрезе ключевых факторов устойчивости, реализация которых предоставит возможность осуществления постоянного мониторинга, проведения сравнительного отраслевого анализа, а также оценки инвестиционной привлекательности экономических субъектов. </a:t>
            </a:r>
          </a:p>
          <a:p>
            <a:pPr algn="just" eaLnBrk="1" hangingPunct="1">
              <a:lnSpc>
                <a:spcPct val="80000"/>
              </a:lnSpc>
            </a:pPr>
            <a:endParaRPr lang="ru-RU" sz="17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9275"/>
            <a:ext cx="8147050" cy="503238"/>
          </a:xfrm>
        </p:spPr>
        <p:txBody>
          <a:bodyPr wrap="square" numCol="1" anchorCtr="0" compatLnSpc="1">
            <a:prstTxWarp prst="textNoShape">
              <a:avLst/>
            </a:prstTxWarp>
          </a:bodyPr>
          <a:lstStyle/>
          <a:p>
            <a:pPr algn="r" eaLnBrk="1" hangingPunct="1"/>
            <a:r>
              <a:rPr lang="ru-RU" sz="2400" cap="none" smtClean="0">
                <a:solidFill>
                  <a:schemeClr val="tx1"/>
                </a:solidFill>
                <a:latin typeface="Times New Roman" pitchFamily="18" charset="0"/>
              </a:rPr>
              <a:t>ОБЪЕКТ И ПРЕДМЕТ ИССЛЕДОВАНИЯ</a:t>
            </a:r>
          </a:p>
        </p:txBody>
      </p:sp>
      <p:sp>
        <p:nvSpPr>
          <p:cNvPr id="29698" name="Объект 2"/>
          <p:cNvSpPr>
            <a:spLocks noGrp="1"/>
          </p:cNvSpPr>
          <p:nvPr>
            <p:ph idx="1"/>
          </p:nvPr>
        </p:nvSpPr>
        <p:spPr/>
        <p:txBody>
          <a:bodyPr/>
          <a:lstStyle/>
          <a:p>
            <a:pPr algn="just" eaLnBrk="1" hangingPunct="1"/>
            <a:r>
              <a:rPr lang="ru-RU" smtClean="0"/>
              <a:t>Объект исследования. Объектом диссертационного исследования являются система стратегического управления предприятиями реального сектора экономики, осуществляющими интеграцию принципов УР в свою деятельность. </a:t>
            </a:r>
          </a:p>
          <a:p>
            <a:pPr algn="just" eaLnBrk="1" hangingPunct="1"/>
            <a:r>
              <a:rPr lang="ru-RU" smtClean="0"/>
              <a:t>Предмет исследования. Предметом исследования является методы, процедуры и инструменты разработки информационно – аналитического обеспечения стратегии устойчивого развития хозяйствующего субъекта.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813"/>
            <a:ext cx="8291513" cy="792162"/>
          </a:xfrm>
        </p:spPr>
        <p:txBody>
          <a:bodyPr wrap="square" numCol="1" anchorCtr="0" compatLnSpc="1">
            <a:prstTxWarp prst="textNoShape">
              <a:avLst/>
            </a:prstTxWarp>
            <a:noAutofit/>
          </a:bodyPr>
          <a:lstStyle/>
          <a:p>
            <a:pPr algn="r" eaLnBrk="1" hangingPunct="1"/>
            <a:r>
              <a:rPr lang="ru-RU" sz="2400" cap="none" smtClean="0">
                <a:solidFill>
                  <a:schemeClr val="tx1"/>
                </a:solidFill>
                <a:latin typeface="Times New Roman" pitchFamily="18" charset="0"/>
              </a:rPr>
              <a:t>МЕТОДИЧЕСКИЕ ОСНОВЫ ДЛЯ НАПИСАНИЯ МАГИСТЕРСКОЙ ДИССЕРТАЦИИ</a:t>
            </a:r>
          </a:p>
        </p:txBody>
      </p:sp>
      <p:sp>
        <p:nvSpPr>
          <p:cNvPr id="30722" name="Содержимое 2"/>
          <p:cNvSpPr>
            <a:spLocks noGrp="1"/>
          </p:cNvSpPr>
          <p:nvPr>
            <p:ph idx="1"/>
          </p:nvPr>
        </p:nvSpPr>
        <p:spPr/>
        <p:txBody>
          <a:bodyPr/>
          <a:lstStyle/>
          <a:p>
            <a:pPr eaLnBrk="1" hangingPunct="1"/>
            <a:r>
              <a:rPr lang="ru-RU" smtClean="0"/>
              <a:t>Основная часть магистерской диссертации включает не менее трех  глав (разделов) в соответствии с логикой изложения. </a:t>
            </a:r>
          </a:p>
          <a:p>
            <a:pPr eaLnBrk="1" hangingPunct="1"/>
            <a:r>
              <a:rPr lang="ru-RU" smtClean="0"/>
              <a:t>Названия глав должны быть предельно краткими, четкими, точно отражать их основное содержание и </a:t>
            </a:r>
            <a:r>
              <a:rPr lang="ru-RU" smtClean="0">
                <a:solidFill>
                  <a:srgbClr val="FF0000"/>
                </a:solidFill>
              </a:rPr>
              <a:t>не повторять название диссертации.</a:t>
            </a:r>
          </a:p>
          <a:p>
            <a:pPr eaLnBrk="1" hangingPunct="1"/>
            <a:r>
              <a:rPr lang="ru-RU" smtClean="0"/>
              <a:t>Результаты проведенного в первой главе теоретического исследования являются основой для разработки методики, раскрываемой, как правило, во второй главе. Это, в свою очередь, является основой написания третьей главы практического характера.  </a:t>
            </a:r>
          </a:p>
          <a:p>
            <a:pPr eaLnBrk="1" hangingPunct="1"/>
            <a:endParaRPr lang="ru-RU"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3375"/>
            <a:ext cx="8291513" cy="792163"/>
          </a:xfrm>
        </p:spPr>
        <p:txBody>
          <a:bodyPr wrap="square" numCol="1" anchorCtr="0" compatLnSpc="1">
            <a:prstTxWarp prst="textNoShape">
              <a:avLst/>
            </a:prstTxWarp>
          </a:bodyPr>
          <a:lstStyle/>
          <a:p>
            <a:pPr algn="r" eaLnBrk="1" hangingPunct="1"/>
            <a:r>
              <a:rPr lang="ru-RU" sz="2400" cap="none" smtClean="0">
                <a:solidFill>
                  <a:schemeClr val="tx1"/>
                </a:solidFill>
                <a:latin typeface="Times New Roman" pitchFamily="18" charset="0"/>
              </a:rPr>
              <a:t>МЕТОДИЧЕСКИЕ ОСНОВЫ ДЛЯ НАПИСАНИЯ МАГИСТЕРСКОЙ ДИССЕРТАЦИИ. ПЕРВАЯ ГЛАВА</a:t>
            </a:r>
          </a:p>
        </p:txBody>
      </p:sp>
      <p:sp>
        <p:nvSpPr>
          <p:cNvPr id="3" name="Объект 2"/>
          <p:cNvSpPr>
            <a:spLocks noGrp="1"/>
          </p:cNvSpPr>
          <p:nvPr>
            <p:ph idx="1"/>
          </p:nvPr>
        </p:nvSpPr>
        <p:spPr/>
        <p:txBody>
          <a:bodyPr>
            <a:normAutofit/>
          </a:bodyPr>
          <a:lstStyle/>
          <a:p>
            <a:pPr algn="just" eaLnBrk="1" hangingPunct="1">
              <a:lnSpc>
                <a:spcPct val="80000"/>
              </a:lnSpc>
            </a:pPr>
            <a:r>
              <a:rPr lang="ru-RU" sz="1600" smtClean="0"/>
              <a:t>Первая глава, как правило, посвящается теоретическим вопросам, освещаемым в диссертации. </a:t>
            </a:r>
          </a:p>
          <a:p>
            <a:pPr algn="just" eaLnBrk="1" hangingPunct="1">
              <a:lnSpc>
                <a:spcPct val="80000"/>
              </a:lnSpc>
            </a:pPr>
            <a:r>
              <a:rPr lang="ru-RU" sz="1600" smtClean="0"/>
              <a:t>Первая глава формируется на основе изучения имеющейся отечественной и зарубежной научной и специальной литературы по исследуемой теме, а также законодательных нормативных материалов.</a:t>
            </a:r>
          </a:p>
          <a:p>
            <a:pPr algn="just" eaLnBrk="1" hangingPunct="1">
              <a:lnSpc>
                <a:spcPct val="80000"/>
              </a:lnSpc>
            </a:pPr>
            <a:r>
              <a:rPr lang="ru-RU" sz="1600" smtClean="0"/>
              <a:t>В ней содержится: </a:t>
            </a:r>
          </a:p>
          <a:p>
            <a:pPr algn="just" eaLnBrk="1" hangingPunct="1">
              <a:lnSpc>
                <a:spcPct val="80000"/>
              </a:lnSpc>
            </a:pPr>
            <a:r>
              <a:rPr lang="ru-RU" sz="1600" smtClean="0"/>
              <a:t>описание объекта и предмета исследования, различных теоретических концепций, взглядов, принятых понятий и их классификации, а также степени проработанности проблемы в России и за рубежом;</a:t>
            </a:r>
          </a:p>
          <a:p>
            <a:pPr algn="just" eaLnBrk="1" hangingPunct="1">
              <a:lnSpc>
                <a:spcPct val="80000"/>
              </a:lnSpc>
            </a:pPr>
            <a:r>
              <a:rPr lang="ru-RU" sz="1600" smtClean="0"/>
              <a:t>раскрытие студентом понятийного аппарата (в том числе авторские определения) и (или) критическая оценка имеющихся понятий и их уточнение;</a:t>
            </a:r>
          </a:p>
          <a:p>
            <a:pPr algn="just" eaLnBrk="1" hangingPunct="1">
              <a:lnSpc>
                <a:spcPct val="80000"/>
              </a:lnSpc>
            </a:pPr>
            <a:r>
              <a:rPr lang="ru-RU" sz="1600" smtClean="0"/>
              <a:t>описание имеющихся средств и методов по решению рассматриваемой проблемы.</a:t>
            </a:r>
            <a:r>
              <a:rPr lang="cs-CZ" sz="1600" smtClean="0"/>
              <a:t> </a:t>
            </a:r>
            <a:endParaRPr lang="ru-RU" sz="1600" smtClean="0"/>
          </a:p>
          <a:p>
            <a:pPr algn="just" eaLnBrk="1" hangingPunct="1">
              <a:lnSpc>
                <a:spcPct val="80000"/>
              </a:lnSpc>
            </a:pPr>
            <a:r>
              <a:rPr lang="cs-CZ" sz="1600" smtClean="0"/>
              <a:t>Обязательно должны быть раскрыты спорные (дискуссионные) вопросы в части методики </a:t>
            </a:r>
            <a:r>
              <a:rPr lang="ru-RU" sz="1600" smtClean="0"/>
              <a:t>анализа </a:t>
            </a:r>
            <a:r>
              <a:rPr lang="cs-CZ" sz="1600" smtClean="0"/>
              <a:t>отдельных </a:t>
            </a:r>
            <a:r>
              <a:rPr lang="ru-RU" sz="1600" smtClean="0"/>
              <a:t>решений и ситуаций</a:t>
            </a:r>
            <a:r>
              <a:rPr lang="cs-CZ" sz="1600" smtClean="0"/>
              <a:t>, приведены существующие точки зрения по данному вопросу, представленна четкая аргументация разных авторов и сделаны собственные выводы. </a:t>
            </a:r>
            <a:endParaRPr lang="ru-RU" sz="1600" smtClean="0"/>
          </a:p>
          <a:p>
            <a:pPr eaLnBrk="1" hangingPunct="1">
              <a:lnSpc>
                <a:spcPct val="80000"/>
              </a:lnSpc>
            </a:pPr>
            <a:endParaRPr lang="ru-RU" sz="16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147050" cy="1371600"/>
          </a:xfrm>
        </p:spPr>
        <p:txBody>
          <a:bodyPr wrap="square" numCol="1" anchorCtr="0" compatLnSpc="1">
            <a:prstTxWarp prst="textNoShape">
              <a:avLst/>
            </a:prstTxWarp>
          </a:bodyPr>
          <a:lstStyle/>
          <a:p>
            <a:pPr algn="r" eaLnBrk="1" hangingPunct="1"/>
            <a:r>
              <a:rPr lang="ru-RU" sz="2400" i="1" cap="none" smtClean="0">
                <a:solidFill>
                  <a:schemeClr val="tx1"/>
                </a:solidFill>
                <a:latin typeface="Times New Roman" pitchFamily="18" charset="0"/>
              </a:rPr>
              <a:t>ЦЕЛИ ВЫПОЛНЕНИЯ И ЗАЩИТЫ МАГИСТЕРСКОЙ ДИССЕРТАЦИИ</a:t>
            </a:r>
          </a:p>
        </p:txBody>
      </p:sp>
      <p:sp>
        <p:nvSpPr>
          <p:cNvPr id="3" name="Содержимое 2"/>
          <p:cNvSpPr>
            <a:spLocks noGrp="1"/>
          </p:cNvSpPr>
          <p:nvPr>
            <p:ph idx="1"/>
          </p:nvPr>
        </p:nvSpPr>
        <p:spPr/>
        <p:txBody>
          <a:bodyPr>
            <a:normAutofit/>
          </a:bodyPr>
          <a:lstStyle/>
          <a:p>
            <a:pPr algn="r" eaLnBrk="1" hangingPunct="1">
              <a:lnSpc>
                <a:spcPct val="90000"/>
              </a:lnSpc>
              <a:buFont typeface="Arial" charset="0"/>
              <a:buChar char="•"/>
            </a:pPr>
            <a:r>
              <a:rPr lang="ru-RU" sz="1900" smtClean="0"/>
              <a:t> углубление, систематизация и интеграция теоретических знаний и  практических навыков по магистерской программе;</a:t>
            </a:r>
          </a:p>
          <a:p>
            <a:pPr algn="r" eaLnBrk="1" hangingPunct="1">
              <a:lnSpc>
                <a:spcPct val="90000"/>
              </a:lnSpc>
              <a:buFont typeface="Arial" charset="0"/>
              <a:buChar char="•"/>
            </a:pPr>
            <a:r>
              <a:rPr lang="ru-RU" sz="1900" smtClean="0"/>
              <a:t> развитие умения критически оценивать и обобщать теоретические положения;</a:t>
            </a:r>
          </a:p>
          <a:p>
            <a:pPr algn="r" eaLnBrk="1" hangingPunct="1">
              <a:lnSpc>
                <a:spcPct val="90000"/>
              </a:lnSpc>
              <a:buFont typeface="Arial" charset="0"/>
              <a:buChar char="•"/>
            </a:pPr>
            <a:r>
              <a:rPr lang="ru-RU" sz="1900" smtClean="0"/>
              <a:t> применение полученных знаний при решении прикладных задач;</a:t>
            </a:r>
          </a:p>
          <a:p>
            <a:pPr algn="r" eaLnBrk="1" hangingPunct="1">
              <a:lnSpc>
                <a:spcPct val="90000"/>
              </a:lnSpc>
              <a:buFont typeface="Arial" charset="0"/>
              <a:buChar char="•"/>
            </a:pPr>
            <a:r>
              <a:rPr lang="ru-RU" sz="1900" smtClean="0"/>
              <a:t> стимулирование навыков самостоятельной аналитической работы;</a:t>
            </a:r>
          </a:p>
          <a:p>
            <a:pPr algn="r" eaLnBrk="1" hangingPunct="1">
              <a:lnSpc>
                <a:spcPct val="90000"/>
              </a:lnSpc>
              <a:buFont typeface="Arial" charset="0"/>
              <a:buChar char="•"/>
            </a:pPr>
            <a:r>
              <a:rPr lang="ru-RU" sz="1900" smtClean="0"/>
              <a:t> овладение современными методами научного исследования;</a:t>
            </a:r>
          </a:p>
          <a:p>
            <a:pPr algn="r" eaLnBrk="1" hangingPunct="1">
              <a:lnSpc>
                <a:spcPct val="90000"/>
              </a:lnSpc>
              <a:buFont typeface="Arial" charset="0"/>
              <a:buChar char="•"/>
            </a:pPr>
            <a:r>
              <a:rPr lang="ru-RU" sz="1900" smtClean="0"/>
              <a:t> формирование навыков публичной дискуссии и защиты научных идей, предложений и рекомендаций.</a:t>
            </a:r>
          </a:p>
          <a:p>
            <a:pPr eaLnBrk="1" hangingPunct="1">
              <a:lnSpc>
                <a:spcPct val="90000"/>
              </a:lnSpc>
            </a:pPr>
            <a:endParaRPr lang="ru-RU" sz="190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3375"/>
            <a:ext cx="8291513" cy="935038"/>
          </a:xfrm>
        </p:spPr>
        <p:txBody>
          <a:bodyPr wrap="square" numCol="1" anchorCtr="0" compatLnSpc="1">
            <a:prstTxWarp prst="textNoShape">
              <a:avLst/>
            </a:prstTxWarp>
          </a:bodyPr>
          <a:lstStyle/>
          <a:p>
            <a:pPr algn="r" eaLnBrk="1" hangingPunct="1"/>
            <a:r>
              <a:rPr lang="ru-RU" sz="2400" cap="none" smtClean="0">
                <a:solidFill>
                  <a:schemeClr val="tx1"/>
                </a:solidFill>
                <a:latin typeface="Times New Roman" pitchFamily="18" charset="0"/>
              </a:rPr>
              <a:t>МЕТОДИЧЕСКИЕ ОСНОВЫ ДЛЯ НАПИСАНИЯ МАГИСТЕРСКОЙ ДИССЕРТАЦИИ</a:t>
            </a:r>
          </a:p>
        </p:txBody>
      </p:sp>
      <p:sp>
        <p:nvSpPr>
          <p:cNvPr id="32770" name="Объект 2"/>
          <p:cNvSpPr>
            <a:spLocks noGrp="1"/>
          </p:cNvSpPr>
          <p:nvPr>
            <p:ph idx="1"/>
          </p:nvPr>
        </p:nvSpPr>
        <p:spPr>
          <a:xfrm>
            <a:off x="457200" y="1752600"/>
            <a:ext cx="8218488" cy="4373563"/>
          </a:xfrm>
        </p:spPr>
        <p:txBody>
          <a:bodyPr/>
          <a:lstStyle/>
          <a:p>
            <a:pPr algn="just" eaLnBrk="1" hangingPunct="1"/>
            <a:r>
              <a:rPr lang="cs-CZ" smtClean="0"/>
              <a:t>Иллюстрируя отдельные положения </a:t>
            </a:r>
            <a:r>
              <a:rPr lang="ru-RU" smtClean="0"/>
              <a:t>магистерской диссертации</a:t>
            </a:r>
            <a:r>
              <a:rPr lang="cs-CZ" smtClean="0"/>
              <a:t> данными из различных источников, а также цитируя или свободно пересказывая принципиальные положения других авторов, необходимо делать ссылки, наличие которых подчеркивает научную добросовестность студента, придает его работе более убедительный характер. </a:t>
            </a:r>
            <a:endParaRPr lang="ru-RU" smtClean="0"/>
          </a:p>
          <a:p>
            <a:pPr algn="just" eaLnBrk="1" hangingPunct="1"/>
            <a:r>
              <a:rPr lang="ru-RU" smtClean="0"/>
              <a:t>Применение в изложении материала формул, схем, графиков, диаграмм, таблиц является обязательным. Особое внимание должно уделяться языку и стилю написания диссертационной работы, которые свидетельствуют об общем уровне подготовки будущего экономиста, его профессиональной культуре. </a:t>
            </a:r>
          </a:p>
          <a:p>
            <a:pPr eaLnBrk="1" hangingPunct="1"/>
            <a:endParaRPr lang="ru-RU"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7643813" cy="1371600"/>
          </a:xfrm>
        </p:spPr>
        <p:txBody>
          <a:bodyPr wrap="square" numCol="1" anchorCtr="0" compatLnSpc="1">
            <a:prstTxWarp prst="textNoShape">
              <a:avLst/>
            </a:prstTxWarp>
          </a:bodyPr>
          <a:lstStyle/>
          <a:p>
            <a:pPr algn="r" eaLnBrk="1" hangingPunct="1"/>
            <a:r>
              <a:rPr lang="ru-RU" sz="2400" cap="none" smtClean="0">
                <a:solidFill>
                  <a:schemeClr val="tx1"/>
                </a:solidFill>
                <a:latin typeface="Times New Roman" pitchFamily="18" charset="0"/>
              </a:rPr>
              <a:t>НАУЧНЫЙ ОБЗОР ЛИТЕРАТУРЫ И ЦИТИРОВАНИЕ</a:t>
            </a:r>
          </a:p>
        </p:txBody>
      </p:sp>
      <p:sp>
        <p:nvSpPr>
          <p:cNvPr id="33794" name="Объект 2"/>
          <p:cNvSpPr>
            <a:spLocks noGrp="1"/>
          </p:cNvSpPr>
          <p:nvPr>
            <p:ph idx="1"/>
          </p:nvPr>
        </p:nvSpPr>
        <p:spPr/>
        <p:txBody>
          <a:bodyPr/>
          <a:lstStyle/>
          <a:p>
            <a:pPr eaLnBrk="1" hangingPunct="1"/>
            <a:r>
              <a:rPr lang="ru-RU" sz="2800" smtClean="0"/>
              <a:t>Наличие</a:t>
            </a:r>
          </a:p>
          <a:p>
            <a:pPr eaLnBrk="1" hangingPunct="1"/>
            <a:r>
              <a:rPr lang="ru-RU" sz="2800" smtClean="0"/>
              <a:t>Требования</a:t>
            </a:r>
          </a:p>
          <a:p>
            <a:pPr eaLnBrk="1" hangingPunct="1"/>
            <a:r>
              <a:rPr lang="ru-RU" sz="2800" smtClean="0"/>
              <a:t>Критическая оценка!!!</a:t>
            </a:r>
          </a:p>
          <a:p>
            <a:pPr eaLnBrk="1" hangingPunct="1"/>
            <a:r>
              <a:rPr lang="ru-RU" sz="2800" smtClean="0"/>
              <a:t>Оформление</a:t>
            </a:r>
          </a:p>
          <a:p>
            <a:pPr eaLnBrk="1" hangingPunct="1"/>
            <a:endParaRPr lang="ru-RU" smtClean="0"/>
          </a:p>
          <a:p>
            <a:pPr eaLnBrk="1" hangingPunct="1"/>
            <a:endParaRPr lang="ru-RU"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250"/>
            <a:ext cx="8362950" cy="720725"/>
          </a:xfrm>
        </p:spPr>
        <p:txBody>
          <a:bodyPr wrap="square" numCol="1" anchorCtr="0" compatLnSpc="1">
            <a:prstTxWarp prst="textNoShape">
              <a:avLst/>
            </a:prstTxWarp>
            <a:noAutofit/>
          </a:bodyPr>
          <a:lstStyle/>
          <a:p>
            <a:pPr algn="ctr" eaLnBrk="1" hangingPunct="1"/>
            <a:r>
              <a:rPr lang="ru-RU" sz="2400" cap="none" smtClean="0">
                <a:solidFill>
                  <a:schemeClr val="tx1"/>
                </a:solidFill>
                <a:latin typeface="Times New Roman" pitchFamily="18" charset="0"/>
              </a:rPr>
              <a:t>МЕТОДИЧЕСКИЕ ОСНОВЫ ДЛЯ НАПИСАНИЯ МАГИСТЕРСКОЙ ДИССЕРТАЦИИ. ВТОРАЯ ГЛАВА</a:t>
            </a:r>
          </a:p>
        </p:txBody>
      </p:sp>
      <p:sp>
        <p:nvSpPr>
          <p:cNvPr id="3" name="Содержимое 2"/>
          <p:cNvSpPr>
            <a:spLocks noGrp="1"/>
          </p:cNvSpPr>
          <p:nvPr>
            <p:ph idx="1"/>
          </p:nvPr>
        </p:nvSpPr>
        <p:spPr/>
        <p:txBody>
          <a:bodyPr>
            <a:normAutofit/>
          </a:bodyPr>
          <a:lstStyle/>
          <a:p>
            <a:pPr algn="r" eaLnBrk="1" hangingPunct="1">
              <a:lnSpc>
                <a:spcPct val="90000"/>
              </a:lnSpc>
            </a:pPr>
            <a:r>
              <a:rPr lang="ru-RU" smtClean="0"/>
              <a:t>Вторая глава должна содержать методические положения, разрабатываемые автором. </a:t>
            </a:r>
          </a:p>
          <a:p>
            <a:pPr algn="r" eaLnBrk="1" hangingPunct="1">
              <a:lnSpc>
                <a:spcPct val="90000"/>
              </a:lnSpc>
            </a:pPr>
            <a:r>
              <a:rPr lang="ru-RU" smtClean="0"/>
              <a:t>     В ней содержится:</a:t>
            </a:r>
          </a:p>
          <a:p>
            <a:pPr algn="r" eaLnBrk="1" hangingPunct="1">
              <a:lnSpc>
                <a:spcPct val="90000"/>
              </a:lnSpc>
            </a:pPr>
            <a:r>
              <a:rPr lang="ru-RU" smtClean="0"/>
              <a:t>сравнительный анализ существующих методик или моделей исследования объекта;</a:t>
            </a:r>
          </a:p>
          <a:p>
            <a:pPr algn="r" eaLnBrk="1" hangingPunct="1">
              <a:lnSpc>
                <a:spcPct val="90000"/>
              </a:lnSpc>
            </a:pPr>
            <a:r>
              <a:rPr lang="ru-RU" smtClean="0"/>
              <a:t>дается характеристика информационной базы для анализа, при необходимости отмечаются ее недостатки;</a:t>
            </a:r>
          </a:p>
          <a:p>
            <a:pPr algn="r" eaLnBrk="1" hangingPunct="1">
              <a:lnSpc>
                <a:spcPct val="90000"/>
              </a:lnSpc>
            </a:pPr>
            <a:r>
              <a:rPr lang="ru-RU" smtClean="0"/>
              <a:t>осуществляется оценка выбора основных аналитических показателей;</a:t>
            </a:r>
          </a:p>
          <a:p>
            <a:pPr algn="r" eaLnBrk="1" hangingPunct="1">
              <a:lnSpc>
                <a:spcPct val="90000"/>
              </a:lnSpc>
            </a:pPr>
            <a:r>
              <a:rPr lang="ru-RU" smtClean="0"/>
              <a:t>предлагается авторская методика ( возможный вариант – улучшенная и аргументированная для использования действующая или действующие методики). </a:t>
            </a:r>
          </a:p>
          <a:p>
            <a:pPr algn="r" eaLnBrk="1" hangingPunct="1">
              <a:lnSpc>
                <a:spcPct val="90000"/>
              </a:lnSpc>
            </a:pPr>
            <a:endParaRPr lang="ru-RU"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913"/>
            <a:ext cx="8435975" cy="863600"/>
          </a:xfrm>
        </p:spPr>
        <p:txBody>
          <a:bodyPr wrap="square" numCol="1" anchorCtr="0" compatLnSpc="1">
            <a:prstTxWarp prst="textNoShape">
              <a:avLst/>
            </a:prstTxWarp>
            <a:noAutofit/>
          </a:bodyPr>
          <a:lstStyle/>
          <a:p>
            <a:pPr algn="ctr" eaLnBrk="1" hangingPunct="1"/>
            <a:r>
              <a:rPr lang="ru-RU" sz="2400" cap="none" smtClean="0">
                <a:solidFill>
                  <a:schemeClr val="tx1"/>
                </a:solidFill>
                <a:latin typeface="Times New Roman" pitchFamily="18" charset="0"/>
              </a:rPr>
              <a:t>МЕТОДИЧЕСКИЕ ОСНОВЫ ДЛЯ НАПИСАНИЯ МАГИСТЕРСКОЙ ДИССЕРТАЦИИ. ТРЕТЬЯ ГЛАВА</a:t>
            </a:r>
            <a:r>
              <a:rPr lang="ru-RU" sz="3200" b="1" cap="none" smtClean="0"/>
              <a:t> </a:t>
            </a:r>
            <a:endParaRPr lang="ru-RU" sz="3200" cap="none" smtClean="0"/>
          </a:p>
        </p:txBody>
      </p:sp>
      <p:sp>
        <p:nvSpPr>
          <p:cNvPr id="35842" name="Содержимое 2"/>
          <p:cNvSpPr>
            <a:spLocks noGrp="1"/>
          </p:cNvSpPr>
          <p:nvPr>
            <p:ph idx="1"/>
          </p:nvPr>
        </p:nvSpPr>
        <p:spPr>
          <a:xfrm>
            <a:off x="684213" y="1484313"/>
            <a:ext cx="7620000" cy="4373562"/>
          </a:xfrm>
        </p:spPr>
        <p:txBody>
          <a:bodyPr/>
          <a:lstStyle/>
          <a:p>
            <a:pPr algn="r" eaLnBrk="1" hangingPunct="1"/>
            <a:r>
              <a:rPr lang="ru-RU" smtClean="0"/>
              <a:t>В третьей главе излагаются рекомендации и предложения автора, полученные в ходе исследования. В этой главе на основе проведенных исследований:</a:t>
            </a:r>
          </a:p>
          <a:p>
            <a:pPr algn="r" eaLnBrk="1" hangingPunct="1"/>
            <a:r>
              <a:rPr lang="ru-RU" smtClean="0"/>
              <a:t>анализируются результаты апробации авторского алгоритма (авторской методики) по решению рассматриваемой проблемы; </a:t>
            </a:r>
          </a:p>
          <a:p>
            <a:pPr algn="r" eaLnBrk="1" hangingPunct="1"/>
            <a:r>
              <a:rPr lang="ru-RU" smtClean="0"/>
              <a:t>формулируются конкретные практические рекомендации и предложения по совершенствованию исследуемых явлений и процессов, в том числе по внесению изменений в нормативные правовые акты;</a:t>
            </a:r>
          </a:p>
          <a:p>
            <a:pPr algn="r" eaLnBrk="1" hangingPunct="1"/>
            <a:r>
              <a:rPr lang="ru-RU" smtClean="0"/>
              <a:t>разрабатываются пути решения проблемной ситуации и определяется научный вклад автора в ее решение</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333375"/>
            <a:ext cx="8064500" cy="1047750"/>
          </a:xfrm>
        </p:spPr>
        <p:txBody>
          <a:bodyPr wrap="square" numCol="1" anchorCtr="0" compatLnSpc="1">
            <a:prstTxWarp prst="textNoShape">
              <a:avLst/>
            </a:prstTxWarp>
            <a:noAutofit/>
          </a:bodyPr>
          <a:lstStyle/>
          <a:p>
            <a:pPr algn="ctr" eaLnBrk="1" hangingPunct="1"/>
            <a:r>
              <a:rPr lang="ru-RU" sz="2400" cap="none" smtClean="0">
                <a:solidFill>
                  <a:schemeClr val="tx1"/>
                </a:solidFill>
                <a:latin typeface="Times New Roman" pitchFamily="18" charset="0"/>
              </a:rPr>
              <a:t>МЕТОДИЧЕСКИЕ ОСНОВЫ ДЛЯ НАПИСАНИЯ МАГИСТЕРСКОЙ ДИССЕРТАЦИИ</a:t>
            </a:r>
          </a:p>
        </p:txBody>
      </p:sp>
      <p:sp>
        <p:nvSpPr>
          <p:cNvPr id="3" name="Содержимое 2"/>
          <p:cNvSpPr>
            <a:spLocks noGrp="1"/>
          </p:cNvSpPr>
          <p:nvPr>
            <p:ph idx="1"/>
          </p:nvPr>
        </p:nvSpPr>
        <p:spPr/>
        <p:txBody>
          <a:bodyPr>
            <a:normAutofit/>
          </a:bodyPr>
          <a:lstStyle/>
          <a:p>
            <a:pPr algn="r" eaLnBrk="1" hangingPunct="1">
              <a:lnSpc>
                <a:spcPct val="80000"/>
              </a:lnSpc>
            </a:pPr>
            <a:r>
              <a:rPr lang="ru-RU" sz="1700" smtClean="0"/>
              <a:t>Заключение как самостоятельный раздел магистерской диссертации содержит краткий обзор основных аналитических выводов проведенного исследования и описание полученных результатов.</a:t>
            </a:r>
          </a:p>
          <a:p>
            <a:pPr algn="r" eaLnBrk="1" hangingPunct="1">
              <a:lnSpc>
                <a:spcPct val="80000"/>
              </a:lnSpc>
            </a:pPr>
            <a:r>
              <a:rPr lang="ru-RU" sz="1700" smtClean="0"/>
              <a:t>В заключении должны быть представлены:</a:t>
            </a:r>
          </a:p>
          <a:p>
            <a:pPr algn="r" eaLnBrk="1" hangingPunct="1">
              <a:lnSpc>
                <a:spcPct val="80000"/>
              </a:lnSpc>
            </a:pPr>
            <a:r>
              <a:rPr lang="ru-RU" sz="1700" smtClean="0"/>
              <a:t>общие выводы по результатам работы;</a:t>
            </a:r>
          </a:p>
          <a:p>
            <a:pPr algn="r" eaLnBrk="1" hangingPunct="1">
              <a:lnSpc>
                <a:spcPct val="80000"/>
              </a:lnSpc>
            </a:pPr>
            <a:r>
              <a:rPr lang="ru-RU" sz="1700" smtClean="0"/>
              <a:t>оценка достоверности полученных результатов и сравнение с аналогичными результатами отечественных и зарубежных работ;</a:t>
            </a:r>
          </a:p>
          <a:p>
            <a:pPr algn="r" eaLnBrk="1" hangingPunct="1">
              <a:lnSpc>
                <a:spcPct val="80000"/>
              </a:lnSpc>
            </a:pPr>
            <a:r>
              <a:rPr lang="ru-RU" sz="1700" smtClean="0"/>
              <a:t>предложения по использованию результатов работы, возможности внедрения разработанных предложений;</a:t>
            </a:r>
          </a:p>
          <a:p>
            <a:pPr algn="r" eaLnBrk="1" hangingPunct="1">
              <a:lnSpc>
                <a:spcPct val="80000"/>
              </a:lnSpc>
            </a:pPr>
            <a:r>
              <a:rPr lang="ru-RU" sz="1700" smtClean="0"/>
              <a:t>возможные направления дальнейшего научного исследования проблемы.</a:t>
            </a:r>
          </a:p>
          <a:p>
            <a:pPr algn="r" eaLnBrk="1" hangingPunct="1">
              <a:lnSpc>
                <a:spcPct val="80000"/>
              </a:lnSpc>
            </a:pPr>
            <a:r>
              <a:rPr lang="ru-RU" sz="1700" smtClean="0"/>
              <a:t>В целом представленные в заключении выводы и результаты исследования должны последовательно отражать решение всех задач, поставленных автором во введении, что позволит оценить законченность и полноту проведенного исследования. </a:t>
            </a:r>
          </a:p>
          <a:p>
            <a:pPr algn="r" eaLnBrk="1" hangingPunct="1">
              <a:lnSpc>
                <a:spcPct val="80000"/>
              </a:lnSpc>
            </a:pPr>
            <a:endParaRPr lang="ru-RU" sz="170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91513" cy="1371600"/>
          </a:xfrm>
        </p:spPr>
        <p:txBody>
          <a:bodyPr wrap="square" numCol="1" anchorCtr="0" compatLnSpc="1">
            <a:prstTxWarp prst="textNoShape">
              <a:avLst/>
            </a:prstTxWarp>
          </a:bodyPr>
          <a:lstStyle/>
          <a:p>
            <a:pPr algn="r" eaLnBrk="1" hangingPunct="1"/>
            <a:r>
              <a:rPr lang="cs-CZ" i="1" cap="none" smtClean="0">
                <a:solidFill>
                  <a:schemeClr val="tx1"/>
                </a:solidFill>
                <a:latin typeface="Times New Roman" pitchFamily="18" charset="0"/>
              </a:rPr>
              <a:t>СПИСОК ИСПОЛЬЗОВАННОЙ ЛИТЕРАТУРЫ</a:t>
            </a:r>
            <a:endParaRPr lang="ru-RU" cap="none" smtClean="0">
              <a:solidFill>
                <a:schemeClr val="tx1"/>
              </a:solidFill>
              <a:latin typeface="Times New Roman" pitchFamily="18" charset="0"/>
            </a:endParaRPr>
          </a:p>
        </p:txBody>
      </p:sp>
      <p:sp>
        <p:nvSpPr>
          <p:cNvPr id="37890" name="Объект 2"/>
          <p:cNvSpPr>
            <a:spLocks noGrp="1"/>
          </p:cNvSpPr>
          <p:nvPr>
            <p:ph idx="1"/>
          </p:nvPr>
        </p:nvSpPr>
        <p:spPr>
          <a:xfrm>
            <a:off x="457200" y="1752600"/>
            <a:ext cx="8291513" cy="4556125"/>
          </a:xfrm>
        </p:spPr>
        <p:txBody>
          <a:bodyPr/>
          <a:lstStyle/>
          <a:p>
            <a:pPr eaLnBrk="1" hangingPunct="1"/>
            <a:r>
              <a:rPr lang="cs-CZ" sz="1200" smtClean="0"/>
              <a:t>является составной частью </a:t>
            </a:r>
            <a:r>
              <a:rPr lang="ru-RU" sz="1200" smtClean="0"/>
              <a:t>ВКР </a:t>
            </a:r>
            <a:r>
              <a:rPr lang="cs-CZ" sz="1200" smtClean="0"/>
              <a:t>и отражает степень изученности исследуемой проблемы. Он должен содержать сведения об источниках, использованных в процессе исследования (не менее </a:t>
            </a:r>
            <a:r>
              <a:rPr lang="ru-RU" sz="1200" smtClean="0"/>
              <a:t>60</a:t>
            </a:r>
            <a:r>
              <a:rPr lang="cs-CZ" sz="1200" smtClean="0"/>
              <a:t>).</a:t>
            </a:r>
            <a:endParaRPr lang="ru-RU" sz="1200" smtClean="0"/>
          </a:p>
          <a:p>
            <a:pPr eaLnBrk="1" hangingPunct="1"/>
            <a:r>
              <a:rPr lang="cs-CZ" sz="1200" smtClean="0"/>
              <a:t> Включение в список литературы источников, которыми студент не пользовался в процессе написания </a:t>
            </a:r>
            <a:r>
              <a:rPr lang="ru-RU" sz="1200" smtClean="0"/>
              <a:t>магистерской диссертации</a:t>
            </a:r>
            <a:r>
              <a:rPr lang="cs-CZ" sz="1200" smtClean="0"/>
              <a:t>, недопустимо. </a:t>
            </a:r>
            <a:endParaRPr lang="ru-RU" sz="1200" smtClean="0"/>
          </a:p>
          <a:p>
            <a:pPr eaLnBrk="1" hangingPunct="1"/>
            <a:r>
              <a:rPr lang="cs-CZ" sz="1200" smtClean="0"/>
              <a:t>Список использованной литературы группируется в алфавитной последовательности в следующем порядке:</a:t>
            </a:r>
            <a:endParaRPr lang="ru-RU" sz="1200" smtClean="0"/>
          </a:p>
          <a:p>
            <a:pPr eaLnBrk="1" hangingPunct="1"/>
            <a:r>
              <a:rPr lang="cs-CZ" sz="1200" smtClean="0"/>
              <a:t>нормативно-правовые акты органов законодательной и исполнительной власти: Конституция, законы, указы Президента РФ, постановления правительства РФ, </a:t>
            </a:r>
            <a:r>
              <a:rPr lang="ru-RU" sz="1200" smtClean="0"/>
              <a:t>иные </a:t>
            </a:r>
            <a:r>
              <a:rPr lang="cs-CZ" sz="1200" smtClean="0"/>
              <a:t>нормативные акты;</a:t>
            </a:r>
            <a:endParaRPr lang="ru-RU" sz="1200" smtClean="0"/>
          </a:p>
          <a:p>
            <a:pPr eaLnBrk="1" hangingPunct="1"/>
            <a:r>
              <a:rPr lang="cs-CZ" sz="1200" smtClean="0"/>
              <a:t>учебники, монографии, научные статьи, опубликованные в сборниках, диссертации, (в алфавитной последовательности);</a:t>
            </a:r>
            <a:endParaRPr lang="ru-RU" sz="1200" smtClean="0"/>
          </a:p>
          <a:p>
            <a:pPr eaLnBrk="1" hangingPunct="1"/>
            <a:r>
              <a:rPr lang="cs-CZ" sz="1200" smtClean="0"/>
              <a:t>статьи в периодических изданиях (в алфавитной последовательности); </a:t>
            </a:r>
            <a:endParaRPr lang="ru-RU" sz="1200" smtClean="0"/>
          </a:p>
          <a:p>
            <a:pPr eaLnBrk="1" hangingPunct="1"/>
            <a:r>
              <a:rPr lang="cs-CZ" sz="1200" smtClean="0"/>
              <a:t>статистические сборники</a:t>
            </a:r>
            <a:endParaRPr lang="ru-RU" sz="1200" smtClean="0"/>
          </a:p>
          <a:p>
            <a:pPr eaLnBrk="1" hangingPunct="1"/>
            <a:r>
              <a:rPr lang="cs-CZ" sz="1200" smtClean="0"/>
              <a:t>информационные ресурсы Интернета.</a:t>
            </a:r>
            <a:endParaRPr lang="ru-RU" sz="1200" smtClean="0"/>
          </a:p>
          <a:p>
            <a:pPr eaLnBrk="1" hangingPunct="1"/>
            <a:r>
              <a:rPr lang="cs-CZ" sz="1200" smtClean="0"/>
              <a:t>При наличии в списке источников на иностранных языках образуется дополнительный алфавитный ряд,  который располагают после изданий на русском языке. </a:t>
            </a:r>
            <a:endParaRPr lang="ru-RU" sz="1200" smtClean="0"/>
          </a:p>
          <a:p>
            <a:pPr eaLnBrk="1" hangingPunct="1"/>
            <a:r>
              <a:rPr lang="cs-CZ" sz="1200" smtClean="0"/>
              <a:t>Включенные в список использованной литературы источники нумеруются сплошным порядком от первого до последнего наименования.</a:t>
            </a:r>
            <a:endParaRPr lang="ru-RU" sz="1200" smtClean="0"/>
          </a:p>
          <a:p>
            <a:pPr eaLnBrk="1" hangingPunct="1"/>
            <a:r>
              <a:rPr lang="cs-CZ" sz="1200" smtClean="0"/>
              <a:t>В списке использованной литературы следует указать и </a:t>
            </a:r>
            <a:r>
              <a:rPr lang="cs-CZ" sz="1200" i="1" smtClean="0"/>
              <a:t>авторские публикации,</a:t>
            </a:r>
            <a:r>
              <a:rPr lang="cs-CZ" sz="1200" smtClean="0"/>
              <a:t> которые были опубликованы магистром (самостоятельно или в соавторстве) в процессе обучения в магистратуре.</a:t>
            </a:r>
            <a:endParaRPr lang="ru-RU" sz="1200" smtClean="0"/>
          </a:p>
          <a:p>
            <a:pPr eaLnBrk="1" hangingPunct="1"/>
            <a:endParaRPr lang="ru-RU" sz="12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wrap="square" numCol="1" anchorCtr="0" compatLnSpc="1">
            <a:prstTxWarp prst="textNoShape">
              <a:avLst/>
            </a:prstTxWarp>
          </a:bodyPr>
          <a:lstStyle/>
          <a:p>
            <a:pPr algn="r" eaLnBrk="1" hangingPunct="1"/>
            <a:r>
              <a:rPr lang="ru-RU" sz="2400" cap="none" smtClean="0">
                <a:solidFill>
                  <a:schemeClr val="tx1"/>
                </a:solidFill>
                <a:latin typeface="Times New Roman" pitchFamily="18" charset="0"/>
              </a:rPr>
              <a:t>ПРИЛОЖЕНИЯ</a:t>
            </a:r>
          </a:p>
        </p:txBody>
      </p:sp>
      <p:sp>
        <p:nvSpPr>
          <p:cNvPr id="38914" name="Содержимое 2"/>
          <p:cNvSpPr>
            <a:spLocks noGrp="1"/>
          </p:cNvSpPr>
          <p:nvPr>
            <p:ph idx="1"/>
          </p:nvPr>
        </p:nvSpPr>
        <p:spPr/>
        <p:txBody>
          <a:bodyPr/>
          <a:lstStyle/>
          <a:p>
            <a:pPr algn="r" eaLnBrk="1" hangingPunct="1"/>
            <a:r>
              <a:rPr lang="ru-RU" smtClean="0"/>
              <a:t>Приложения включают дополнительные справочные материалы, имеющие вспомогательное значение, например: копии документов, выдержки из отчетных материалов, статистические данные, схемы, таблицы, диаграммы, расчетные таблицы, программы, положения и т.п.</a:t>
            </a:r>
          </a:p>
          <a:p>
            <a:pPr algn="r" eaLnBrk="1" hangingPunct="1"/>
            <a:r>
              <a:rPr lang="ru-RU" smtClean="0"/>
              <a:t>Объем магистерской диссертации 80-100 страниц.</a:t>
            </a:r>
          </a:p>
          <a:p>
            <a:pPr algn="r" eaLnBrk="1" hangingPunct="1"/>
            <a:r>
              <a:rPr lang="ru-RU" smtClean="0"/>
              <a:t>Магистерская диссертация оформляется в соответствии с ГОСТ Р 7.0.5-2008 (Библиографическая ссылка); ГОСТ 7.32-2001 в ред. Изменения N 1 от 01.12.2005, ИУС N 12, 2005) (Отчет о научно-исследовательской работе); ГОСТ 7.1-2003 (Библиографическая запись. Библиографическое описание.</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075613" cy="1371600"/>
          </a:xfrm>
        </p:spPr>
        <p:txBody>
          <a:bodyPr wrap="square" numCol="1" anchorCtr="0" compatLnSpc="1">
            <a:prstTxWarp prst="textNoShape">
              <a:avLst/>
            </a:prstTxWarp>
          </a:bodyPr>
          <a:lstStyle/>
          <a:p>
            <a:pPr algn="r" eaLnBrk="1" hangingPunct="1"/>
            <a:r>
              <a:rPr lang="cs-CZ" sz="2400" cap="none" smtClean="0">
                <a:solidFill>
                  <a:schemeClr val="tx1"/>
                </a:solidFill>
                <a:latin typeface="Times New Roman" pitchFamily="18" charset="0"/>
              </a:rPr>
              <a:t>ТРЕБОВАНИЯ К ОФОРМЛЕНИЮ </a:t>
            </a:r>
            <a:r>
              <a:rPr lang="ru-RU" sz="2400" cap="none" smtClean="0">
                <a:solidFill>
                  <a:schemeClr val="tx1"/>
                </a:solidFill>
                <a:latin typeface="Times New Roman" pitchFamily="18" charset="0"/>
              </a:rPr>
              <a:t>МАГИСТЕРСКОЙ ДИССЕРТАЦИИ</a:t>
            </a:r>
          </a:p>
        </p:txBody>
      </p:sp>
      <p:sp>
        <p:nvSpPr>
          <p:cNvPr id="3" name="Объект 2"/>
          <p:cNvSpPr>
            <a:spLocks noGrp="1"/>
          </p:cNvSpPr>
          <p:nvPr>
            <p:ph idx="1"/>
          </p:nvPr>
        </p:nvSpPr>
        <p:spPr>
          <a:xfrm>
            <a:off x="457200" y="1752600"/>
            <a:ext cx="7620000" cy="4556125"/>
          </a:xfrm>
        </p:spPr>
        <p:txBody>
          <a:bodyPr>
            <a:normAutofit/>
          </a:bodyPr>
          <a:lstStyle/>
          <a:p>
            <a:pPr algn="r" eaLnBrk="1" hangingPunct="1">
              <a:lnSpc>
                <a:spcPct val="80000"/>
              </a:lnSpc>
            </a:pPr>
            <a:r>
              <a:rPr lang="ru-RU" sz="1400" smtClean="0"/>
              <a:t>К защите принимаются только сброшюрованные работы. ВКР должна быть напечатана на стандартных листах бумаги формата А4 белого цвета, на одной стороне (без оборота), через полтора межстрочных интервала. Шрифт выбирается Times New Roman, черного цвета, размер №14. </a:t>
            </a:r>
          </a:p>
          <a:p>
            <a:pPr algn="r" eaLnBrk="1" hangingPunct="1">
              <a:lnSpc>
                <a:spcPct val="80000"/>
              </a:lnSpc>
            </a:pPr>
            <a:r>
              <a:rPr lang="ru-RU" sz="1400" smtClean="0"/>
              <a:t>Заголовки, используемые в </a:t>
            </a:r>
            <a:r>
              <a:rPr lang="ru-RU" sz="1400" i="1" smtClean="0"/>
              <a:t>содержании</a:t>
            </a:r>
            <a:r>
              <a:rPr lang="ru-RU" sz="1400" smtClean="0"/>
              <a:t>, должны точно повторять заголовки в тексте. </a:t>
            </a:r>
          </a:p>
          <a:p>
            <a:pPr algn="r" eaLnBrk="1" hangingPunct="1">
              <a:lnSpc>
                <a:spcPct val="80000"/>
              </a:lnSpc>
            </a:pPr>
            <a:r>
              <a:rPr lang="ru-RU" sz="1400" smtClean="0"/>
              <a:t>Заголовки одинаковых ступеней рубрикации необходимо располагать друг под другом. </a:t>
            </a:r>
          </a:p>
          <a:p>
            <a:pPr algn="r" eaLnBrk="1" hangingPunct="1">
              <a:lnSpc>
                <a:spcPct val="80000"/>
              </a:lnSpc>
            </a:pPr>
            <a:r>
              <a:rPr lang="ru-RU" sz="1400" smtClean="0"/>
              <a:t>Заголовки каждой последующей ступени смещают на три-пять знаков вправо по отношению к заголовкам предыдущей ступени. </a:t>
            </a:r>
          </a:p>
          <a:p>
            <a:pPr algn="r" eaLnBrk="1" hangingPunct="1">
              <a:lnSpc>
                <a:spcPct val="80000"/>
              </a:lnSpc>
            </a:pPr>
            <a:r>
              <a:rPr lang="ru-RU" sz="1400" smtClean="0"/>
              <a:t>Все заголовки начинают с прописной буквы без точки в конце.</a:t>
            </a:r>
          </a:p>
          <a:p>
            <a:pPr algn="r" eaLnBrk="1" hangingPunct="1">
              <a:lnSpc>
                <a:spcPct val="80000"/>
              </a:lnSpc>
            </a:pPr>
            <a:r>
              <a:rPr lang="ru-RU" sz="1400" smtClean="0"/>
              <a:t> Последнее слово каждого заголовка соединяют отточием с соответствующим ему номером страницы в правом столбце оглавления.</a:t>
            </a:r>
          </a:p>
          <a:p>
            <a:pPr algn="r" eaLnBrk="1" hangingPunct="1">
              <a:lnSpc>
                <a:spcPct val="80000"/>
              </a:lnSpc>
            </a:pPr>
            <a:r>
              <a:rPr lang="ru-RU" sz="1400" smtClean="0"/>
              <a:t> </a:t>
            </a:r>
            <a:r>
              <a:rPr lang="cs-CZ" sz="1400" smtClean="0"/>
              <a:t>Введение, Заключение, </a:t>
            </a:r>
            <a:r>
              <a:rPr lang="ru-RU" sz="1400" smtClean="0"/>
              <a:t>Список использованных источников</a:t>
            </a:r>
            <a:r>
              <a:rPr lang="cs-CZ" sz="1400" smtClean="0"/>
              <a:t> и Приложения также включаются в </a:t>
            </a:r>
            <a:r>
              <a:rPr lang="ru-RU" sz="1400" smtClean="0"/>
              <a:t>оглавление</a:t>
            </a:r>
            <a:r>
              <a:rPr lang="cs-CZ" sz="1400" smtClean="0"/>
              <a:t>, но не нумеруются. </a:t>
            </a:r>
            <a:r>
              <a:rPr lang="ru-RU" sz="1400" smtClean="0"/>
              <a:t>Указанные разделы </a:t>
            </a:r>
            <a:r>
              <a:rPr lang="cs-CZ" sz="1400" smtClean="0"/>
              <a:t>служат заголовками структурных элементов работы.</a:t>
            </a:r>
            <a:endParaRPr lang="ru-RU" sz="1400" smtClean="0"/>
          </a:p>
          <a:p>
            <a:pPr algn="r" eaLnBrk="1" hangingPunct="1">
              <a:lnSpc>
                <a:spcPct val="80000"/>
              </a:lnSpc>
            </a:pPr>
            <a:r>
              <a:rPr lang="cs-CZ" sz="1400" smtClean="0"/>
              <a:t> Заголовки структурных элементов работы выравнивают по центру, печатают прописными буквами без точки в конце.</a:t>
            </a:r>
            <a:endParaRPr lang="ru-RU" sz="1400" smtClean="0"/>
          </a:p>
          <a:p>
            <a:pPr eaLnBrk="1" hangingPunct="1">
              <a:lnSpc>
                <a:spcPct val="80000"/>
              </a:lnSpc>
            </a:pPr>
            <a:endParaRPr lang="ru-RU" sz="1400" smtClean="0"/>
          </a:p>
          <a:p>
            <a:pPr eaLnBrk="1" hangingPunct="1">
              <a:lnSpc>
                <a:spcPct val="80000"/>
              </a:lnSpc>
            </a:pPr>
            <a:endParaRPr lang="ru-RU" sz="14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55688" y="496888"/>
            <a:ext cx="7045325" cy="5016500"/>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defTabSz="457200" fontAlgn="auto">
              <a:spcBef>
                <a:spcPts val="0"/>
              </a:spcBef>
              <a:spcAft>
                <a:spcPts val="0"/>
              </a:spcAft>
              <a:defRPr/>
            </a:pPr>
            <a:r>
              <a:rPr lang="ru-RU" sz="3200" u="sng" dirty="0"/>
              <a:t>Параметры страниц: </a:t>
            </a:r>
            <a:r>
              <a:rPr lang="ru-RU" sz="3200" dirty="0"/>
              <a:t>Формат листа — А4;</a:t>
            </a:r>
          </a:p>
          <a:p>
            <a:pPr defTabSz="457200" fontAlgn="auto">
              <a:spcBef>
                <a:spcPts val="0"/>
              </a:spcBef>
              <a:spcAft>
                <a:spcPts val="0"/>
              </a:spcAft>
              <a:defRPr/>
            </a:pPr>
            <a:r>
              <a:rPr lang="ru-RU" sz="3200" dirty="0"/>
              <a:t>Поля: левое — 30 мм; правое — 15 мм; верхнее, нижнее — 25 мм; Шрифт — 14 кегль, начертание — </a:t>
            </a:r>
            <a:r>
              <a:rPr lang="en-US" sz="3200" dirty="0"/>
              <a:t>Times New Roman</a:t>
            </a:r>
            <a:r>
              <a:rPr lang="ru-RU" sz="3200" dirty="0"/>
              <a:t>; для списка литературы, приложений и таблиц — 12, для сносок — 10; Межстрочный интервал — 1,5; Отступ красной строки — 1,3 см; Выравнивание — по ширине.</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578850" cy="1371600"/>
          </a:xfrm>
        </p:spPr>
        <p:txBody>
          <a:bodyPr wrap="square" numCol="1" anchorCtr="0" compatLnSpc="1">
            <a:prstTxWarp prst="textNoShape">
              <a:avLst/>
            </a:prstTxWarp>
          </a:bodyPr>
          <a:lstStyle/>
          <a:p>
            <a:pPr algn="r" eaLnBrk="1" hangingPunct="1"/>
            <a:r>
              <a:rPr lang="cs-CZ" sz="2400" cap="none" smtClean="0">
                <a:solidFill>
                  <a:schemeClr val="tx1"/>
                </a:solidFill>
                <a:latin typeface="Times New Roman" pitchFamily="18" charset="0"/>
              </a:rPr>
              <a:t>ТРЕБОВАНИЯ К ОФОРМЛЕНИЮ </a:t>
            </a:r>
            <a:r>
              <a:rPr lang="ru-RU" sz="2400" cap="none" smtClean="0">
                <a:solidFill>
                  <a:schemeClr val="tx1"/>
                </a:solidFill>
                <a:latin typeface="Times New Roman" pitchFamily="18" charset="0"/>
              </a:rPr>
              <a:t>МАГИСТЕРСКОЙ ДИССЕРТАЦИИ</a:t>
            </a:r>
          </a:p>
        </p:txBody>
      </p:sp>
      <p:sp>
        <p:nvSpPr>
          <p:cNvPr id="40962" name="Объект 2"/>
          <p:cNvSpPr>
            <a:spLocks noGrp="1"/>
          </p:cNvSpPr>
          <p:nvPr>
            <p:ph idx="1"/>
          </p:nvPr>
        </p:nvSpPr>
        <p:spPr/>
        <p:txBody>
          <a:bodyPr/>
          <a:lstStyle/>
          <a:p>
            <a:pPr algn="r" eaLnBrk="1" hangingPunct="1"/>
            <a:r>
              <a:rPr lang="ru-RU" i="1" smtClean="0"/>
              <a:t>Главы работы должны быть пронумерованы</a:t>
            </a:r>
            <a:r>
              <a:rPr lang="ru-RU" smtClean="0"/>
              <a:t> арабскими цифрами и записываться с абзацного отступа. </a:t>
            </a:r>
          </a:p>
          <a:p>
            <a:pPr algn="r" eaLnBrk="1" hangingPunct="1"/>
            <a:r>
              <a:rPr lang="ru-RU" smtClean="0"/>
              <a:t>Параграфы следует нумеровать арабскими цифрами в пределах каждой главы. </a:t>
            </a:r>
          </a:p>
          <a:p>
            <a:pPr algn="r" eaLnBrk="1" hangingPunct="1"/>
            <a:r>
              <a:rPr lang="ru-RU" smtClean="0"/>
              <a:t>Номер параграфа должен состоять из номера главы и номера параграфа, разделенных точкой. </a:t>
            </a:r>
          </a:p>
          <a:p>
            <a:pPr algn="r" eaLnBrk="1" hangingPunct="1"/>
            <a:r>
              <a:rPr lang="ru-RU" smtClean="0"/>
              <a:t>Главы и параграфы должны иметь заголовки,  которые печатают с абзацного отступа, с прописной буквы без точки в конце. </a:t>
            </a:r>
          </a:p>
          <a:p>
            <a:pPr algn="r" eaLnBrk="1" hangingPunct="1"/>
            <a:r>
              <a:rPr lang="ru-RU" smtClean="0"/>
              <a:t>Заголовки глав можно печатать прописными буквами. </a:t>
            </a:r>
          </a:p>
          <a:p>
            <a:pPr eaLnBrk="1" hangingPunct="1"/>
            <a:endParaRPr lang="ru-RU"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91513" cy="1371600"/>
          </a:xfrm>
        </p:spPr>
        <p:txBody>
          <a:bodyPr wrap="square" numCol="1" anchorCtr="0" compatLnSpc="1">
            <a:prstTxWarp prst="textNoShape">
              <a:avLst/>
            </a:prstTxWarp>
            <a:noAutofit/>
          </a:bodyPr>
          <a:lstStyle/>
          <a:p>
            <a:pPr algn="r" eaLnBrk="1" hangingPunct="1"/>
            <a:r>
              <a:rPr lang="ru-RU" sz="2400" cap="none" smtClean="0">
                <a:solidFill>
                  <a:schemeClr val="tx1"/>
                </a:solidFill>
                <a:latin typeface="Times New Roman" pitchFamily="18" charset="0"/>
              </a:rPr>
              <a:t>ТРЕБОВАНИЯ, ПРЕДЪЯВЛЯЕМЫЕ К МАГИСТЕРСКОЙ ДИССЕРТАЦИИ</a:t>
            </a:r>
          </a:p>
        </p:txBody>
      </p:sp>
      <p:sp>
        <p:nvSpPr>
          <p:cNvPr id="15362" name="Содержимое 2"/>
          <p:cNvSpPr>
            <a:spLocks noGrp="1"/>
          </p:cNvSpPr>
          <p:nvPr>
            <p:ph idx="1"/>
          </p:nvPr>
        </p:nvSpPr>
        <p:spPr/>
        <p:txBody>
          <a:bodyPr/>
          <a:lstStyle/>
          <a:p>
            <a:pPr algn="just" eaLnBrk="1" hangingPunct="1"/>
            <a:r>
              <a:rPr lang="ru-RU" smtClean="0"/>
              <a:t>    Магистерская диссертация должна представлять собой квалификационную работу исследовательского характера, посвященную решению актуальной задачи, имеющей теоретическое или практическое значение, представлять научный и (или) практический интерес, содержать совокупность научных обобщений или практических рекомендаций и положений, выдвигаемых автором для публичной защиты, иметь внутреннее единство и отражать ход и результаты разработки выбранной темы.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002588" cy="1371600"/>
          </a:xfrm>
        </p:spPr>
        <p:txBody>
          <a:bodyPr wrap="square" numCol="1" anchorCtr="0" compatLnSpc="1">
            <a:prstTxWarp prst="textNoShape">
              <a:avLst/>
            </a:prstTxWarp>
          </a:bodyPr>
          <a:lstStyle/>
          <a:p>
            <a:pPr algn="r" eaLnBrk="1" hangingPunct="1"/>
            <a:r>
              <a:rPr lang="cs-CZ" sz="2400" cap="none" smtClean="0">
                <a:solidFill>
                  <a:schemeClr val="tx1"/>
                </a:solidFill>
                <a:latin typeface="Times New Roman" pitchFamily="18" charset="0"/>
              </a:rPr>
              <a:t>ТРЕБОВАНИЯ К ОФОРМЛЕНИЮ </a:t>
            </a:r>
            <a:r>
              <a:rPr lang="ru-RU" sz="2400" cap="none" smtClean="0">
                <a:solidFill>
                  <a:schemeClr val="tx1"/>
                </a:solidFill>
                <a:latin typeface="Times New Roman" pitchFamily="18" charset="0"/>
              </a:rPr>
              <a:t>МАГИСТЕРСКОЙ ДИССЕРТАЦИИ</a:t>
            </a:r>
          </a:p>
        </p:txBody>
      </p:sp>
      <p:sp>
        <p:nvSpPr>
          <p:cNvPr id="3" name="Объект 2"/>
          <p:cNvSpPr>
            <a:spLocks noGrp="1"/>
          </p:cNvSpPr>
          <p:nvPr>
            <p:ph idx="1"/>
          </p:nvPr>
        </p:nvSpPr>
        <p:spPr/>
        <p:txBody>
          <a:bodyPr>
            <a:normAutofit/>
          </a:bodyPr>
          <a:lstStyle/>
          <a:p>
            <a:pPr algn="r" eaLnBrk="1" hangingPunct="1">
              <a:lnSpc>
                <a:spcPct val="80000"/>
              </a:lnSpc>
            </a:pPr>
            <a:r>
              <a:rPr lang="cs-CZ" sz="1700" i="1" smtClean="0"/>
              <a:t>Графики, схемы, диаграммы</a:t>
            </a:r>
            <a:r>
              <a:rPr lang="cs-CZ" sz="1700" smtClean="0"/>
              <a:t> располагаются непосредственно после текста, имеющего на них ссылку, и выравниваются по центру страницы.</a:t>
            </a:r>
            <a:endParaRPr lang="ru-RU" sz="1700" smtClean="0"/>
          </a:p>
          <a:p>
            <a:pPr algn="r" eaLnBrk="1" hangingPunct="1">
              <a:lnSpc>
                <a:spcPct val="80000"/>
              </a:lnSpc>
            </a:pPr>
            <a:r>
              <a:rPr lang="cs-CZ" sz="1700" smtClean="0"/>
              <a:t> Название графиков, схем, диаграмм помещается под ними, пишется без кавычек и содержит слово </a:t>
            </a:r>
            <a:r>
              <a:rPr lang="cs-CZ" sz="1700" i="1" smtClean="0"/>
              <a:t>«Рисунок» </a:t>
            </a:r>
            <a:r>
              <a:rPr lang="cs-CZ" sz="1700" smtClean="0"/>
              <a:t>без кавычек и указание на порядковый номер рисунка, без знака №. Например: Рисунок 1. Название рисунка. </a:t>
            </a:r>
            <a:endParaRPr lang="ru-RU" sz="1700" smtClean="0"/>
          </a:p>
          <a:p>
            <a:pPr algn="r" eaLnBrk="1" hangingPunct="1">
              <a:lnSpc>
                <a:spcPct val="80000"/>
              </a:lnSpc>
            </a:pPr>
            <a:r>
              <a:rPr lang="cs-CZ" sz="1700" i="1" smtClean="0"/>
              <a:t>Таблицы </a:t>
            </a:r>
            <a:r>
              <a:rPr lang="cs-CZ" sz="1700" smtClean="0"/>
              <a:t>располагаются непосредственно после текста, имеющего на них ссылку (выравнивание по центру страницы). </a:t>
            </a:r>
            <a:endParaRPr lang="ru-RU" sz="1700" smtClean="0"/>
          </a:p>
          <a:p>
            <a:pPr algn="r" eaLnBrk="1" hangingPunct="1">
              <a:lnSpc>
                <a:spcPct val="80000"/>
              </a:lnSpc>
            </a:pPr>
            <a:r>
              <a:rPr lang="cs-CZ" sz="1700" smtClean="0"/>
              <a:t>Таблицы нумеруются арабскими цифрами сквозной нумерацией в пределах всей работы</a:t>
            </a:r>
            <a:r>
              <a:rPr lang="ru-RU" sz="1700" smtClean="0"/>
              <a:t>, </a:t>
            </a:r>
            <a:r>
              <a:rPr lang="cs-CZ" sz="1700" smtClean="0"/>
              <a:t>снабжают тематическими заголовками. Они печатаются с прописной буквы, в конце заголовков таблиц точки не ставят. </a:t>
            </a:r>
            <a:endParaRPr lang="ru-RU" sz="1700" smtClean="0"/>
          </a:p>
          <a:p>
            <a:pPr algn="r" eaLnBrk="1" hangingPunct="1">
              <a:lnSpc>
                <a:spcPct val="80000"/>
              </a:lnSpc>
            </a:pPr>
            <a:r>
              <a:rPr lang="cs-CZ" sz="1700" smtClean="0"/>
              <a:t>При переносе таблицы на следующую страницу нумерацию граф следует повторить, а справа поместить надпись «Продолжение табл</a:t>
            </a:r>
            <a:r>
              <a:rPr lang="ru-RU" sz="1700" smtClean="0"/>
              <a:t>. 1</a:t>
            </a:r>
            <a:r>
              <a:rPr lang="cs-CZ" sz="1700" smtClean="0"/>
              <a:t>». </a:t>
            </a:r>
            <a:endParaRPr lang="ru-RU" sz="1700" smtClean="0"/>
          </a:p>
          <a:p>
            <a:pPr algn="r" eaLnBrk="1" hangingPunct="1">
              <a:lnSpc>
                <a:spcPct val="80000"/>
              </a:lnSpc>
            </a:pPr>
            <a:endParaRPr lang="ru-RU" sz="170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p:cNvSpPr>
            <a:spLocks noChangeArrowheads="1"/>
          </p:cNvSpPr>
          <p:nvPr/>
        </p:nvSpPr>
        <p:spPr bwMode="auto">
          <a:xfrm>
            <a:off x="684213" y="1600200"/>
            <a:ext cx="7559675" cy="3662363"/>
          </a:xfrm>
          <a:prstGeom prst="rect">
            <a:avLst/>
          </a:prstGeom>
          <a:noFill/>
          <a:ln w="9525">
            <a:noFill/>
            <a:miter lim="800000"/>
            <a:headEnd/>
            <a:tailEnd/>
          </a:ln>
          <a:effectLst/>
        </p:spPr>
        <p:txBody>
          <a:bodyPr anchor="ctr">
            <a:spAutoFit/>
          </a:bodyPr>
          <a:lstStyle/>
          <a:p>
            <a:pPr indent="441325" algn="r"/>
            <a:r>
              <a:rPr lang="ru-RU" i="1"/>
              <a:t>Параметры страницы: </a:t>
            </a:r>
            <a:r>
              <a:rPr lang="ru-RU"/>
              <a:t>размер бумаги — А4 (210 х 297 мм); </a:t>
            </a:r>
            <a:r>
              <a:rPr lang="ru-RU" i="1"/>
              <a:t>поля: </a:t>
            </a:r>
            <a:r>
              <a:rPr lang="ru-RU"/>
              <a:t>верхнее — 2</a:t>
            </a:r>
            <a:r>
              <a:rPr lang="en-US"/>
              <a:t> </a:t>
            </a:r>
            <a:r>
              <a:rPr lang="ru-RU"/>
              <a:t>см, нижнее — </a:t>
            </a:r>
            <a:r>
              <a:rPr lang="en-US"/>
              <a:t>2</a:t>
            </a:r>
            <a:r>
              <a:rPr lang="ru-RU"/>
              <a:t> см, левое</a:t>
            </a:r>
            <a:r>
              <a:rPr lang="en-US"/>
              <a:t> 3 </a:t>
            </a:r>
            <a:r>
              <a:rPr lang="ru-RU"/>
              <a:t>см. и правое — по 1,5 см.</a:t>
            </a:r>
          </a:p>
          <a:p>
            <a:pPr indent="441325" algn="r"/>
            <a:r>
              <a:rPr lang="ru-RU" i="1"/>
              <a:t>Шрифт - </a:t>
            </a:r>
            <a:r>
              <a:rPr lang="ru-RU"/>
              <a:t>Times New Roman , </a:t>
            </a:r>
            <a:r>
              <a:rPr lang="ru-RU" i="1"/>
              <a:t>кегль шрифта - </a:t>
            </a:r>
            <a:r>
              <a:rPr lang="ru-RU"/>
              <a:t>14 пт.</a:t>
            </a:r>
          </a:p>
          <a:p>
            <a:pPr indent="441325" algn="r"/>
            <a:r>
              <a:rPr lang="ru-RU" i="1"/>
              <a:t>Абзацный отступ - </a:t>
            </a:r>
            <a:r>
              <a:rPr lang="ru-RU"/>
              <a:t>1,27 см (устанавливается </a:t>
            </a:r>
            <a:r>
              <a:rPr lang="ru-RU" i="1"/>
              <a:t>автоматически, </a:t>
            </a:r>
            <a:r>
              <a:rPr lang="ru-RU"/>
              <a:t>недопустимо отбивать красную строку вручную).</a:t>
            </a:r>
          </a:p>
          <a:p>
            <a:pPr indent="441325" algn="r"/>
            <a:r>
              <a:rPr lang="ru-RU" i="1"/>
              <a:t>Текст выравнивается </a:t>
            </a:r>
            <a:r>
              <a:rPr lang="ru-RU"/>
              <a:t>по ширине полосы набора.</a:t>
            </a:r>
          </a:p>
          <a:p>
            <a:pPr indent="441325" algn="r"/>
            <a:r>
              <a:rPr lang="ru-RU" i="1"/>
              <a:t>Нумерация страниц </a:t>
            </a:r>
            <a:r>
              <a:rPr lang="ru-RU"/>
              <a:t>сквозная </a:t>
            </a:r>
            <a:r>
              <a:rPr lang="ru-RU" u="sng"/>
              <a:t>внизу по центру</a:t>
            </a:r>
            <a:r>
              <a:rPr lang="ru-RU"/>
              <a:t>.</a:t>
            </a:r>
          </a:p>
          <a:p>
            <a:pPr indent="441325" algn="r"/>
            <a:r>
              <a:rPr lang="ru-RU"/>
              <a:t>Просьба применять </a:t>
            </a:r>
            <a:r>
              <a:rPr lang="ru-RU" i="1"/>
              <a:t>кавычки</a:t>
            </a:r>
            <a:r>
              <a:rPr lang="ru-RU"/>
              <a:t>-«елочки» («»), внутри «елочек» — «лапки»</a:t>
            </a:r>
          </a:p>
          <a:p>
            <a:pPr indent="441325" algn="r"/>
            <a:r>
              <a:rPr lang="ru-RU"/>
              <a:t>(„“).</a:t>
            </a:r>
          </a:p>
          <a:p>
            <a:pPr indent="441325" algn="r"/>
            <a:r>
              <a:rPr lang="ru-RU"/>
              <a:t>Используется </a:t>
            </a:r>
            <a:r>
              <a:rPr lang="ru-RU" i="1"/>
              <a:t>тире </a:t>
            </a:r>
            <a:r>
              <a:rPr lang="ru-RU" b="1"/>
              <a:t>(</a:t>
            </a:r>
            <a:r>
              <a:rPr lang="ru-RU"/>
              <a:t>-</a:t>
            </a:r>
            <a:r>
              <a:rPr lang="ru-RU" b="1"/>
              <a:t>)</a:t>
            </a:r>
            <a:r>
              <a:rPr lang="ru-RU"/>
              <a:t>, а не дефис (-) вместо тире. Цифровой интервал обозначается тоже тире (2009-2010; 1-2), а не дефисом.</a:t>
            </a:r>
          </a:p>
          <a:p>
            <a:pPr indent="441325" algn="r"/>
            <a:r>
              <a:rPr lang="ru-RU"/>
              <a:t>Между фамилией и инициалами ставится пробел.</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Название 1"/>
          <p:cNvSpPr>
            <a:spLocks noGrp="1"/>
          </p:cNvSpPr>
          <p:nvPr>
            <p:ph type="title" idx="4294967295"/>
          </p:nvPr>
        </p:nvSpPr>
        <p:spPr bwMode="auto">
          <a:xfrm>
            <a:off x="457200" y="74613"/>
            <a:ext cx="8229600" cy="1143000"/>
          </a:xfrm>
          <a:noFill/>
        </p:spPr>
        <p:txBody>
          <a:bodyPr wrap="square" numCol="1" anchor="ctr" anchorCtr="0" compatLnSpc="1">
            <a:prstTxWarp prst="textNoShape">
              <a:avLst/>
            </a:prstTxWarp>
          </a:bodyPr>
          <a:lstStyle/>
          <a:p>
            <a:pPr algn="r" eaLnBrk="1" hangingPunct="1"/>
            <a:r>
              <a:rPr lang="ru-RU" sz="2400" i="1" cap="none" smtClean="0">
                <a:solidFill>
                  <a:schemeClr val="tx1"/>
                </a:solidFill>
                <a:latin typeface="Times New Roman" pitchFamily="18" charset="0"/>
              </a:rPr>
              <a:t>ВАЖНО</a:t>
            </a:r>
          </a:p>
        </p:txBody>
      </p:sp>
      <p:pic>
        <p:nvPicPr>
          <p:cNvPr id="6" name="Изображение 5"/>
          <p:cNvPicPr>
            <a:picLocks noChangeAspect="1"/>
          </p:cNvPicPr>
          <p:nvPr/>
        </p:nvPicPr>
        <p:blipFill>
          <a:blip r:embed="rId2"/>
          <a:stretch>
            <a:fillRect/>
          </a:stretch>
        </p:blipFill>
        <p:spPr>
          <a:xfrm>
            <a:off x="395288" y="1016000"/>
            <a:ext cx="8280400" cy="516731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Изображение 7"/>
          <p:cNvPicPr>
            <a:picLocks noChangeAspect="1"/>
          </p:cNvPicPr>
          <p:nvPr/>
        </p:nvPicPr>
        <p:blipFill>
          <a:blip r:embed="rId2"/>
          <a:stretch>
            <a:fillRect/>
          </a:stretch>
        </p:blipFill>
        <p:spPr>
          <a:xfrm>
            <a:off x="611188" y="266700"/>
            <a:ext cx="8064500" cy="61499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Изображение 3"/>
          <p:cNvPicPr>
            <a:picLocks noChangeAspect="1"/>
          </p:cNvPicPr>
          <p:nvPr/>
        </p:nvPicPr>
        <p:blipFill>
          <a:blip r:embed="rId2"/>
          <a:stretch>
            <a:fillRect/>
          </a:stretch>
        </p:blipFill>
        <p:spPr>
          <a:xfrm>
            <a:off x="323850" y="598488"/>
            <a:ext cx="8351838" cy="251618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Изображение 4"/>
          <p:cNvPicPr>
            <a:picLocks noChangeAspect="1"/>
          </p:cNvPicPr>
          <p:nvPr/>
        </p:nvPicPr>
        <p:blipFill>
          <a:blip r:embed="rId3"/>
          <a:stretch>
            <a:fillRect/>
          </a:stretch>
        </p:blipFill>
        <p:spPr>
          <a:xfrm>
            <a:off x="395288" y="3375025"/>
            <a:ext cx="8353425" cy="276066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bwMode="auto">
          <a:noFill/>
        </p:spPr>
        <p:txBody>
          <a:bodyPr wrap="square" numCol="1" anchorCtr="0" compatLnSpc="1">
            <a:prstTxWarp prst="textNoShape">
              <a:avLst/>
            </a:prstTxWarp>
          </a:bodyPr>
          <a:lstStyle/>
          <a:p>
            <a:endParaRPr lang="ru-RU" cap="none" smtClean="0"/>
          </a:p>
        </p:txBody>
      </p:sp>
      <p:sp>
        <p:nvSpPr>
          <p:cNvPr id="58371" name="Rectangle 3"/>
          <p:cNvSpPr>
            <a:spLocks noGrp="1"/>
          </p:cNvSpPr>
          <p:nvPr>
            <p:ph type="body" idx="1"/>
          </p:nvPr>
        </p:nvSpPr>
        <p:spPr/>
        <p:txBody>
          <a:bodyPr/>
          <a:lstStyle/>
          <a:p>
            <a:endParaRPr lang="ru-RU" smtClean="0"/>
          </a:p>
        </p:txBody>
      </p:sp>
      <p:pic>
        <p:nvPicPr>
          <p:cNvPr id="6" name="Изображение 5"/>
          <p:cNvPicPr>
            <a:picLocks noChangeAspect="1"/>
          </p:cNvPicPr>
          <p:nvPr/>
        </p:nvPicPr>
        <p:blipFill>
          <a:blip r:embed="rId2"/>
          <a:stretch>
            <a:fillRect/>
          </a:stretch>
        </p:blipFill>
        <p:spPr>
          <a:xfrm>
            <a:off x="323850" y="158750"/>
            <a:ext cx="8569325" cy="63785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Изображение 3"/>
          <p:cNvPicPr>
            <a:picLocks noChangeAspect="1"/>
          </p:cNvPicPr>
          <p:nvPr/>
        </p:nvPicPr>
        <p:blipFill>
          <a:blip r:embed="rId2"/>
          <a:stretch>
            <a:fillRect/>
          </a:stretch>
        </p:blipFill>
        <p:spPr>
          <a:xfrm>
            <a:off x="250825" y="671513"/>
            <a:ext cx="8569325" cy="54578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Изображение 3"/>
          <p:cNvPicPr>
            <a:picLocks noChangeAspect="1"/>
          </p:cNvPicPr>
          <p:nvPr/>
        </p:nvPicPr>
        <p:blipFill>
          <a:blip r:embed="rId2"/>
          <a:stretch>
            <a:fillRect/>
          </a:stretch>
        </p:blipFill>
        <p:spPr>
          <a:xfrm>
            <a:off x="250825" y="1176338"/>
            <a:ext cx="8424863" cy="371951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ChangeArrowheads="1"/>
          </p:cNvSpPr>
          <p:nvPr/>
        </p:nvSpPr>
        <p:spPr bwMode="auto">
          <a:xfrm>
            <a:off x="395288" y="958850"/>
            <a:ext cx="8280400" cy="4945063"/>
          </a:xfrm>
          <a:prstGeom prst="rect">
            <a:avLst/>
          </a:prstGeom>
          <a:noFill/>
          <a:ln w="9525">
            <a:noFill/>
            <a:miter lim="800000"/>
            <a:headEnd/>
            <a:tailEnd/>
          </a:ln>
          <a:effectLst/>
        </p:spPr>
        <p:txBody>
          <a:bodyPr lIns="810957" tIns="596712" rIns="533232" bIns="228528" anchor="ctr">
            <a:spAutoFit/>
          </a:bodyPr>
          <a:lstStyle/>
          <a:p>
            <a:pPr indent="447675" algn="r"/>
            <a:r>
              <a:rPr lang="ru-RU" i="1"/>
              <a:t>Библиографические ссылки, примечания </a:t>
            </a:r>
            <a:r>
              <a:rPr lang="ru-RU"/>
              <a:t>печатаются постранично внизу страницы </a:t>
            </a:r>
            <a:r>
              <a:rPr lang="ru-RU" u="sng"/>
              <a:t>с абзацным отступом</a:t>
            </a:r>
            <a:r>
              <a:rPr lang="ru-RU"/>
              <a:t>, шрифт ссылок - Times New Roman , кегль шрифта 10 пт.</a:t>
            </a:r>
          </a:p>
          <a:p>
            <a:pPr indent="447675" algn="r"/>
            <a:r>
              <a:rPr lang="ru-RU" i="1"/>
              <a:t>Нумерация сносок сквозная (автоматическая) </a:t>
            </a:r>
            <a:r>
              <a:rPr lang="ru-RU"/>
              <a:t>в пределах всей диссертации.</a:t>
            </a:r>
          </a:p>
          <a:p>
            <a:pPr indent="447675" algn="r"/>
            <a:r>
              <a:rPr lang="ru-RU"/>
              <a:t>Все </a:t>
            </a:r>
            <a:r>
              <a:rPr lang="ru-RU" i="1"/>
              <a:t>библиографические ссылки </a:t>
            </a:r>
            <a:r>
              <a:rPr lang="ru-RU"/>
              <a:t>(внутритекстовые, подстрочные или затекстовые) оформляются по ГОСТ 7.0.5-2008 «Библиографическая ссылка: общие требования и правила составления». Библиографические списки использованной, цитированной и рекомендованной литературы оформляются в</a:t>
            </a:r>
          </a:p>
          <a:p>
            <a:pPr indent="447675" algn="r"/>
            <a:r>
              <a:rPr lang="ru-RU"/>
              <a:t/>
            </a:r>
            <a:br>
              <a:rPr lang="ru-RU"/>
            </a:br>
            <a:endParaRPr lang="ru-RU"/>
          </a:p>
          <a:p>
            <a:pPr indent="447675" algn="r"/>
            <a:r>
              <a:rPr lang="ru-RU"/>
              <a:t>соответствии с ГОСТ 7.1-2003 «Библиографическая запись. Библиографическое описание. Общие требования и правила составления».</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476250"/>
            <a:ext cx="8147050" cy="792163"/>
          </a:xfrm>
        </p:spPr>
        <p:txBody>
          <a:bodyPr wrap="square" numCol="1" anchorCtr="0" compatLnSpc="1">
            <a:prstTxWarp prst="textNoShape">
              <a:avLst/>
            </a:prstTxWarp>
          </a:bodyPr>
          <a:lstStyle/>
          <a:p>
            <a:pPr algn="r" eaLnBrk="1" hangingPunct="1"/>
            <a:r>
              <a:rPr lang="ru-RU" sz="2400" cap="none" smtClean="0">
                <a:solidFill>
                  <a:schemeClr val="tx1"/>
                </a:solidFill>
                <a:latin typeface="Times New Roman" pitchFamily="18" charset="0"/>
              </a:rPr>
              <a:t>АПРОБАЦИЯ РЕЗУЛЬТАТОВ</a:t>
            </a:r>
          </a:p>
        </p:txBody>
      </p:sp>
      <p:sp>
        <p:nvSpPr>
          <p:cNvPr id="44034" name="Объект 2"/>
          <p:cNvSpPr>
            <a:spLocks noGrp="1"/>
          </p:cNvSpPr>
          <p:nvPr>
            <p:ph idx="1"/>
          </p:nvPr>
        </p:nvSpPr>
        <p:spPr/>
        <p:txBody>
          <a:bodyPr/>
          <a:lstStyle/>
          <a:p>
            <a:pPr algn="r" eaLnBrk="1" hangingPunct="1"/>
            <a:r>
              <a:rPr lang="ru-RU" smtClean="0"/>
              <a:t>В качестве апробации результатов исследования указываются: </a:t>
            </a:r>
          </a:p>
          <a:p>
            <a:pPr algn="r" eaLnBrk="1" hangingPunct="1"/>
            <a:r>
              <a:rPr lang="ru-RU" smtClean="0"/>
              <a:t>- участие обучающегося в НИР (научные проекты, гранты, конкурсы, выступления на конференциях); </a:t>
            </a:r>
          </a:p>
          <a:p>
            <a:pPr algn="r" eaLnBrk="1" hangingPunct="1"/>
            <a:r>
              <a:rPr lang="ru-RU" smtClean="0"/>
              <a:t>- имеющиеся научные публикации по теме исследования. </a:t>
            </a:r>
          </a:p>
          <a:p>
            <a:pPr algn="r" eaLnBrk="1" hangingPunct="1"/>
            <a:endParaRPr lang="ru-RU"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435975" cy="1476375"/>
          </a:xfrm>
        </p:spPr>
        <p:txBody>
          <a:bodyPr wrap="square" numCol="1" anchorCtr="0" compatLnSpc="1">
            <a:prstTxWarp prst="textNoShape">
              <a:avLst/>
            </a:prstTxWarp>
            <a:noAutofit/>
          </a:bodyPr>
          <a:lstStyle/>
          <a:p>
            <a:pPr algn="r" eaLnBrk="1" hangingPunct="1"/>
            <a:r>
              <a:rPr lang="ru-RU" sz="2400" cap="none" smtClean="0">
                <a:solidFill>
                  <a:schemeClr val="tx1"/>
                </a:solidFill>
                <a:latin typeface="Times New Roman" pitchFamily="18" charset="0"/>
              </a:rPr>
              <a:t>ТРЕБОВАНИЯ, ПРЕДЪЯВЛЯЕМЫЕ К МАГИСТЕРСКОЙ ДИССЕРТАЦИИ (ПРОДОЛЖЕНИЕ)</a:t>
            </a:r>
          </a:p>
        </p:txBody>
      </p:sp>
      <p:sp>
        <p:nvSpPr>
          <p:cNvPr id="16386" name="Содержимое 2"/>
          <p:cNvSpPr>
            <a:spLocks noGrp="1"/>
          </p:cNvSpPr>
          <p:nvPr>
            <p:ph idx="1"/>
          </p:nvPr>
        </p:nvSpPr>
        <p:spPr/>
        <p:txBody>
          <a:bodyPr/>
          <a:lstStyle/>
          <a:p>
            <a:pPr marL="381000" indent="-381000" algn="r" eaLnBrk="1" hangingPunct="1">
              <a:buFont typeface="Arial" charset="0"/>
              <a:buAutoNum type="arabicPeriod"/>
            </a:pPr>
            <a:r>
              <a:rPr lang="ru-RU" smtClean="0"/>
              <a:t>    Магистерская диссертация должна:</a:t>
            </a:r>
          </a:p>
          <a:p>
            <a:pPr marL="381000" indent="-381000" algn="r" eaLnBrk="1" hangingPunct="1">
              <a:buFont typeface="Arial" charset="0"/>
              <a:buAutoNum type="arabicPeriod"/>
            </a:pPr>
            <a:r>
              <a:rPr lang="ru-RU" smtClean="0"/>
              <a:t> содержать совокупность результатов и научных положений, выдвигаемых автором для защиты;</a:t>
            </a:r>
          </a:p>
          <a:p>
            <a:pPr marL="381000" indent="-381000" algn="r" eaLnBrk="1" hangingPunct="1">
              <a:buFont typeface="Arial" charset="0"/>
              <a:buAutoNum type="arabicPeriod"/>
            </a:pPr>
            <a:r>
              <a:rPr lang="ru-RU" smtClean="0"/>
              <a:t>иметь внутреннее единство;</a:t>
            </a:r>
          </a:p>
          <a:p>
            <a:pPr marL="381000" indent="-381000" algn="r" eaLnBrk="1" hangingPunct="1">
              <a:buFont typeface="Arial" charset="0"/>
              <a:buAutoNum type="arabicPeriod"/>
            </a:pPr>
            <a:r>
              <a:rPr lang="ru-RU" smtClean="0"/>
              <a:t>свидетельствовать о способности автора самостоятельно вести научный поиск, </a:t>
            </a:r>
          </a:p>
          <a:p>
            <a:pPr marL="381000" indent="-381000" algn="r" eaLnBrk="1" hangingPunct="1">
              <a:buFont typeface="Arial" charset="0"/>
              <a:buAutoNum type="arabicPeriod"/>
            </a:pPr>
            <a:r>
              <a:rPr lang="ru-RU" smtClean="0"/>
              <a:t>видеть профессиональные проблемы, уметь формулировать задачи исследования и методы их решения.</a:t>
            </a:r>
          </a:p>
          <a:p>
            <a:pPr marL="381000" indent="-381000" eaLnBrk="1" hangingPunct="1"/>
            <a:endParaRPr lang="ru-RU"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7786688" cy="1371600"/>
          </a:xfrm>
        </p:spPr>
        <p:txBody>
          <a:bodyPr wrap="square" numCol="1" anchorCtr="0" compatLnSpc="1">
            <a:prstTxWarp prst="textNoShape">
              <a:avLst/>
            </a:prstTxWarp>
          </a:bodyPr>
          <a:lstStyle/>
          <a:p>
            <a:pPr algn="r" eaLnBrk="1" hangingPunct="1"/>
            <a:r>
              <a:rPr lang="ru-RU" sz="2400" cap="none" smtClean="0">
                <a:solidFill>
                  <a:schemeClr val="tx1"/>
                </a:solidFill>
                <a:latin typeface="Times New Roman" pitchFamily="18" charset="0"/>
              </a:rPr>
              <a:t>РЕЦЕНЗИРОВАНИЕ ВКР</a:t>
            </a:r>
          </a:p>
        </p:txBody>
      </p:sp>
      <p:sp>
        <p:nvSpPr>
          <p:cNvPr id="3" name="Объект 2"/>
          <p:cNvSpPr>
            <a:spLocks noGrp="1"/>
          </p:cNvSpPr>
          <p:nvPr>
            <p:ph idx="1"/>
          </p:nvPr>
        </p:nvSpPr>
        <p:spPr/>
        <p:txBody>
          <a:bodyPr>
            <a:normAutofit/>
          </a:bodyPr>
          <a:lstStyle/>
          <a:p>
            <a:pPr algn="r" eaLnBrk="1" hangingPunct="1">
              <a:lnSpc>
                <a:spcPct val="80000"/>
              </a:lnSpc>
            </a:pPr>
            <a:r>
              <a:rPr lang="ru-RU" sz="1600" smtClean="0"/>
              <a:t>ВКР подлежит обязательному внешнему рецензированию. Рецензентами могут быть практические и научно-педагогические работники сторонних организаций, деятельность которых соответствует профилю магистерской программы  </a:t>
            </a:r>
            <a:r>
              <a:rPr lang="cs-CZ" sz="1600" smtClean="0"/>
              <a:t>«Финансовый анализ в коммерческих организациях»</a:t>
            </a:r>
            <a:r>
              <a:rPr lang="ru-RU" sz="1600" smtClean="0"/>
              <a:t>.</a:t>
            </a:r>
          </a:p>
          <a:p>
            <a:pPr algn="r" eaLnBrk="1" hangingPunct="1">
              <a:lnSpc>
                <a:spcPct val="80000"/>
              </a:lnSpc>
            </a:pPr>
            <a:r>
              <a:rPr lang="ru-RU" sz="1600" i="1" smtClean="0"/>
              <a:t>В рецензии внешнего рецензента оценивается:</a:t>
            </a:r>
            <a:endParaRPr lang="ru-RU" sz="1600" smtClean="0"/>
          </a:p>
          <a:p>
            <a:pPr algn="r" eaLnBrk="1" hangingPunct="1">
              <a:lnSpc>
                <a:spcPct val="80000"/>
              </a:lnSpc>
            </a:pPr>
            <a:r>
              <a:rPr lang="ru-RU" sz="1600" smtClean="0"/>
              <a:t>актуальность темы, самостоятельность подхода к ее раскрытию (наличие собственной точки зрения автора);</a:t>
            </a:r>
          </a:p>
          <a:p>
            <a:pPr algn="r" eaLnBrk="1" hangingPunct="1">
              <a:lnSpc>
                <a:spcPct val="80000"/>
              </a:lnSpc>
            </a:pPr>
            <a:r>
              <a:rPr lang="ru-RU" sz="1600" smtClean="0"/>
              <a:t>соответствие выводов поставленным целям и задачам;</a:t>
            </a:r>
          </a:p>
          <a:p>
            <a:pPr algn="r" eaLnBrk="1" hangingPunct="1">
              <a:lnSpc>
                <a:spcPct val="80000"/>
              </a:lnSpc>
            </a:pPr>
            <a:r>
              <a:rPr lang="ru-RU" sz="1600" smtClean="0"/>
              <a:t>умение пользоваться современными методами сбора и обработки информации;</a:t>
            </a:r>
          </a:p>
          <a:p>
            <a:pPr algn="r" eaLnBrk="1" hangingPunct="1">
              <a:lnSpc>
                <a:spcPct val="80000"/>
              </a:lnSpc>
            </a:pPr>
            <a:r>
              <a:rPr lang="ru-RU" sz="1600" smtClean="0"/>
              <a:t>научная новизна, наличие практических рекомендаций и возможностей реализации полученных результатов;</a:t>
            </a:r>
          </a:p>
          <a:p>
            <a:pPr algn="r" eaLnBrk="1" hangingPunct="1">
              <a:lnSpc>
                <a:spcPct val="80000"/>
              </a:lnSpc>
            </a:pPr>
            <a:r>
              <a:rPr lang="ru-RU" sz="1600" smtClean="0"/>
              <a:t>достоинства и недостатки работы.</a:t>
            </a:r>
          </a:p>
          <a:p>
            <a:pPr algn="r" eaLnBrk="1" hangingPunct="1">
              <a:lnSpc>
                <a:spcPct val="80000"/>
              </a:lnSpc>
            </a:pPr>
            <a:r>
              <a:rPr lang="ru-RU" sz="1600" smtClean="0"/>
              <a:t>В заключении рецензент излагает свою точку зрения об общем уровне ВКР и оценивает ее.</a:t>
            </a:r>
          </a:p>
          <a:p>
            <a:pPr algn="r" eaLnBrk="1" hangingPunct="1">
              <a:lnSpc>
                <a:spcPct val="80000"/>
              </a:lnSpc>
            </a:pPr>
            <a:endParaRPr lang="ru-RU" sz="160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3" y="1844675"/>
            <a:ext cx="6994525" cy="1584325"/>
          </a:xfrm>
        </p:spPr>
        <p:txBody>
          <a:bodyPr wrap="square" numCol="1" anchorCtr="0" compatLnSpc="1">
            <a:prstTxWarp prst="textNoShape">
              <a:avLst/>
            </a:prstTxWarp>
          </a:bodyPr>
          <a:lstStyle/>
          <a:p>
            <a:pPr algn="r" eaLnBrk="1" hangingPunct="1"/>
            <a:r>
              <a:rPr lang="ru-RU" sz="5400" i="1" cap="none" smtClean="0">
                <a:solidFill>
                  <a:schemeClr val="tx1"/>
                </a:solidFill>
              </a:rPr>
              <a:t>УДАЧИ, ВАМ!</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362950" cy="1371600"/>
          </a:xfrm>
        </p:spPr>
        <p:txBody>
          <a:bodyPr wrap="square" numCol="1" anchorCtr="0" compatLnSpc="1">
            <a:prstTxWarp prst="textNoShape">
              <a:avLst/>
            </a:prstTxWarp>
          </a:bodyPr>
          <a:lstStyle/>
          <a:p>
            <a:pPr algn="r" eaLnBrk="1" hangingPunct="1"/>
            <a:r>
              <a:rPr lang="ru-RU" sz="2400" cap="none" smtClean="0">
                <a:solidFill>
                  <a:schemeClr val="tx1"/>
                </a:solidFill>
                <a:latin typeface="Times New Roman" pitchFamily="18" charset="0"/>
              </a:rPr>
              <a:t>В МАГИСТЕРСКОЙ ДИССЕРТАЦИИ ДОЛЖНЫ ПРИСУТСТВОВАТЬ:</a:t>
            </a:r>
          </a:p>
        </p:txBody>
      </p:sp>
      <p:sp>
        <p:nvSpPr>
          <p:cNvPr id="3" name="Содержимое 2"/>
          <p:cNvSpPr>
            <a:spLocks noGrp="1"/>
          </p:cNvSpPr>
          <p:nvPr>
            <p:ph idx="1"/>
          </p:nvPr>
        </p:nvSpPr>
        <p:spPr/>
        <p:txBody>
          <a:bodyPr>
            <a:normAutofit/>
          </a:bodyPr>
          <a:lstStyle/>
          <a:p>
            <a:pPr marL="381000" indent="-381000" algn="r" eaLnBrk="1" hangingPunct="1">
              <a:lnSpc>
                <a:spcPct val="80000"/>
              </a:lnSpc>
              <a:buFont typeface="Arial" charset="0"/>
              <a:buAutoNum type="arabicPeriod"/>
            </a:pPr>
            <a:r>
              <a:rPr lang="ru-RU" sz="1600" smtClean="0"/>
              <a:t>аргументация актуальности темы магистерской диссертации, теоретическая и практическая значимость;</a:t>
            </a:r>
          </a:p>
          <a:p>
            <a:pPr marL="381000" indent="-381000" algn="r" eaLnBrk="1" hangingPunct="1">
              <a:lnSpc>
                <a:spcPct val="80000"/>
              </a:lnSpc>
              <a:buFont typeface="Arial" charset="0"/>
              <a:buAutoNum type="arabicPeriod"/>
            </a:pPr>
            <a:r>
              <a:rPr lang="ru-RU" sz="1600" smtClean="0"/>
              <a:t>самостоятельность и системность подхода  в выполнении исследования конкретной проблемы;</a:t>
            </a:r>
          </a:p>
          <a:p>
            <a:pPr marL="381000" indent="-381000" algn="r" eaLnBrk="1" hangingPunct="1">
              <a:lnSpc>
                <a:spcPct val="80000"/>
              </a:lnSpc>
              <a:buFont typeface="Arial" charset="0"/>
              <a:buAutoNum type="arabicPeriod"/>
            </a:pPr>
            <a:r>
              <a:rPr lang="ru-RU" sz="1600" smtClean="0"/>
              <a:t>отражение знаний монографической литературы и публикаций в периодических изданиях по теме магистерской диссертации, законодательных актов, положений, инструкций и указаний государственных органов;</a:t>
            </a:r>
          </a:p>
          <a:p>
            <a:pPr marL="381000" indent="-381000" algn="r" eaLnBrk="1" hangingPunct="1">
              <a:lnSpc>
                <a:spcPct val="80000"/>
              </a:lnSpc>
              <a:buFont typeface="Arial" charset="0"/>
              <a:buAutoNum type="arabicPeriod"/>
            </a:pPr>
            <a:r>
              <a:rPr lang="ru-RU" sz="1600" smtClean="0"/>
              <a:t>рассмотрение различных точек зрения по исследуемым вопросам, аргументированное обоснование выводов, предложений и рекомендаций, которые могли бы представить научный и практический интерес</a:t>
            </a:r>
          </a:p>
          <a:p>
            <a:pPr marL="381000" indent="-381000" algn="r" eaLnBrk="1" hangingPunct="1">
              <a:lnSpc>
                <a:spcPct val="80000"/>
              </a:lnSpc>
              <a:buFont typeface="Arial" charset="0"/>
              <a:buAutoNum type="arabicPeriod"/>
            </a:pPr>
            <a:r>
              <a:rPr lang="ru-RU" sz="1600" smtClean="0"/>
              <a:t>обязательное использование практического материала, </a:t>
            </a:r>
          </a:p>
          <a:p>
            <a:pPr marL="381000" indent="-381000" algn="r" eaLnBrk="1" hangingPunct="1">
              <a:lnSpc>
                <a:spcPct val="80000"/>
              </a:lnSpc>
              <a:buFont typeface="Arial" charset="0"/>
              <a:buAutoNum type="arabicPeriod"/>
            </a:pPr>
            <a:r>
              <a:rPr lang="ru-RU" sz="1600" smtClean="0"/>
              <a:t>применение различных методов анализа, включая экономико-математические методы и компьютерные средства;</a:t>
            </a:r>
          </a:p>
          <a:p>
            <a:pPr marL="381000" indent="-381000" algn="r" eaLnBrk="1" hangingPunct="1">
              <a:lnSpc>
                <a:spcPct val="80000"/>
              </a:lnSpc>
              <a:buFont typeface="Arial" charset="0"/>
              <a:buAutoNum type="arabicPeriod"/>
            </a:pPr>
            <a:r>
              <a:rPr lang="ru-RU" sz="1600" smtClean="0"/>
              <a:t>четкое, грамотное, логически оправданное изложение результатов исследования.</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18488" cy="1371600"/>
          </a:xfrm>
        </p:spPr>
        <p:txBody>
          <a:bodyPr wrap="square" numCol="1" anchorCtr="0" compatLnSpc="1">
            <a:prstTxWarp prst="textNoShape">
              <a:avLst/>
            </a:prstTxWarp>
            <a:noAutofit/>
          </a:bodyPr>
          <a:lstStyle/>
          <a:p>
            <a:pPr algn="r" eaLnBrk="1" hangingPunct="1"/>
            <a:r>
              <a:rPr lang="ru-RU" sz="2400" cap="none" smtClean="0">
                <a:solidFill>
                  <a:schemeClr val="tx1"/>
                </a:solidFill>
                <a:latin typeface="Times New Roman" pitchFamily="18" charset="0"/>
              </a:rPr>
              <a:t>ОСНОВНЫЕ ЭТАПЫ ВЫПОЛНЕНИЯ ИССЛЕДОВАНИЯ, НАПИСАНИЯ И ЗАЩИТЫ МАГИСТЕРСКОЙ ДИССЕРТАЦИИ</a:t>
            </a:r>
          </a:p>
        </p:txBody>
      </p:sp>
      <p:sp>
        <p:nvSpPr>
          <p:cNvPr id="18434" name="Содержимое 2"/>
          <p:cNvSpPr>
            <a:spLocks noGrp="1"/>
          </p:cNvSpPr>
          <p:nvPr>
            <p:ph idx="1"/>
          </p:nvPr>
        </p:nvSpPr>
        <p:spPr/>
        <p:txBody>
          <a:bodyPr/>
          <a:lstStyle/>
          <a:p>
            <a:pPr marL="381000" indent="-381000" algn="r" eaLnBrk="1" hangingPunct="1">
              <a:buFont typeface="Arial" charset="0"/>
              <a:buAutoNum type="arabicPeriod"/>
            </a:pPr>
            <a:r>
              <a:rPr lang="ru-RU" smtClean="0"/>
              <a:t> выбор темы диссертационного исследования;</a:t>
            </a:r>
          </a:p>
          <a:p>
            <a:pPr marL="381000" indent="-381000" algn="r" eaLnBrk="1" hangingPunct="1">
              <a:buFont typeface="Arial" charset="0"/>
              <a:buAutoNum type="arabicPeriod"/>
            </a:pPr>
            <a:r>
              <a:rPr lang="ru-RU" smtClean="0"/>
              <a:t> сбор, систематизация и анализ материалов для выполнения диссертационного исследования;</a:t>
            </a:r>
          </a:p>
          <a:p>
            <a:pPr marL="381000" indent="-381000" algn="r" eaLnBrk="1" hangingPunct="1">
              <a:buFont typeface="Arial" charset="0"/>
              <a:buAutoNum type="arabicPeriod"/>
            </a:pPr>
            <a:r>
              <a:rPr lang="ru-RU" smtClean="0"/>
              <a:t> составление и утверждение индивидуального календарного плана – графика выполнения диссертационного исследования, написания и защиты магистерской диссертации;</a:t>
            </a:r>
          </a:p>
          <a:p>
            <a:pPr marL="381000" indent="-381000" algn="r" eaLnBrk="1" hangingPunct="1">
              <a:buFont typeface="Arial" charset="0"/>
              <a:buAutoNum type="arabicPeriod"/>
            </a:pPr>
            <a:r>
              <a:rPr lang="ru-RU" smtClean="0"/>
              <a:t> составление плана магистерской диссертации;</a:t>
            </a:r>
          </a:p>
          <a:p>
            <a:pPr marL="381000" indent="-381000" algn="r" eaLnBrk="1" hangingPunct="1">
              <a:buFont typeface="Arial" charset="0"/>
              <a:buAutoNum type="arabicPeriod"/>
            </a:pPr>
            <a:r>
              <a:rPr lang="ru-RU" smtClean="0"/>
              <a:t> подготовка магистерской диссертации;</a:t>
            </a:r>
          </a:p>
          <a:p>
            <a:pPr marL="381000" indent="-381000" algn="r" eaLnBrk="1" hangingPunct="1">
              <a:buFont typeface="Arial" charset="0"/>
              <a:buAutoNum type="arabicPeriod"/>
            </a:pPr>
            <a:r>
              <a:rPr lang="ru-RU" smtClean="0"/>
              <a:t> рецензирование магистерской диссертации;</a:t>
            </a:r>
          </a:p>
          <a:p>
            <a:pPr marL="381000" indent="-381000" algn="r" eaLnBrk="1" hangingPunct="1">
              <a:buFont typeface="Arial" charset="0"/>
              <a:buAutoNum type="arabicPeriod"/>
            </a:pPr>
            <a:r>
              <a:rPr lang="ru-RU" smtClean="0"/>
              <a:t> публичная защита магистерской диссертации.</a:t>
            </a:r>
          </a:p>
          <a:p>
            <a:pPr marL="381000" indent="-381000" eaLnBrk="1" hangingPunct="1"/>
            <a:endParaRPr lang="ru-RU"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188" y="333375"/>
            <a:ext cx="8229600" cy="1143000"/>
          </a:xfrm>
        </p:spPr>
        <p:txBody>
          <a:bodyPr wrap="square" numCol="1" anchorCtr="0" compatLnSpc="1">
            <a:prstTxWarp prst="textNoShape">
              <a:avLst/>
            </a:prstTxWarp>
          </a:bodyPr>
          <a:lstStyle/>
          <a:p>
            <a:pPr algn="r" eaLnBrk="1" hangingPunct="1"/>
            <a:r>
              <a:rPr lang="ru-RU" sz="2400" b="1" cap="none" smtClean="0">
                <a:solidFill>
                  <a:schemeClr val="tx1"/>
                </a:solidFill>
                <a:latin typeface="Times New Roman" pitchFamily="18" charset="0"/>
                <a:cs typeface="Arial" charset="0"/>
              </a:rPr>
              <a:t>СОСТАВЛЕНИЕ ПЛАНА МАГИСТЕРСКОЙ ДИССЕРТАЦИИ СТРУКТУРА МАГИСТЕРСКОЙ ДИССЕРТАЦИИ</a:t>
            </a:r>
          </a:p>
        </p:txBody>
      </p:sp>
      <p:sp>
        <p:nvSpPr>
          <p:cNvPr id="19458" name="Содержимое 2"/>
          <p:cNvSpPr>
            <a:spLocks noGrp="1"/>
          </p:cNvSpPr>
          <p:nvPr>
            <p:ph idx="1"/>
          </p:nvPr>
        </p:nvSpPr>
        <p:spPr/>
        <p:txBody>
          <a:bodyPr/>
          <a:lstStyle/>
          <a:p>
            <a:pPr marL="381000" indent="-381000" algn="r" eaLnBrk="1" hangingPunct="1">
              <a:buFont typeface="Arial" charset="0"/>
              <a:buAutoNum type="arabicPeriod"/>
            </a:pPr>
            <a:r>
              <a:rPr lang="ru-RU" smtClean="0"/>
              <a:t>титульный лист;</a:t>
            </a:r>
          </a:p>
          <a:p>
            <a:pPr marL="381000" indent="-381000" algn="r" eaLnBrk="1" hangingPunct="1">
              <a:buFont typeface="Arial" charset="0"/>
              <a:buAutoNum type="arabicPeriod"/>
            </a:pPr>
            <a:r>
              <a:rPr lang="ru-RU" smtClean="0"/>
              <a:t>задание;</a:t>
            </a:r>
          </a:p>
          <a:p>
            <a:pPr marL="381000" indent="-381000" algn="r" eaLnBrk="1" hangingPunct="1">
              <a:buFont typeface="Arial" charset="0"/>
              <a:buAutoNum type="arabicPeriod"/>
            </a:pPr>
            <a:r>
              <a:rPr lang="ru-RU" smtClean="0"/>
              <a:t>содержание;</a:t>
            </a:r>
          </a:p>
          <a:p>
            <a:pPr marL="381000" indent="-381000" algn="r" eaLnBrk="1" hangingPunct="1">
              <a:buFont typeface="Arial" charset="0"/>
              <a:buAutoNum type="arabicPeriod"/>
            </a:pPr>
            <a:r>
              <a:rPr lang="ru-RU" smtClean="0"/>
              <a:t>введение;</a:t>
            </a:r>
          </a:p>
          <a:p>
            <a:pPr marL="381000" indent="-381000" algn="r" eaLnBrk="1" hangingPunct="1">
              <a:buFont typeface="Arial" charset="0"/>
              <a:buAutoNum type="arabicPeriod"/>
            </a:pPr>
            <a:r>
              <a:rPr lang="ru-RU" smtClean="0"/>
              <a:t>основная часть, разделенная на разделы и подразделы или главы и параграфы;</a:t>
            </a:r>
          </a:p>
          <a:p>
            <a:pPr marL="381000" indent="-381000" algn="r" eaLnBrk="1" hangingPunct="1">
              <a:buFont typeface="Arial" charset="0"/>
              <a:buAutoNum type="arabicPeriod"/>
            </a:pPr>
            <a:r>
              <a:rPr lang="ru-RU" smtClean="0"/>
              <a:t>заключение;</a:t>
            </a:r>
          </a:p>
          <a:p>
            <a:pPr marL="381000" indent="-381000" algn="r" eaLnBrk="1" hangingPunct="1">
              <a:buFont typeface="Arial" charset="0"/>
              <a:buAutoNum type="arabicPeriod"/>
            </a:pPr>
            <a:r>
              <a:rPr lang="ru-RU" smtClean="0"/>
              <a:t>список использованных источников;</a:t>
            </a:r>
          </a:p>
          <a:p>
            <a:pPr marL="381000" indent="-381000" algn="r" eaLnBrk="1" hangingPunct="1">
              <a:buFont typeface="Arial" charset="0"/>
              <a:buAutoNum type="arabicPeriod"/>
            </a:pPr>
            <a:r>
              <a:rPr lang="ru-RU" smtClean="0"/>
              <a:t>Приложения.</a:t>
            </a:r>
          </a:p>
          <a:p>
            <a:pPr marL="381000" indent="-381000" eaLnBrk="1" hangingPunct="1"/>
            <a:endParaRPr lang="ru-RU"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0825" y="152400"/>
            <a:ext cx="8353425" cy="1600200"/>
          </a:xfrm>
        </p:spPr>
        <p:txBody>
          <a:bodyPr wrap="square" numCol="1" anchorCtr="0" compatLnSpc="1">
            <a:prstTxWarp prst="textNoShape">
              <a:avLst/>
            </a:prstTxWarp>
            <a:noAutofit/>
          </a:bodyPr>
          <a:lstStyle/>
          <a:p>
            <a:pPr algn="r" eaLnBrk="1" hangingPunct="1"/>
            <a:r>
              <a:rPr lang="ru-RU" sz="2400" cap="none" smtClean="0">
                <a:solidFill>
                  <a:schemeClr val="tx1"/>
                </a:solidFill>
                <a:latin typeface="Times New Roman" pitchFamily="18" charset="0"/>
              </a:rPr>
              <a:t>ЛОГИЧЕСКАЯ ВЗАИМОСВЯЗЬ ОТРАЖЕНИЯ ПОСТАВЛЕННЫХ ЗАДАЧ И ДОСТИГНУТЫХ РЕЗУЛЬТАТОВ В МАГИСТЕРСКОЙ ДИССЕРТАЦИИ</a:t>
            </a:r>
          </a:p>
        </p:txBody>
      </p:sp>
      <p:graphicFrame>
        <p:nvGraphicFramePr>
          <p:cNvPr id="4" name="Объект 3"/>
          <p:cNvGraphicFramePr>
            <a:graphicFrameLocks noGrp="1"/>
          </p:cNvGraphicFramePr>
          <p:nvPr>
            <p:ph idx="1"/>
          </p:nvPr>
        </p:nvGraphicFramePr>
        <p:xfrm>
          <a:off x="457200" y="1752600"/>
          <a:ext cx="8291513" cy="5118100"/>
        </p:xfrm>
        <a:graphic>
          <a:graphicData uri="http://schemas.openxmlformats.org/drawingml/2006/table">
            <a:tbl>
              <a:tblPr firstRow="1" bandRow="1">
                <a:tableStyleId>{5C22544A-7EE6-4342-B048-85BDC9FD1C3A}</a:tableStyleId>
              </a:tblPr>
              <a:tblGrid>
                <a:gridCol w="1810544">
                  <a:extLst>
                    <a:ext uri="{9D8B030D-6E8A-4147-A177-3AD203B41FA5}"/>
                  </a:extLst>
                </a:gridCol>
                <a:gridCol w="1505962">
                  <a:extLst>
                    <a:ext uri="{9D8B030D-6E8A-4147-A177-3AD203B41FA5}"/>
                  </a:extLst>
                </a:gridCol>
                <a:gridCol w="1518374">
                  <a:extLst>
                    <a:ext uri="{9D8B030D-6E8A-4147-A177-3AD203B41FA5}"/>
                  </a:extLst>
                </a:gridCol>
                <a:gridCol w="1798132">
                  <a:extLst>
                    <a:ext uri="{9D8B030D-6E8A-4147-A177-3AD203B41FA5}"/>
                  </a:extLst>
                </a:gridCol>
                <a:gridCol w="1658253">
                  <a:extLst>
                    <a:ext uri="{9D8B030D-6E8A-4147-A177-3AD203B41FA5}"/>
                  </a:extLst>
                </a:gridCol>
              </a:tblGrid>
              <a:tr h="1278880">
                <a:tc>
                  <a:txBody>
                    <a:bodyPr/>
                    <a:lstStyle/>
                    <a:p>
                      <a:r>
                        <a:rPr lang="ru-RU" dirty="0">
                          <a:solidFill>
                            <a:schemeClr val="tx1"/>
                          </a:solidFill>
                        </a:rPr>
                        <a:t>Актуальность</a:t>
                      </a:r>
                    </a:p>
                  </a:txBody>
                  <a:tcPr/>
                </a:tc>
                <a:tc>
                  <a:txBody>
                    <a:bodyPr/>
                    <a:lstStyle/>
                    <a:p>
                      <a:r>
                        <a:rPr lang="ru-RU" dirty="0">
                          <a:solidFill>
                            <a:schemeClr val="tx1"/>
                          </a:solidFill>
                        </a:rPr>
                        <a:t>Цели и задачи</a:t>
                      </a:r>
                    </a:p>
                  </a:txBody>
                  <a:tcPr/>
                </a:tc>
                <a:tc>
                  <a:txBody>
                    <a:bodyPr/>
                    <a:lstStyle/>
                    <a:p>
                      <a:r>
                        <a:rPr lang="ru-RU" dirty="0">
                          <a:solidFill>
                            <a:schemeClr val="tx1"/>
                          </a:solidFill>
                        </a:rPr>
                        <a:t>Элементы новизны</a:t>
                      </a:r>
                    </a:p>
                  </a:txBody>
                  <a:tcPr/>
                </a:tc>
                <a:tc>
                  <a:txBody>
                    <a:bodyPr/>
                    <a:lstStyle/>
                    <a:p>
                      <a:r>
                        <a:rPr lang="ru-RU" dirty="0">
                          <a:solidFill>
                            <a:schemeClr val="tx1"/>
                          </a:solidFill>
                        </a:rPr>
                        <a:t>Практическая значимость</a:t>
                      </a:r>
                    </a:p>
                  </a:txBody>
                  <a:tcPr/>
                </a:tc>
                <a:tc>
                  <a:txBody>
                    <a:bodyPr/>
                    <a:lstStyle/>
                    <a:p>
                      <a:r>
                        <a:rPr lang="ru-RU" dirty="0">
                          <a:solidFill>
                            <a:schemeClr val="tx1"/>
                          </a:solidFill>
                        </a:rPr>
                        <a:t>Заключение</a:t>
                      </a:r>
                    </a:p>
                  </a:txBody>
                  <a:tcPr/>
                </a:tc>
                <a:extLst>
                  <a:ext uri="{0D108BD9-81ED-4DB2-BD59-A6C34878D82A}"/>
                </a:extLst>
              </a:tr>
              <a:tr h="1278880">
                <a:tc>
                  <a:txBody>
                    <a:bodyPr/>
                    <a:lstStyle/>
                    <a:p>
                      <a:r>
                        <a:rPr lang="ru-RU" dirty="0"/>
                        <a:t>Значимость и наличие нерешенных проблем, которые не позволяют решить стоящие  задачи</a:t>
                      </a:r>
                    </a:p>
                  </a:txBody>
                  <a:tcPr/>
                </a:tc>
                <a:tc>
                  <a:txBody>
                    <a:bodyPr/>
                    <a:lstStyle/>
                    <a:p>
                      <a:r>
                        <a:rPr lang="ru-RU" dirty="0"/>
                        <a:t>Задачи, которые необходимо решить с учетом выделен-</a:t>
                      </a:r>
                      <a:r>
                        <a:rPr lang="ru-RU" dirty="0" err="1"/>
                        <a:t>ных</a:t>
                      </a:r>
                      <a:r>
                        <a:rPr lang="ru-RU" dirty="0"/>
                        <a:t> проблем</a:t>
                      </a:r>
                    </a:p>
                  </a:txBody>
                  <a:tcPr/>
                </a:tc>
                <a:tc>
                  <a:txBody>
                    <a:bodyPr/>
                    <a:lstStyle/>
                    <a:p>
                      <a:r>
                        <a:rPr lang="ru-RU" dirty="0"/>
                        <a:t>Результаты научного характера, полученные в процессе решения поставлен-</a:t>
                      </a:r>
                      <a:r>
                        <a:rPr lang="ru-RU" dirty="0" err="1"/>
                        <a:t>ных</a:t>
                      </a:r>
                      <a:r>
                        <a:rPr lang="ru-RU" dirty="0"/>
                        <a:t> задач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dirty="0"/>
                        <a:t>Результаты практического характера, полученные в процессе решения поставленных задач</a:t>
                      </a:r>
                    </a:p>
                    <a:p>
                      <a:endParaRPr lang="ru-RU" dirty="0"/>
                    </a:p>
                  </a:txBody>
                  <a:tcPr/>
                </a:tc>
                <a:tc>
                  <a:txBody>
                    <a:bodyPr/>
                    <a:lstStyle/>
                    <a:p>
                      <a:r>
                        <a:rPr lang="ru-RU" dirty="0"/>
                        <a:t>Характеристика полученных результатов</a:t>
                      </a:r>
                    </a:p>
                  </a:txBody>
                  <a:tcPr/>
                </a:tc>
                <a:extLst>
                  <a:ext uri="{0D108BD9-81ED-4DB2-BD59-A6C34878D82A}"/>
                </a:extLst>
              </a:tr>
              <a:tr h="1278880">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dirty="0"/>
                    </a:p>
                  </a:txBody>
                  <a:tcPr/>
                </a:tc>
                <a:tc>
                  <a:txBody>
                    <a:bodyPr/>
                    <a:lstStyle/>
                    <a:p>
                      <a:endParaRPr lang="ru-RU" dirty="0"/>
                    </a:p>
                  </a:txBody>
                  <a:tcPr/>
                </a:tc>
                <a:extLst>
                  <a:ext uri="{0D108BD9-81ED-4DB2-BD59-A6C34878D82A}"/>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750" y="188913"/>
            <a:ext cx="8291513" cy="1511300"/>
          </a:xfrm>
        </p:spPr>
        <p:txBody>
          <a:bodyPr wrap="square" numCol="1" anchorCtr="0" compatLnSpc="1">
            <a:prstTxWarp prst="textNoShape">
              <a:avLst/>
            </a:prstTxWarp>
          </a:bodyPr>
          <a:lstStyle/>
          <a:p>
            <a:pPr algn="ctr" eaLnBrk="1" hangingPunct="1"/>
            <a:r>
              <a:rPr lang="ru-RU" sz="2400" cap="none" smtClean="0">
                <a:solidFill>
                  <a:schemeClr val="tx1"/>
                </a:solidFill>
                <a:latin typeface="Times New Roman" pitchFamily="18" charset="0"/>
              </a:rPr>
              <a:t>МЕТОДИЧЕСКИЕ ОСНОВЫ ДЛЯ НАПИСАНИЯ МАГИСТЕРСКОЙ ДИССЕРТАЦИИ</a:t>
            </a:r>
          </a:p>
        </p:txBody>
      </p:sp>
      <p:sp>
        <p:nvSpPr>
          <p:cNvPr id="3" name="Содержимое 2"/>
          <p:cNvSpPr>
            <a:spLocks noGrp="1"/>
          </p:cNvSpPr>
          <p:nvPr>
            <p:ph idx="1"/>
          </p:nvPr>
        </p:nvSpPr>
        <p:spPr/>
        <p:txBody>
          <a:bodyPr>
            <a:normAutofit/>
          </a:bodyPr>
          <a:lstStyle/>
          <a:p>
            <a:pPr algn="just" eaLnBrk="1" hangingPunct="1">
              <a:lnSpc>
                <a:spcPct val="90000"/>
              </a:lnSpc>
            </a:pPr>
            <a:r>
              <a:rPr lang="ru-RU" sz="1700" smtClean="0"/>
              <a:t>В магистерской диссертации, как правило, должно быть не менее трех глав. Каждая глава должна состоять не менее чем из двух параграфов. </a:t>
            </a:r>
          </a:p>
          <a:p>
            <a:pPr algn="just" eaLnBrk="1" hangingPunct="1">
              <a:lnSpc>
                <a:spcPct val="90000"/>
              </a:lnSpc>
            </a:pPr>
            <a:r>
              <a:rPr lang="ru-RU" sz="1700" smtClean="0"/>
              <a:t>Во введении необходимо обосновать актуальность выбранной для исследования темы, поставить цель работы, которая должна конкретизироваться в задачах исследования, определить объект и предмет изучения, оценить состояние разработанности темы на основе обзора литературы и дискуссионных проблем; указать методы исследования; сформулировать элементы новизны и практическую значимость исследования; в краткой форме представить структуру работы. </a:t>
            </a:r>
          </a:p>
          <a:p>
            <a:pPr algn="just" eaLnBrk="1" hangingPunct="1">
              <a:lnSpc>
                <a:spcPct val="90000"/>
              </a:lnSpc>
            </a:pPr>
            <a:r>
              <a:rPr lang="ru-RU" sz="1700" smtClean="0"/>
              <a:t>Обоснование актуальности решаемой проблемы должно быть выполнено на основе самостоятельной работы с различными источниками и материалами (учебниками, монографиями, диссертациями, журналами, сборниками статей и т.п.)</a:t>
            </a:r>
          </a:p>
          <a:p>
            <a:pPr algn="just" eaLnBrk="1" hangingPunct="1">
              <a:lnSpc>
                <a:spcPct val="90000"/>
              </a:lnSpc>
            </a:pPr>
            <a:endParaRPr lang="ru-RU" sz="170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лавная">
  <a:themeElements>
    <a:clrScheme name="Главная">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Главная">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лавная">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1403</TotalTime>
  <Words>2460</Words>
  <Application>Microsoft Office PowerPoint</Application>
  <PresentationFormat>Экран (4:3)</PresentationFormat>
  <Paragraphs>196</Paragraphs>
  <Slides>41</Slides>
  <Notes>0</Notes>
  <HiddenSlides>0</HiddenSlides>
  <MMClips>0</MMClips>
  <ScaleCrop>false</ScaleCrop>
  <HeadingPairs>
    <vt:vector size="6" baseType="variant">
      <vt:variant>
        <vt:lpstr>Использованные шрифты</vt:lpstr>
      </vt:variant>
      <vt:variant>
        <vt:i4>4</vt:i4>
      </vt:variant>
      <vt:variant>
        <vt:lpstr>Шаблон оформления</vt:lpstr>
      </vt:variant>
      <vt:variant>
        <vt:i4>3</vt:i4>
      </vt:variant>
      <vt:variant>
        <vt:lpstr>Заголовки слайдов</vt:lpstr>
      </vt:variant>
      <vt:variant>
        <vt:i4>41</vt:i4>
      </vt:variant>
    </vt:vector>
  </HeadingPairs>
  <TitlesOfParts>
    <vt:vector size="48" baseType="lpstr">
      <vt:lpstr>Arial</vt:lpstr>
      <vt:lpstr>Arial Black</vt:lpstr>
      <vt:lpstr>Calibri</vt:lpstr>
      <vt:lpstr>Times New Roman</vt:lpstr>
      <vt:lpstr>Главная</vt:lpstr>
      <vt:lpstr>Главная</vt:lpstr>
      <vt:lpstr>Главная</vt:lpstr>
      <vt:lpstr>Магистерская диссертация: советы и рекомендации как писать</vt:lpstr>
      <vt:lpstr>ЦЕЛИ ВЫПОЛНЕНИЯ И ЗАЩИТЫ МАГИСТЕРСКОЙ ДИССЕРТАЦИИ</vt:lpstr>
      <vt:lpstr>ТРЕБОВАНИЯ, ПРЕДЪЯВЛЯЕМЫЕ К МАГИСТЕРСКОЙ ДИССЕРТАЦИИ</vt:lpstr>
      <vt:lpstr>ТРЕБОВАНИЯ, ПРЕДЪЯВЛЯЕМЫЕ К МАГИСТЕРСКОЙ ДИССЕРТАЦИИ (ПРОДОЛЖЕНИЕ)</vt:lpstr>
      <vt:lpstr>В МАГИСТЕРСКОЙ ДИССЕРТАЦИИ ДОЛЖНЫ ПРИСУТСТВОВАТЬ:</vt:lpstr>
      <vt:lpstr>ОСНОВНЫЕ ЭТАПЫ ВЫПОЛНЕНИЯ ИССЛЕДОВАНИЯ, НАПИСАНИЯ И ЗАЩИТЫ МАГИСТЕРСКОЙ ДИССЕРТАЦИИ</vt:lpstr>
      <vt:lpstr>СОСТАВЛЕНИЕ ПЛАНА МАГИСТЕРСКОЙ ДИССЕРТАЦИИ СТРУКТУРА МАГИСТЕРСКОЙ ДИССЕРТАЦИИ</vt:lpstr>
      <vt:lpstr>ЛОГИЧЕСКАЯ ВЗАИМОСВЯЗЬ ОТРАЖЕНИЯ ПОСТАВЛЕННЫХ ЗАДАЧ И ДОСТИГНУТЫХ РЕЗУЛЬТАТОВ В МАГИСТЕРСКОЙ ДИССЕРТАЦИИ</vt:lpstr>
      <vt:lpstr>МЕТОДИЧЕСКИЕ ОСНОВЫ ДЛЯ НАПИСАНИЯ МАГИСТЕРСКОЙ ДИССЕРТАЦИИ</vt:lpstr>
      <vt:lpstr>ВВЕДЕНИЕ. АКТУАЛЬНОСТЬ ТЕМЫ ИССЛЕДОВАНИЯ</vt:lpstr>
      <vt:lpstr>ФОРМУЛИРОВАНИЕ ЦЕЛИ И ЗАДАЧ ИССЛЕДОВАНИЯ</vt:lpstr>
      <vt:lpstr>ВВЕДЕНИЕ. ЦЕЛЬ И ЗАДАЧИ ИССЛЕДОВАНИЯ</vt:lpstr>
      <vt:lpstr>ЭЛЕМЕНТЫ НАУЧНОЙ НОВИЗНЫ</vt:lpstr>
      <vt:lpstr>ЭЛЕМЕНТЫ НАУЧНОЙ НОВИЗНЫ. ПРОДОЛЖЕНИЕ</vt:lpstr>
      <vt:lpstr>ЭЛЕМЕНТЫ НАУЧНОЙ НОВИЗНЫ. ПРОДОЛЖЕНИЕ</vt:lpstr>
      <vt:lpstr>ПРАКТИЧЕСКАЯ ЗНАЧИМОСТЬ</vt:lpstr>
      <vt:lpstr>ОБЪЕКТ И ПРЕДМЕТ ИССЛЕДОВАНИЯ</vt:lpstr>
      <vt:lpstr>МЕТОДИЧЕСКИЕ ОСНОВЫ ДЛЯ НАПИСАНИЯ МАГИСТЕРСКОЙ ДИССЕРТАЦИИ</vt:lpstr>
      <vt:lpstr>МЕТОДИЧЕСКИЕ ОСНОВЫ ДЛЯ НАПИСАНИЯ МАГИСТЕРСКОЙ ДИССЕРТАЦИИ. ПЕРВАЯ ГЛАВА</vt:lpstr>
      <vt:lpstr>МЕТОДИЧЕСКИЕ ОСНОВЫ ДЛЯ НАПИСАНИЯ МАГИСТЕРСКОЙ ДИССЕРТАЦИИ</vt:lpstr>
      <vt:lpstr>НАУЧНЫЙ ОБЗОР ЛИТЕРАТУРЫ И ЦИТИРОВАНИЕ</vt:lpstr>
      <vt:lpstr>МЕТОДИЧЕСКИЕ ОСНОВЫ ДЛЯ НАПИСАНИЯ МАГИСТЕРСКОЙ ДИССЕРТАЦИИ. ВТОРАЯ ГЛАВА</vt:lpstr>
      <vt:lpstr>МЕТОДИЧЕСКИЕ ОСНОВЫ ДЛЯ НАПИСАНИЯ МАГИСТЕРСКОЙ ДИССЕРТАЦИИ. ТРЕТЬЯ ГЛАВА </vt:lpstr>
      <vt:lpstr>МЕТОДИЧЕСКИЕ ОСНОВЫ ДЛЯ НАПИСАНИЯ МАГИСТЕРСКОЙ ДИССЕРТАЦИИ</vt:lpstr>
      <vt:lpstr>СПИСОК ИСПОЛЬЗОВАННОЙ ЛИТЕРАТУРЫ</vt:lpstr>
      <vt:lpstr>ПРИЛОЖЕНИЯ</vt:lpstr>
      <vt:lpstr>ТРЕБОВАНИЯ К ОФОРМЛЕНИЮ МАГИСТЕРСКОЙ ДИССЕРТАЦИИ</vt:lpstr>
      <vt:lpstr>Слайд 28</vt:lpstr>
      <vt:lpstr>ТРЕБОВАНИЯ К ОФОРМЛЕНИЮ МАГИСТЕРСКОЙ ДИССЕРТАЦИИ</vt:lpstr>
      <vt:lpstr>ТРЕБОВАНИЯ К ОФОРМЛЕНИЮ МАГИСТЕРСКОЙ ДИССЕРТАЦИИ</vt:lpstr>
      <vt:lpstr>Слайд 31</vt:lpstr>
      <vt:lpstr>ВАЖНО</vt:lpstr>
      <vt:lpstr>Слайд 33</vt:lpstr>
      <vt:lpstr>Слайд 34</vt:lpstr>
      <vt:lpstr>Слайд 35</vt:lpstr>
      <vt:lpstr>Слайд 36</vt:lpstr>
      <vt:lpstr>Слайд 37</vt:lpstr>
      <vt:lpstr>Слайд 38</vt:lpstr>
      <vt:lpstr>АПРОБАЦИЯ РЕЗУЛЬТАТОВ</vt:lpstr>
      <vt:lpstr>РЕЦЕНЗИРОВАНИЕ ВКР</vt:lpstr>
      <vt:lpstr>УДАЧИ, ВАМ!</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OlgaEfimova</dc:creator>
  <cp:lastModifiedBy>Admin</cp:lastModifiedBy>
  <cp:revision>57</cp:revision>
  <dcterms:created xsi:type="dcterms:W3CDTF">2016-09-13T14:47:58Z</dcterms:created>
  <dcterms:modified xsi:type="dcterms:W3CDTF">2018-05-03T18:32:32Z</dcterms:modified>
</cp:coreProperties>
</file>