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5" r:id="rId2"/>
    <p:sldId id="266" r:id="rId3"/>
    <p:sldId id="268" r:id="rId4"/>
    <p:sldId id="292" r:id="rId5"/>
    <p:sldId id="272" r:id="rId6"/>
    <p:sldId id="277" r:id="rId7"/>
    <p:sldId id="278" r:id="rId8"/>
    <p:sldId id="279" r:id="rId9"/>
    <p:sldId id="298" r:id="rId10"/>
    <p:sldId id="280" r:id="rId11"/>
    <p:sldId id="281" r:id="rId12"/>
    <p:sldId id="283" r:id="rId13"/>
    <p:sldId id="282" r:id="rId14"/>
    <p:sldId id="299" r:id="rId15"/>
    <p:sldId id="269" r:id="rId16"/>
    <p:sldId id="284" r:id="rId17"/>
    <p:sldId id="296" r:id="rId18"/>
    <p:sldId id="262" r:id="rId19"/>
    <p:sldId id="301" r:id="rId20"/>
    <p:sldId id="302" r:id="rId21"/>
    <p:sldId id="303" r:id="rId22"/>
    <p:sldId id="297" r:id="rId23"/>
    <p:sldId id="270" r:id="rId24"/>
    <p:sldId id="271" r:id="rId25"/>
    <p:sldId id="276" r:id="rId26"/>
    <p:sldId id="285" r:id="rId27"/>
    <p:sldId id="287" r:id="rId28"/>
    <p:sldId id="288" r:id="rId29"/>
    <p:sldId id="289" r:id="rId30"/>
    <p:sldId id="290" r:id="rId31"/>
    <p:sldId id="293" r:id="rId32"/>
    <p:sldId id="294" r:id="rId33"/>
    <p:sldId id="295" r:id="rId34"/>
    <p:sldId id="300" r:id="rId35"/>
    <p:sldId id="273" r:id="rId36"/>
    <p:sldId id="274" r:id="rId37"/>
    <p:sldId id="27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2705" autoAdjust="0"/>
  </p:normalViewPr>
  <p:slideViewPr>
    <p:cSldViewPr>
      <p:cViewPr>
        <p:scale>
          <a:sx n="100" d="100"/>
          <a:sy n="100" d="100"/>
        </p:scale>
        <p:origin x="-89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88E72-8E47-484D-8EA9-E8B7E02E7C8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3E5DC-3F5C-4EB1-898F-2BFFCD042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0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3E5DC-3F5C-4EB1-898F-2BFFCD04267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946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Внешний вид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b="1" dirty="0" err="1"/>
              <a:t>Дресс</a:t>
            </a:r>
            <a:r>
              <a:rPr lang="ru-RU" sz="2800" b="1" dirty="0"/>
              <a:t>-код –</a:t>
            </a:r>
            <a:endParaRPr lang="ru-RU" sz="2800" dirty="0"/>
          </a:p>
          <a:p>
            <a:r>
              <a:rPr lang="ru-RU" sz="2800" b="1" dirty="0"/>
              <a:t> это свод правил и рекомендаций о том, как сотрудникам представительских профессий следует выглядеть </a:t>
            </a:r>
            <a:r>
              <a:rPr lang="ru-RU" sz="2800" b="1" dirty="0" smtClean="0"/>
              <a:t>в</a:t>
            </a:r>
            <a:r>
              <a:rPr lang="ru-RU" sz="2800" b="1" dirty="0"/>
              <a:t> конкретных ситуациях делового общения.</a:t>
            </a:r>
            <a:endParaRPr lang="ru-RU" sz="2800" dirty="0"/>
          </a:p>
          <a:p>
            <a:r>
              <a:rPr lang="ru-RU" sz="2800" b="1" dirty="0" err="1"/>
              <a:t>Дресс-код</a:t>
            </a:r>
            <a:r>
              <a:rPr lang="ru-RU" sz="2800" b="1" dirty="0"/>
              <a:t> </a:t>
            </a:r>
            <a:r>
              <a:rPr lang="ru-RU" sz="2800" b="1" dirty="0" smtClean="0"/>
              <a:t>–о</a:t>
            </a:r>
            <a:r>
              <a:rPr lang="ru-RU" sz="2800" b="1" dirty="0"/>
              <a:t> не униформа, он не исключает индивидуальности в одежде и не </a:t>
            </a:r>
            <a:r>
              <a:rPr lang="ru-RU" sz="2800" b="1" dirty="0" smtClean="0"/>
              <a:t>препятствует творческому</a:t>
            </a:r>
            <a:r>
              <a:rPr lang="ru-RU" sz="2800" b="1" dirty="0"/>
              <a:t> отношению к своей внешности. </a:t>
            </a:r>
            <a:endParaRPr lang="ru-RU" sz="2800" dirty="0"/>
          </a:p>
          <a:p>
            <a:r>
              <a:rPr lang="ru-RU" sz="2800" b="1" dirty="0"/>
              <a:t>Это </a:t>
            </a:r>
            <a:r>
              <a:rPr lang="ru-RU" sz="2800" b="1" dirty="0" smtClean="0"/>
              <a:t>всего лишь</a:t>
            </a:r>
            <a:r>
              <a:rPr lang="ru-RU" sz="2800" b="1" dirty="0"/>
              <a:t> «законы жанра», которые существуют в 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 smtClean="0"/>
              <a:t>     любом</a:t>
            </a:r>
            <a:r>
              <a:rPr lang="ru-RU" sz="2800" b="1" dirty="0"/>
              <a:t> </a:t>
            </a:r>
            <a:r>
              <a:rPr lang="ru-RU" sz="2800" b="1" dirty="0" smtClean="0"/>
              <a:t>виде творческой</a:t>
            </a:r>
            <a:r>
              <a:rPr lang="ru-RU" sz="2800" b="1" dirty="0"/>
              <a:t> деятельности.</a:t>
            </a:r>
            <a:endParaRPr lang="ru-RU" sz="2800" dirty="0"/>
          </a:p>
          <a:p>
            <a:r>
              <a:rPr lang="ru-RU" sz="2800" b="1" dirty="0" err="1"/>
              <a:t>Дресс</a:t>
            </a:r>
            <a:r>
              <a:rPr lang="ru-RU" sz="2800" b="1" dirty="0"/>
              <a:t>-код </a:t>
            </a:r>
            <a:r>
              <a:rPr lang="ru-RU" sz="2800" b="1" dirty="0" smtClean="0"/>
              <a:t>– это</a:t>
            </a:r>
            <a:r>
              <a:rPr lang="ru-RU" sz="2800" b="1" dirty="0"/>
              <a:t> те законы, которые диктуют условия и цели работы людей представительских профессий.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/>
              <a:t> </a:t>
            </a:r>
            <a:endParaRPr lang="ru-RU" sz="2800" dirty="0"/>
          </a:p>
          <a:p>
            <a:pPr marL="0" lvl="0" indent="0">
              <a:buNone/>
              <a:tabLst>
                <a:tab pos="457200" algn="l"/>
              </a:tabLst>
            </a:pPr>
            <a:endParaRPr lang="ru-RU" sz="2800" dirty="0"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58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Мужская обувь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Оксфорды (или оксфордские туфли)</a:t>
            </a:r>
            <a:r>
              <a:rPr lang="ru-RU" sz="3600" dirty="0"/>
              <a:t> (англ.) - разновидность классических кожаных мужских или женских полуботинок на шнурках со специальной перфорацией и строчкой, а также с характерной ажурной накладкой между союзкой и берцами. </a:t>
            </a:r>
          </a:p>
          <a:p>
            <a:pPr marL="0" indent="0">
              <a:buNone/>
            </a:pPr>
            <a:r>
              <a:rPr lang="ru-RU" sz="3600" dirty="0"/>
              <a:t> 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0554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3600" b="1" dirty="0"/>
              <a:t>Оксфорды (или оксфордские туфли)</a:t>
            </a:r>
            <a:r>
              <a:rPr lang="ru-RU" sz="3600" dirty="0"/>
              <a:t>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68052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Рисунок 5" descr="Оксфорд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74441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56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Туфли дерби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 отличие от </a:t>
            </a:r>
            <a:r>
              <a:rPr lang="ru-RU" sz="3600" dirty="0" err="1"/>
              <a:t>оксфордов</a:t>
            </a:r>
            <a:r>
              <a:rPr lang="ru-RU" sz="3600" dirty="0"/>
              <a:t> </a:t>
            </a:r>
            <a:r>
              <a:rPr lang="ru-RU" sz="3600" b="1" dirty="0"/>
              <a:t>туфли-дерби</a:t>
            </a:r>
            <a:r>
              <a:rPr lang="ru-RU" sz="3600" dirty="0"/>
              <a:t> имеют открытую шнуровку и боковые детали, нашитые поверх носка ботинка. Язычок, как правило, составляет одно целое с передней частью ботинка. 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5615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Туфли-дерби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88843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381642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34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Парфюмерия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умеренность </a:t>
            </a:r>
            <a:r>
              <a:rPr lang="ru-RU" dirty="0"/>
              <a:t>в употреблении парфюмерии </a:t>
            </a:r>
            <a:endParaRPr lang="ru-RU" dirty="0" smtClean="0"/>
          </a:p>
          <a:p>
            <a:r>
              <a:rPr lang="ru-RU" dirty="0" smtClean="0"/>
              <a:t>лосьон </a:t>
            </a:r>
            <a:r>
              <a:rPr lang="ru-RU" dirty="0"/>
              <a:t>после бритья </a:t>
            </a:r>
            <a:endParaRPr lang="ru-RU" dirty="0" smtClean="0"/>
          </a:p>
          <a:p>
            <a:r>
              <a:rPr lang="ru-RU" dirty="0" smtClean="0"/>
              <a:t>дезодоранты</a:t>
            </a:r>
          </a:p>
          <a:p>
            <a:r>
              <a:rPr lang="ru-RU" dirty="0"/>
              <a:t>кремы или специальные гели </a:t>
            </a:r>
            <a:endParaRPr lang="ru-RU" dirty="0" smtClean="0"/>
          </a:p>
          <a:p>
            <a:r>
              <a:rPr lang="ru-RU" dirty="0" smtClean="0"/>
              <a:t>одеколоны </a:t>
            </a:r>
            <a:r>
              <a:rPr lang="ru-RU" dirty="0"/>
              <a:t>и мужские духи </a:t>
            </a:r>
          </a:p>
        </p:txBody>
      </p:sp>
    </p:spTree>
    <p:extLst>
      <p:ext uri="{BB962C8B-B14F-4D97-AF65-F5344CB8AC3E}">
        <p14:creationId xmlns:p14="http://schemas.microsoft.com/office/powerpoint/2010/main" xmlns="" val="12472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B050"/>
                </a:solidFill>
              </a:rPr>
              <a:t>Рекомендуется:</a:t>
            </a:r>
            <a:r>
              <a:rPr lang="ru-RU" sz="4800" dirty="0">
                <a:solidFill>
                  <a:srgbClr val="00B050"/>
                </a:solidFill>
              </a:rPr>
              <a:t/>
            </a:r>
            <a:br>
              <a:rPr lang="ru-RU" sz="4800" dirty="0">
                <a:solidFill>
                  <a:srgbClr val="00B050"/>
                </a:solidFill>
              </a:rPr>
            </a:b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800" b="1" i="1" dirty="0">
                <a:solidFill>
                  <a:schemeClr val="tx2"/>
                </a:solidFill>
              </a:rPr>
              <a:t>Женщинам:</a:t>
            </a:r>
            <a:endParaRPr lang="ru-RU" sz="2800" dirty="0">
              <a:solidFill>
                <a:schemeClr val="tx2"/>
              </a:solidFill>
            </a:endParaRPr>
          </a:p>
          <a:p>
            <a:pPr lvl="0"/>
            <a:r>
              <a:rPr lang="ru-RU" sz="2400" b="1" dirty="0"/>
              <a:t>универсальные, спокойные, стильные костюмы и </a:t>
            </a:r>
            <a:endParaRPr lang="ru-RU" sz="2400" b="1" dirty="0" smtClean="0"/>
          </a:p>
          <a:p>
            <a:pPr marL="0" lvl="0" indent="0">
              <a:buNone/>
            </a:pPr>
            <a:r>
              <a:rPr lang="ru-RU" sz="2400" b="1" dirty="0" smtClean="0"/>
              <a:t>юбки</a:t>
            </a:r>
            <a:r>
              <a:rPr lang="ru-RU" sz="2400" b="1" dirty="0"/>
              <a:t> </a:t>
            </a:r>
            <a:r>
              <a:rPr lang="ru-RU" sz="2400" b="1" dirty="0" smtClean="0"/>
              <a:t>дополненные элегантными</a:t>
            </a:r>
            <a:r>
              <a:rPr lang="ru-RU" sz="2400" b="1" dirty="0"/>
              <a:t> блузами</a:t>
            </a:r>
            <a:endParaRPr lang="ru-RU" sz="2400" dirty="0"/>
          </a:p>
          <a:p>
            <a:pPr lvl="0"/>
            <a:r>
              <a:rPr lang="ru-RU" sz="2400" b="1" dirty="0"/>
              <a:t>использовать однотонную ткань для делового платья </a:t>
            </a:r>
            <a:endParaRPr lang="ru-RU" sz="2400" b="1" dirty="0" smtClean="0"/>
          </a:p>
          <a:p>
            <a:pPr marL="0" lvl="0" indent="0">
              <a:buNone/>
            </a:pPr>
            <a:r>
              <a:rPr lang="ru-RU" sz="2400" b="1" dirty="0" smtClean="0"/>
              <a:t>или</a:t>
            </a:r>
            <a:r>
              <a:rPr lang="ru-RU" sz="2400" b="1" dirty="0"/>
              <a:t> ткань </a:t>
            </a:r>
            <a:r>
              <a:rPr lang="ru-RU" sz="2400" b="1" dirty="0" smtClean="0"/>
              <a:t>в мелкую </a:t>
            </a:r>
            <a:r>
              <a:rPr lang="ru-RU" sz="2400" b="1" dirty="0"/>
              <a:t>полоску, клетку</a:t>
            </a:r>
            <a:endParaRPr lang="ru-RU" sz="2400" dirty="0"/>
          </a:p>
          <a:p>
            <a:pPr lvl="0"/>
            <a:r>
              <a:rPr lang="ru-RU" sz="2400" b="1" dirty="0"/>
              <a:t>дополнять костюм не крупными и не яркими украшения, и очень </a:t>
            </a:r>
            <a:r>
              <a:rPr lang="ru-RU" sz="2400" b="1" dirty="0" smtClean="0"/>
              <a:t>в ограниченном</a:t>
            </a:r>
            <a:r>
              <a:rPr lang="ru-RU" sz="2400" b="1" dirty="0"/>
              <a:t> количестве</a:t>
            </a:r>
            <a:endParaRPr lang="ru-RU" sz="2400" dirty="0"/>
          </a:p>
          <a:p>
            <a:pPr lvl="0"/>
            <a:r>
              <a:rPr lang="ru-RU" sz="2400" b="1" dirty="0"/>
              <a:t>выбирать лаконичную по форме обувь, не ярких </a:t>
            </a:r>
            <a:endParaRPr lang="ru-RU" sz="2400" b="1" dirty="0" smtClean="0"/>
          </a:p>
          <a:p>
            <a:pPr marL="0" lv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цветов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022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Деловая одежда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51" y="1844823"/>
            <a:ext cx="170965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3571" y="1916831"/>
            <a:ext cx="3985991" cy="4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Рисунок 11" descr="Деловой Дресс код для женщи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72816"/>
            <a:ext cx="3599887" cy="47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8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6895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65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922"/>
            <a:ext cx="4849813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29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476672"/>
            <a:ext cx="9048750" cy="564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82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Корпоративный </a:t>
            </a:r>
            <a:r>
              <a:rPr lang="ru-RU" sz="3600" b="1" dirty="0" err="1" smtClean="0"/>
              <a:t>дресс</a:t>
            </a:r>
            <a:r>
              <a:rPr lang="ru-RU" sz="3600" b="1" dirty="0" smtClean="0"/>
              <a:t> код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dirty="0" smtClean="0"/>
              <a:t>Сегодня</a:t>
            </a:r>
            <a:r>
              <a:rPr lang="ru-RU" sz="2800" b="1" dirty="0"/>
              <a:t> </a:t>
            </a:r>
            <a:r>
              <a:rPr lang="ru-RU" sz="2800" b="1" dirty="0" smtClean="0"/>
              <a:t>самая распространенная</a:t>
            </a:r>
            <a:r>
              <a:rPr lang="ru-RU" sz="2800" b="1" dirty="0"/>
              <a:t> </a:t>
            </a:r>
            <a:r>
              <a:rPr lang="ru-RU" sz="2800" b="1" dirty="0" smtClean="0"/>
              <a:t>одежда деловых</a:t>
            </a:r>
            <a:r>
              <a:rPr lang="ru-RU" sz="2800" b="1" dirty="0"/>
              <a:t> </a:t>
            </a:r>
            <a:r>
              <a:rPr lang="ru-RU" sz="2800" b="1" dirty="0" smtClean="0"/>
              <a:t>людей</a:t>
            </a:r>
            <a:r>
              <a:rPr lang="ru-RU" sz="2800" b="1" dirty="0"/>
              <a:t> – </a:t>
            </a:r>
            <a:r>
              <a:rPr lang="ru-RU" sz="2800" b="1" dirty="0" smtClean="0"/>
              <a:t>как мужчин</a:t>
            </a:r>
            <a:r>
              <a:rPr lang="ru-RU" sz="2800" b="1" dirty="0"/>
              <a:t>, так и женщин </a:t>
            </a:r>
            <a:r>
              <a:rPr lang="ru-RU" sz="2800" b="1" dirty="0" smtClean="0"/>
              <a:t>– </a:t>
            </a:r>
            <a:r>
              <a:rPr lang="ru-RU" sz="2800" b="1" i="1" dirty="0" smtClean="0"/>
              <a:t>костюм</a:t>
            </a:r>
            <a:r>
              <a:rPr lang="ru-RU" sz="2800" b="1" dirty="0"/>
              <a:t>.</a:t>
            </a:r>
            <a:endParaRPr lang="ru-RU" sz="2800" dirty="0"/>
          </a:p>
          <a:p>
            <a:pPr lvl="0"/>
            <a:r>
              <a:rPr lang="ru-RU" sz="2800" b="1" i="1" dirty="0"/>
              <a:t>Костюм </a:t>
            </a:r>
            <a:r>
              <a:rPr lang="ru-RU" sz="2800" b="1" dirty="0"/>
              <a:t>(фр.) – </a:t>
            </a:r>
            <a:r>
              <a:rPr lang="ru-RU" sz="2800" b="1" i="1" dirty="0"/>
              <a:t>в </a:t>
            </a:r>
            <a:r>
              <a:rPr lang="ru-RU" sz="2800" b="1" i="1" dirty="0" smtClean="0"/>
              <a:t>широком смысле</a:t>
            </a:r>
            <a:r>
              <a:rPr lang="ru-RU" sz="2800" b="1" i="1" dirty="0"/>
              <a:t> </a:t>
            </a:r>
            <a:r>
              <a:rPr lang="ru-RU" sz="2800" b="1" dirty="0"/>
              <a:t>одежда, </a:t>
            </a:r>
            <a:endParaRPr lang="ru-RU" sz="2800" b="1" dirty="0" smtClean="0"/>
          </a:p>
          <a:p>
            <a:pPr marL="0" lvl="0" indent="0">
              <a:buNone/>
            </a:pPr>
            <a:r>
              <a:rPr lang="ru-RU" sz="2800" b="1" i="1" dirty="0" smtClean="0"/>
              <a:t>в</a:t>
            </a:r>
            <a:r>
              <a:rPr lang="ru-RU" sz="2800" b="1" i="1" dirty="0"/>
              <a:t> узком </a:t>
            </a:r>
            <a:r>
              <a:rPr lang="ru-RU" sz="2800" b="1" i="1" dirty="0" smtClean="0"/>
              <a:t>– </a:t>
            </a:r>
            <a:r>
              <a:rPr lang="ru-RU" sz="2800" b="1" dirty="0" smtClean="0"/>
              <a:t>единый</a:t>
            </a:r>
            <a:r>
              <a:rPr lang="ru-RU" sz="2800" b="1" dirty="0"/>
              <a:t> ансамбль</a:t>
            </a:r>
            <a:r>
              <a:rPr lang="ru-RU" sz="2800" b="1" dirty="0" smtClean="0"/>
              <a:t>, элементы</a:t>
            </a:r>
            <a:r>
              <a:rPr lang="ru-RU" sz="2800" b="1" dirty="0"/>
              <a:t> которого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 smtClean="0"/>
              <a:t>объединены</a:t>
            </a:r>
            <a:r>
              <a:rPr lang="ru-RU" sz="2800" b="1" dirty="0"/>
              <a:t> какой-то  общей чертой, как то:</a:t>
            </a:r>
            <a:r>
              <a:rPr lang="ru-RU" sz="2800" b="1" i="1" dirty="0"/>
              <a:t> цвет, отделка, фактура материала и пр.</a:t>
            </a:r>
            <a:endParaRPr lang="ru-RU" sz="2800" dirty="0"/>
          </a:p>
          <a:p>
            <a:pPr lvl="0"/>
            <a:endParaRPr lang="ru-RU" sz="2800" b="1" dirty="0" smtClean="0"/>
          </a:p>
          <a:p>
            <a:pPr marL="0" lvl="0" indent="0">
              <a:buNone/>
            </a:pPr>
            <a:r>
              <a:rPr lang="ru-RU" sz="2800" b="1" i="1" dirty="0" smtClean="0"/>
              <a:t>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815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31675" cy="65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19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474"/>
            <a:ext cx="4515765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16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432048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17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Не рекомендуется: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800" b="1" dirty="0"/>
              <a:t>  </a:t>
            </a:r>
            <a:r>
              <a:rPr lang="ru-RU" sz="2800" b="1" dirty="0">
                <a:solidFill>
                  <a:schemeClr val="tx2"/>
                </a:solidFill>
              </a:rPr>
              <a:t>  </a:t>
            </a:r>
            <a:r>
              <a:rPr lang="ru-RU" sz="2800" b="1" i="1" dirty="0">
                <a:solidFill>
                  <a:schemeClr val="tx2"/>
                </a:solidFill>
              </a:rPr>
              <a:t>Мужчинам:</a:t>
            </a:r>
            <a:endParaRPr lang="ru-RU" sz="2800" dirty="0">
              <a:solidFill>
                <a:schemeClr val="tx2"/>
              </a:solidFill>
            </a:endParaRPr>
          </a:p>
          <a:p>
            <a:pPr lvl="0"/>
            <a:r>
              <a:rPr lang="ru-RU" sz="2800" b="1" dirty="0"/>
              <a:t>Надевать одновременно костюм и спортивную </a:t>
            </a:r>
            <a:endParaRPr lang="ru-RU" sz="2800" b="1" dirty="0" smtClean="0"/>
          </a:p>
          <a:p>
            <a:pPr marL="0" lvl="0" indent="0">
              <a:buNone/>
            </a:pPr>
            <a:r>
              <a:rPr lang="ru-RU" sz="2800" b="1" dirty="0" smtClean="0"/>
              <a:t>обувь (кроссовки)</a:t>
            </a:r>
            <a:endParaRPr lang="ru-RU" sz="2800" dirty="0"/>
          </a:p>
          <a:p>
            <a:pPr lvl="0"/>
            <a:r>
              <a:rPr lang="ru-RU" sz="2800" b="1" dirty="0"/>
              <a:t>Использовать сумки, «дипломаты» ярких цветов</a:t>
            </a:r>
            <a:endParaRPr lang="ru-RU" sz="2800" dirty="0"/>
          </a:p>
          <a:p>
            <a:pPr lvl="0"/>
            <a:r>
              <a:rPr lang="ru-RU" sz="2800" b="1" dirty="0"/>
              <a:t>Носить сорочки с коротким рукавом в деловой </a:t>
            </a:r>
            <a:endParaRPr lang="ru-RU" sz="2800" b="1" dirty="0" smtClean="0"/>
          </a:p>
          <a:p>
            <a:pPr marL="0" lvl="0" indent="0">
              <a:buNone/>
            </a:pPr>
            <a:r>
              <a:rPr lang="ru-RU" sz="2800" b="1" dirty="0" smtClean="0"/>
              <a:t>обстановке</a:t>
            </a:r>
            <a:endParaRPr lang="ru-RU" sz="2800" dirty="0"/>
          </a:p>
          <a:p>
            <a:pPr lvl="0"/>
            <a:r>
              <a:rPr lang="ru-RU" sz="2800" b="1" dirty="0"/>
              <a:t>Носить двубортный пиджак без галстука</a:t>
            </a:r>
            <a:endParaRPr lang="ru-RU" sz="2800" dirty="0"/>
          </a:p>
          <a:p>
            <a:pPr lvl="0"/>
            <a:r>
              <a:rPr lang="ru-RU" sz="2800" b="1" dirty="0"/>
              <a:t>Подбирать сорочки с нагрудными карманами, </a:t>
            </a:r>
            <a:endParaRPr lang="ru-RU" sz="2800" b="1" dirty="0" smtClean="0"/>
          </a:p>
          <a:p>
            <a:pPr marL="0" lvl="0" indent="0">
              <a:buNone/>
            </a:pPr>
            <a:r>
              <a:rPr lang="ru-RU" sz="2800" b="1" dirty="0" smtClean="0"/>
              <a:t>с</a:t>
            </a:r>
            <a:r>
              <a:rPr lang="ru-RU" sz="2800" b="1" dirty="0"/>
              <a:t> рисунком, </a:t>
            </a:r>
            <a:r>
              <a:rPr lang="ru-RU" sz="2800" b="1" dirty="0" smtClean="0"/>
              <a:t>с</a:t>
            </a:r>
            <a:r>
              <a:rPr lang="ru-RU" sz="2800" b="1" dirty="0"/>
              <a:t> вышивкой.</a:t>
            </a:r>
            <a:endParaRPr lang="ru-RU" sz="2800" dirty="0"/>
          </a:p>
          <a:p>
            <a:pPr marL="0" indent="0">
              <a:buNone/>
            </a:pPr>
            <a:r>
              <a:rPr lang="ru-RU" sz="2800" b="1" i="1" dirty="0"/>
              <a:t>     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464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Не рекомендуется: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07342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b="1" i="1" dirty="0">
                <a:solidFill>
                  <a:schemeClr val="tx2"/>
                </a:solidFill>
              </a:rPr>
              <a:t>Женщинам:</a:t>
            </a:r>
            <a:endParaRPr lang="ru-RU" dirty="0">
              <a:solidFill>
                <a:schemeClr val="tx2"/>
              </a:solidFill>
            </a:endParaRPr>
          </a:p>
          <a:p>
            <a:pPr lvl="0"/>
            <a:r>
              <a:rPr lang="ru-RU" b="1" dirty="0"/>
              <a:t>Приходить на работу без чулок, колготок, или в босоножках с </a:t>
            </a:r>
            <a:endParaRPr lang="ru-RU" b="1" dirty="0" smtClean="0"/>
          </a:p>
          <a:p>
            <a:pPr marL="0" lv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b="1" dirty="0" err="1" smtClean="0"/>
              <a:t>подследниками</a:t>
            </a:r>
            <a:endParaRPr lang="ru-RU" dirty="0"/>
          </a:p>
          <a:p>
            <a:pPr lvl="0"/>
            <a:r>
              <a:rPr lang="ru-RU" b="1" dirty="0"/>
              <a:t>Дополнять повседневный костюм дорогими украшениями  с крупными драгоценными камнями</a:t>
            </a:r>
            <a:endParaRPr lang="ru-RU" dirty="0"/>
          </a:p>
          <a:p>
            <a:pPr lvl="0"/>
            <a:r>
              <a:rPr lang="ru-RU" b="1" dirty="0"/>
              <a:t>Носить одежду из прозрачных тканей</a:t>
            </a:r>
            <a:endParaRPr lang="ru-RU" dirty="0"/>
          </a:p>
          <a:p>
            <a:pPr lvl="0"/>
            <a:r>
              <a:rPr lang="ru-RU" b="1" dirty="0"/>
              <a:t>Делать яркий макияж и экстравагантные </a:t>
            </a:r>
            <a:endParaRPr lang="ru-RU" b="1" dirty="0" smtClean="0"/>
          </a:p>
          <a:p>
            <a:pPr marL="0" lv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прически</a:t>
            </a:r>
            <a:r>
              <a:rPr lang="ru-RU" b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39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3" descr="что такое дресс ко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604448" cy="58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9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Торжественные мероприятия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White tie, Ultra-formal (</a:t>
            </a:r>
            <a:r>
              <a:rPr lang="en-US" b="1" dirty="0" err="1"/>
              <a:t>Cravate</a:t>
            </a:r>
            <a:r>
              <a:rPr lang="en-US" b="1" dirty="0"/>
              <a:t> blanche – </a:t>
            </a:r>
            <a:r>
              <a:rPr lang="ru-RU" b="1" dirty="0" err="1"/>
              <a:t>фр</a:t>
            </a:r>
            <a:r>
              <a:rPr lang="en-US" b="1" dirty="0"/>
              <a:t>.) - WT</a:t>
            </a:r>
            <a:r>
              <a:rPr lang="en-US" dirty="0"/>
              <a:t>: "</a:t>
            </a:r>
            <a:r>
              <a:rPr lang="ru-RU" dirty="0"/>
              <a:t>белый галстук</a:t>
            </a:r>
            <a:r>
              <a:rPr lang="en-US" dirty="0"/>
              <a:t>". </a:t>
            </a:r>
            <a:r>
              <a:rPr lang="ru-RU" dirty="0"/>
              <a:t>Самый формальный мужской костюм для парадного случая, самый строгий светский </a:t>
            </a:r>
            <a:r>
              <a:rPr lang="ru-RU" dirty="0" err="1"/>
              <a:t>дресс</a:t>
            </a:r>
            <a:r>
              <a:rPr lang="ru-RU" dirty="0"/>
              <a:t>-код. Его правила неизменны с 50-х годов ХХ столетия. </a:t>
            </a:r>
          </a:p>
          <a:p>
            <a:pPr lvl="0"/>
            <a:r>
              <a:rPr lang="ru-RU" i="1" dirty="0"/>
              <a:t>Возможные мероприятия</a:t>
            </a:r>
            <a:r>
              <a:rPr lang="ru-RU" dirty="0"/>
              <a:t>: вечерний прием у президента, бракосочетание посла, бал, вручение премии и т. п. </a:t>
            </a:r>
          </a:p>
          <a:p>
            <a:pPr lvl="0"/>
            <a:r>
              <a:rPr lang="ru-RU" i="1" dirty="0"/>
              <a:t>Одежда мужчины</a:t>
            </a:r>
            <a:r>
              <a:rPr lang="ru-RU" dirty="0"/>
              <a:t>: фрак с белым галстуком-бабочкой, лаковые туфли и карманные часы. Жилет должен быть белым и ни в коем случае черным, иначе вас могут принять за официанта. Приветствуются белые перчатки.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38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 Фрак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Рисунок 18" descr="White tie Дресс ко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31236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Рисунок 19" descr="White t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367240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88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2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/>
              <a:t>Торжественные мероприятия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b="1" i="1" dirty="0"/>
              <a:t>Одежда женщины</a:t>
            </a:r>
            <a:r>
              <a:rPr lang="ru-RU" sz="2400" b="1" dirty="0"/>
              <a:t>: полный вечерний туалет: </a:t>
            </a:r>
            <a:endParaRPr lang="ru-RU" sz="2400" b="1" dirty="0" smtClean="0"/>
          </a:p>
          <a:p>
            <a:pPr marL="0" lvl="0" indent="0">
              <a:buNone/>
            </a:pPr>
            <a:r>
              <a:rPr lang="ru-RU" sz="2400" b="1" dirty="0"/>
              <a:t>-</a:t>
            </a:r>
            <a:r>
              <a:rPr lang="ru-RU" sz="2400" dirty="0" smtClean="0"/>
              <a:t>вечернее </a:t>
            </a:r>
            <a:r>
              <a:rPr lang="ru-RU" sz="2400" b="1" dirty="0"/>
              <a:t>платье</a:t>
            </a:r>
            <a:r>
              <a:rPr lang="ru-RU" sz="2400" dirty="0"/>
              <a:t> «в пол» достаточно консервативное в сдержанных тонах, желательно </a:t>
            </a:r>
            <a:r>
              <a:rPr lang="ru-RU" sz="2400" b="1" dirty="0"/>
              <a:t>перчатки</a:t>
            </a:r>
            <a:r>
              <a:rPr lang="ru-RU" sz="2400" dirty="0"/>
              <a:t> (в зависимости от длины рукава </a:t>
            </a:r>
            <a:r>
              <a:rPr lang="ru-RU" sz="2400" dirty="0" smtClean="0"/>
              <a:t>–  </a:t>
            </a:r>
            <a:r>
              <a:rPr lang="ru-RU" sz="2400" dirty="0"/>
              <a:t>так что бы рука была максимально скрыта) </a:t>
            </a:r>
            <a:r>
              <a:rPr lang="ru-RU" sz="2400" dirty="0" smtClean="0"/>
              <a:t> </a:t>
            </a:r>
          </a:p>
          <a:p>
            <a:pPr marL="0" lvl="0" indent="0">
              <a:buNone/>
            </a:pPr>
            <a:r>
              <a:rPr lang="ru-RU" sz="2400" b="1" dirty="0" smtClean="0"/>
              <a:t>-туфли</a:t>
            </a:r>
            <a:r>
              <a:rPr lang="ru-RU" sz="2400" dirty="0" smtClean="0"/>
              <a:t> </a:t>
            </a:r>
            <a:r>
              <a:rPr lang="ru-RU" sz="2400" dirty="0"/>
              <a:t>на шпильке </a:t>
            </a:r>
            <a:r>
              <a:rPr lang="ru-RU" sz="2400" dirty="0" smtClean="0"/>
              <a:t>  </a:t>
            </a:r>
          </a:p>
          <a:p>
            <a:pPr marL="0" lvl="0" indent="0">
              <a:buNone/>
            </a:pPr>
            <a:r>
              <a:rPr lang="ru-RU" sz="2400" dirty="0"/>
              <a:t>-</a:t>
            </a:r>
            <a:r>
              <a:rPr lang="ru-RU" sz="2400" dirty="0" smtClean="0"/>
              <a:t>крошечная </a:t>
            </a:r>
            <a:r>
              <a:rPr lang="ru-RU" sz="2400" dirty="0"/>
              <a:t>вечерняя </a:t>
            </a:r>
            <a:r>
              <a:rPr lang="ru-RU" sz="2400" b="1" dirty="0"/>
              <a:t>сумочк</a:t>
            </a:r>
            <a:r>
              <a:rPr lang="ru-RU" sz="2400" dirty="0"/>
              <a:t>а. </a:t>
            </a:r>
            <a:endParaRPr lang="ru-RU" sz="2400" dirty="0" smtClean="0"/>
          </a:p>
          <a:p>
            <a:pPr lvl="0">
              <a:buFontTx/>
              <a:buChar char="-"/>
            </a:pPr>
            <a:r>
              <a:rPr lang="ru-RU" sz="2400" dirty="0" smtClean="0"/>
              <a:t>на </a:t>
            </a:r>
            <a:r>
              <a:rPr lang="ru-RU" sz="2400" dirty="0"/>
              <a:t>плечи можно набросить меховую накидку или болеро. </a:t>
            </a:r>
            <a:r>
              <a:rPr lang="ru-RU" sz="2400" dirty="0" smtClean="0"/>
              <a:t>- --украшения </a:t>
            </a:r>
            <a:r>
              <a:rPr lang="ru-RU" sz="2400" dirty="0"/>
              <a:t>только из драгоценных камней, </a:t>
            </a:r>
            <a:r>
              <a:rPr lang="ru-RU" sz="2400" i="1" dirty="0"/>
              <a:t>желательно бриллиантов. </a:t>
            </a:r>
            <a:endParaRPr lang="ru-RU" sz="2400" i="1" dirty="0" smtClean="0"/>
          </a:p>
          <a:p>
            <a:pPr lvl="0">
              <a:buFontTx/>
              <a:buChar char="-"/>
            </a:pPr>
            <a:r>
              <a:rPr lang="ru-RU" sz="2400" b="1" dirty="0" smtClean="0"/>
              <a:t>Нельзя</a:t>
            </a:r>
            <a:r>
              <a:rPr lang="ru-RU" sz="2400" b="1" dirty="0"/>
              <a:t>:</a:t>
            </a:r>
            <a:r>
              <a:rPr lang="ru-RU" sz="2400" dirty="0"/>
              <a:t> распущенные волосы, макияж а-ля </a:t>
            </a:r>
            <a:r>
              <a:rPr lang="ru-RU" sz="2400" dirty="0" err="1"/>
              <a:t>натюрель</a:t>
            </a:r>
            <a:r>
              <a:rPr lang="ru-RU" sz="2400" dirty="0"/>
              <a:t>, нужна вечерняя прическа и </a:t>
            </a:r>
            <a:r>
              <a:rPr lang="ru-RU" sz="2400" dirty="0" smtClean="0"/>
              <a:t>макияж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198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Торжественные мероприятия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8229600" cy="4525963"/>
          </a:xfrm>
        </p:spPr>
        <p:txBody>
          <a:bodyPr>
            <a:normAutofit/>
          </a:bodyPr>
          <a:lstStyle/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Мужчинам: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Black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Tie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Cravate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noire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– фр.)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"черный галстук" 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BT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второй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 степени строгости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дресс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-код, официальная вечерняя одежда, в том числе 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смокинг. </a:t>
            </a:r>
          </a:p>
          <a:p>
            <a:pPr lvl="0"/>
            <a:r>
              <a:rPr lang="ru-RU" sz="2400" i="1" dirty="0">
                <a:latin typeface="Arial" pitchFamily="34" charset="0"/>
                <a:cs typeface="Arial" pitchFamily="34" charset="0"/>
              </a:rPr>
              <a:t>Возможные мероприятия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официальный вечерний прием, например рождественский, или свадьба, премьера в театре и т. п.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4345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b="1" dirty="0"/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916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Рекомендуется:</a:t>
            </a: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50212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b="1" dirty="0">
                <a:solidFill>
                  <a:schemeClr val="accent2"/>
                </a:solidFill>
              </a:rPr>
              <a:t>  </a:t>
            </a:r>
            <a:r>
              <a:rPr lang="ru-RU" sz="2400" b="1" i="1" dirty="0">
                <a:solidFill>
                  <a:schemeClr val="tx2"/>
                </a:solidFill>
              </a:rPr>
              <a:t>Мужчинам:</a:t>
            </a:r>
            <a:endParaRPr lang="ru-RU" sz="2400" dirty="0">
              <a:solidFill>
                <a:schemeClr val="tx2"/>
              </a:solidFill>
            </a:endParaRPr>
          </a:p>
          <a:p>
            <a:pPr lvl="0"/>
            <a:r>
              <a:rPr lang="ru-RU" sz="2400" b="1" dirty="0"/>
              <a:t>в повседневных деловых ситуациях, отдавать </a:t>
            </a:r>
            <a:endParaRPr lang="ru-RU" sz="2400" b="1" dirty="0" smtClean="0"/>
          </a:p>
          <a:p>
            <a:pPr marL="0" lvl="0" indent="0">
              <a:buNone/>
            </a:pPr>
            <a:r>
              <a:rPr lang="ru-RU" sz="2400" b="1" dirty="0" smtClean="0"/>
              <a:t>      предпочтение</a:t>
            </a:r>
            <a:r>
              <a:rPr lang="ru-RU" sz="2400" b="1" dirty="0"/>
              <a:t> </a:t>
            </a:r>
            <a:r>
              <a:rPr lang="ru-RU" sz="2400" b="1" dirty="0" smtClean="0"/>
              <a:t>костюмам               серых</a:t>
            </a:r>
            <a:r>
              <a:rPr lang="ru-RU" sz="2400" b="1" dirty="0"/>
              <a:t>, синих оттенков со светлой рубашкой и галстуком в тон</a:t>
            </a:r>
            <a:endParaRPr lang="ru-RU" sz="2400" dirty="0"/>
          </a:p>
          <a:p>
            <a:pPr lvl="0"/>
            <a:r>
              <a:rPr lang="ru-RU" sz="2400" b="1" dirty="0"/>
              <a:t>манжеты рубашки должны быть видны </a:t>
            </a:r>
            <a:r>
              <a:rPr lang="ru-RU" sz="2400" b="1" dirty="0" smtClean="0"/>
              <a:t>из</a:t>
            </a:r>
          </a:p>
          <a:p>
            <a:pPr marL="0" lvl="0" indent="0">
              <a:buNone/>
            </a:pPr>
            <a:r>
              <a:rPr lang="ru-RU" sz="2400" b="1" dirty="0" smtClean="0"/>
              <a:t>под</a:t>
            </a:r>
            <a:r>
              <a:rPr lang="ru-RU" sz="2400" b="1" dirty="0"/>
              <a:t> рукавов пиджака на 1,5-2см.</a:t>
            </a:r>
            <a:endParaRPr lang="ru-RU" sz="2400" dirty="0"/>
          </a:p>
          <a:p>
            <a:pPr lvl="0"/>
            <a:r>
              <a:rPr lang="ru-RU" sz="2400" b="1" dirty="0"/>
              <a:t>воротничок рубашки должен быть виден сзади </a:t>
            </a:r>
            <a:r>
              <a:rPr lang="ru-RU" sz="2400" b="1" dirty="0" smtClean="0"/>
              <a:t>чуть</a:t>
            </a:r>
          </a:p>
          <a:p>
            <a:pPr marL="0" lvl="0" indent="0">
              <a:buNone/>
            </a:pPr>
            <a:r>
              <a:rPr lang="ru-RU" sz="2400" b="1" dirty="0"/>
              <a:t> более 1см</a:t>
            </a:r>
            <a:r>
              <a:rPr lang="ru-RU" sz="2400" b="1" dirty="0" smtClean="0"/>
              <a:t>.</a:t>
            </a:r>
            <a:r>
              <a:rPr lang="ru-RU" sz="2400" dirty="0" smtClean="0"/>
              <a:t> </a:t>
            </a:r>
            <a:r>
              <a:rPr lang="ru-RU" sz="2400" b="1" dirty="0" smtClean="0"/>
              <a:t>цвет</a:t>
            </a:r>
            <a:r>
              <a:rPr lang="ru-RU" sz="2400" b="1" dirty="0"/>
              <a:t> мужских </a:t>
            </a:r>
            <a:r>
              <a:rPr lang="ru-RU" sz="2400" b="1" dirty="0" smtClean="0"/>
              <a:t>носков</a:t>
            </a:r>
            <a:r>
              <a:rPr lang="ru-RU" sz="2400" b="1" dirty="0"/>
              <a:t> должен быть темнее костюма</a:t>
            </a:r>
            <a:endParaRPr lang="ru-RU" sz="2400" dirty="0"/>
          </a:p>
          <a:p>
            <a:pPr lvl="0"/>
            <a:r>
              <a:rPr lang="ru-RU" sz="2400" b="1" dirty="0" smtClean="0"/>
              <a:t> наручные </a:t>
            </a:r>
            <a:r>
              <a:rPr lang="ru-RU" sz="2400" b="1" dirty="0"/>
              <a:t>часы и обручальное кольцо – практически единственные украшения, которые </a:t>
            </a:r>
            <a:endParaRPr lang="ru-RU" sz="2400" b="1" dirty="0" smtClean="0"/>
          </a:p>
          <a:p>
            <a:pPr marL="0" lv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мужчина</a:t>
            </a:r>
            <a:r>
              <a:rPr lang="ru-RU" sz="2400" b="1" dirty="0"/>
              <a:t> может себе позволить.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691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Рекомендации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i="1" dirty="0"/>
              <a:t>Одежда мужчины</a:t>
            </a:r>
            <a:r>
              <a:rPr lang="ru-RU" dirty="0"/>
              <a:t>: </a:t>
            </a:r>
            <a:endParaRPr lang="ru-RU" dirty="0" smtClean="0"/>
          </a:p>
          <a:p>
            <a:pPr lvl="0"/>
            <a:r>
              <a:rPr lang="ru-RU" dirty="0" smtClean="0"/>
              <a:t>носят </a:t>
            </a:r>
            <a:r>
              <a:rPr lang="ru-RU" dirty="0"/>
              <a:t>черные </a:t>
            </a:r>
            <a:r>
              <a:rPr lang="ru-RU" dirty="0" smtClean="0"/>
              <a:t>бабочки, кушак </a:t>
            </a:r>
            <a:r>
              <a:rPr lang="ru-RU" dirty="0"/>
              <a:t>и </a:t>
            </a:r>
            <a:r>
              <a:rPr lang="ru-RU" dirty="0" smtClean="0"/>
              <a:t>черные, </a:t>
            </a:r>
            <a:r>
              <a:rPr lang="ru-RU" dirty="0"/>
              <a:t>не </a:t>
            </a:r>
            <a:r>
              <a:rPr lang="ru-RU" dirty="0" smtClean="0"/>
              <a:t>лаковые туфли </a:t>
            </a:r>
            <a:r>
              <a:rPr lang="ru-RU" dirty="0"/>
              <a:t>на шнурках.</a:t>
            </a:r>
          </a:p>
          <a:p>
            <a:pPr marL="0" lvl="0" indent="0">
              <a:buNone/>
            </a:pPr>
            <a:r>
              <a:rPr lang="ru-RU" i="1" dirty="0"/>
              <a:t>Одежда женщины</a:t>
            </a:r>
            <a:r>
              <a:rPr lang="ru-RU" dirty="0"/>
              <a:t>: </a:t>
            </a:r>
            <a:endParaRPr lang="ru-RU" dirty="0" smtClean="0"/>
          </a:p>
          <a:p>
            <a:pPr lvl="0"/>
            <a:r>
              <a:rPr lang="ru-RU" dirty="0" smtClean="0"/>
              <a:t>платье </a:t>
            </a:r>
            <a:r>
              <a:rPr lang="ru-RU" dirty="0"/>
              <a:t>для коктейля, но длина должна быть ниже колена, или длинное вечернее платье. </a:t>
            </a:r>
            <a:endParaRPr lang="ru-RU" dirty="0" smtClean="0"/>
          </a:p>
          <a:p>
            <a:pPr lvl="0"/>
            <a:r>
              <a:rPr lang="ru-RU" dirty="0" smtClean="0"/>
              <a:t>Украшения </a:t>
            </a:r>
            <a:r>
              <a:rPr lang="ru-RU" dirty="0"/>
              <a:t>позволительны из полудрагоценных камней или дорогой бижутерии, допустимо отсутствие мехов . </a:t>
            </a:r>
            <a:endParaRPr lang="ru-RU" dirty="0" smtClean="0"/>
          </a:p>
          <a:p>
            <a:pPr lvl="0"/>
            <a:r>
              <a:rPr lang="ru-RU" dirty="0" smtClean="0"/>
              <a:t>Не </a:t>
            </a:r>
            <a:r>
              <a:rPr lang="ru-RU" dirty="0"/>
              <a:t>приветствуются авангардные дизайнерские платья, сапоги и шляпы. Обувь - только туфли.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26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Торжественные мероприятия</a:t>
            </a:r>
            <a:endParaRPr lang="ru-RU" sz="3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605" y="1556792"/>
            <a:ext cx="3166640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708" y="1566317"/>
            <a:ext cx="2909880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Рисунок 24" descr="Formal Дресс ко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423400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Black</a:t>
            </a:r>
            <a:r>
              <a:rPr lang="ru-RU" b="1" dirty="0"/>
              <a:t> </a:t>
            </a:r>
            <a:r>
              <a:rPr lang="ru-RU" b="1" dirty="0" err="1"/>
              <a:t>Tie</a:t>
            </a:r>
            <a:r>
              <a:rPr lang="ru-RU" b="1" dirty="0"/>
              <a:t> </a:t>
            </a:r>
            <a:r>
              <a:rPr lang="ru-RU" b="1" dirty="0" err="1"/>
              <a:t>Invited</a:t>
            </a:r>
            <a:r>
              <a:rPr lang="ru-RU" dirty="0"/>
              <a:t>: "</a:t>
            </a:r>
            <a:r>
              <a:rPr lang="ru-RU" i="1" dirty="0"/>
              <a:t>черный галстук приветствуется</a:t>
            </a:r>
            <a:r>
              <a:rPr lang="ru-RU" dirty="0"/>
              <a:t>". </a:t>
            </a:r>
          </a:p>
        </p:txBody>
      </p:sp>
    </p:spTree>
    <p:extLst>
      <p:ext uri="{BB962C8B-B14F-4D97-AF65-F5344CB8AC3E}">
        <p14:creationId xmlns:p14="http://schemas.microsoft.com/office/powerpoint/2010/main" xmlns="" val="169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b="1" dirty="0" err="1">
                <a:latin typeface="Arial" pitchFamily="34" charset="0"/>
                <a:cs typeface="Arial" pitchFamily="34" charset="0"/>
              </a:rPr>
              <a:t>Дресс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-код – шифр светского вечера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200" b="1" dirty="0" err="1">
                <a:latin typeface="Arial" pitchFamily="34" charset="0"/>
                <a:cs typeface="Arial" pitchFamily="34" charset="0"/>
              </a:rPr>
              <a:t>Black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Tie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Invited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: "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черный галстук приветствуется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". </a:t>
            </a:r>
          </a:p>
          <a:p>
            <a:r>
              <a:rPr lang="ru-RU" sz="2200" b="1" dirty="0" err="1">
                <a:latin typeface="Arial" pitchFamily="34" charset="0"/>
                <a:cs typeface="Arial" pitchFamily="34" charset="0"/>
              </a:rPr>
              <a:t>Black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Tie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Optional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: "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черный галстук не обязателен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". </a:t>
            </a:r>
          </a:p>
          <a:p>
            <a:r>
              <a:rPr lang="ru-RU" sz="2200" b="1" dirty="0" err="1">
                <a:latin typeface="Arial" pitchFamily="34" charset="0"/>
                <a:cs typeface="Arial" pitchFamily="34" charset="0"/>
              </a:rPr>
              <a:t>Creative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Black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Tie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: "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черный галстук, творческий подход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". </a:t>
            </a:r>
          </a:p>
          <a:p>
            <a:r>
              <a:rPr lang="ru-RU" sz="2200" b="1" dirty="0" err="1">
                <a:latin typeface="Arial" pitchFamily="34" charset="0"/>
                <a:cs typeface="Arial" pitchFamily="34" charset="0"/>
              </a:rPr>
              <a:t>Cocktail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Attire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: "коктейль"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Облегченный вариант официального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дресс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-кода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200" b="1" dirty="0" err="1">
                <a:latin typeface="Arial" pitchFamily="34" charset="0"/>
                <a:cs typeface="Arial" pitchFamily="34" charset="0"/>
              </a:rPr>
              <a:t>Semi-formal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: "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полуформально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". Самый каверзный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дресс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-код. Он как будто допускает свободу, однако строго в соответствии с мероприятием. </a:t>
            </a:r>
          </a:p>
          <a:p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Casual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"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кэжуал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"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— свободный стиль одежды. Это единственный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дресс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-код, дозволяющий джинсы, за исключением рваных джинсов. </a:t>
            </a:r>
          </a:p>
          <a:p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0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6" name="Рисунок 43" descr="A5 Semi formal Дресс ко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388843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1" descr="Дресс код Semi-form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403244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157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50" descr="дресс код кэжуа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3888432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40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/>
              <a:t>Какую роль играет хорошо подобранный костюм в жизни человека?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Помогает</a:t>
            </a:r>
            <a:r>
              <a:rPr lang="ru-RU" b="1" dirty="0"/>
              <a:t> </a:t>
            </a:r>
            <a:r>
              <a:rPr lang="ru-RU" b="1" dirty="0" smtClean="0"/>
              <a:t>общению</a:t>
            </a:r>
            <a:endParaRPr lang="ru-RU" dirty="0" smtClean="0"/>
          </a:p>
          <a:p>
            <a:r>
              <a:rPr lang="ru-RU" b="1" dirty="0" smtClean="0"/>
              <a:t>Помогает произвести хорошее впечатление</a:t>
            </a:r>
            <a:endParaRPr lang="ru-RU" dirty="0" smtClean="0"/>
          </a:p>
          <a:p>
            <a:r>
              <a:rPr lang="ru-RU" b="1" dirty="0" smtClean="0"/>
              <a:t>Повышает</a:t>
            </a:r>
            <a:r>
              <a:rPr lang="ru-RU" b="1" dirty="0"/>
              <a:t> самооценку</a:t>
            </a:r>
            <a:endParaRPr lang="ru-RU" dirty="0"/>
          </a:p>
          <a:p>
            <a:r>
              <a:rPr lang="ru-RU" b="1" dirty="0" smtClean="0"/>
              <a:t>Повышает работоспособность</a:t>
            </a:r>
            <a:endParaRPr lang="ru-RU" dirty="0"/>
          </a:p>
          <a:p>
            <a:r>
              <a:rPr lang="ru-RU" b="1" dirty="0" smtClean="0"/>
              <a:t>Способствует профессиональной</a:t>
            </a:r>
            <a:r>
              <a:rPr lang="ru-RU" b="1" dirty="0"/>
              <a:t> карьере</a:t>
            </a:r>
            <a:endParaRPr lang="ru-RU" dirty="0"/>
          </a:p>
          <a:p>
            <a:r>
              <a:rPr lang="ru-RU" b="1" dirty="0" smtClean="0"/>
              <a:t>Подчеркивает</a:t>
            </a:r>
            <a:r>
              <a:rPr lang="ru-RU" b="1" dirty="0"/>
              <a:t> </a:t>
            </a:r>
            <a:r>
              <a:rPr lang="ru-RU" b="1" dirty="0" smtClean="0"/>
              <a:t>достоинства фигуры</a:t>
            </a:r>
            <a:endParaRPr lang="ru-RU" dirty="0"/>
          </a:p>
          <a:p>
            <a:r>
              <a:rPr lang="ru-RU" b="1" dirty="0" smtClean="0"/>
              <a:t>Скрывает</a:t>
            </a:r>
            <a:r>
              <a:rPr lang="ru-RU" b="1" dirty="0"/>
              <a:t> </a:t>
            </a:r>
            <a:r>
              <a:rPr lang="ru-RU" b="1" dirty="0" smtClean="0"/>
              <a:t>недостатки фигуры</a:t>
            </a:r>
            <a:endParaRPr lang="ru-RU" dirty="0"/>
          </a:p>
          <a:p>
            <a:r>
              <a:rPr lang="ru-RU" b="1" dirty="0" smtClean="0"/>
              <a:t>Делает</a:t>
            </a:r>
            <a:r>
              <a:rPr lang="ru-RU" b="1" dirty="0"/>
              <a:t> привлекательней</a:t>
            </a:r>
            <a:endParaRPr lang="ru-RU" dirty="0"/>
          </a:p>
          <a:p>
            <a:r>
              <a:rPr lang="ru-RU" b="1" dirty="0" smtClean="0"/>
              <a:t>Поднимает</a:t>
            </a:r>
            <a:r>
              <a:rPr lang="ru-RU" b="1" dirty="0"/>
              <a:t> </a:t>
            </a:r>
            <a:r>
              <a:rPr lang="ru-RU" b="1" dirty="0" smtClean="0"/>
              <a:t>настроение</a:t>
            </a:r>
          </a:p>
          <a:p>
            <a:r>
              <a:rPr lang="ru-RU" b="1" i="1" dirty="0" smtClean="0"/>
              <a:t>Сохраняет психологическое здоровье</a:t>
            </a:r>
            <a:endParaRPr lang="ru-RU" dirty="0"/>
          </a:p>
          <a:p>
            <a:endParaRPr lang="ru-RU" dirty="0"/>
          </a:p>
          <a:p>
            <a:pPr marL="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75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2800" b="1" i="1" dirty="0"/>
              <a:t>Какую роль играет плохо</a:t>
            </a:r>
            <a:r>
              <a:rPr lang="ru-RU" sz="2800" b="1" i="1"/>
              <a:t> </a:t>
            </a:r>
            <a:r>
              <a:rPr lang="ru-RU" sz="2800" b="1" i="1" smtClean="0"/>
              <a:t>подобранный костюм</a:t>
            </a:r>
            <a:r>
              <a:rPr lang="ru-RU" sz="2800" b="1" i="1" dirty="0"/>
              <a:t> в жизни человека?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-</a:t>
            </a:r>
            <a:r>
              <a:rPr lang="ru-RU" b="1" dirty="0"/>
              <a:t>Понижает самооценку</a:t>
            </a:r>
            <a:endParaRPr lang="ru-RU" dirty="0"/>
          </a:p>
          <a:p>
            <a:pPr lvl="0"/>
            <a:r>
              <a:rPr lang="ru-RU" dirty="0"/>
              <a:t>-</a:t>
            </a:r>
            <a:r>
              <a:rPr lang="ru-RU" b="1" dirty="0"/>
              <a:t>Делает менее привлекательной</a:t>
            </a:r>
            <a:endParaRPr lang="ru-RU" dirty="0"/>
          </a:p>
          <a:p>
            <a:pPr lvl="0"/>
            <a:r>
              <a:rPr lang="ru-RU" dirty="0"/>
              <a:t>-</a:t>
            </a:r>
            <a:r>
              <a:rPr lang="ru-RU" b="1" dirty="0"/>
              <a:t>Плохо скрывает недостатки фигуры</a:t>
            </a:r>
            <a:endParaRPr lang="ru-RU" dirty="0"/>
          </a:p>
          <a:p>
            <a:pPr lvl="0"/>
            <a:r>
              <a:rPr lang="ru-RU" dirty="0"/>
              <a:t>-</a:t>
            </a:r>
            <a:r>
              <a:rPr lang="ru-RU" b="1" dirty="0"/>
              <a:t>Не подчеркивает достоинства фигуры</a:t>
            </a:r>
            <a:endParaRPr lang="ru-RU" dirty="0"/>
          </a:p>
          <a:p>
            <a:pPr lvl="0"/>
            <a:r>
              <a:rPr lang="ru-RU" dirty="0"/>
              <a:t>-</a:t>
            </a:r>
            <a:r>
              <a:rPr lang="ru-RU" b="1" dirty="0"/>
              <a:t>Мешает произвести хорошее впечатление</a:t>
            </a:r>
            <a:endParaRPr lang="ru-RU" dirty="0"/>
          </a:p>
          <a:p>
            <a:pPr lvl="0"/>
            <a:r>
              <a:rPr lang="ru-RU" dirty="0"/>
              <a:t>-</a:t>
            </a:r>
            <a:r>
              <a:rPr lang="ru-RU" b="1" dirty="0"/>
              <a:t>Мешает возникновению интереса к человеку</a:t>
            </a:r>
            <a:endParaRPr lang="ru-RU" dirty="0"/>
          </a:p>
          <a:p>
            <a:pPr lvl="0"/>
            <a:r>
              <a:rPr lang="ru-RU" dirty="0"/>
              <a:t>-</a:t>
            </a:r>
            <a:r>
              <a:rPr lang="ru-RU" b="1" dirty="0"/>
              <a:t>Мешает общению с людьми</a:t>
            </a:r>
            <a:endParaRPr lang="ru-RU" dirty="0"/>
          </a:p>
          <a:p>
            <a:pPr lvl="0"/>
            <a:r>
              <a:rPr lang="ru-RU" dirty="0"/>
              <a:t>-</a:t>
            </a:r>
            <a:r>
              <a:rPr lang="ru-RU" b="1" dirty="0"/>
              <a:t>Портит настроение</a:t>
            </a:r>
            <a:endParaRPr lang="ru-RU" dirty="0"/>
          </a:p>
          <a:p>
            <a:pPr lvl="0"/>
            <a:r>
              <a:rPr lang="ru-RU" dirty="0"/>
              <a:t>-</a:t>
            </a:r>
            <a:r>
              <a:rPr lang="ru-RU" b="1" dirty="0"/>
              <a:t>Понижает работоспособность</a:t>
            </a:r>
            <a:endParaRPr lang="ru-RU" dirty="0"/>
          </a:p>
          <a:p>
            <a:pPr lvl="0"/>
            <a:r>
              <a:rPr lang="ru-RU" dirty="0"/>
              <a:t>-</a:t>
            </a:r>
            <a:r>
              <a:rPr lang="ru-RU" b="1" i="1" dirty="0"/>
              <a:t>Может спровоцировать стрессы и появление комплексов</a:t>
            </a:r>
            <a:endParaRPr lang="ru-RU" dirty="0"/>
          </a:p>
          <a:p>
            <a:pPr marL="0" lvl="0" indent="0">
              <a:buNone/>
            </a:pP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3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Выводы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 err="1"/>
              <a:t>Дресс</a:t>
            </a:r>
            <a:r>
              <a:rPr lang="ru-RU" b="1" dirty="0"/>
              <a:t>-код» - это актуальное понятие современного общества, знание которого необходимо каждому человеку</a:t>
            </a:r>
            <a:r>
              <a:rPr lang="ru-RU" b="1" dirty="0" smtClean="0"/>
              <a:t>, стремящемуся</a:t>
            </a:r>
            <a:r>
              <a:rPr lang="ru-RU" b="1" dirty="0"/>
              <a:t> к профессиональному и личностному успеху.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62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Аксессуары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Брючный ремень</a:t>
            </a:r>
          </a:p>
          <a:p>
            <a:r>
              <a:rPr lang="ru-RU" b="1" dirty="0" smtClean="0"/>
              <a:t>Наручные часы</a:t>
            </a:r>
          </a:p>
          <a:p>
            <a:r>
              <a:rPr lang="ru-RU" b="1" dirty="0" smtClean="0"/>
              <a:t>Портмоне</a:t>
            </a:r>
          </a:p>
          <a:p>
            <a:r>
              <a:rPr lang="ru-RU" b="1" dirty="0" err="1" smtClean="0"/>
              <a:t>Визитница</a:t>
            </a:r>
            <a:endParaRPr lang="ru-RU" b="1" dirty="0" smtClean="0"/>
          </a:p>
          <a:p>
            <a:r>
              <a:rPr lang="ru-RU" b="1" dirty="0" smtClean="0"/>
              <a:t>Портфель</a:t>
            </a:r>
          </a:p>
          <a:p>
            <a:r>
              <a:rPr lang="ru-RU" b="1" dirty="0" smtClean="0"/>
              <a:t>Ручка Зажим для галстука </a:t>
            </a:r>
            <a:r>
              <a:rPr lang="ru-RU" b="1" dirty="0"/>
              <a:t>и </a:t>
            </a:r>
            <a:r>
              <a:rPr lang="ru-RU" b="1" dirty="0" err="1" smtClean="0"/>
              <a:t>запонки</a:t>
            </a:r>
            <a:r>
              <a:rPr lang="ru-RU" b="1" dirty="0" err="1"/>
              <a:t>и</a:t>
            </a:r>
            <a:r>
              <a:rPr lang="ru-RU" b="1" dirty="0"/>
              <a:t> т.п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Очки и </a:t>
            </a:r>
            <a:r>
              <a:rPr lang="ru-RU" b="1" dirty="0" err="1" smtClean="0"/>
              <a:t>очешник</a:t>
            </a:r>
            <a:endParaRPr lang="ru-RU" b="1" dirty="0" smtClean="0"/>
          </a:p>
          <a:p>
            <a:r>
              <a:rPr lang="ru-RU" b="1" dirty="0" smtClean="0"/>
              <a:t>Перчатки</a:t>
            </a:r>
          </a:p>
          <a:p>
            <a:r>
              <a:rPr lang="ru-RU" b="1" dirty="0" smtClean="0"/>
              <a:t>Галстук</a:t>
            </a:r>
            <a:endParaRPr lang="ru-RU" b="1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/>
              <a:t>- Все хорошего качества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6867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9" descr="Дресс код Bussiness B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536504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82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392488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2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68052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56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4536504" cy="652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75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Внешний вид</a:t>
            </a:r>
            <a:endParaRPr lang="ru-RU" dirty="0"/>
          </a:p>
        </p:txBody>
      </p:sp>
      <p:pic>
        <p:nvPicPr>
          <p:cNvPr id="2050" name="Рисунок 1" descr="Описание: http://www.krsk.mid.ru/img/etiquette/02_image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997319" cy="54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48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545</Words>
  <Application>Microsoft Office PowerPoint</Application>
  <PresentationFormat>Экран (4:3)</PresentationFormat>
  <Paragraphs>143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Внешний вид</vt:lpstr>
      <vt:lpstr>Корпоративный дресс код</vt:lpstr>
      <vt:lpstr>Рекомендуется: </vt:lpstr>
      <vt:lpstr>Аксессуары</vt:lpstr>
      <vt:lpstr>Слайд 5</vt:lpstr>
      <vt:lpstr>Слайд 6</vt:lpstr>
      <vt:lpstr>Слайд 7</vt:lpstr>
      <vt:lpstr>Слайд 8</vt:lpstr>
      <vt:lpstr>Внешний вид</vt:lpstr>
      <vt:lpstr>Мужская обувь</vt:lpstr>
      <vt:lpstr>  Оксфорды (или оксфордские туфли) </vt:lpstr>
      <vt:lpstr>Туфли дерби</vt:lpstr>
      <vt:lpstr>Туфли-дерби</vt:lpstr>
      <vt:lpstr> Парфюмерия </vt:lpstr>
      <vt:lpstr>Рекомендуется: </vt:lpstr>
      <vt:lpstr>Деловая одежда</vt:lpstr>
      <vt:lpstr>Слайд 17</vt:lpstr>
      <vt:lpstr>Слайд 18</vt:lpstr>
      <vt:lpstr>Слайд 19</vt:lpstr>
      <vt:lpstr>Слайд 20</vt:lpstr>
      <vt:lpstr>Слайд 21</vt:lpstr>
      <vt:lpstr>Слайд 22</vt:lpstr>
      <vt:lpstr>Не рекомендуется: </vt:lpstr>
      <vt:lpstr>Не рекомендуется: </vt:lpstr>
      <vt:lpstr>Слайд 25</vt:lpstr>
      <vt:lpstr>Торжественные мероприятия</vt:lpstr>
      <vt:lpstr> Фрак</vt:lpstr>
      <vt:lpstr>Торжественные мероприятия</vt:lpstr>
      <vt:lpstr>Торжественные мероприятия</vt:lpstr>
      <vt:lpstr>Рекомендации</vt:lpstr>
      <vt:lpstr>Торжественные мероприятия</vt:lpstr>
      <vt:lpstr>Дресс-код – шифр светского вечера</vt:lpstr>
      <vt:lpstr>Слайд 33</vt:lpstr>
      <vt:lpstr>Слайд 34</vt:lpstr>
      <vt:lpstr>Какую роль играет хорошо подобранный костюм в жизни человека? </vt:lpstr>
      <vt:lpstr>Какую роль играет плохо подобранный костюм в жизни человека?</vt:lpstr>
      <vt:lpstr>Выводы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Н. Мозель</dc:creator>
  <cp:lastModifiedBy>Admin</cp:lastModifiedBy>
  <cp:revision>94</cp:revision>
  <dcterms:created xsi:type="dcterms:W3CDTF">2014-05-23T12:15:55Z</dcterms:created>
  <dcterms:modified xsi:type="dcterms:W3CDTF">2015-12-01T19:17:04Z</dcterms:modified>
</cp:coreProperties>
</file>