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6"/>
  </p:notesMasterIdLst>
  <p:sldIdLst>
    <p:sldId id="256" r:id="rId2"/>
    <p:sldId id="419" r:id="rId3"/>
    <p:sldId id="258" r:id="rId4"/>
    <p:sldId id="259" r:id="rId5"/>
    <p:sldId id="260" r:id="rId6"/>
    <p:sldId id="261" r:id="rId7"/>
    <p:sldId id="262" r:id="rId8"/>
    <p:sldId id="263" r:id="rId9"/>
    <p:sldId id="264" r:id="rId10"/>
    <p:sldId id="265" r:id="rId11"/>
    <p:sldId id="25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20" r:id="rId165"/>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BCB43-8D9F-429D-99A1-F68A056735B5}" type="doc">
      <dgm:prSet loTypeId="urn:microsoft.com/office/officeart/2009/3/layout/SubStepProcess" loCatId="process" qsTypeId="urn:microsoft.com/office/officeart/2005/8/quickstyle/simple1#1" qsCatId="simple" csTypeId="urn:microsoft.com/office/officeart/2005/8/colors/accent0_1" csCatId="mainScheme" phldr="1"/>
      <dgm:spPr/>
      <dgm:t>
        <a:bodyPr/>
        <a:lstStyle/>
        <a:p>
          <a:endParaRPr lang="ru-RU"/>
        </a:p>
      </dgm:t>
    </dgm:pt>
    <dgm:pt modelId="{B24A9222-DA0A-4D8A-9D85-2BBF5F38C144}">
      <dgm:prSet/>
      <dgm:spPr/>
      <dgm:t>
        <a:bodyPr/>
        <a:lstStyle/>
        <a:p>
          <a:pPr rtl="0"/>
          <a:r>
            <a:rPr lang="ru-RU" dirty="0"/>
            <a:t>Глобализм, как новейшая стадия глобализации</a:t>
          </a:r>
        </a:p>
      </dgm:t>
    </dgm:pt>
    <dgm:pt modelId="{9AD99786-A61B-4B8A-901D-8D12AF4B4E7D}" type="parTrans" cxnId="{A9B1147B-8CF5-4F83-9737-F084A4C38EC5}">
      <dgm:prSet/>
      <dgm:spPr/>
      <dgm:t>
        <a:bodyPr/>
        <a:lstStyle/>
        <a:p>
          <a:endParaRPr lang="ru-RU"/>
        </a:p>
      </dgm:t>
    </dgm:pt>
    <dgm:pt modelId="{0908A6F0-04BA-4722-9BDD-D89E10810528}" type="sibTrans" cxnId="{A9B1147B-8CF5-4F83-9737-F084A4C38EC5}">
      <dgm:prSet/>
      <dgm:spPr/>
      <dgm:t>
        <a:bodyPr/>
        <a:lstStyle/>
        <a:p>
          <a:endParaRPr lang="ru-RU"/>
        </a:p>
      </dgm:t>
    </dgm:pt>
    <dgm:pt modelId="{C5FDEA13-DE4D-4D5B-B641-3152DCFE0742}">
      <dgm:prSet/>
      <dgm:spPr/>
      <dgm:t>
        <a:bodyPr/>
        <a:lstStyle/>
        <a:p>
          <a:pPr rtl="0"/>
          <a:r>
            <a:rPr lang="ru-RU" dirty="0"/>
            <a:t>Современный этап развития цивилизации</a:t>
          </a:r>
        </a:p>
      </dgm:t>
    </dgm:pt>
    <dgm:pt modelId="{8F2CE2B4-5B2F-48BD-9830-DC978111CC67}" type="parTrans" cxnId="{7DC3F5FC-B848-4A30-92AA-D4D887C5B467}">
      <dgm:prSet/>
      <dgm:spPr/>
      <dgm:t>
        <a:bodyPr/>
        <a:lstStyle/>
        <a:p>
          <a:endParaRPr lang="ru-RU"/>
        </a:p>
      </dgm:t>
    </dgm:pt>
    <dgm:pt modelId="{C1770F7C-4D4C-49A2-843F-DD0C165BF16D}" type="sibTrans" cxnId="{7DC3F5FC-B848-4A30-92AA-D4D887C5B467}">
      <dgm:prSet/>
      <dgm:spPr/>
      <dgm:t>
        <a:bodyPr/>
        <a:lstStyle/>
        <a:p>
          <a:endParaRPr lang="ru-RU"/>
        </a:p>
      </dgm:t>
    </dgm:pt>
    <dgm:pt modelId="{D35616BD-CB29-4A33-A7EA-FB7528465CC7}">
      <dgm:prSet/>
      <dgm:spPr/>
      <dgm:t>
        <a:bodyPr/>
        <a:lstStyle/>
        <a:p>
          <a:pPr rtl="0"/>
          <a:r>
            <a:rPr lang="ru-RU" dirty="0"/>
            <a:t>Стремление государств-гегемонов укрепить свое влияние</a:t>
          </a:r>
        </a:p>
      </dgm:t>
    </dgm:pt>
    <dgm:pt modelId="{772425B1-E882-4C53-95A9-3B56942F7ED4}" type="parTrans" cxnId="{DFB620E1-DA2A-434A-AE02-AE05AB37D796}">
      <dgm:prSet/>
      <dgm:spPr/>
      <dgm:t>
        <a:bodyPr/>
        <a:lstStyle/>
        <a:p>
          <a:endParaRPr lang="ru-RU"/>
        </a:p>
      </dgm:t>
    </dgm:pt>
    <dgm:pt modelId="{49823EBB-35CF-4D30-84C9-5E342A934FDA}" type="sibTrans" cxnId="{DFB620E1-DA2A-434A-AE02-AE05AB37D796}">
      <dgm:prSet/>
      <dgm:spPr/>
      <dgm:t>
        <a:bodyPr/>
        <a:lstStyle/>
        <a:p>
          <a:endParaRPr lang="ru-RU"/>
        </a:p>
      </dgm:t>
    </dgm:pt>
    <dgm:pt modelId="{1E24844F-FCBC-48E8-BD96-F90232EA10ED}">
      <dgm:prSet/>
      <dgm:spPr/>
      <dgm:t>
        <a:bodyPr/>
        <a:lstStyle/>
        <a:p>
          <a:pPr rtl="0"/>
          <a:r>
            <a:rPr lang="ru-RU" dirty="0"/>
            <a:t>Власть транснационального капитала</a:t>
          </a:r>
        </a:p>
      </dgm:t>
    </dgm:pt>
    <dgm:pt modelId="{2AF3B132-8BF6-405A-BC5D-DBB43B3DFFAE}" type="parTrans" cxnId="{E9CC79AF-616B-432A-AC21-ECA8BDF335EC}">
      <dgm:prSet/>
      <dgm:spPr/>
      <dgm:t>
        <a:bodyPr/>
        <a:lstStyle/>
        <a:p>
          <a:endParaRPr lang="ru-RU"/>
        </a:p>
      </dgm:t>
    </dgm:pt>
    <dgm:pt modelId="{F59E696D-69BB-4EE9-AED4-8E985BCA5133}" type="sibTrans" cxnId="{E9CC79AF-616B-432A-AC21-ECA8BDF335EC}">
      <dgm:prSet/>
      <dgm:spPr/>
      <dgm:t>
        <a:bodyPr/>
        <a:lstStyle/>
        <a:p>
          <a:endParaRPr lang="ru-RU"/>
        </a:p>
      </dgm:t>
    </dgm:pt>
    <dgm:pt modelId="{8A32B016-161B-42CF-B2EF-578228EE4272}" type="pres">
      <dgm:prSet presAssocID="{E87BCB43-8D9F-429D-99A1-F68A056735B5}" presName="Name0" presStyleCnt="0">
        <dgm:presLayoutVars>
          <dgm:chMax val="7"/>
          <dgm:dir/>
          <dgm:animOne val="branch"/>
        </dgm:presLayoutVars>
      </dgm:prSet>
      <dgm:spPr/>
      <dgm:t>
        <a:bodyPr/>
        <a:lstStyle/>
        <a:p>
          <a:endParaRPr lang="ru-RU"/>
        </a:p>
      </dgm:t>
    </dgm:pt>
    <dgm:pt modelId="{73213FF7-C26A-4065-B6E4-C2C69ECF3CCE}" type="pres">
      <dgm:prSet presAssocID="{B24A9222-DA0A-4D8A-9D85-2BBF5F38C144}" presName="parTx1" presStyleLbl="node1" presStyleIdx="0" presStyleCnt="1" custScaleX="60562" custScaleY="59952"/>
      <dgm:spPr/>
      <dgm:t>
        <a:bodyPr/>
        <a:lstStyle/>
        <a:p>
          <a:endParaRPr lang="ru-RU"/>
        </a:p>
      </dgm:t>
    </dgm:pt>
    <dgm:pt modelId="{5B20C542-8960-4338-AE28-C7AB66AABAF9}" type="pres">
      <dgm:prSet presAssocID="{B24A9222-DA0A-4D8A-9D85-2BBF5F38C144}" presName="spPre1" presStyleCnt="0"/>
      <dgm:spPr/>
    </dgm:pt>
    <dgm:pt modelId="{A50E195F-4ABA-442E-9582-DF111BA164E9}" type="pres">
      <dgm:prSet presAssocID="{B24A9222-DA0A-4D8A-9D85-2BBF5F38C144}" presName="chLin1" presStyleCnt="0"/>
      <dgm:spPr/>
    </dgm:pt>
    <dgm:pt modelId="{04BE1C46-7E95-4D59-A342-90F663AA2E41}" type="pres">
      <dgm:prSet presAssocID="{8F2CE2B4-5B2F-48BD-9830-DC978111CC67}" presName="Name11" presStyleLbl="parChTrans1D1" presStyleIdx="0" presStyleCnt="6"/>
      <dgm:spPr/>
    </dgm:pt>
    <dgm:pt modelId="{3CA6A60C-F719-4686-B8BD-316592204BA7}" type="pres">
      <dgm:prSet presAssocID="{C5FDEA13-DE4D-4D5B-B641-3152DCFE0742}" presName="txAndLines1" presStyleCnt="0"/>
      <dgm:spPr/>
    </dgm:pt>
    <dgm:pt modelId="{72D4A433-A4CB-46AB-80DA-AF01E26BAE38}" type="pres">
      <dgm:prSet presAssocID="{C5FDEA13-DE4D-4D5B-B641-3152DCFE0742}" presName="anchor1" presStyleCnt="0"/>
      <dgm:spPr/>
    </dgm:pt>
    <dgm:pt modelId="{919308B8-80DD-4757-A026-DE07C07ACFAA}" type="pres">
      <dgm:prSet presAssocID="{C5FDEA13-DE4D-4D5B-B641-3152DCFE0742}" presName="backup1" presStyleCnt="0"/>
      <dgm:spPr/>
    </dgm:pt>
    <dgm:pt modelId="{7752FD23-34B8-4E29-85AD-8D81C774A96F}" type="pres">
      <dgm:prSet presAssocID="{C5FDEA13-DE4D-4D5B-B641-3152DCFE0742}" presName="preLine1" presStyleLbl="parChTrans1D1" presStyleIdx="1" presStyleCnt="6"/>
      <dgm:spPr/>
    </dgm:pt>
    <dgm:pt modelId="{59FDF5BA-02D4-4A38-9608-2AA78D86E703}" type="pres">
      <dgm:prSet presAssocID="{C5FDEA13-DE4D-4D5B-B641-3152DCFE0742}" presName="desTx1" presStyleLbl="revTx" presStyleIdx="0" presStyleCnt="0" custScaleX="110863">
        <dgm:presLayoutVars>
          <dgm:bulletEnabled val="1"/>
        </dgm:presLayoutVars>
      </dgm:prSet>
      <dgm:spPr/>
      <dgm:t>
        <a:bodyPr/>
        <a:lstStyle/>
        <a:p>
          <a:endParaRPr lang="ru-RU"/>
        </a:p>
      </dgm:t>
    </dgm:pt>
    <dgm:pt modelId="{727CBB36-9332-4B00-AA9E-3C589A4733E3}" type="pres">
      <dgm:prSet presAssocID="{772425B1-E882-4C53-95A9-3B56942F7ED4}" presName="Name11" presStyleLbl="parChTrans1D1" presStyleIdx="2" presStyleCnt="6"/>
      <dgm:spPr/>
    </dgm:pt>
    <dgm:pt modelId="{86FBFDCC-3FD1-4C8E-A9F3-38614E273D3E}" type="pres">
      <dgm:prSet presAssocID="{D35616BD-CB29-4A33-A7EA-FB7528465CC7}" presName="txAndLines1" presStyleCnt="0"/>
      <dgm:spPr/>
    </dgm:pt>
    <dgm:pt modelId="{1E01D3C8-0829-4AD9-9244-19CD251DB574}" type="pres">
      <dgm:prSet presAssocID="{D35616BD-CB29-4A33-A7EA-FB7528465CC7}" presName="anchor1" presStyleCnt="0"/>
      <dgm:spPr/>
    </dgm:pt>
    <dgm:pt modelId="{5671B0B6-101C-4FF1-BC14-EAE66AD3EAC8}" type="pres">
      <dgm:prSet presAssocID="{D35616BD-CB29-4A33-A7EA-FB7528465CC7}" presName="backup1" presStyleCnt="0"/>
      <dgm:spPr/>
    </dgm:pt>
    <dgm:pt modelId="{353B28A7-1350-4832-8945-27A36D118F76}" type="pres">
      <dgm:prSet presAssocID="{D35616BD-CB29-4A33-A7EA-FB7528465CC7}" presName="preLine1" presStyleLbl="parChTrans1D1" presStyleIdx="3" presStyleCnt="6"/>
      <dgm:spPr/>
    </dgm:pt>
    <dgm:pt modelId="{DF71FC3D-31A7-4BC2-8619-29D6657FBCC2}" type="pres">
      <dgm:prSet presAssocID="{D35616BD-CB29-4A33-A7EA-FB7528465CC7}" presName="desTx1" presStyleLbl="revTx" presStyleIdx="0" presStyleCnt="0" custScaleX="111353">
        <dgm:presLayoutVars>
          <dgm:bulletEnabled val="1"/>
        </dgm:presLayoutVars>
      </dgm:prSet>
      <dgm:spPr/>
      <dgm:t>
        <a:bodyPr/>
        <a:lstStyle/>
        <a:p>
          <a:endParaRPr lang="ru-RU"/>
        </a:p>
      </dgm:t>
    </dgm:pt>
    <dgm:pt modelId="{2241DC52-0C00-4ED5-9AED-21DBA876F76E}" type="pres">
      <dgm:prSet presAssocID="{2AF3B132-8BF6-405A-BC5D-DBB43B3DFFAE}" presName="Name11" presStyleLbl="parChTrans1D1" presStyleIdx="4" presStyleCnt="6"/>
      <dgm:spPr/>
    </dgm:pt>
    <dgm:pt modelId="{FA791F25-4819-427D-9077-8FD067A719CE}" type="pres">
      <dgm:prSet presAssocID="{1E24844F-FCBC-48E8-BD96-F90232EA10ED}" presName="txAndLines1" presStyleCnt="0"/>
      <dgm:spPr/>
    </dgm:pt>
    <dgm:pt modelId="{65980FF1-1D0F-42E1-B7E2-03FB8F58F904}" type="pres">
      <dgm:prSet presAssocID="{1E24844F-FCBC-48E8-BD96-F90232EA10ED}" presName="anchor1" presStyleCnt="0"/>
      <dgm:spPr/>
    </dgm:pt>
    <dgm:pt modelId="{09E81F58-28CC-43C7-8073-86C7793E1F98}" type="pres">
      <dgm:prSet presAssocID="{1E24844F-FCBC-48E8-BD96-F90232EA10ED}" presName="backup1" presStyleCnt="0"/>
      <dgm:spPr/>
    </dgm:pt>
    <dgm:pt modelId="{A5E056B4-8D6A-4CFE-A36D-41766F3C94BA}" type="pres">
      <dgm:prSet presAssocID="{1E24844F-FCBC-48E8-BD96-F90232EA10ED}" presName="preLine1" presStyleLbl="parChTrans1D1" presStyleIdx="5" presStyleCnt="6"/>
      <dgm:spPr/>
    </dgm:pt>
    <dgm:pt modelId="{5FB60CB9-F033-4CE9-B8A9-390DEC0015A9}" type="pres">
      <dgm:prSet presAssocID="{1E24844F-FCBC-48E8-BD96-F90232EA10ED}" presName="desTx1" presStyleLbl="revTx" presStyleIdx="0" presStyleCnt="0" custScaleX="108112">
        <dgm:presLayoutVars>
          <dgm:bulletEnabled val="1"/>
        </dgm:presLayoutVars>
      </dgm:prSet>
      <dgm:spPr/>
      <dgm:t>
        <a:bodyPr/>
        <a:lstStyle/>
        <a:p>
          <a:endParaRPr lang="ru-RU"/>
        </a:p>
      </dgm:t>
    </dgm:pt>
  </dgm:ptLst>
  <dgm:cxnLst>
    <dgm:cxn modelId="{487EE8FB-F8EA-435F-8ED8-71D2DE8B80C6}" type="presOf" srcId="{E87BCB43-8D9F-429D-99A1-F68A056735B5}" destId="{8A32B016-161B-42CF-B2EF-578228EE4272}" srcOrd="0" destOrd="0" presId="urn:microsoft.com/office/officeart/2009/3/layout/SubStepProcess"/>
    <dgm:cxn modelId="{DFB620E1-DA2A-434A-AE02-AE05AB37D796}" srcId="{B24A9222-DA0A-4D8A-9D85-2BBF5F38C144}" destId="{D35616BD-CB29-4A33-A7EA-FB7528465CC7}" srcOrd="1" destOrd="0" parTransId="{772425B1-E882-4C53-95A9-3B56942F7ED4}" sibTransId="{49823EBB-35CF-4D30-84C9-5E342A934FDA}"/>
    <dgm:cxn modelId="{E9CC79AF-616B-432A-AC21-ECA8BDF335EC}" srcId="{B24A9222-DA0A-4D8A-9D85-2BBF5F38C144}" destId="{1E24844F-FCBC-48E8-BD96-F90232EA10ED}" srcOrd="2" destOrd="0" parTransId="{2AF3B132-8BF6-405A-BC5D-DBB43B3DFFAE}" sibTransId="{F59E696D-69BB-4EE9-AED4-8E985BCA5133}"/>
    <dgm:cxn modelId="{7DC3F5FC-B848-4A30-92AA-D4D887C5B467}" srcId="{B24A9222-DA0A-4D8A-9D85-2BBF5F38C144}" destId="{C5FDEA13-DE4D-4D5B-B641-3152DCFE0742}" srcOrd="0" destOrd="0" parTransId="{8F2CE2B4-5B2F-48BD-9830-DC978111CC67}" sibTransId="{C1770F7C-4D4C-49A2-843F-DD0C165BF16D}"/>
    <dgm:cxn modelId="{A9B1147B-8CF5-4F83-9737-F084A4C38EC5}" srcId="{E87BCB43-8D9F-429D-99A1-F68A056735B5}" destId="{B24A9222-DA0A-4D8A-9D85-2BBF5F38C144}" srcOrd="0" destOrd="0" parTransId="{9AD99786-A61B-4B8A-901D-8D12AF4B4E7D}" sibTransId="{0908A6F0-04BA-4722-9BDD-D89E10810528}"/>
    <dgm:cxn modelId="{1CC5EA56-F0E4-498D-8BEF-FD289E058940}" type="presOf" srcId="{C5FDEA13-DE4D-4D5B-B641-3152DCFE0742}" destId="{59FDF5BA-02D4-4A38-9608-2AA78D86E703}" srcOrd="0" destOrd="0" presId="urn:microsoft.com/office/officeart/2009/3/layout/SubStepProcess"/>
    <dgm:cxn modelId="{4EDEF5F5-6E44-4C03-A417-85D87946CFA9}" type="presOf" srcId="{1E24844F-FCBC-48E8-BD96-F90232EA10ED}" destId="{5FB60CB9-F033-4CE9-B8A9-390DEC0015A9}" srcOrd="0" destOrd="0" presId="urn:microsoft.com/office/officeart/2009/3/layout/SubStepProcess"/>
    <dgm:cxn modelId="{C1F3CABD-1ED0-4CF9-B6CA-FA439D99F46F}" type="presOf" srcId="{D35616BD-CB29-4A33-A7EA-FB7528465CC7}" destId="{DF71FC3D-31A7-4BC2-8619-29D6657FBCC2}" srcOrd="0" destOrd="0" presId="urn:microsoft.com/office/officeart/2009/3/layout/SubStepProcess"/>
    <dgm:cxn modelId="{C0B2BEE1-A807-43A3-AD48-04F9851F5E75}" type="presOf" srcId="{B24A9222-DA0A-4D8A-9D85-2BBF5F38C144}" destId="{73213FF7-C26A-4065-B6E4-C2C69ECF3CCE}" srcOrd="0" destOrd="0" presId="urn:microsoft.com/office/officeart/2009/3/layout/SubStepProcess"/>
    <dgm:cxn modelId="{3CA42EC9-A7B0-4B86-A388-C46D96D81A9A}" type="presParOf" srcId="{8A32B016-161B-42CF-B2EF-578228EE4272}" destId="{73213FF7-C26A-4065-B6E4-C2C69ECF3CCE}" srcOrd="0" destOrd="0" presId="urn:microsoft.com/office/officeart/2009/3/layout/SubStepProcess"/>
    <dgm:cxn modelId="{A385E5AE-884B-49D8-BAF1-69B1370FAD65}" type="presParOf" srcId="{8A32B016-161B-42CF-B2EF-578228EE4272}" destId="{5B20C542-8960-4338-AE28-C7AB66AABAF9}" srcOrd="1" destOrd="0" presId="urn:microsoft.com/office/officeart/2009/3/layout/SubStepProcess"/>
    <dgm:cxn modelId="{7C2A6DCE-B4AB-4FEB-832F-FFF0E691BC63}" type="presParOf" srcId="{8A32B016-161B-42CF-B2EF-578228EE4272}" destId="{A50E195F-4ABA-442E-9582-DF111BA164E9}" srcOrd="2" destOrd="0" presId="urn:microsoft.com/office/officeart/2009/3/layout/SubStepProcess"/>
    <dgm:cxn modelId="{5BA05C68-5215-4B00-B321-096F1EC6EA6C}" type="presParOf" srcId="{A50E195F-4ABA-442E-9582-DF111BA164E9}" destId="{04BE1C46-7E95-4D59-A342-90F663AA2E41}" srcOrd="0" destOrd="0" presId="urn:microsoft.com/office/officeart/2009/3/layout/SubStepProcess"/>
    <dgm:cxn modelId="{022493EB-3B1C-44C2-B251-5F9559F405D0}" type="presParOf" srcId="{A50E195F-4ABA-442E-9582-DF111BA164E9}" destId="{3CA6A60C-F719-4686-B8BD-316592204BA7}" srcOrd="1" destOrd="0" presId="urn:microsoft.com/office/officeart/2009/3/layout/SubStepProcess"/>
    <dgm:cxn modelId="{88BFCE0A-C362-4A8D-9C9A-A58744FCEF85}" type="presParOf" srcId="{3CA6A60C-F719-4686-B8BD-316592204BA7}" destId="{72D4A433-A4CB-46AB-80DA-AF01E26BAE38}" srcOrd="0" destOrd="0" presId="urn:microsoft.com/office/officeart/2009/3/layout/SubStepProcess"/>
    <dgm:cxn modelId="{4327C9BA-875B-478E-B4E5-07619DB48022}" type="presParOf" srcId="{3CA6A60C-F719-4686-B8BD-316592204BA7}" destId="{919308B8-80DD-4757-A026-DE07C07ACFAA}" srcOrd="1" destOrd="0" presId="urn:microsoft.com/office/officeart/2009/3/layout/SubStepProcess"/>
    <dgm:cxn modelId="{811EA1DC-3F12-4873-9618-E5B182D7AE55}" type="presParOf" srcId="{3CA6A60C-F719-4686-B8BD-316592204BA7}" destId="{7752FD23-34B8-4E29-85AD-8D81C774A96F}" srcOrd="2" destOrd="0" presId="urn:microsoft.com/office/officeart/2009/3/layout/SubStepProcess"/>
    <dgm:cxn modelId="{392FFF16-F7A7-4D12-AFFD-6C50BA2965A3}" type="presParOf" srcId="{3CA6A60C-F719-4686-B8BD-316592204BA7}" destId="{59FDF5BA-02D4-4A38-9608-2AA78D86E703}" srcOrd="3" destOrd="0" presId="urn:microsoft.com/office/officeart/2009/3/layout/SubStepProcess"/>
    <dgm:cxn modelId="{63CD22C0-6812-414A-8F19-0A6A54705794}" type="presParOf" srcId="{A50E195F-4ABA-442E-9582-DF111BA164E9}" destId="{727CBB36-9332-4B00-AA9E-3C589A4733E3}" srcOrd="2" destOrd="0" presId="urn:microsoft.com/office/officeart/2009/3/layout/SubStepProcess"/>
    <dgm:cxn modelId="{5E65D146-4B6D-4469-8A9D-82843FF53C46}" type="presParOf" srcId="{A50E195F-4ABA-442E-9582-DF111BA164E9}" destId="{86FBFDCC-3FD1-4C8E-A9F3-38614E273D3E}" srcOrd="3" destOrd="0" presId="urn:microsoft.com/office/officeart/2009/3/layout/SubStepProcess"/>
    <dgm:cxn modelId="{C854E4BB-F92B-4C7F-A78D-B66BAB1BB7E1}" type="presParOf" srcId="{86FBFDCC-3FD1-4C8E-A9F3-38614E273D3E}" destId="{1E01D3C8-0829-4AD9-9244-19CD251DB574}" srcOrd="0" destOrd="0" presId="urn:microsoft.com/office/officeart/2009/3/layout/SubStepProcess"/>
    <dgm:cxn modelId="{392B46B3-D57A-4CF5-BF9E-81A07CABEED8}" type="presParOf" srcId="{86FBFDCC-3FD1-4C8E-A9F3-38614E273D3E}" destId="{5671B0B6-101C-4FF1-BC14-EAE66AD3EAC8}" srcOrd="1" destOrd="0" presId="urn:microsoft.com/office/officeart/2009/3/layout/SubStepProcess"/>
    <dgm:cxn modelId="{B8B3BD6B-1A44-4BB5-8A69-37A487B2D3C0}" type="presParOf" srcId="{86FBFDCC-3FD1-4C8E-A9F3-38614E273D3E}" destId="{353B28A7-1350-4832-8945-27A36D118F76}" srcOrd="2" destOrd="0" presId="urn:microsoft.com/office/officeart/2009/3/layout/SubStepProcess"/>
    <dgm:cxn modelId="{7989DBD4-C814-4A5E-8082-A3105F755A7B}" type="presParOf" srcId="{86FBFDCC-3FD1-4C8E-A9F3-38614E273D3E}" destId="{DF71FC3D-31A7-4BC2-8619-29D6657FBCC2}" srcOrd="3" destOrd="0" presId="urn:microsoft.com/office/officeart/2009/3/layout/SubStepProcess"/>
    <dgm:cxn modelId="{1CC5CCB7-2CC4-4C34-86E1-2D93C4DF4ED2}" type="presParOf" srcId="{A50E195F-4ABA-442E-9582-DF111BA164E9}" destId="{2241DC52-0C00-4ED5-9AED-21DBA876F76E}" srcOrd="4" destOrd="0" presId="urn:microsoft.com/office/officeart/2009/3/layout/SubStepProcess"/>
    <dgm:cxn modelId="{23893CD3-86FA-4801-9805-74173A39C3A3}" type="presParOf" srcId="{A50E195F-4ABA-442E-9582-DF111BA164E9}" destId="{FA791F25-4819-427D-9077-8FD067A719CE}" srcOrd="5" destOrd="0" presId="urn:microsoft.com/office/officeart/2009/3/layout/SubStepProcess"/>
    <dgm:cxn modelId="{D9D7FBC8-57DE-4E7C-8AE6-B424CAB9A4A5}" type="presParOf" srcId="{FA791F25-4819-427D-9077-8FD067A719CE}" destId="{65980FF1-1D0F-42E1-B7E2-03FB8F58F904}" srcOrd="0" destOrd="0" presId="urn:microsoft.com/office/officeart/2009/3/layout/SubStepProcess"/>
    <dgm:cxn modelId="{C25C6211-50CB-481F-9EF4-608BEDF60F08}" type="presParOf" srcId="{FA791F25-4819-427D-9077-8FD067A719CE}" destId="{09E81F58-28CC-43C7-8073-86C7793E1F98}" srcOrd="1" destOrd="0" presId="urn:microsoft.com/office/officeart/2009/3/layout/SubStepProcess"/>
    <dgm:cxn modelId="{016EF6F0-D6A4-4656-9BB2-D01325BA82D9}" type="presParOf" srcId="{FA791F25-4819-427D-9077-8FD067A719CE}" destId="{A5E056B4-8D6A-4CFE-A36D-41766F3C94BA}" srcOrd="2" destOrd="0" presId="urn:microsoft.com/office/officeart/2009/3/layout/SubStepProcess"/>
    <dgm:cxn modelId="{7ADEFDAD-B42F-4C80-86C0-907FE4A8A14D}" type="presParOf" srcId="{FA791F25-4819-427D-9077-8FD067A719CE}" destId="{5FB60CB9-F033-4CE9-B8A9-390DEC0015A9}" srcOrd="3" destOrd="0" presId="urn:microsoft.com/office/officeart/2009/3/layout/SubSte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6ABC8-2CC4-4D80-B29A-36C7FC327D24}" type="doc">
      <dgm:prSet loTypeId="urn:microsoft.com/office/officeart/2005/8/layout/orgChart1" loCatId="hierarchy" qsTypeId="urn:microsoft.com/office/officeart/2005/8/quickstyle/simple1#2" qsCatId="simple" csTypeId="urn:microsoft.com/office/officeart/2005/8/colors/accent0_1" csCatId="mainScheme" phldr="1"/>
      <dgm:spPr/>
      <dgm:t>
        <a:bodyPr/>
        <a:lstStyle/>
        <a:p>
          <a:endParaRPr lang="ru-RU"/>
        </a:p>
      </dgm:t>
    </dgm:pt>
    <dgm:pt modelId="{ED78C600-9B86-43E7-B29E-EE5015B4AF1A}">
      <dgm:prSet/>
      <dgm:spPr/>
      <dgm:t>
        <a:bodyPr/>
        <a:lstStyle/>
        <a:p>
          <a:pPr rtl="0"/>
          <a:r>
            <a:rPr lang="ru-RU" b="1" dirty="0"/>
            <a:t>Причины дисбаланса</a:t>
          </a:r>
        </a:p>
      </dgm:t>
    </dgm:pt>
    <dgm:pt modelId="{83EA034E-FC90-401F-B95B-DE2F2031ACD0}" type="parTrans" cxnId="{C0F2AE92-95A2-4B57-9832-3CAFEBADA6DE}">
      <dgm:prSet/>
      <dgm:spPr/>
      <dgm:t>
        <a:bodyPr/>
        <a:lstStyle/>
        <a:p>
          <a:endParaRPr lang="ru-RU"/>
        </a:p>
      </dgm:t>
    </dgm:pt>
    <dgm:pt modelId="{FE8EFBEF-9326-4851-8C26-4F5A8EDBAEE6}" type="sibTrans" cxnId="{C0F2AE92-95A2-4B57-9832-3CAFEBADA6DE}">
      <dgm:prSet/>
      <dgm:spPr/>
      <dgm:t>
        <a:bodyPr/>
        <a:lstStyle/>
        <a:p>
          <a:endParaRPr lang="ru-RU"/>
        </a:p>
      </dgm:t>
    </dgm:pt>
    <dgm:pt modelId="{2199001A-23AE-47D4-B6EC-5FCA60F93AC9}">
      <dgm:prSet/>
      <dgm:spPr/>
      <dgm:t>
        <a:bodyPr/>
        <a:lstStyle/>
        <a:p>
          <a:pPr rtl="0"/>
          <a:r>
            <a:rPr lang="ru-RU" dirty="0"/>
            <a:t>Отсутствие стабилизирующего механизма</a:t>
          </a:r>
        </a:p>
      </dgm:t>
    </dgm:pt>
    <dgm:pt modelId="{CAE4D49C-AADE-4A25-9B6E-0CC7317BCC70}" type="parTrans" cxnId="{BD924A58-C02E-40E2-AC4E-AA6D9FCC7D98}">
      <dgm:prSet/>
      <dgm:spPr/>
      <dgm:t>
        <a:bodyPr/>
        <a:lstStyle/>
        <a:p>
          <a:endParaRPr lang="ru-RU"/>
        </a:p>
      </dgm:t>
    </dgm:pt>
    <dgm:pt modelId="{F78CA456-6416-4B43-BD23-5F2228611697}" type="sibTrans" cxnId="{BD924A58-C02E-40E2-AC4E-AA6D9FCC7D98}">
      <dgm:prSet/>
      <dgm:spPr/>
      <dgm:t>
        <a:bodyPr/>
        <a:lstStyle/>
        <a:p>
          <a:endParaRPr lang="ru-RU"/>
        </a:p>
      </dgm:t>
    </dgm:pt>
    <dgm:pt modelId="{122C7B8B-B066-4E2E-B6E3-87588AF00F2F}">
      <dgm:prSet/>
      <dgm:spPr/>
      <dgm:t>
        <a:bodyPr/>
        <a:lstStyle/>
        <a:p>
          <a:pPr rtl="0"/>
          <a:r>
            <a:rPr lang="ru-RU" dirty="0"/>
            <a:t>Невозможность создания российской резервной валюты</a:t>
          </a:r>
        </a:p>
      </dgm:t>
    </dgm:pt>
    <dgm:pt modelId="{EABABB87-5FBB-453C-913D-D5E8EC0CA170}" type="parTrans" cxnId="{39C8DB1D-A882-4627-A1D8-CDF3CFCF2795}">
      <dgm:prSet/>
      <dgm:spPr/>
      <dgm:t>
        <a:bodyPr/>
        <a:lstStyle/>
        <a:p>
          <a:endParaRPr lang="ru-RU"/>
        </a:p>
      </dgm:t>
    </dgm:pt>
    <dgm:pt modelId="{865D718D-1773-4015-8EBA-A566E257E1E4}" type="sibTrans" cxnId="{39C8DB1D-A882-4627-A1D8-CDF3CFCF2795}">
      <dgm:prSet/>
      <dgm:spPr/>
      <dgm:t>
        <a:bodyPr/>
        <a:lstStyle/>
        <a:p>
          <a:endParaRPr lang="ru-RU"/>
        </a:p>
      </dgm:t>
    </dgm:pt>
    <dgm:pt modelId="{D1DF0D82-4C0D-4D77-B754-CE760AEA2FFB}">
      <dgm:prSet/>
      <dgm:spPr/>
      <dgm:t>
        <a:bodyPr/>
        <a:lstStyle/>
        <a:p>
          <a:pPr rtl="0"/>
          <a:r>
            <a:rPr lang="ru-RU" dirty="0"/>
            <a:t>Основной резервный актив – финансовые инструменты Запада</a:t>
          </a:r>
        </a:p>
      </dgm:t>
    </dgm:pt>
    <dgm:pt modelId="{18ACDA1A-74BE-4F9A-AB54-58630D7060F6}" type="parTrans" cxnId="{5A2C55CC-ADF6-46DA-A23E-C0BB2C44D06A}">
      <dgm:prSet/>
      <dgm:spPr/>
      <dgm:t>
        <a:bodyPr/>
        <a:lstStyle/>
        <a:p>
          <a:endParaRPr lang="ru-RU"/>
        </a:p>
      </dgm:t>
    </dgm:pt>
    <dgm:pt modelId="{9DC8B918-72C4-4768-981A-801F5C831689}" type="sibTrans" cxnId="{5A2C55CC-ADF6-46DA-A23E-C0BB2C44D06A}">
      <dgm:prSet/>
      <dgm:spPr/>
      <dgm:t>
        <a:bodyPr/>
        <a:lstStyle/>
        <a:p>
          <a:endParaRPr lang="ru-RU"/>
        </a:p>
      </dgm:t>
    </dgm:pt>
    <dgm:pt modelId="{931591B4-38DA-4D5A-8CA2-3CD5B0B71B19}">
      <dgm:prSet/>
      <dgm:spPr/>
      <dgm:t>
        <a:bodyPr/>
        <a:lstStyle/>
        <a:p>
          <a:pPr rtl="0"/>
          <a:r>
            <a:rPr lang="ru-RU" dirty="0"/>
            <a:t>Ограниченные возможности для продуктивного размещения сбережений</a:t>
          </a:r>
        </a:p>
      </dgm:t>
    </dgm:pt>
    <dgm:pt modelId="{A859B7AB-38B5-4918-A5AE-3D65ACD4AC72}" type="parTrans" cxnId="{6693C8EC-BF6D-4EE7-BF0B-5DDEF0B0947E}">
      <dgm:prSet/>
      <dgm:spPr/>
      <dgm:t>
        <a:bodyPr/>
        <a:lstStyle/>
        <a:p>
          <a:endParaRPr lang="ru-RU"/>
        </a:p>
      </dgm:t>
    </dgm:pt>
    <dgm:pt modelId="{F43DB923-CDBA-441D-9852-9C2D64B49B33}" type="sibTrans" cxnId="{6693C8EC-BF6D-4EE7-BF0B-5DDEF0B0947E}">
      <dgm:prSet/>
      <dgm:spPr/>
      <dgm:t>
        <a:bodyPr/>
        <a:lstStyle/>
        <a:p>
          <a:endParaRPr lang="ru-RU"/>
        </a:p>
      </dgm:t>
    </dgm:pt>
    <dgm:pt modelId="{1C6FE9C2-901A-4D32-BACF-8A2D889AE977}">
      <dgm:prSet/>
      <dgm:spPr/>
      <dgm:t>
        <a:bodyPr/>
        <a:lstStyle/>
        <a:p>
          <a:pPr rtl="0"/>
          <a:r>
            <a:rPr lang="ru-RU" dirty="0"/>
            <a:t>Устоявшиеся принципы определения международного эталона стоимости</a:t>
          </a:r>
        </a:p>
      </dgm:t>
    </dgm:pt>
    <dgm:pt modelId="{89182B78-85E0-409C-9CC2-95F6505F8B7B}" type="parTrans" cxnId="{51A02836-4AC7-4EE2-9A1B-980FAEAC499D}">
      <dgm:prSet/>
      <dgm:spPr/>
      <dgm:t>
        <a:bodyPr/>
        <a:lstStyle/>
        <a:p>
          <a:endParaRPr lang="ru-RU"/>
        </a:p>
      </dgm:t>
    </dgm:pt>
    <dgm:pt modelId="{3424DD99-1D4E-4D4B-B854-E61E7134CC57}" type="sibTrans" cxnId="{51A02836-4AC7-4EE2-9A1B-980FAEAC499D}">
      <dgm:prSet/>
      <dgm:spPr/>
      <dgm:t>
        <a:bodyPr/>
        <a:lstStyle/>
        <a:p>
          <a:endParaRPr lang="ru-RU"/>
        </a:p>
      </dgm:t>
    </dgm:pt>
    <dgm:pt modelId="{7B4A0806-666A-4B66-8382-012DEDB1C04F}" type="pres">
      <dgm:prSet presAssocID="{5A36ABC8-2CC4-4D80-B29A-36C7FC327D24}" presName="hierChild1" presStyleCnt="0">
        <dgm:presLayoutVars>
          <dgm:orgChart val="1"/>
          <dgm:chPref val="1"/>
          <dgm:dir/>
          <dgm:animOne val="branch"/>
          <dgm:animLvl val="lvl"/>
          <dgm:resizeHandles/>
        </dgm:presLayoutVars>
      </dgm:prSet>
      <dgm:spPr/>
      <dgm:t>
        <a:bodyPr/>
        <a:lstStyle/>
        <a:p>
          <a:endParaRPr lang="ru-RU"/>
        </a:p>
      </dgm:t>
    </dgm:pt>
    <dgm:pt modelId="{6B3B9751-B106-4C0E-98C7-6D521759B484}" type="pres">
      <dgm:prSet presAssocID="{ED78C600-9B86-43E7-B29E-EE5015B4AF1A}" presName="hierRoot1" presStyleCnt="0">
        <dgm:presLayoutVars>
          <dgm:hierBranch val="init"/>
        </dgm:presLayoutVars>
      </dgm:prSet>
      <dgm:spPr/>
    </dgm:pt>
    <dgm:pt modelId="{7EB1A60B-9DF8-402E-A691-0E95ACD5A92B}" type="pres">
      <dgm:prSet presAssocID="{ED78C600-9B86-43E7-B29E-EE5015B4AF1A}" presName="rootComposite1" presStyleCnt="0"/>
      <dgm:spPr/>
    </dgm:pt>
    <dgm:pt modelId="{166E1CE2-9AB5-4B9C-88F5-B012EE5CA4E2}" type="pres">
      <dgm:prSet presAssocID="{ED78C600-9B86-43E7-B29E-EE5015B4AF1A}" presName="rootText1" presStyleLbl="node0" presStyleIdx="0" presStyleCnt="1" custScaleX="119208" custScaleY="114365" custLinFactNeighborX="5792" custLinFactNeighborY="-18576">
        <dgm:presLayoutVars>
          <dgm:chPref val="3"/>
        </dgm:presLayoutVars>
      </dgm:prSet>
      <dgm:spPr/>
      <dgm:t>
        <a:bodyPr/>
        <a:lstStyle/>
        <a:p>
          <a:endParaRPr lang="ru-RU"/>
        </a:p>
      </dgm:t>
    </dgm:pt>
    <dgm:pt modelId="{7E718B1A-13AA-4A3D-8D19-63DB427B44EC}" type="pres">
      <dgm:prSet presAssocID="{ED78C600-9B86-43E7-B29E-EE5015B4AF1A}" presName="rootConnector1" presStyleLbl="node1" presStyleIdx="0" presStyleCnt="0"/>
      <dgm:spPr/>
      <dgm:t>
        <a:bodyPr/>
        <a:lstStyle/>
        <a:p>
          <a:endParaRPr lang="ru-RU"/>
        </a:p>
      </dgm:t>
    </dgm:pt>
    <dgm:pt modelId="{A2F08F18-40EE-4785-A5DC-D98F22357A65}" type="pres">
      <dgm:prSet presAssocID="{ED78C600-9B86-43E7-B29E-EE5015B4AF1A}" presName="hierChild2" presStyleCnt="0"/>
      <dgm:spPr/>
    </dgm:pt>
    <dgm:pt modelId="{A22DF47F-D9B5-4E3F-AFE8-655A288C7607}" type="pres">
      <dgm:prSet presAssocID="{CAE4D49C-AADE-4A25-9B6E-0CC7317BCC70}" presName="Name37" presStyleLbl="parChTrans1D2" presStyleIdx="0" presStyleCnt="5"/>
      <dgm:spPr/>
      <dgm:t>
        <a:bodyPr/>
        <a:lstStyle/>
        <a:p>
          <a:endParaRPr lang="ru-RU"/>
        </a:p>
      </dgm:t>
    </dgm:pt>
    <dgm:pt modelId="{3DC84533-7910-40FF-B7FC-6E84738EA792}" type="pres">
      <dgm:prSet presAssocID="{2199001A-23AE-47D4-B6EC-5FCA60F93AC9}" presName="hierRoot2" presStyleCnt="0">
        <dgm:presLayoutVars>
          <dgm:hierBranch val="init"/>
        </dgm:presLayoutVars>
      </dgm:prSet>
      <dgm:spPr/>
    </dgm:pt>
    <dgm:pt modelId="{44C9ACF7-5B89-4586-B1E8-CBDA6E96C56B}" type="pres">
      <dgm:prSet presAssocID="{2199001A-23AE-47D4-B6EC-5FCA60F93AC9}" presName="rootComposite" presStyleCnt="0"/>
      <dgm:spPr/>
    </dgm:pt>
    <dgm:pt modelId="{7C720505-45B2-4656-B971-6530E1E2A070}" type="pres">
      <dgm:prSet presAssocID="{2199001A-23AE-47D4-B6EC-5FCA60F93AC9}" presName="rootText" presStyleLbl="node2" presStyleIdx="0" presStyleCnt="5" custScaleX="119617" custScaleY="138557">
        <dgm:presLayoutVars>
          <dgm:chPref val="3"/>
        </dgm:presLayoutVars>
      </dgm:prSet>
      <dgm:spPr/>
      <dgm:t>
        <a:bodyPr/>
        <a:lstStyle/>
        <a:p>
          <a:endParaRPr lang="ru-RU"/>
        </a:p>
      </dgm:t>
    </dgm:pt>
    <dgm:pt modelId="{807E7E42-F0F8-47B9-A801-10EBBFB2F817}" type="pres">
      <dgm:prSet presAssocID="{2199001A-23AE-47D4-B6EC-5FCA60F93AC9}" presName="rootConnector" presStyleLbl="node2" presStyleIdx="0" presStyleCnt="5"/>
      <dgm:spPr/>
      <dgm:t>
        <a:bodyPr/>
        <a:lstStyle/>
        <a:p>
          <a:endParaRPr lang="ru-RU"/>
        </a:p>
      </dgm:t>
    </dgm:pt>
    <dgm:pt modelId="{5BE52D04-C366-4B37-82A4-0EFD1B0128BC}" type="pres">
      <dgm:prSet presAssocID="{2199001A-23AE-47D4-B6EC-5FCA60F93AC9}" presName="hierChild4" presStyleCnt="0"/>
      <dgm:spPr/>
    </dgm:pt>
    <dgm:pt modelId="{16BCA5AA-093A-41F0-806C-370E40C85C6A}" type="pres">
      <dgm:prSet presAssocID="{2199001A-23AE-47D4-B6EC-5FCA60F93AC9}" presName="hierChild5" presStyleCnt="0"/>
      <dgm:spPr/>
    </dgm:pt>
    <dgm:pt modelId="{946100FC-88D4-43A2-9B0D-A6B3219D6F9E}" type="pres">
      <dgm:prSet presAssocID="{EABABB87-5FBB-453C-913D-D5E8EC0CA170}" presName="Name37" presStyleLbl="parChTrans1D2" presStyleIdx="1" presStyleCnt="5"/>
      <dgm:spPr/>
      <dgm:t>
        <a:bodyPr/>
        <a:lstStyle/>
        <a:p>
          <a:endParaRPr lang="ru-RU"/>
        </a:p>
      </dgm:t>
    </dgm:pt>
    <dgm:pt modelId="{A442E553-69C5-427D-9A38-FF7BFAE8A630}" type="pres">
      <dgm:prSet presAssocID="{122C7B8B-B066-4E2E-B6E3-87588AF00F2F}" presName="hierRoot2" presStyleCnt="0">
        <dgm:presLayoutVars>
          <dgm:hierBranch val="init"/>
        </dgm:presLayoutVars>
      </dgm:prSet>
      <dgm:spPr/>
    </dgm:pt>
    <dgm:pt modelId="{4DC89CBA-7E49-427E-A04D-14C65874E169}" type="pres">
      <dgm:prSet presAssocID="{122C7B8B-B066-4E2E-B6E3-87588AF00F2F}" presName="rootComposite" presStyleCnt="0"/>
      <dgm:spPr/>
    </dgm:pt>
    <dgm:pt modelId="{9C50F7A6-87BE-4899-883A-5548D7CC5756}" type="pres">
      <dgm:prSet presAssocID="{122C7B8B-B066-4E2E-B6E3-87588AF00F2F}" presName="rootText" presStyleLbl="node2" presStyleIdx="1" presStyleCnt="5" custScaleX="132785" custScaleY="137939">
        <dgm:presLayoutVars>
          <dgm:chPref val="3"/>
        </dgm:presLayoutVars>
      </dgm:prSet>
      <dgm:spPr/>
      <dgm:t>
        <a:bodyPr/>
        <a:lstStyle/>
        <a:p>
          <a:endParaRPr lang="ru-RU"/>
        </a:p>
      </dgm:t>
    </dgm:pt>
    <dgm:pt modelId="{B232301F-7FA3-4AF0-BD89-500A6AAD46E2}" type="pres">
      <dgm:prSet presAssocID="{122C7B8B-B066-4E2E-B6E3-87588AF00F2F}" presName="rootConnector" presStyleLbl="node2" presStyleIdx="1" presStyleCnt="5"/>
      <dgm:spPr/>
      <dgm:t>
        <a:bodyPr/>
        <a:lstStyle/>
        <a:p>
          <a:endParaRPr lang="ru-RU"/>
        </a:p>
      </dgm:t>
    </dgm:pt>
    <dgm:pt modelId="{ED0C324B-0355-4E20-8B7B-BF3E2FCDDC8E}" type="pres">
      <dgm:prSet presAssocID="{122C7B8B-B066-4E2E-B6E3-87588AF00F2F}" presName="hierChild4" presStyleCnt="0"/>
      <dgm:spPr/>
    </dgm:pt>
    <dgm:pt modelId="{308529FD-02F6-4DAC-8D8E-D5880C030E9C}" type="pres">
      <dgm:prSet presAssocID="{122C7B8B-B066-4E2E-B6E3-87588AF00F2F}" presName="hierChild5" presStyleCnt="0"/>
      <dgm:spPr/>
    </dgm:pt>
    <dgm:pt modelId="{3B726AAE-34D6-45FA-8D4F-CA89066450C3}" type="pres">
      <dgm:prSet presAssocID="{18ACDA1A-74BE-4F9A-AB54-58630D7060F6}" presName="Name37" presStyleLbl="parChTrans1D2" presStyleIdx="2" presStyleCnt="5"/>
      <dgm:spPr/>
      <dgm:t>
        <a:bodyPr/>
        <a:lstStyle/>
        <a:p>
          <a:endParaRPr lang="ru-RU"/>
        </a:p>
      </dgm:t>
    </dgm:pt>
    <dgm:pt modelId="{A0BDB9C6-941E-4FF7-8EFA-D699E69D0DC8}" type="pres">
      <dgm:prSet presAssocID="{D1DF0D82-4C0D-4D77-B754-CE760AEA2FFB}" presName="hierRoot2" presStyleCnt="0">
        <dgm:presLayoutVars>
          <dgm:hierBranch val="init"/>
        </dgm:presLayoutVars>
      </dgm:prSet>
      <dgm:spPr/>
    </dgm:pt>
    <dgm:pt modelId="{1D454A38-F964-4FDD-B6C9-8C42B91E8FCE}" type="pres">
      <dgm:prSet presAssocID="{D1DF0D82-4C0D-4D77-B754-CE760AEA2FFB}" presName="rootComposite" presStyleCnt="0"/>
      <dgm:spPr/>
    </dgm:pt>
    <dgm:pt modelId="{9F419F3A-35B7-4CCD-BD07-E2A52C50661D}" type="pres">
      <dgm:prSet presAssocID="{D1DF0D82-4C0D-4D77-B754-CE760AEA2FFB}" presName="rootText" presStyleLbl="node2" presStyleIdx="2" presStyleCnt="5" custScaleX="121883" custScaleY="136120">
        <dgm:presLayoutVars>
          <dgm:chPref val="3"/>
        </dgm:presLayoutVars>
      </dgm:prSet>
      <dgm:spPr/>
      <dgm:t>
        <a:bodyPr/>
        <a:lstStyle/>
        <a:p>
          <a:endParaRPr lang="ru-RU"/>
        </a:p>
      </dgm:t>
    </dgm:pt>
    <dgm:pt modelId="{AB93D120-3F6B-4E33-9190-B71DC2F9AF2E}" type="pres">
      <dgm:prSet presAssocID="{D1DF0D82-4C0D-4D77-B754-CE760AEA2FFB}" presName="rootConnector" presStyleLbl="node2" presStyleIdx="2" presStyleCnt="5"/>
      <dgm:spPr/>
      <dgm:t>
        <a:bodyPr/>
        <a:lstStyle/>
        <a:p>
          <a:endParaRPr lang="ru-RU"/>
        </a:p>
      </dgm:t>
    </dgm:pt>
    <dgm:pt modelId="{AD8F96FC-8083-47C6-B9B8-C896DDC7BC54}" type="pres">
      <dgm:prSet presAssocID="{D1DF0D82-4C0D-4D77-B754-CE760AEA2FFB}" presName="hierChild4" presStyleCnt="0"/>
      <dgm:spPr/>
    </dgm:pt>
    <dgm:pt modelId="{33C75FC4-7A6A-4DD4-8F85-C60621E93CD1}" type="pres">
      <dgm:prSet presAssocID="{D1DF0D82-4C0D-4D77-B754-CE760AEA2FFB}" presName="hierChild5" presStyleCnt="0"/>
      <dgm:spPr/>
    </dgm:pt>
    <dgm:pt modelId="{1973FD5F-72B7-441B-BA7C-ED82129A7480}" type="pres">
      <dgm:prSet presAssocID="{A859B7AB-38B5-4918-A5AE-3D65ACD4AC72}" presName="Name37" presStyleLbl="parChTrans1D2" presStyleIdx="3" presStyleCnt="5"/>
      <dgm:spPr/>
      <dgm:t>
        <a:bodyPr/>
        <a:lstStyle/>
        <a:p>
          <a:endParaRPr lang="ru-RU"/>
        </a:p>
      </dgm:t>
    </dgm:pt>
    <dgm:pt modelId="{AE55697F-7EBE-43EF-BC46-E2F8B1AB9F3C}" type="pres">
      <dgm:prSet presAssocID="{931591B4-38DA-4D5A-8CA2-3CD5B0B71B19}" presName="hierRoot2" presStyleCnt="0">
        <dgm:presLayoutVars>
          <dgm:hierBranch val="init"/>
        </dgm:presLayoutVars>
      </dgm:prSet>
      <dgm:spPr/>
    </dgm:pt>
    <dgm:pt modelId="{7A0481B3-75F4-4DED-BEBD-8ED0CD24A88D}" type="pres">
      <dgm:prSet presAssocID="{931591B4-38DA-4D5A-8CA2-3CD5B0B71B19}" presName="rootComposite" presStyleCnt="0"/>
      <dgm:spPr/>
    </dgm:pt>
    <dgm:pt modelId="{86F82E16-FA15-4757-9291-EFB07522D55F}" type="pres">
      <dgm:prSet presAssocID="{931591B4-38DA-4D5A-8CA2-3CD5B0B71B19}" presName="rootText" presStyleLbl="node2" presStyleIdx="3" presStyleCnt="5" custScaleX="127656" custScaleY="140141">
        <dgm:presLayoutVars>
          <dgm:chPref val="3"/>
        </dgm:presLayoutVars>
      </dgm:prSet>
      <dgm:spPr/>
      <dgm:t>
        <a:bodyPr/>
        <a:lstStyle/>
        <a:p>
          <a:endParaRPr lang="ru-RU"/>
        </a:p>
      </dgm:t>
    </dgm:pt>
    <dgm:pt modelId="{C81DDF2B-EEA2-4C64-88E2-EE507EC94F94}" type="pres">
      <dgm:prSet presAssocID="{931591B4-38DA-4D5A-8CA2-3CD5B0B71B19}" presName="rootConnector" presStyleLbl="node2" presStyleIdx="3" presStyleCnt="5"/>
      <dgm:spPr/>
      <dgm:t>
        <a:bodyPr/>
        <a:lstStyle/>
        <a:p>
          <a:endParaRPr lang="ru-RU"/>
        </a:p>
      </dgm:t>
    </dgm:pt>
    <dgm:pt modelId="{F8BA2FD1-7EFF-4654-9A5F-C1B7F476EDBE}" type="pres">
      <dgm:prSet presAssocID="{931591B4-38DA-4D5A-8CA2-3CD5B0B71B19}" presName="hierChild4" presStyleCnt="0"/>
      <dgm:spPr/>
    </dgm:pt>
    <dgm:pt modelId="{2D00BD5D-B472-4DB0-8A1E-3B524ECD4167}" type="pres">
      <dgm:prSet presAssocID="{931591B4-38DA-4D5A-8CA2-3CD5B0B71B19}" presName="hierChild5" presStyleCnt="0"/>
      <dgm:spPr/>
    </dgm:pt>
    <dgm:pt modelId="{8947BC57-F5B8-4CEF-9D19-332DE0DABF61}" type="pres">
      <dgm:prSet presAssocID="{89182B78-85E0-409C-9CC2-95F6505F8B7B}" presName="Name37" presStyleLbl="parChTrans1D2" presStyleIdx="4" presStyleCnt="5"/>
      <dgm:spPr/>
      <dgm:t>
        <a:bodyPr/>
        <a:lstStyle/>
        <a:p>
          <a:endParaRPr lang="ru-RU"/>
        </a:p>
      </dgm:t>
    </dgm:pt>
    <dgm:pt modelId="{DB4642AF-0971-4F42-99E4-6C5C2DEA0B9C}" type="pres">
      <dgm:prSet presAssocID="{1C6FE9C2-901A-4D32-BACF-8A2D889AE977}" presName="hierRoot2" presStyleCnt="0">
        <dgm:presLayoutVars>
          <dgm:hierBranch val="init"/>
        </dgm:presLayoutVars>
      </dgm:prSet>
      <dgm:spPr/>
    </dgm:pt>
    <dgm:pt modelId="{16257917-98AA-4724-9300-23BD953372C0}" type="pres">
      <dgm:prSet presAssocID="{1C6FE9C2-901A-4D32-BACF-8A2D889AE977}" presName="rootComposite" presStyleCnt="0"/>
      <dgm:spPr/>
    </dgm:pt>
    <dgm:pt modelId="{C51F3F66-9339-43B8-BD49-AEA0AE8CF25D}" type="pres">
      <dgm:prSet presAssocID="{1C6FE9C2-901A-4D32-BACF-8A2D889AE977}" presName="rootText" presStyleLbl="node2" presStyleIdx="4" presStyleCnt="5" custScaleX="112773" custScaleY="136470" custLinFactNeighborX="144">
        <dgm:presLayoutVars>
          <dgm:chPref val="3"/>
        </dgm:presLayoutVars>
      </dgm:prSet>
      <dgm:spPr/>
      <dgm:t>
        <a:bodyPr/>
        <a:lstStyle/>
        <a:p>
          <a:endParaRPr lang="ru-RU"/>
        </a:p>
      </dgm:t>
    </dgm:pt>
    <dgm:pt modelId="{AB93C926-0934-411C-8FD6-F303C6446B79}" type="pres">
      <dgm:prSet presAssocID="{1C6FE9C2-901A-4D32-BACF-8A2D889AE977}" presName="rootConnector" presStyleLbl="node2" presStyleIdx="4" presStyleCnt="5"/>
      <dgm:spPr/>
      <dgm:t>
        <a:bodyPr/>
        <a:lstStyle/>
        <a:p>
          <a:endParaRPr lang="ru-RU"/>
        </a:p>
      </dgm:t>
    </dgm:pt>
    <dgm:pt modelId="{85AFA493-4C26-4E60-9347-112CCCDD48B5}" type="pres">
      <dgm:prSet presAssocID="{1C6FE9C2-901A-4D32-BACF-8A2D889AE977}" presName="hierChild4" presStyleCnt="0"/>
      <dgm:spPr/>
    </dgm:pt>
    <dgm:pt modelId="{F85AEFF9-CB1B-4655-9518-83FB044D7B51}" type="pres">
      <dgm:prSet presAssocID="{1C6FE9C2-901A-4D32-BACF-8A2D889AE977}" presName="hierChild5" presStyleCnt="0"/>
      <dgm:spPr/>
    </dgm:pt>
    <dgm:pt modelId="{5FDC377C-A3A4-4BA6-B42F-2632F470F318}" type="pres">
      <dgm:prSet presAssocID="{ED78C600-9B86-43E7-B29E-EE5015B4AF1A}" presName="hierChild3" presStyleCnt="0"/>
      <dgm:spPr/>
    </dgm:pt>
  </dgm:ptLst>
  <dgm:cxnLst>
    <dgm:cxn modelId="{6206DF5E-0CF4-44D0-9A3C-BB31D79F9D30}" type="presOf" srcId="{931591B4-38DA-4D5A-8CA2-3CD5B0B71B19}" destId="{86F82E16-FA15-4757-9291-EFB07522D55F}" srcOrd="0" destOrd="0" presId="urn:microsoft.com/office/officeart/2005/8/layout/orgChart1"/>
    <dgm:cxn modelId="{C0F2AE92-95A2-4B57-9832-3CAFEBADA6DE}" srcId="{5A36ABC8-2CC4-4D80-B29A-36C7FC327D24}" destId="{ED78C600-9B86-43E7-B29E-EE5015B4AF1A}" srcOrd="0" destOrd="0" parTransId="{83EA034E-FC90-401F-B95B-DE2F2031ACD0}" sibTransId="{FE8EFBEF-9326-4851-8C26-4F5A8EDBAEE6}"/>
    <dgm:cxn modelId="{4D3358A3-2368-4E9A-8DD2-C0A17AC2F1FF}" type="presOf" srcId="{CAE4D49C-AADE-4A25-9B6E-0CC7317BCC70}" destId="{A22DF47F-D9B5-4E3F-AFE8-655A288C7607}" srcOrd="0" destOrd="0" presId="urn:microsoft.com/office/officeart/2005/8/layout/orgChart1"/>
    <dgm:cxn modelId="{24ED629F-746B-4758-A0AD-1D2B81804196}" type="presOf" srcId="{18ACDA1A-74BE-4F9A-AB54-58630D7060F6}" destId="{3B726AAE-34D6-45FA-8D4F-CA89066450C3}" srcOrd="0" destOrd="0" presId="urn:microsoft.com/office/officeart/2005/8/layout/orgChart1"/>
    <dgm:cxn modelId="{6AEBE3B4-705C-41F5-827A-A6AEE96C39E1}" type="presOf" srcId="{1C6FE9C2-901A-4D32-BACF-8A2D889AE977}" destId="{C51F3F66-9339-43B8-BD49-AEA0AE8CF25D}" srcOrd="0" destOrd="0" presId="urn:microsoft.com/office/officeart/2005/8/layout/orgChart1"/>
    <dgm:cxn modelId="{27F77181-FEBC-4BE1-834B-7649185B7EFA}" type="presOf" srcId="{5A36ABC8-2CC4-4D80-B29A-36C7FC327D24}" destId="{7B4A0806-666A-4B66-8382-012DEDB1C04F}" srcOrd="0" destOrd="0" presId="urn:microsoft.com/office/officeart/2005/8/layout/orgChart1"/>
    <dgm:cxn modelId="{E0D09476-2181-408E-A357-AF3F37A21649}" type="presOf" srcId="{89182B78-85E0-409C-9CC2-95F6505F8B7B}" destId="{8947BC57-F5B8-4CEF-9D19-332DE0DABF61}" srcOrd="0" destOrd="0" presId="urn:microsoft.com/office/officeart/2005/8/layout/orgChart1"/>
    <dgm:cxn modelId="{46EB10F2-EDCD-4EE4-95C6-DC7DCE22FACB}" type="presOf" srcId="{D1DF0D82-4C0D-4D77-B754-CE760AEA2FFB}" destId="{AB93D120-3F6B-4E33-9190-B71DC2F9AF2E}" srcOrd="1" destOrd="0" presId="urn:microsoft.com/office/officeart/2005/8/layout/orgChart1"/>
    <dgm:cxn modelId="{51A02836-4AC7-4EE2-9A1B-980FAEAC499D}" srcId="{ED78C600-9B86-43E7-B29E-EE5015B4AF1A}" destId="{1C6FE9C2-901A-4D32-BACF-8A2D889AE977}" srcOrd="4" destOrd="0" parTransId="{89182B78-85E0-409C-9CC2-95F6505F8B7B}" sibTransId="{3424DD99-1D4E-4D4B-B854-E61E7134CC57}"/>
    <dgm:cxn modelId="{47281FD2-2113-4470-BED1-833BE9F56849}" type="presOf" srcId="{EABABB87-5FBB-453C-913D-D5E8EC0CA170}" destId="{946100FC-88D4-43A2-9B0D-A6B3219D6F9E}" srcOrd="0" destOrd="0" presId="urn:microsoft.com/office/officeart/2005/8/layout/orgChart1"/>
    <dgm:cxn modelId="{76729789-579D-490B-862A-57FEDDA80996}" type="presOf" srcId="{122C7B8B-B066-4E2E-B6E3-87588AF00F2F}" destId="{9C50F7A6-87BE-4899-883A-5548D7CC5756}" srcOrd="0" destOrd="0" presId="urn:microsoft.com/office/officeart/2005/8/layout/orgChart1"/>
    <dgm:cxn modelId="{39C8DB1D-A882-4627-A1D8-CDF3CFCF2795}" srcId="{ED78C600-9B86-43E7-B29E-EE5015B4AF1A}" destId="{122C7B8B-B066-4E2E-B6E3-87588AF00F2F}" srcOrd="1" destOrd="0" parTransId="{EABABB87-5FBB-453C-913D-D5E8EC0CA170}" sibTransId="{865D718D-1773-4015-8EBA-A566E257E1E4}"/>
    <dgm:cxn modelId="{BD924A58-C02E-40E2-AC4E-AA6D9FCC7D98}" srcId="{ED78C600-9B86-43E7-B29E-EE5015B4AF1A}" destId="{2199001A-23AE-47D4-B6EC-5FCA60F93AC9}" srcOrd="0" destOrd="0" parTransId="{CAE4D49C-AADE-4A25-9B6E-0CC7317BCC70}" sibTransId="{F78CA456-6416-4B43-BD23-5F2228611697}"/>
    <dgm:cxn modelId="{6BC827AB-5B90-419C-B208-75C8149A1D15}" type="presOf" srcId="{2199001A-23AE-47D4-B6EC-5FCA60F93AC9}" destId="{807E7E42-F0F8-47B9-A801-10EBBFB2F817}" srcOrd="1" destOrd="0" presId="urn:microsoft.com/office/officeart/2005/8/layout/orgChart1"/>
    <dgm:cxn modelId="{7673A877-2333-434E-8F15-8C69FE0A9E9B}" type="presOf" srcId="{A859B7AB-38B5-4918-A5AE-3D65ACD4AC72}" destId="{1973FD5F-72B7-441B-BA7C-ED82129A7480}" srcOrd="0" destOrd="0" presId="urn:microsoft.com/office/officeart/2005/8/layout/orgChart1"/>
    <dgm:cxn modelId="{55BD9AD8-4B1D-40E3-BF48-F9C4BF1A3F77}" type="presOf" srcId="{2199001A-23AE-47D4-B6EC-5FCA60F93AC9}" destId="{7C720505-45B2-4656-B971-6530E1E2A070}" srcOrd="0" destOrd="0" presId="urn:microsoft.com/office/officeart/2005/8/layout/orgChart1"/>
    <dgm:cxn modelId="{9087B3C7-8929-4CC5-8BE6-BEE2205ECB95}" type="presOf" srcId="{1C6FE9C2-901A-4D32-BACF-8A2D889AE977}" destId="{AB93C926-0934-411C-8FD6-F303C6446B79}" srcOrd="1" destOrd="0" presId="urn:microsoft.com/office/officeart/2005/8/layout/orgChart1"/>
    <dgm:cxn modelId="{A16DDFDE-49A6-4C88-B662-43C94178319E}" type="presOf" srcId="{ED78C600-9B86-43E7-B29E-EE5015B4AF1A}" destId="{166E1CE2-9AB5-4B9C-88F5-B012EE5CA4E2}" srcOrd="0" destOrd="0" presId="urn:microsoft.com/office/officeart/2005/8/layout/orgChart1"/>
    <dgm:cxn modelId="{B1DC52D3-0454-41C6-A192-7879D2CE2A9F}" type="presOf" srcId="{ED78C600-9B86-43E7-B29E-EE5015B4AF1A}" destId="{7E718B1A-13AA-4A3D-8D19-63DB427B44EC}" srcOrd="1" destOrd="0" presId="urn:microsoft.com/office/officeart/2005/8/layout/orgChart1"/>
    <dgm:cxn modelId="{6693C8EC-BF6D-4EE7-BF0B-5DDEF0B0947E}" srcId="{ED78C600-9B86-43E7-B29E-EE5015B4AF1A}" destId="{931591B4-38DA-4D5A-8CA2-3CD5B0B71B19}" srcOrd="3" destOrd="0" parTransId="{A859B7AB-38B5-4918-A5AE-3D65ACD4AC72}" sibTransId="{F43DB923-CDBA-441D-9852-9C2D64B49B33}"/>
    <dgm:cxn modelId="{013FDA89-FF42-4809-AE5D-27FB8D998E8F}" type="presOf" srcId="{931591B4-38DA-4D5A-8CA2-3CD5B0B71B19}" destId="{C81DDF2B-EEA2-4C64-88E2-EE507EC94F94}" srcOrd="1" destOrd="0" presId="urn:microsoft.com/office/officeart/2005/8/layout/orgChart1"/>
    <dgm:cxn modelId="{3CA6FB31-84A4-4CB1-822D-93F587FF1818}" type="presOf" srcId="{D1DF0D82-4C0D-4D77-B754-CE760AEA2FFB}" destId="{9F419F3A-35B7-4CCD-BD07-E2A52C50661D}" srcOrd="0" destOrd="0" presId="urn:microsoft.com/office/officeart/2005/8/layout/orgChart1"/>
    <dgm:cxn modelId="{5A2C55CC-ADF6-46DA-A23E-C0BB2C44D06A}" srcId="{ED78C600-9B86-43E7-B29E-EE5015B4AF1A}" destId="{D1DF0D82-4C0D-4D77-B754-CE760AEA2FFB}" srcOrd="2" destOrd="0" parTransId="{18ACDA1A-74BE-4F9A-AB54-58630D7060F6}" sibTransId="{9DC8B918-72C4-4768-981A-801F5C831689}"/>
    <dgm:cxn modelId="{4DD276D3-849D-4270-BC6E-C54132E23B22}" type="presOf" srcId="{122C7B8B-B066-4E2E-B6E3-87588AF00F2F}" destId="{B232301F-7FA3-4AF0-BD89-500A6AAD46E2}" srcOrd="1" destOrd="0" presId="urn:microsoft.com/office/officeart/2005/8/layout/orgChart1"/>
    <dgm:cxn modelId="{5062494A-A02F-4A15-B990-28C3A3C68DBC}" type="presParOf" srcId="{7B4A0806-666A-4B66-8382-012DEDB1C04F}" destId="{6B3B9751-B106-4C0E-98C7-6D521759B484}" srcOrd="0" destOrd="0" presId="urn:microsoft.com/office/officeart/2005/8/layout/orgChart1"/>
    <dgm:cxn modelId="{48EF1D28-AE2B-4AE9-9E46-8C6905CEEFF6}" type="presParOf" srcId="{6B3B9751-B106-4C0E-98C7-6D521759B484}" destId="{7EB1A60B-9DF8-402E-A691-0E95ACD5A92B}" srcOrd="0" destOrd="0" presId="urn:microsoft.com/office/officeart/2005/8/layout/orgChart1"/>
    <dgm:cxn modelId="{0748216D-44A7-42B7-A524-0219A1F03AC1}" type="presParOf" srcId="{7EB1A60B-9DF8-402E-A691-0E95ACD5A92B}" destId="{166E1CE2-9AB5-4B9C-88F5-B012EE5CA4E2}" srcOrd="0" destOrd="0" presId="urn:microsoft.com/office/officeart/2005/8/layout/orgChart1"/>
    <dgm:cxn modelId="{65BB238C-6859-4724-8B0E-9463006E4929}" type="presParOf" srcId="{7EB1A60B-9DF8-402E-A691-0E95ACD5A92B}" destId="{7E718B1A-13AA-4A3D-8D19-63DB427B44EC}" srcOrd="1" destOrd="0" presId="urn:microsoft.com/office/officeart/2005/8/layout/orgChart1"/>
    <dgm:cxn modelId="{8F9A999D-FBD7-49E7-9423-967B6C52222F}" type="presParOf" srcId="{6B3B9751-B106-4C0E-98C7-6D521759B484}" destId="{A2F08F18-40EE-4785-A5DC-D98F22357A65}" srcOrd="1" destOrd="0" presId="urn:microsoft.com/office/officeart/2005/8/layout/orgChart1"/>
    <dgm:cxn modelId="{03CB89C8-A075-4197-A49E-F06F463070BE}" type="presParOf" srcId="{A2F08F18-40EE-4785-A5DC-D98F22357A65}" destId="{A22DF47F-D9B5-4E3F-AFE8-655A288C7607}" srcOrd="0" destOrd="0" presId="urn:microsoft.com/office/officeart/2005/8/layout/orgChart1"/>
    <dgm:cxn modelId="{872616F5-CB9A-43F2-843C-9BCC634466AB}" type="presParOf" srcId="{A2F08F18-40EE-4785-A5DC-D98F22357A65}" destId="{3DC84533-7910-40FF-B7FC-6E84738EA792}" srcOrd="1" destOrd="0" presId="urn:microsoft.com/office/officeart/2005/8/layout/orgChart1"/>
    <dgm:cxn modelId="{55980308-FC99-46E4-A316-B0734D678B2A}" type="presParOf" srcId="{3DC84533-7910-40FF-B7FC-6E84738EA792}" destId="{44C9ACF7-5B89-4586-B1E8-CBDA6E96C56B}" srcOrd="0" destOrd="0" presId="urn:microsoft.com/office/officeart/2005/8/layout/orgChart1"/>
    <dgm:cxn modelId="{D43EBFEC-CDF5-40B2-A359-1EB3C383DBF4}" type="presParOf" srcId="{44C9ACF7-5B89-4586-B1E8-CBDA6E96C56B}" destId="{7C720505-45B2-4656-B971-6530E1E2A070}" srcOrd="0" destOrd="0" presId="urn:microsoft.com/office/officeart/2005/8/layout/orgChart1"/>
    <dgm:cxn modelId="{A9639360-A8D9-4543-ADB1-3966AED832ED}" type="presParOf" srcId="{44C9ACF7-5B89-4586-B1E8-CBDA6E96C56B}" destId="{807E7E42-F0F8-47B9-A801-10EBBFB2F817}" srcOrd="1" destOrd="0" presId="urn:microsoft.com/office/officeart/2005/8/layout/orgChart1"/>
    <dgm:cxn modelId="{FC29DBAC-249E-4D12-A8A8-D4F22FB669EE}" type="presParOf" srcId="{3DC84533-7910-40FF-B7FC-6E84738EA792}" destId="{5BE52D04-C366-4B37-82A4-0EFD1B0128BC}" srcOrd="1" destOrd="0" presId="urn:microsoft.com/office/officeart/2005/8/layout/orgChart1"/>
    <dgm:cxn modelId="{7E442E70-99B6-4749-B9F7-9C2F0D1B9FE2}" type="presParOf" srcId="{3DC84533-7910-40FF-B7FC-6E84738EA792}" destId="{16BCA5AA-093A-41F0-806C-370E40C85C6A}" srcOrd="2" destOrd="0" presId="urn:microsoft.com/office/officeart/2005/8/layout/orgChart1"/>
    <dgm:cxn modelId="{9F182D6D-1345-4585-AAE6-921A6E73B464}" type="presParOf" srcId="{A2F08F18-40EE-4785-A5DC-D98F22357A65}" destId="{946100FC-88D4-43A2-9B0D-A6B3219D6F9E}" srcOrd="2" destOrd="0" presId="urn:microsoft.com/office/officeart/2005/8/layout/orgChart1"/>
    <dgm:cxn modelId="{D652F44D-2C3C-4FB4-B563-F46CD9FE745B}" type="presParOf" srcId="{A2F08F18-40EE-4785-A5DC-D98F22357A65}" destId="{A442E553-69C5-427D-9A38-FF7BFAE8A630}" srcOrd="3" destOrd="0" presId="urn:microsoft.com/office/officeart/2005/8/layout/orgChart1"/>
    <dgm:cxn modelId="{9B2FC6C6-8147-49F3-A22B-93800FEADF90}" type="presParOf" srcId="{A442E553-69C5-427D-9A38-FF7BFAE8A630}" destId="{4DC89CBA-7E49-427E-A04D-14C65874E169}" srcOrd="0" destOrd="0" presId="urn:microsoft.com/office/officeart/2005/8/layout/orgChart1"/>
    <dgm:cxn modelId="{1EDB9529-AAA1-4397-9082-053865DFA0A3}" type="presParOf" srcId="{4DC89CBA-7E49-427E-A04D-14C65874E169}" destId="{9C50F7A6-87BE-4899-883A-5548D7CC5756}" srcOrd="0" destOrd="0" presId="urn:microsoft.com/office/officeart/2005/8/layout/orgChart1"/>
    <dgm:cxn modelId="{106A2477-7354-43DF-AB48-E66C8616CA0E}" type="presParOf" srcId="{4DC89CBA-7E49-427E-A04D-14C65874E169}" destId="{B232301F-7FA3-4AF0-BD89-500A6AAD46E2}" srcOrd="1" destOrd="0" presId="urn:microsoft.com/office/officeart/2005/8/layout/orgChart1"/>
    <dgm:cxn modelId="{802ED66C-FA5B-486F-82D5-9070545CB803}" type="presParOf" srcId="{A442E553-69C5-427D-9A38-FF7BFAE8A630}" destId="{ED0C324B-0355-4E20-8B7B-BF3E2FCDDC8E}" srcOrd="1" destOrd="0" presId="urn:microsoft.com/office/officeart/2005/8/layout/orgChart1"/>
    <dgm:cxn modelId="{613B6D31-02B2-4B29-86A4-D8EC3E346F82}" type="presParOf" srcId="{A442E553-69C5-427D-9A38-FF7BFAE8A630}" destId="{308529FD-02F6-4DAC-8D8E-D5880C030E9C}" srcOrd="2" destOrd="0" presId="urn:microsoft.com/office/officeart/2005/8/layout/orgChart1"/>
    <dgm:cxn modelId="{C8D3E0C8-08A2-47CD-94AC-514A5AA6E409}" type="presParOf" srcId="{A2F08F18-40EE-4785-A5DC-D98F22357A65}" destId="{3B726AAE-34D6-45FA-8D4F-CA89066450C3}" srcOrd="4" destOrd="0" presId="urn:microsoft.com/office/officeart/2005/8/layout/orgChart1"/>
    <dgm:cxn modelId="{98F469D8-BCB9-4734-8F36-CB67418EE670}" type="presParOf" srcId="{A2F08F18-40EE-4785-A5DC-D98F22357A65}" destId="{A0BDB9C6-941E-4FF7-8EFA-D699E69D0DC8}" srcOrd="5" destOrd="0" presId="urn:microsoft.com/office/officeart/2005/8/layout/orgChart1"/>
    <dgm:cxn modelId="{FDFC1AED-509F-454A-9EF4-6B1BDDE314A9}" type="presParOf" srcId="{A0BDB9C6-941E-4FF7-8EFA-D699E69D0DC8}" destId="{1D454A38-F964-4FDD-B6C9-8C42B91E8FCE}" srcOrd="0" destOrd="0" presId="urn:microsoft.com/office/officeart/2005/8/layout/orgChart1"/>
    <dgm:cxn modelId="{41B9D4C2-D709-4B0C-B247-F0547757FFB7}" type="presParOf" srcId="{1D454A38-F964-4FDD-B6C9-8C42B91E8FCE}" destId="{9F419F3A-35B7-4CCD-BD07-E2A52C50661D}" srcOrd="0" destOrd="0" presId="urn:microsoft.com/office/officeart/2005/8/layout/orgChart1"/>
    <dgm:cxn modelId="{3DA1D237-459B-4F54-8639-FE36B00DA7A4}" type="presParOf" srcId="{1D454A38-F964-4FDD-B6C9-8C42B91E8FCE}" destId="{AB93D120-3F6B-4E33-9190-B71DC2F9AF2E}" srcOrd="1" destOrd="0" presId="urn:microsoft.com/office/officeart/2005/8/layout/orgChart1"/>
    <dgm:cxn modelId="{01BFD4CD-F943-4054-9D58-72FF471C6BB3}" type="presParOf" srcId="{A0BDB9C6-941E-4FF7-8EFA-D699E69D0DC8}" destId="{AD8F96FC-8083-47C6-B9B8-C896DDC7BC54}" srcOrd="1" destOrd="0" presId="urn:microsoft.com/office/officeart/2005/8/layout/orgChart1"/>
    <dgm:cxn modelId="{733291BF-3446-4C11-B4AA-FC736C279154}" type="presParOf" srcId="{A0BDB9C6-941E-4FF7-8EFA-D699E69D0DC8}" destId="{33C75FC4-7A6A-4DD4-8F85-C60621E93CD1}" srcOrd="2" destOrd="0" presId="urn:microsoft.com/office/officeart/2005/8/layout/orgChart1"/>
    <dgm:cxn modelId="{D54479FB-3950-4959-B287-1B2C40C685AE}" type="presParOf" srcId="{A2F08F18-40EE-4785-A5DC-D98F22357A65}" destId="{1973FD5F-72B7-441B-BA7C-ED82129A7480}" srcOrd="6" destOrd="0" presId="urn:microsoft.com/office/officeart/2005/8/layout/orgChart1"/>
    <dgm:cxn modelId="{7F71FD4D-A6B3-43A8-8E1E-2F5BD4ED3E30}" type="presParOf" srcId="{A2F08F18-40EE-4785-A5DC-D98F22357A65}" destId="{AE55697F-7EBE-43EF-BC46-E2F8B1AB9F3C}" srcOrd="7" destOrd="0" presId="urn:microsoft.com/office/officeart/2005/8/layout/orgChart1"/>
    <dgm:cxn modelId="{8EBEA1BA-780B-41F0-AE07-C46387A3BCFB}" type="presParOf" srcId="{AE55697F-7EBE-43EF-BC46-E2F8B1AB9F3C}" destId="{7A0481B3-75F4-4DED-BEBD-8ED0CD24A88D}" srcOrd="0" destOrd="0" presId="urn:microsoft.com/office/officeart/2005/8/layout/orgChart1"/>
    <dgm:cxn modelId="{22D7F963-36C5-4098-A1EF-B2E95D2411EF}" type="presParOf" srcId="{7A0481B3-75F4-4DED-BEBD-8ED0CD24A88D}" destId="{86F82E16-FA15-4757-9291-EFB07522D55F}" srcOrd="0" destOrd="0" presId="urn:microsoft.com/office/officeart/2005/8/layout/orgChart1"/>
    <dgm:cxn modelId="{E98ACD75-74CF-478E-8774-0327B0C784D0}" type="presParOf" srcId="{7A0481B3-75F4-4DED-BEBD-8ED0CD24A88D}" destId="{C81DDF2B-EEA2-4C64-88E2-EE507EC94F94}" srcOrd="1" destOrd="0" presId="urn:microsoft.com/office/officeart/2005/8/layout/orgChart1"/>
    <dgm:cxn modelId="{257962C0-9303-452E-AD5C-881D9B5C798C}" type="presParOf" srcId="{AE55697F-7EBE-43EF-BC46-E2F8B1AB9F3C}" destId="{F8BA2FD1-7EFF-4654-9A5F-C1B7F476EDBE}" srcOrd="1" destOrd="0" presId="urn:microsoft.com/office/officeart/2005/8/layout/orgChart1"/>
    <dgm:cxn modelId="{43561EA1-B79B-40B7-9F8E-B70245295CE1}" type="presParOf" srcId="{AE55697F-7EBE-43EF-BC46-E2F8B1AB9F3C}" destId="{2D00BD5D-B472-4DB0-8A1E-3B524ECD4167}" srcOrd="2" destOrd="0" presId="urn:microsoft.com/office/officeart/2005/8/layout/orgChart1"/>
    <dgm:cxn modelId="{F6BF9561-FC1A-476C-8D0C-71765609F1E9}" type="presParOf" srcId="{A2F08F18-40EE-4785-A5DC-D98F22357A65}" destId="{8947BC57-F5B8-4CEF-9D19-332DE0DABF61}" srcOrd="8" destOrd="0" presId="urn:microsoft.com/office/officeart/2005/8/layout/orgChart1"/>
    <dgm:cxn modelId="{9DE5FB8D-8B46-49F5-91AB-48F6B2F0E8DD}" type="presParOf" srcId="{A2F08F18-40EE-4785-A5DC-D98F22357A65}" destId="{DB4642AF-0971-4F42-99E4-6C5C2DEA0B9C}" srcOrd="9" destOrd="0" presId="urn:microsoft.com/office/officeart/2005/8/layout/orgChart1"/>
    <dgm:cxn modelId="{9A8229E0-5011-4014-A3E4-22AA4B52FEAE}" type="presParOf" srcId="{DB4642AF-0971-4F42-99E4-6C5C2DEA0B9C}" destId="{16257917-98AA-4724-9300-23BD953372C0}" srcOrd="0" destOrd="0" presId="urn:microsoft.com/office/officeart/2005/8/layout/orgChart1"/>
    <dgm:cxn modelId="{3B9E2BAA-5A37-4440-B71A-B447515054BA}" type="presParOf" srcId="{16257917-98AA-4724-9300-23BD953372C0}" destId="{C51F3F66-9339-43B8-BD49-AEA0AE8CF25D}" srcOrd="0" destOrd="0" presId="urn:microsoft.com/office/officeart/2005/8/layout/orgChart1"/>
    <dgm:cxn modelId="{AA374607-291F-41C1-ABBA-9B4D3B2CAE00}" type="presParOf" srcId="{16257917-98AA-4724-9300-23BD953372C0}" destId="{AB93C926-0934-411C-8FD6-F303C6446B79}" srcOrd="1" destOrd="0" presId="urn:microsoft.com/office/officeart/2005/8/layout/orgChart1"/>
    <dgm:cxn modelId="{34778B81-7BFA-4243-89BF-7809A125207F}" type="presParOf" srcId="{DB4642AF-0971-4F42-99E4-6C5C2DEA0B9C}" destId="{85AFA493-4C26-4E60-9347-112CCCDD48B5}" srcOrd="1" destOrd="0" presId="urn:microsoft.com/office/officeart/2005/8/layout/orgChart1"/>
    <dgm:cxn modelId="{88726756-3054-4FF1-A233-E756B89A9765}" type="presParOf" srcId="{DB4642AF-0971-4F42-99E4-6C5C2DEA0B9C}" destId="{F85AEFF9-CB1B-4655-9518-83FB044D7B51}" srcOrd="2" destOrd="0" presId="urn:microsoft.com/office/officeart/2005/8/layout/orgChart1"/>
    <dgm:cxn modelId="{D135BE4A-005C-43A9-BDFA-DCEDAED07554}" type="presParOf" srcId="{6B3B9751-B106-4C0E-98C7-6D521759B484}" destId="{5FDC377C-A3A4-4BA6-B42F-2632F470F318}"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85272-0FCA-496C-ACAC-7E68EF8D6281}" type="doc">
      <dgm:prSet loTypeId="urn:microsoft.com/office/officeart/2005/8/layout/venn1" loCatId="relationship" qsTypeId="urn:microsoft.com/office/officeart/2005/8/quickstyle/simple1#3" qsCatId="simple" csTypeId="urn:microsoft.com/office/officeart/2005/8/colors/accent0_1" csCatId="mainScheme" phldr="1"/>
      <dgm:spPr/>
      <dgm:t>
        <a:bodyPr/>
        <a:lstStyle/>
        <a:p>
          <a:endParaRPr lang="ru-RU"/>
        </a:p>
      </dgm:t>
    </dgm:pt>
    <dgm:pt modelId="{5485FD94-4603-4E07-995A-4D2123AE6A03}">
      <dgm:prSet/>
      <dgm:spPr>
        <a:solidFill>
          <a:schemeClr val="bg2">
            <a:alpha val="50000"/>
          </a:schemeClr>
        </a:solidFill>
      </dgm:spPr>
      <dgm:t>
        <a:bodyPr/>
        <a:lstStyle/>
        <a:p>
          <a:pPr rtl="0"/>
          <a:r>
            <a:rPr lang="ru-RU" dirty="0"/>
            <a:t>Неформальные институты (институциональные монополии)</a:t>
          </a:r>
        </a:p>
      </dgm:t>
    </dgm:pt>
    <dgm:pt modelId="{BB2067CE-2418-4750-98F6-463BD5157704}" type="parTrans" cxnId="{DE988296-EA41-40D7-A16A-30460230AC10}">
      <dgm:prSet/>
      <dgm:spPr/>
      <dgm:t>
        <a:bodyPr/>
        <a:lstStyle/>
        <a:p>
          <a:endParaRPr lang="ru-RU"/>
        </a:p>
      </dgm:t>
    </dgm:pt>
    <dgm:pt modelId="{AA237D9E-F735-41DE-9B8F-0E1FFA8031D1}" type="sibTrans" cxnId="{DE988296-EA41-40D7-A16A-30460230AC10}">
      <dgm:prSet/>
      <dgm:spPr/>
      <dgm:t>
        <a:bodyPr/>
        <a:lstStyle/>
        <a:p>
          <a:endParaRPr lang="ru-RU"/>
        </a:p>
      </dgm:t>
    </dgm:pt>
    <dgm:pt modelId="{D62B834F-E9B4-4749-A0A4-28077AA61C4A}">
      <dgm:prSet/>
      <dgm:spPr>
        <a:solidFill>
          <a:schemeClr val="bg2">
            <a:alpha val="50000"/>
          </a:schemeClr>
        </a:solidFill>
      </dgm:spPr>
      <dgm:t>
        <a:bodyPr/>
        <a:lstStyle/>
        <a:p>
          <a:pPr rtl="0"/>
          <a:r>
            <a:rPr lang="ru-RU" dirty="0"/>
            <a:t>Освобождение США от Великобритании и создание ФРС</a:t>
          </a:r>
        </a:p>
      </dgm:t>
    </dgm:pt>
    <dgm:pt modelId="{DC6FFE21-5207-419F-BD53-1B07E33046A6}" type="parTrans" cxnId="{E3FBE181-EFDF-4FFB-80BA-3D919AAD29B7}">
      <dgm:prSet/>
      <dgm:spPr/>
      <dgm:t>
        <a:bodyPr/>
        <a:lstStyle/>
        <a:p>
          <a:endParaRPr lang="ru-RU"/>
        </a:p>
      </dgm:t>
    </dgm:pt>
    <dgm:pt modelId="{46BD6780-3817-4556-9E7C-7CBA95379C01}" type="sibTrans" cxnId="{E3FBE181-EFDF-4FFB-80BA-3D919AAD29B7}">
      <dgm:prSet/>
      <dgm:spPr/>
      <dgm:t>
        <a:bodyPr/>
        <a:lstStyle/>
        <a:p>
          <a:endParaRPr lang="ru-RU"/>
        </a:p>
      </dgm:t>
    </dgm:pt>
    <dgm:pt modelId="{3607544E-C09C-4356-A5A8-42A5E5B281B0}">
      <dgm:prSet/>
      <dgm:spPr>
        <a:solidFill>
          <a:schemeClr val="bg2">
            <a:alpha val="50000"/>
          </a:schemeClr>
        </a:solidFill>
      </dgm:spPr>
      <dgm:t>
        <a:bodyPr/>
        <a:lstStyle/>
        <a:p>
          <a:pPr rtl="0"/>
          <a:r>
            <a:rPr lang="ru-RU" dirty="0"/>
            <a:t>Успех «англо-американского тандема»:</a:t>
          </a:r>
        </a:p>
      </dgm:t>
    </dgm:pt>
    <dgm:pt modelId="{09427E53-F1C3-4CBB-9A19-096E827DDDFC}" type="parTrans" cxnId="{561AE171-0140-4B62-9D88-D63BD4DA2FE1}">
      <dgm:prSet/>
      <dgm:spPr/>
      <dgm:t>
        <a:bodyPr/>
        <a:lstStyle/>
        <a:p>
          <a:endParaRPr lang="ru-RU"/>
        </a:p>
      </dgm:t>
    </dgm:pt>
    <dgm:pt modelId="{F7D8DBA3-8B4A-4FA6-86ED-E4397AB758D0}" type="sibTrans" cxnId="{561AE171-0140-4B62-9D88-D63BD4DA2FE1}">
      <dgm:prSet/>
      <dgm:spPr/>
      <dgm:t>
        <a:bodyPr/>
        <a:lstStyle/>
        <a:p>
          <a:endParaRPr lang="ru-RU"/>
        </a:p>
      </dgm:t>
    </dgm:pt>
    <dgm:pt modelId="{1B59D560-35FA-448D-B40A-EB6A30FCD3BF}" type="pres">
      <dgm:prSet presAssocID="{C4F85272-0FCA-496C-ACAC-7E68EF8D6281}" presName="compositeShape" presStyleCnt="0">
        <dgm:presLayoutVars>
          <dgm:chMax val="7"/>
          <dgm:dir/>
          <dgm:resizeHandles val="exact"/>
        </dgm:presLayoutVars>
      </dgm:prSet>
      <dgm:spPr/>
      <dgm:t>
        <a:bodyPr/>
        <a:lstStyle/>
        <a:p>
          <a:endParaRPr lang="ru-RU"/>
        </a:p>
      </dgm:t>
    </dgm:pt>
    <dgm:pt modelId="{4AF08F45-9CD7-4367-9BA6-13F96F09D558}" type="pres">
      <dgm:prSet presAssocID="{3607544E-C09C-4356-A5A8-42A5E5B281B0}" presName="circ1TxSh" presStyleLbl="vennNode1" presStyleIdx="0" presStyleCnt="1" custLinFactNeighborX="7144" custLinFactNeighborY="-224"/>
      <dgm:spPr/>
      <dgm:t>
        <a:bodyPr/>
        <a:lstStyle/>
        <a:p>
          <a:endParaRPr lang="ru-RU"/>
        </a:p>
      </dgm:t>
    </dgm:pt>
  </dgm:ptLst>
  <dgm:cxnLst>
    <dgm:cxn modelId="{239D741B-58E5-4DED-A4FE-127E6E471B39}" type="presOf" srcId="{3607544E-C09C-4356-A5A8-42A5E5B281B0}" destId="{4AF08F45-9CD7-4367-9BA6-13F96F09D558}" srcOrd="0" destOrd="0" presId="urn:microsoft.com/office/officeart/2005/8/layout/venn1"/>
    <dgm:cxn modelId="{E75BDC33-29B3-4B68-8B40-21FD579C1D6D}" type="presOf" srcId="{D62B834F-E9B4-4749-A0A4-28077AA61C4A}" destId="{4AF08F45-9CD7-4367-9BA6-13F96F09D558}" srcOrd="0" destOrd="1" presId="urn:microsoft.com/office/officeart/2005/8/layout/venn1"/>
    <dgm:cxn modelId="{4F63139E-D135-4F55-9BCD-A05A851E2607}" type="presOf" srcId="{C4F85272-0FCA-496C-ACAC-7E68EF8D6281}" destId="{1B59D560-35FA-448D-B40A-EB6A30FCD3BF}" srcOrd="0" destOrd="0" presId="urn:microsoft.com/office/officeart/2005/8/layout/venn1"/>
    <dgm:cxn modelId="{E3FBE181-EFDF-4FFB-80BA-3D919AAD29B7}" srcId="{3607544E-C09C-4356-A5A8-42A5E5B281B0}" destId="{D62B834F-E9B4-4749-A0A4-28077AA61C4A}" srcOrd="0" destOrd="0" parTransId="{DC6FFE21-5207-419F-BD53-1B07E33046A6}" sibTransId="{46BD6780-3817-4556-9E7C-7CBA95379C01}"/>
    <dgm:cxn modelId="{81E6A4F1-0876-463E-8B64-00B6D17291B0}" type="presOf" srcId="{5485FD94-4603-4E07-995A-4D2123AE6A03}" destId="{4AF08F45-9CD7-4367-9BA6-13F96F09D558}" srcOrd="0" destOrd="2" presId="urn:microsoft.com/office/officeart/2005/8/layout/venn1"/>
    <dgm:cxn modelId="{561AE171-0140-4B62-9D88-D63BD4DA2FE1}" srcId="{C4F85272-0FCA-496C-ACAC-7E68EF8D6281}" destId="{3607544E-C09C-4356-A5A8-42A5E5B281B0}" srcOrd="0" destOrd="0" parTransId="{09427E53-F1C3-4CBB-9A19-096E827DDDFC}" sibTransId="{F7D8DBA3-8B4A-4FA6-86ED-E4397AB758D0}"/>
    <dgm:cxn modelId="{DE988296-EA41-40D7-A16A-30460230AC10}" srcId="{3607544E-C09C-4356-A5A8-42A5E5B281B0}" destId="{5485FD94-4603-4E07-995A-4D2123AE6A03}" srcOrd="1" destOrd="0" parTransId="{BB2067CE-2418-4750-98F6-463BD5157704}" sibTransId="{AA237D9E-F735-41DE-9B8F-0E1FFA8031D1}"/>
    <dgm:cxn modelId="{7F9B97BF-A12A-408B-BFCC-BA8277CDF4E2}" type="presParOf" srcId="{1B59D560-35FA-448D-B40A-EB6A30FCD3BF}" destId="{4AF08F45-9CD7-4367-9BA6-13F96F09D558}" srcOrd="0" destOrd="0" presId="urn:microsoft.com/office/officeart/2005/8/layout/ven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D16F4-6182-41B5-BE0F-FCACC038DFFE}" type="doc">
      <dgm:prSet loTypeId="urn:microsoft.com/office/officeart/2008/layout/LinedList" loCatId="list" qsTypeId="urn:microsoft.com/office/officeart/2005/8/quickstyle/simple1#4" qsCatId="simple" csTypeId="urn:microsoft.com/office/officeart/2005/8/colors/accent0_1" csCatId="mainScheme" phldr="1"/>
      <dgm:spPr/>
      <dgm:t>
        <a:bodyPr/>
        <a:lstStyle/>
        <a:p>
          <a:endParaRPr lang="ru-RU"/>
        </a:p>
      </dgm:t>
    </dgm:pt>
    <dgm:pt modelId="{8E69BD9A-00C5-4CE3-96B1-E038076D7DB8}">
      <dgm:prSet/>
      <dgm:spPr/>
      <dgm:t>
        <a:bodyPr/>
        <a:lstStyle/>
        <a:p>
          <a:pPr rtl="0"/>
          <a:r>
            <a:rPr lang="ru-RU" dirty="0"/>
            <a:t>Концепция международного резервирования</a:t>
          </a:r>
        </a:p>
      </dgm:t>
    </dgm:pt>
    <dgm:pt modelId="{F359B06B-06E4-4141-BACE-F6C16805C585}" type="parTrans" cxnId="{46E7AA76-D6F2-45D2-99E1-9A1B1A33B47A}">
      <dgm:prSet/>
      <dgm:spPr/>
      <dgm:t>
        <a:bodyPr/>
        <a:lstStyle/>
        <a:p>
          <a:endParaRPr lang="ru-RU"/>
        </a:p>
      </dgm:t>
    </dgm:pt>
    <dgm:pt modelId="{786F0DA9-407A-44AE-B4D0-E126C8C87004}" type="sibTrans" cxnId="{46E7AA76-D6F2-45D2-99E1-9A1B1A33B47A}">
      <dgm:prSet/>
      <dgm:spPr/>
      <dgm:t>
        <a:bodyPr/>
        <a:lstStyle/>
        <a:p>
          <a:endParaRPr lang="ru-RU"/>
        </a:p>
      </dgm:t>
    </dgm:pt>
    <dgm:pt modelId="{6A7D0FD0-1DE1-4EA4-805A-AC5B0E4D4729}">
      <dgm:prSet/>
      <dgm:spPr/>
      <dgm:t>
        <a:bodyPr/>
        <a:lstStyle/>
        <a:p>
          <a:pPr rtl="0"/>
          <a:r>
            <a:rPr lang="ru-RU" dirty="0"/>
            <a:t>Необходимо сведение потребления ресурсов к разумному минимуму</a:t>
          </a:r>
        </a:p>
      </dgm:t>
    </dgm:pt>
    <dgm:pt modelId="{56893CAB-DC2A-40C0-8811-01B7F7449A57}" type="parTrans" cxnId="{DDCB9457-FEF3-4DFA-AB4F-4D18FC970F10}">
      <dgm:prSet/>
      <dgm:spPr/>
      <dgm:t>
        <a:bodyPr/>
        <a:lstStyle/>
        <a:p>
          <a:endParaRPr lang="ru-RU"/>
        </a:p>
      </dgm:t>
    </dgm:pt>
    <dgm:pt modelId="{62463E68-A4E6-4585-A594-5E162D51EC24}" type="sibTrans" cxnId="{DDCB9457-FEF3-4DFA-AB4F-4D18FC970F10}">
      <dgm:prSet/>
      <dgm:spPr/>
      <dgm:t>
        <a:bodyPr/>
        <a:lstStyle/>
        <a:p>
          <a:endParaRPr lang="ru-RU"/>
        </a:p>
      </dgm:t>
    </dgm:pt>
    <dgm:pt modelId="{42B919ED-FFD5-467E-B83E-BB60A4CD56AB}">
      <dgm:prSet/>
      <dgm:spPr/>
      <dgm:t>
        <a:bodyPr/>
        <a:lstStyle/>
        <a:p>
          <a:pPr rtl="0"/>
          <a:r>
            <a:rPr lang="ru-RU" b="1" i="1" dirty="0"/>
            <a:t>«Человек не потребитель, а преобразователь»</a:t>
          </a:r>
        </a:p>
      </dgm:t>
    </dgm:pt>
    <dgm:pt modelId="{A7AD224C-FCB2-4474-BA78-477B66A90040}" type="parTrans" cxnId="{0C189BCD-3F6F-4192-AD95-979E82F93F50}">
      <dgm:prSet/>
      <dgm:spPr/>
      <dgm:t>
        <a:bodyPr/>
        <a:lstStyle/>
        <a:p>
          <a:endParaRPr lang="ru-RU"/>
        </a:p>
      </dgm:t>
    </dgm:pt>
    <dgm:pt modelId="{251A5265-9C59-4631-81F0-A7B2E4EFA498}" type="sibTrans" cxnId="{0C189BCD-3F6F-4192-AD95-979E82F93F50}">
      <dgm:prSet/>
      <dgm:spPr/>
      <dgm:t>
        <a:bodyPr/>
        <a:lstStyle/>
        <a:p>
          <a:endParaRPr lang="ru-RU"/>
        </a:p>
      </dgm:t>
    </dgm:pt>
    <dgm:pt modelId="{F669C10D-B4B3-43EE-BCD8-0A46DFB934E7}">
      <dgm:prSet/>
      <dgm:spPr/>
      <dgm:t>
        <a:bodyPr/>
        <a:lstStyle/>
        <a:p>
          <a:pPr rtl="0"/>
          <a:r>
            <a:rPr lang="ru-RU" dirty="0"/>
            <a:t>Необходимо внедрение </a:t>
          </a:r>
          <a:r>
            <a:rPr lang="ru-RU" b="1" i="1" dirty="0"/>
            <a:t>«закрывающих технологий»</a:t>
          </a:r>
          <a:r>
            <a:rPr lang="ru-RU" dirty="0"/>
            <a:t>, как инструмент сдерживания финансового капитала</a:t>
          </a:r>
        </a:p>
      </dgm:t>
    </dgm:pt>
    <dgm:pt modelId="{71E9B54F-B4C4-498E-B290-E9A9BE8DC328}" type="sibTrans" cxnId="{DFD3F94F-E521-4DE8-B846-6C9BF5E68F78}">
      <dgm:prSet/>
      <dgm:spPr/>
      <dgm:t>
        <a:bodyPr/>
        <a:lstStyle/>
        <a:p>
          <a:endParaRPr lang="ru-RU"/>
        </a:p>
      </dgm:t>
    </dgm:pt>
    <dgm:pt modelId="{04B182C8-68A3-4D9A-B3C1-97BA42B0E4B4}" type="parTrans" cxnId="{DFD3F94F-E521-4DE8-B846-6C9BF5E68F78}">
      <dgm:prSet/>
      <dgm:spPr/>
      <dgm:t>
        <a:bodyPr/>
        <a:lstStyle/>
        <a:p>
          <a:endParaRPr lang="ru-RU"/>
        </a:p>
      </dgm:t>
    </dgm:pt>
    <dgm:pt modelId="{4A3F1719-F209-4187-AF3A-8FD23E00313D}">
      <dgm:prSet/>
      <dgm:spPr/>
      <dgm:t>
        <a:bodyPr/>
        <a:lstStyle/>
        <a:p>
          <a:pPr rtl="0"/>
          <a:r>
            <a:rPr lang="ru-RU" b="1" i="1" dirty="0"/>
            <a:t>«Производительная периферия»</a:t>
          </a:r>
        </a:p>
        <a:p>
          <a:pPr rtl="0"/>
          <a:r>
            <a:rPr lang="ru-RU" b="1" i="1" dirty="0"/>
            <a:t>«Потребляющий центр»</a:t>
          </a:r>
          <a:endParaRPr lang="ru-RU" dirty="0"/>
        </a:p>
      </dgm:t>
    </dgm:pt>
    <dgm:pt modelId="{D0578503-F0BC-4920-9B2F-4129FDEFC03F}" type="parTrans" cxnId="{A73858FF-C453-48DC-8EB9-A652FF3E3376}">
      <dgm:prSet/>
      <dgm:spPr/>
      <dgm:t>
        <a:bodyPr/>
        <a:lstStyle/>
        <a:p>
          <a:endParaRPr lang="ru-RU"/>
        </a:p>
      </dgm:t>
    </dgm:pt>
    <dgm:pt modelId="{A9E3B660-AD00-485B-98F0-3551D74AA18C}" type="sibTrans" cxnId="{A73858FF-C453-48DC-8EB9-A652FF3E3376}">
      <dgm:prSet/>
      <dgm:spPr/>
      <dgm:t>
        <a:bodyPr/>
        <a:lstStyle/>
        <a:p>
          <a:endParaRPr lang="ru-RU"/>
        </a:p>
      </dgm:t>
    </dgm:pt>
    <dgm:pt modelId="{F8E8F38F-BB5D-48AB-A709-826495A0D245}" type="pres">
      <dgm:prSet presAssocID="{294D16F4-6182-41B5-BE0F-FCACC038DFFE}" presName="vert0" presStyleCnt="0">
        <dgm:presLayoutVars>
          <dgm:dir/>
          <dgm:animOne val="branch"/>
          <dgm:animLvl val="lvl"/>
        </dgm:presLayoutVars>
      </dgm:prSet>
      <dgm:spPr/>
      <dgm:t>
        <a:bodyPr/>
        <a:lstStyle/>
        <a:p>
          <a:endParaRPr lang="ru-RU"/>
        </a:p>
      </dgm:t>
    </dgm:pt>
    <dgm:pt modelId="{DF7CE149-CF9E-4A3C-8676-FF3B741FF456}" type="pres">
      <dgm:prSet presAssocID="{8E69BD9A-00C5-4CE3-96B1-E038076D7DB8}" presName="thickLine" presStyleLbl="alignNode1" presStyleIdx="0" presStyleCnt="5"/>
      <dgm:spPr/>
    </dgm:pt>
    <dgm:pt modelId="{7390161F-ED89-49DF-9D68-372AFA0395D4}" type="pres">
      <dgm:prSet presAssocID="{8E69BD9A-00C5-4CE3-96B1-E038076D7DB8}" presName="horz1" presStyleCnt="0"/>
      <dgm:spPr/>
    </dgm:pt>
    <dgm:pt modelId="{CA2AD4FA-10EC-43D3-8BAA-43BA9CEFEBF7}" type="pres">
      <dgm:prSet presAssocID="{8E69BD9A-00C5-4CE3-96B1-E038076D7DB8}" presName="tx1" presStyleLbl="revTx" presStyleIdx="0" presStyleCnt="5" custScaleY="62499"/>
      <dgm:spPr/>
      <dgm:t>
        <a:bodyPr/>
        <a:lstStyle/>
        <a:p>
          <a:endParaRPr lang="ru-RU"/>
        </a:p>
      </dgm:t>
    </dgm:pt>
    <dgm:pt modelId="{B9BBDD68-DE3A-4207-8132-814AC49EDC32}" type="pres">
      <dgm:prSet presAssocID="{8E69BD9A-00C5-4CE3-96B1-E038076D7DB8}" presName="vert1" presStyleCnt="0"/>
      <dgm:spPr/>
    </dgm:pt>
    <dgm:pt modelId="{FCD6F26C-AC87-4E14-A6C6-B66E4DE207AC}" type="pres">
      <dgm:prSet presAssocID="{4A3F1719-F209-4187-AF3A-8FD23E00313D}" presName="thickLine" presStyleLbl="alignNode1" presStyleIdx="1" presStyleCnt="5"/>
      <dgm:spPr/>
    </dgm:pt>
    <dgm:pt modelId="{DD21DABF-2B22-4947-9F8A-ADB5E4CAAB3C}" type="pres">
      <dgm:prSet presAssocID="{4A3F1719-F209-4187-AF3A-8FD23E00313D}" presName="horz1" presStyleCnt="0"/>
      <dgm:spPr/>
    </dgm:pt>
    <dgm:pt modelId="{76083FBD-9FF0-49E0-83E4-D12EAD82B8DC}" type="pres">
      <dgm:prSet presAssocID="{4A3F1719-F209-4187-AF3A-8FD23E00313D}" presName="tx1" presStyleLbl="revTx" presStyleIdx="1" presStyleCnt="5" custScaleY="81009"/>
      <dgm:spPr/>
      <dgm:t>
        <a:bodyPr/>
        <a:lstStyle/>
        <a:p>
          <a:endParaRPr lang="ru-RU"/>
        </a:p>
      </dgm:t>
    </dgm:pt>
    <dgm:pt modelId="{4EC78B74-A714-40D2-B861-C17107B4B553}" type="pres">
      <dgm:prSet presAssocID="{4A3F1719-F209-4187-AF3A-8FD23E00313D}" presName="vert1" presStyleCnt="0"/>
      <dgm:spPr/>
    </dgm:pt>
    <dgm:pt modelId="{3B651A87-5CDF-4FD2-ABF3-B764EDBBBEBC}" type="pres">
      <dgm:prSet presAssocID="{F669C10D-B4B3-43EE-BCD8-0A46DFB934E7}" presName="thickLine" presStyleLbl="alignNode1" presStyleIdx="2" presStyleCnt="5"/>
      <dgm:spPr/>
    </dgm:pt>
    <dgm:pt modelId="{9E6EEDA6-8A0B-4399-9BA5-2C6B532BB781}" type="pres">
      <dgm:prSet presAssocID="{F669C10D-B4B3-43EE-BCD8-0A46DFB934E7}" presName="horz1" presStyleCnt="0"/>
      <dgm:spPr/>
    </dgm:pt>
    <dgm:pt modelId="{195DD39D-1D40-4A5A-B39E-AAC1EEDF012D}" type="pres">
      <dgm:prSet presAssocID="{F669C10D-B4B3-43EE-BCD8-0A46DFB934E7}" presName="tx1" presStyleLbl="revTx" presStyleIdx="2" presStyleCnt="5" custScaleY="76899"/>
      <dgm:spPr/>
      <dgm:t>
        <a:bodyPr/>
        <a:lstStyle/>
        <a:p>
          <a:endParaRPr lang="ru-RU"/>
        </a:p>
      </dgm:t>
    </dgm:pt>
    <dgm:pt modelId="{726B796E-5DA1-4757-A55B-F0A5CA523FE3}" type="pres">
      <dgm:prSet presAssocID="{F669C10D-B4B3-43EE-BCD8-0A46DFB934E7}" presName="vert1" presStyleCnt="0"/>
      <dgm:spPr/>
    </dgm:pt>
    <dgm:pt modelId="{39F4D62F-30E3-4165-9093-32A756893D83}" type="pres">
      <dgm:prSet presAssocID="{6A7D0FD0-1DE1-4EA4-805A-AC5B0E4D4729}" presName="thickLine" presStyleLbl="alignNode1" presStyleIdx="3" presStyleCnt="5"/>
      <dgm:spPr/>
    </dgm:pt>
    <dgm:pt modelId="{160ACD84-097C-4485-96E3-6BAF36F54A97}" type="pres">
      <dgm:prSet presAssocID="{6A7D0FD0-1DE1-4EA4-805A-AC5B0E4D4729}" presName="horz1" presStyleCnt="0"/>
      <dgm:spPr/>
    </dgm:pt>
    <dgm:pt modelId="{8795621E-BF18-47CB-8578-3495B6106A7D}" type="pres">
      <dgm:prSet presAssocID="{6A7D0FD0-1DE1-4EA4-805A-AC5B0E4D4729}" presName="tx1" presStyleLbl="revTx" presStyleIdx="3" presStyleCnt="5" custScaleY="71812"/>
      <dgm:spPr/>
      <dgm:t>
        <a:bodyPr/>
        <a:lstStyle/>
        <a:p>
          <a:endParaRPr lang="ru-RU"/>
        </a:p>
      </dgm:t>
    </dgm:pt>
    <dgm:pt modelId="{F3E1B988-6149-48DE-94FD-B1BF8C8FD3AF}" type="pres">
      <dgm:prSet presAssocID="{6A7D0FD0-1DE1-4EA4-805A-AC5B0E4D4729}" presName="vert1" presStyleCnt="0"/>
      <dgm:spPr/>
    </dgm:pt>
    <dgm:pt modelId="{9ED73A8D-8B29-4E7D-9A4F-D8292006EA54}" type="pres">
      <dgm:prSet presAssocID="{42B919ED-FFD5-467E-B83E-BB60A4CD56AB}" presName="thickLine" presStyleLbl="alignNode1" presStyleIdx="4" presStyleCnt="5"/>
      <dgm:spPr/>
    </dgm:pt>
    <dgm:pt modelId="{6B5F5595-7283-4C63-99AC-E65D80AE2B2D}" type="pres">
      <dgm:prSet presAssocID="{42B919ED-FFD5-467E-B83E-BB60A4CD56AB}" presName="horz1" presStyleCnt="0"/>
      <dgm:spPr/>
    </dgm:pt>
    <dgm:pt modelId="{95AD428F-F5A5-4352-9445-4912610A50F4}" type="pres">
      <dgm:prSet presAssocID="{42B919ED-FFD5-467E-B83E-BB60A4CD56AB}" presName="tx1" presStyleLbl="revTx" presStyleIdx="4" presStyleCnt="5" custScaleY="63145"/>
      <dgm:spPr/>
      <dgm:t>
        <a:bodyPr/>
        <a:lstStyle/>
        <a:p>
          <a:endParaRPr lang="ru-RU"/>
        </a:p>
      </dgm:t>
    </dgm:pt>
    <dgm:pt modelId="{2EECE41C-8A99-4118-A9DD-319FF10EE9A4}" type="pres">
      <dgm:prSet presAssocID="{42B919ED-FFD5-467E-B83E-BB60A4CD56AB}" presName="vert1" presStyleCnt="0"/>
      <dgm:spPr/>
    </dgm:pt>
  </dgm:ptLst>
  <dgm:cxnLst>
    <dgm:cxn modelId="{0C189BCD-3F6F-4192-AD95-979E82F93F50}" srcId="{294D16F4-6182-41B5-BE0F-FCACC038DFFE}" destId="{42B919ED-FFD5-467E-B83E-BB60A4CD56AB}" srcOrd="4" destOrd="0" parTransId="{A7AD224C-FCB2-4474-BA78-477B66A90040}" sibTransId="{251A5265-9C59-4631-81F0-A7B2E4EFA498}"/>
    <dgm:cxn modelId="{46E7AA76-D6F2-45D2-99E1-9A1B1A33B47A}" srcId="{294D16F4-6182-41B5-BE0F-FCACC038DFFE}" destId="{8E69BD9A-00C5-4CE3-96B1-E038076D7DB8}" srcOrd="0" destOrd="0" parTransId="{F359B06B-06E4-4141-BACE-F6C16805C585}" sibTransId="{786F0DA9-407A-44AE-B4D0-E126C8C87004}"/>
    <dgm:cxn modelId="{312A557B-A9BE-494B-B767-91906321E328}" type="presOf" srcId="{4A3F1719-F209-4187-AF3A-8FD23E00313D}" destId="{76083FBD-9FF0-49E0-83E4-D12EAD82B8DC}" srcOrd="0" destOrd="0" presId="urn:microsoft.com/office/officeart/2008/layout/LinedList"/>
    <dgm:cxn modelId="{DFD3F94F-E521-4DE8-B846-6C9BF5E68F78}" srcId="{294D16F4-6182-41B5-BE0F-FCACC038DFFE}" destId="{F669C10D-B4B3-43EE-BCD8-0A46DFB934E7}" srcOrd="2" destOrd="0" parTransId="{04B182C8-68A3-4D9A-B3C1-97BA42B0E4B4}" sibTransId="{71E9B54F-B4C4-498E-B290-E9A9BE8DC328}"/>
    <dgm:cxn modelId="{628E259C-034C-4732-A3C0-089C189E792A}" type="presOf" srcId="{8E69BD9A-00C5-4CE3-96B1-E038076D7DB8}" destId="{CA2AD4FA-10EC-43D3-8BAA-43BA9CEFEBF7}" srcOrd="0" destOrd="0" presId="urn:microsoft.com/office/officeart/2008/layout/LinedList"/>
    <dgm:cxn modelId="{A73858FF-C453-48DC-8EB9-A652FF3E3376}" srcId="{294D16F4-6182-41B5-BE0F-FCACC038DFFE}" destId="{4A3F1719-F209-4187-AF3A-8FD23E00313D}" srcOrd="1" destOrd="0" parTransId="{D0578503-F0BC-4920-9B2F-4129FDEFC03F}" sibTransId="{A9E3B660-AD00-485B-98F0-3551D74AA18C}"/>
    <dgm:cxn modelId="{BDFB2F7C-854A-4903-AB15-DA0BC1DE3958}" type="presOf" srcId="{294D16F4-6182-41B5-BE0F-FCACC038DFFE}" destId="{F8E8F38F-BB5D-48AB-A709-826495A0D245}" srcOrd="0" destOrd="0" presId="urn:microsoft.com/office/officeart/2008/layout/LinedList"/>
    <dgm:cxn modelId="{DDCB9457-FEF3-4DFA-AB4F-4D18FC970F10}" srcId="{294D16F4-6182-41B5-BE0F-FCACC038DFFE}" destId="{6A7D0FD0-1DE1-4EA4-805A-AC5B0E4D4729}" srcOrd="3" destOrd="0" parTransId="{56893CAB-DC2A-40C0-8811-01B7F7449A57}" sibTransId="{62463E68-A4E6-4585-A594-5E162D51EC24}"/>
    <dgm:cxn modelId="{A32ABD3F-66FD-4DA4-9FEC-1BDF38421E62}" type="presOf" srcId="{42B919ED-FFD5-467E-B83E-BB60A4CD56AB}" destId="{95AD428F-F5A5-4352-9445-4912610A50F4}" srcOrd="0" destOrd="0" presId="urn:microsoft.com/office/officeart/2008/layout/LinedList"/>
    <dgm:cxn modelId="{1501ABE0-9924-495B-991A-9F0CB1746B00}" type="presOf" srcId="{6A7D0FD0-1DE1-4EA4-805A-AC5B0E4D4729}" destId="{8795621E-BF18-47CB-8578-3495B6106A7D}" srcOrd="0" destOrd="0" presId="urn:microsoft.com/office/officeart/2008/layout/LinedList"/>
    <dgm:cxn modelId="{1B363120-A22C-4F8C-90C8-8534A69E67CD}" type="presOf" srcId="{F669C10D-B4B3-43EE-BCD8-0A46DFB934E7}" destId="{195DD39D-1D40-4A5A-B39E-AAC1EEDF012D}" srcOrd="0" destOrd="0" presId="urn:microsoft.com/office/officeart/2008/layout/LinedList"/>
    <dgm:cxn modelId="{0ADE5B02-2356-4D62-9A01-B3146AC24AED}" type="presParOf" srcId="{F8E8F38F-BB5D-48AB-A709-826495A0D245}" destId="{DF7CE149-CF9E-4A3C-8676-FF3B741FF456}" srcOrd="0" destOrd="0" presId="urn:microsoft.com/office/officeart/2008/layout/LinedList"/>
    <dgm:cxn modelId="{8D0A7621-CA96-40B9-A2F9-9C411FBE47C5}" type="presParOf" srcId="{F8E8F38F-BB5D-48AB-A709-826495A0D245}" destId="{7390161F-ED89-49DF-9D68-372AFA0395D4}" srcOrd="1" destOrd="0" presId="urn:microsoft.com/office/officeart/2008/layout/LinedList"/>
    <dgm:cxn modelId="{CDFCB273-955A-4EFA-8ED3-69AC1BD0E972}" type="presParOf" srcId="{7390161F-ED89-49DF-9D68-372AFA0395D4}" destId="{CA2AD4FA-10EC-43D3-8BAA-43BA9CEFEBF7}" srcOrd="0" destOrd="0" presId="urn:microsoft.com/office/officeart/2008/layout/LinedList"/>
    <dgm:cxn modelId="{320488E8-EDB2-4235-89FB-10F79F63ACA7}" type="presParOf" srcId="{7390161F-ED89-49DF-9D68-372AFA0395D4}" destId="{B9BBDD68-DE3A-4207-8132-814AC49EDC32}" srcOrd="1" destOrd="0" presId="urn:microsoft.com/office/officeart/2008/layout/LinedList"/>
    <dgm:cxn modelId="{4ECFA597-831B-438D-9F19-2CBA006C1A30}" type="presParOf" srcId="{F8E8F38F-BB5D-48AB-A709-826495A0D245}" destId="{FCD6F26C-AC87-4E14-A6C6-B66E4DE207AC}" srcOrd="2" destOrd="0" presId="urn:microsoft.com/office/officeart/2008/layout/LinedList"/>
    <dgm:cxn modelId="{F0B1E341-D4DF-4976-9436-69221CDC75BC}" type="presParOf" srcId="{F8E8F38F-BB5D-48AB-A709-826495A0D245}" destId="{DD21DABF-2B22-4947-9F8A-ADB5E4CAAB3C}" srcOrd="3" destOrd="0" presId="urn:microsoft.com/office/officeart/2008/layout/LinedList"/>
    <dgm:cxn modelId="{B20D2C76-4BC3-4660-BB55-F682CF355B31}" type="presParOf" srcId="{DD21DABF-2B22-4947-9F8A-ADB5E4CAAB3C}" destId="{76083FBD-9FF0-49E0-83E4-D12EAD82B8DC}" srcOrd="0" destOrd="0" presId="urn:microsoft.com/office/officeart/2008/layout/LinedList"/>
    <dgm:cxn modelId="{D2C76F36-5EAC-4160-8F92-80D5307AD982}" type="presParOf" srcId="{DD21DABF-2B22-4947-9F8A-ADB5E4CAAB3C}" destId="{4EC78B74-A714-40D2-B861-C17107B4B553}" srcOrd="1" destOrd="0" presId="urn:microsoft.com/office/officeart/2008/layout/LinedList"/>
    <dgm:cxn modelId="{B3ED5B97-150F-4457-927D-A4EFB2D15650}" type="presParOf" srcId="{F8E8F38F-BB5D-48AB-A709-826495A0D245}" destId="{3B651A87-5CDF-4FD2-ABF3-B764EDBBBEBC}" srcOrd="4" destOrd="0" presId="urn:microsoft.com/office/officeart/2008/layout/LinedList"/>
    <dgm:cxn modelId="{CC36867C-9DA9-49AC-8981-467737205C80}" type="presParOf" srcId="{F8E8F38F-BB5D-48AB-A709-826495A0D245}" destId="{9E6EEDA6-8A0B-4399-9BA5-2C6B532BB781}" srcOrd="5" destOrd="0" presId="urn:microsoft.com/office/officeart/2008/layout/LinedList"/>
    <dgm:cxn modelId="{1A3680C1-4480-4CEC-B75A-C30F6B606571}" type="presParOf" srcId="{9E6EEDA6-8A0B-4399-9BA5-2C6B532BB781}" destId="{195DD39D-1D40-4A5A-B39E-AAC1EEDF012D}" srcOrd="0" destOrd="0" presId="urn:microsoft.com/office/officeart/2008/layout/LinedList"/>
    <dgm:cxn modelId="{C715A2C4-857C-4E02-BC5F-A6412943D9DD}" type="presParOf" srcId="{9E6EEDA6-8A0B-4399-9BA5-2C6B532BB781}" destId="{726B796E-5DA1-4757-A55B-F0A5CA523FE3}" srcOrd="1" destOrd="0" presId="urn:microsoft.com/office/officeart/2008/layout/LinedList"/>
    <dgm:cxn modelId="{F696A296-4BF1-410B-9B38-F6290BAEC1F2}" type="presParOf" srcId="{F8E8F38F-BB5D-48AB-A709-826495A0D245}" destId="{39F4D62F-30E3-4165-9093-32A756893D83}" srcOrd="6" destOrd="0" presId="urn:microsoft.com/office/officeart/2008/layout/LinedList"/>
    <dgm:cxn modelId="{12E41C87-C5FF-4D46-9F9F-D4228074B0B6}" type="presParOf" srcId="{F8E8F38F-BB5D-48AB-A709-826495A0D245}" destId="{160ACD84-097C-4485-96E3-6BAF36F54A97}" srcOrd="7" destOrd="0" presId="urn:microsoft.com/office/officeart/2008/layout/LinedList"/>
    <dgm:cxn modelId="{E98362CA-F6DF-44B2-AE04-D6C8F9A0C926}" type="presParOf" srcId="{160ACD84-097C-4485-96E3-6BAF36F54A97}" destId="{8795621E-BF18-47CB-8578-3495B6106A7D}" srcOrd="0" destOrd="0" presId="urn:microsoft.com/office/officeart/2008/layout/LinedList"/>
    <dgm:cxn modelId="{53F6CEFA-8BFC-446B-A30A-554288C66036}" type="presParOf" srcId="{160ACD84-097C-4485-96E3-6BAF36F54A97}" destId="{F3E1B988-6149-48DE-94FD-B1BF8C8FD3AF}" srcOrd="1" destOrd="0" presId="urn:microsoft.com/office/officeart/2008/layout/LinedList"/>
    <dgm:cxn modelId="{994529F3-AF63-483E-B903-D8493B3F9F2D}" type="presParOf" srcId="{F8E8F38F-BB5D-48AB-A709-826495A0D245}" destId="{9ED73A8D-8B29-4E7D-9A4F-D8292006EA54}" srcOrd="8" destOrd="0" presId="urn:microsoft.com/office/officeart/2008/layout/LinedList"/>
    <dgm:cxn modelId="{C5244B8A-0478-4C9B-86AD-4D890AFC4827}" type="presParOf" srcId="{F8E8F38F-BB5D-48AB-A709-826495A0D245}" destId="{6B5F5595-7283-4C63-99AC-E65D80AE2B2D}" srcOrd="9" destOrd="0" presId="urn:microsoft.com/office/officeart/2008/layout/LinedList"/>
    <dgm:cxn modelId="{4C26C0D4-F899-49E5-932B-BB64864C71E9}" type="presParOf" srcId="{6B5F5595-7283-4C63-99AC-E65D80AE2B2D}" destId="{95AD428F-F5A5-4352-9445-4912610A50F4}" srcOrd="0" destOrd="0" presId="urn:microsoft.com/office/officeart/2008/layout/LinedList"/>
    <dgm:cxn modelId="{402B8F56-5796-4A88-841B-65BBEDC7C194}" type="presParOf" srcId="{6B5F5595-7283-4C63-99AC-E65D80AE2B2D}" destId="{2EECE41C-8A99-4118-A9DD-319FF10EE9A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4D0EE6-B320-4502-AE96-021D267B0788}" type="doc">
      <dgm:prSet loTypeId="urn:microsoft.com/office/officeart/2005/8/layout/hList1" loCatId="list" qsTypeId="urn:microsoft.com/office/officeart/2005/8/quickstyle/simple1#5" qsCatId="simple" csTypeId="urn:microsoft.com/office/officeart/2005/8/colors/accent0_1" csCatId="mainScheme" phldr="1"/>
      <dgm:spPr/>
      <dgm:t>
        <a:bodyPr/>
        <a:lstStyle/>
        <a:p>
          <a:endParaRPr lang="ru-RU"/>
        </a:p>
      </dgm:t>
    </dgm:pt>
    <dgm:pt modelId="{F0E591B6-3036-4D06-B222-036673012067}">
      <dgm:prSet/>
      <dgm:spPr>
        <a:solidFill>
          <a:schemeClr val="bg2"/>
        </a:solidFill>
      </dgm:spPr>
      <dgm:t>
        <a:bodyPr/>
        <a:lstStyle/>
        <a:p>
          <a:pPr rtl="0"/>
          <a:r>
            <a:rPr lang="ru-RU"/>
            <a:t>Задачи России</a:t>
          </a:r>
        </a:p>
      </dgm:t>
    </dgm:pt>
    <dgm:pt modelId="{0AAD604B-3972-408E-9BBE-109E17E6BE30}" type="parTrans" cxnId="{8DD80E1B-C470-4E89-AD13-5EA7AA9F4AFA}">
      <dgm:prSet/>
      <dgm:spPr/>
      <dgm:t>
        <a:bodyPr/>
        <a:lstStyle/>
        <a:p>
          <a:endParaRPr lang="ru-RU"/>
        </a:p>
      </dgm:t>
    </dgm:pt>
    <dgm:pt modelId="{927A7868-A477-407A-9CE3-6CB2CBD2BA9F}" type="sibTrans" cxnId="{8DD80E1B-C470-4E89-AD13-5EA7AA9F4AFA}">
      <dgm:prSet/>
      <dgm:spPr/>
      <dgm:t>
        <a:bodyPr/>
        <a:lstStyle/>
        <a:p>
          <a:endParaRPr lang="ru-RU"/>
        </a:p>
      </dgm:t>
    </dgm:pt>
    <dgm:pt modelId="{12480718-53AB-4FA3-85A5-3A0AB4245730}">
      <dgm:prSet/>
      <dgm:spPr/>
      <dgm:t>
        <a:bodyPr/>
        <a:lstStyle/>
        <a:p>
          <a:pPr rtl="0"/>
          <a:r>
            <a:rPr lang="ru-RU" dirty="0"/>
            <a:t>выступить стабилизатором миропорядка (ее историческая роль)</a:t>
          </a:r>
        </a:p>
      </dgm:t>
    </dgm:pt>
    <dgm:pt modelId="{5F275A47-F5E0-495A-9124-91D37E26953F}" type="parTrans" cxnId="{74901405-C60D-4148-A802-00A906D7A055}">
      <dgm:prSet/>
      <dgm:spPr/>
      <dgm:t>
        <a:bodyPr/>
        <a:lstStyle/>
        <a:p>
          <a:endParaRPr lang="ru-RU"/>
        </a:p>
      </dgm:t>
    </dgm:pt>
    <dgm:pt modelId="{362DC36A-5E78-410E-8BC9-6F53C0EC9ECE}" type="sibTrans" cxnId="{74901405-C60D-4148-A802-00A906D7A055}">
      <dgm:prSet/>
      <dgm:spPr/>
      <dgm:t>
        <a:bodyPr/>
        <a:lstStyle/>
        <a:p>
          <a:endParaRPr lang="ru-RU"/>
        </a:p>
      </dgm:t>
    </dgm:pt>
    <dgm:pt modelId="{DC716A85-35BE-49F7-9D02-8EDB33663DE3}">
      <dgm:prSet/>
      <dgm:spPr/>
      <dgm:t>
        <a:bodyPr/>
        <a:lstStyle/>
        <a:p>
          <a:pPr rtl="0"/>
          <a:r>
            <a:rPr lang="ru-RU" dirty="0"/>
            <a:t>установить собственные правила игры, не подчиняясь модели неэквивалентного обмена</a:t>
          </a:r>
        </a:p>
      </dgm:t>
    </dgm:pt>
    <dgm:pt modelId="{5F3129CD-E772-4658-9D99-5C65A374ED53}" type="parTrans" cxnId="{B2DF7010-FDCD-43D3-885B-4D939E3D370E}">
      <dgm:prSet/>
      <dgm:spPr/>
      <dgm:t>
        <a:bodyPr/>
        <a:lstStyle/>
        <a:p>
          <a:endParaRPr lang="ru-RU"/>
        </a:p>
      </dgm:t>
    </dgm:pt>
    <dgm:pt modelId="{146B0110-4ADD-471E-AAEE-4A7C04EE5671}" type="sibTrans" cxnId="{B2DF7010-FDCD-43D3-885B-4D939E3D370E}">
      <dgm:prSet/>
      <dgm:spPr/>
      <dgm:t>
        <a:bodyPr/>
        <a:lstStyle/>
        <a:p>
          <a:endParaRPr lang="ru-RU"/>
        </a:p>
      </dgm:t>
    </dgm:pt>
    <dgm:pt modelId="{14730A22-8C18-4CE5-B3D7-423822FA3DC7}">
      <dgm:prSet/>
      <dgm:spPr/>
      <dgm:t>
        <a:bodyPr/>
        <a:lstStyle/>
        <a:p>
          <a:pPr rtl="0"/>
          <a:r>
            <a:rPr lang="ru-RU"/>
            <a:t>стать ядром новой региональной социально-экономической системы</a:t>
          </a:r>
        </a:p>
      </dgm:t>
    </dgm:pt>
    <dgm:pt modelId="{404B28D3-CB52-4834-8A30-9E8366E561AA}" type="parTrans" cxnId="{40B84C20-941B-482B-87DA-265CCE6C9FAB}">
      <dgm:prSet/>
      <dgm:spPr/>
      <dgm:t>
        <a:bodyPr/>
        <a:lstStyle/>
        <a:p>
          <a:endParaRPr lang="ru-RU"/>
        </a:p>
      </dgm:t>
    </dgm:pt>
    <dgm:pt modelId="{FB5BEF7F-6A9C-49EB-816E-C638C21961B0}" type="sibTrans" cxnId="{40B84C20-941B-482B-87DA-265CCE6C9FAB}">
      <dgm:prSet/>
      <dgm:spPr/>
      <dgm:t>
        <a:bodyPr/>
        <a:lstStyle/>
        <a:p>
          <a:endParaRPr lang="ru-RU"/>
        </a:p>
      </dgm:t>
    </dgm:pt>
    <dgm:pt modelId="{2C379850-40E8-44D2-80E6-3201319324E0}">
      <dgm:prSet/>
      <dgm:spPr/>
      <dgm:t>
        <a:bodyPr/>
        <a:lstStyle/>
        <a:p>
          <a:pPr rtl="0"/>
          <a:r>
            <a:rPr lang="ru-RU"/>
            <a:t>создать собственную высокотехнологичную элиту</a:t>
          </a:r>
        </a:p>
      </dgm:t>
    </dgm:pt>
    <dgm:pt modelId="{5C832042-F17B-44BA-96C3-BADD0F5473B6}" type="parTrans" cxnId="{B2B7FE0F-975C-4B42-A57B-EA40BF33445C}">
      <dgm:prSet/>
      <dgm:spPr/>
      <dgm:t>
        <a:bodyPr/>
        <a:lstStyle/>
        <a:p>
          <a:endParaRPr lang="ru-RU"/>
        </a:p>
      </dgm:t>
    </dgm:pt>
    <dgm:pt modelId="{5E40B046-AF94-44C2-84B8-EE9BA60A416D}" type="sibTrans" cxnId="{B2B7FE0F-975C-4B42-A57B-EA40BF33445C}">
      <dgm:prSet/>
      <dgm:spPr/>
      <dgm:t>
        <a:bodyPr/>
        <a:lstStyle/>
        <a:p>
          <a:endParaRPr lang="ru-RU"/>
        </a:p>
      </dgm:t>
    </dgm:pt>
    <dgm:pt modelId="{104BE975-B8E9-49E0-BCC6-91CC30CE24D0}">
      <dgm:prSet/>
      <dgm:spPr/>
      <dgm:t>
        <a:bodyPr/>
        <a:lstStyle/>
        <a:p>
          <a:pPr rtl="0"/>
          <a:r>
            <a:rPr lang="ru-RU"/>
            <a:t>пресекать нецелевое использование финансовых ресурсов</a:t>
          </a:r>
        </a:p>
      </dgm:t>
    </dgm:pt>
    <dgm:pt modelId="{A1000609-2752-4810-BA2C-557ACD8C9C4E}" type="parTrans" cxnId="{56CA06F6-E1C6-41BF-9083-C771A1A9935A}">
      <dgm:prSet/>
      <dgm:spPr/>
      <dgm:t>
        <a:bodyPr/>
        <a:lstStyle/>
        <a:p>
          <a:endParaRPr lang="ru-RU"/>
        </a:p>
      </dgm:t>
    </dgm:pt>
    <dgm:pt modelId="{4DDC6362-9F33-4577-BFFE-A2D328E608D8}" type="sibTrans" cxnId="{56CA06F6-E1C6-41BF-9083-C771A1A9935A}">
      <dgm:prSet/>
      <dgm:spPr/>
      <dgm:t>
        <a:bodyPr/>
        <a:lstStyle/>
        <a:p>
          <a:endParaRPr lang="ru-RU"/>
        </a:p>
      </dgm:t>
    </dgm:pt>
    <dgm:pt modelId="{0DBADDB5-AFB0-4E1B-BB34-6271838E65DE}">
      <dgm:prSet/>
      <dgm:spPr/>
      <dgm:t>
        <a:bodyPr/>
        <a:lstStyle/>
        <a:p>
          <a:pPr rtl="0"/>
          <a:r>
            <a:rPr lang="ru-RU" dirty="0"/>
            <a:t>создать свою модель </a:t>
          </a:r>
          <a:r>
            <a:rPr lang="ru-RU" dirty="0" err="1"/>
            <a:t>человекоцентричного</a:t>
          </a:r>
          <a:r>
            <a:rPr lang="ru-RU" dirty="0"/>
            <a:t> развития</a:t>
          </a:r>
        </a:p>
      </dgm:t>
    </dgm:pt>
    <dgm:pt modelId="{1F7DE699-7733-48F3-A1AE-97A700090FDB}" type="parTrans" cxnId="{B55D1872-1950-49B1-9F0E-D7980BCBA98C}">
      <dgm:prSet/>
      <dgm:spPr/>
      <dgm:t>
        <a:bodyPr/>
        <a:lstStyle/>
        <a:p>
          <a:endParaRPr lang="ru-RU"/>
        </a:p>
      </dgm:t>
    </dgm:pt>
    <dgm:pt modelId="{D5EC4CB0-211A-4C63-84E8-CAC3CB06D29C}" type="sibTrans" cxnId="{B55D1872-1950-49B1-9F0E-D7980BCBA98C}">
      <dgm:prSet/>
      <dgm:spPr/>
      <dgm:t>
        <a:bodyPr/>
        <a:lstStyle/>
        <a:p>
          <a:endParaRPr lang="ru-RU"/>
        </a:p>
      </dgm:t>
    </dgm:pt>
    <dgm:pt modelId="{D9AD679A-87F6-4AA8-8B28-7302C9F63B48}" type="pres">
      <dgm:prSet presAssocID="{E74D0EE6-B320-4502-AE96-021D267B0788}" presName="Name0" presStyleCnt="0">
        <dgm:presLayoutVars>
          <dgm:dir/>
          <dgm:animLvl val="lvl"/>
          <dgm:resizeHandles val="exact"/>
        </dgm:presLayoutVars>
      </dgm:prSet>
      <dgm:spPr/>
      <dgm:t>
        <a:bodyPr/>
        <a:lstStyle/>
        <a:p>
          <a:endParaRPr lang="ru-RU"/>
        </a:p>
      </dgm:t>
    </dgm:pt>
    <dgm:pt modelId="{55AE0839-0320-4FA4-A555-277474D3CB62}" type="pres">
      <dgm:prSet presAssocID="{F0E591B6-3036-4D06-B222-036673012067}" presName="composite" presStyleCnt="0"/>
      <dgm:spPr/>
    </dgm:pt>
    <dgm:pt modelId="{FC7E862C-448C-424F-ADDB-1A7D078F7AE9}" type="pres">
      <dgm:prSet presAssocID="{F0E591B6-3036-4D06-B222-036673012067}" presName="parTx" presStyleLbl="alignNode1" presStyleIdx="0" presStyleCnt="1">
        <dgm:presLayoutVars>
          <dgm:chMax val="0"/>
          <dgm:chPref val="0"/>
          <dgm:bulletEnabled val="1"/>
        </dgm:presLayoutVars>
      </dgm:prSet>
      <dgm:spPr/>
      <dgm:t>
        <a:bodyPr/>
        <a:lstStyle/>
        <a:p>
          <a:endParaRPr lang="ru-RU"/>
        </a:p>
      </dgm:t>
    </dgm:pt>
    <dgm:pt modelId="{F0A030D6-BBAB-434E-8575-9981BEDE91BD}" type="pres">
      <dgm:prSet presAssocID="{F0E591B6-3036-4D06-B222-036673012067}" presName="desTx" presStyleLbl="alignAccFollowNode1" presStyleIdx="0" presStyleCnt="1">
        <dgm:presLayoutVars>
          <dgm:bulletEnabled val="1"/>
        </dgm:presLayoutVars>
      </dgm:prSet>
      <dgm:spPr/>
      <dgm:t>
        <a:bodyPr/>
        <a:lstStyle/>
        <a:p>
          <a:endParaRPr lang="ru-RU"/>
        </a:p>
      </dgm:t>
    </dgm:pt>
  </dgm:ptLst>
  <dgm:cxnLst>
    <dgm:cxn modelId="{90B8E90D-36BE-433E-9FD4-DA8B992DF8A1}" type="presOf" srcId="{0DBADDB5-AFB0-4E1B-BB34-6271838E65DE}" destId="{F0A030D6-BBAB-434E-8575-9981BEDE91BD}" srcOrd="0" destOrd="5" presId="urn:microsoft.com/office/officeart/2005/8/layout/hList1"/>
    <dgm:cxn modelId="{8DD80E1B-C470-4E89-AD13-5EA7AA9F4AFA}" srcId="{E74D0EE6-B320-4502-AE96-021D267B0788}" destId="{F0E591B6-3036-4D06-B222-036673012067}" srcOrd="0" destOrd="0" parTransId="{0AAD604B-3972-408E-9BBE-109E17E6BE30}" sibTransId="{927A7868-A477-407A-9CE3-6CB2CBD2BA9F}"/>
    <dgm:cxn modelId="{C2B8364C-E318-49DC-87D8-E4476A8C69B9}" type="presOf" srcId="{DC716A85-35BE-49F7-9D02-8EDB33663DE3}" destId="{F0A030D6-BBAB-434E-8575-9981BEDE91BD}" srcOrd="0" destOrd="1" presId="urn:microsoft.com/office/officeart/2005/8/layout/hList1"/>
    <dgm:cxn modelId="{23EEBFCF-A3C4-4267-BD1C-273C927A3035}" type="presOf" srcId="{2C379850-40E8-44D2-80E6-3201319324E0}" destId="{F0A030D6-BBAB-434E-8575-9981BEDE91BD}" srcOrd="0" destOrd="3" presId="urn:microsoft.com/office/officeart/2005/8/layout/hList1"/>
    <dgm:cxn modelId="{42C0E261-E782-4307-BE8B-32CC25E26E7A}" type="presOf" srcId="{E74D0EE6-B320-4502-AE96-021D267B0788}" destId="{D9AD679A-87F6-4AA8-8B28-7302C9F63B48}" srcOrd="0" destOrd="0" presId="urn:microsoft.com/office/officeart/2005/8/layout/hList1"/>
    <dgm:cxn modelId="{B2B7FE0F-975C-4B42-A57B-EA40BF33445C}" srcId="{F0E591B6-3036-4D06-B222-036673012067}" destId="{2C379850-40E8-44D2-80E6-3201319324E0}" srcOrd="3" destOrd="0" parTransId="{5C832042-F17B-44BA-96C3-BADD0F5473B6}" sibTransId="{5E40B046-AF94-44C2-84B8-EE9BA60A416D}"/>
    <dgm:cxn modelId="{74901405-C60D-4148-A802-00A906D7A055}" srcId="{F0E591B6-3036-4D06-B222-036673012067}" destId="{12480718-53AB-4FA3-85A5-3A0AB4245730}" srcOrd="0" destOrd="0" parTransId="{5F275A47-F5E0-495A-9124-91D37E26953F}" sibTransId="{362DC36A-5E78-410E-8BC9-6F53C0EC9ECE}"/>
    <dgm:cxn modelId="{EFC0E866-2C7B-4846-BDAE-53DF64A3F156}" type="presOf" srcId="{12480718-53AB-4FA3-85A5-3A0AB4245730}" destId="{F0A030D6-BBAB-434E-8575-9981BEDE91BD}" srcOrd="0" destOrd="0" presId="urn:microsoft.com/office/officeart/2005/8/layout/hList1"/>
    <dgm:cxn modelId="{44784D80-279F-47F0-A55F-90D545123DFE}" type="presOf" srcId="{14730A22-8C18-4CE5-B3D7-423822FA3DC7}" destId="{F0A030D6-BBAB-434E-8575-9981BEDE91BD}" srcOrd="0" destOrd="2" presId="urn:microsoft.com/office/officeart/2005/8/layout/hList1"/>
    <dgm:cxn modelId="{40B84C20-941B-482B-87DA-265CCE6C9FAB}" srcId="{F0E591B6-3036-4D06-B222-036673012067}" destId="{14730A22-8C18-4CE5-B3D7-423822FA3DC7}" srcOrd="2" destOrd="0" parTransId="{404B28D3-CB52-4834-8A30-9E8366E561AA}" sibTransId="{FB5BEF7F-6A9C-49EB-816E-C638C21961B0}"/>
    <dgm:cxn modelId="{9A91C156-CF5E-409F-A465-53EE1AEA302D}" type="presOf" srcId="{104BE975-B8E9-49E0-BCC6-91CC30CE24D0}" destId="{F0A030D6-BBAB-434E-8575-9981BEDE91BD}" srcOrd="0" destOrd="4" presId="urn:microsoft.com/office/officeart/2005/8/layout/hList1"/>
    <dgm:cxn modelId="{56CA06F6-E1C6-41BF-9083-C771A1A9935A}" srcId="{F0E591B6-3036-4D06-B222-036673012067}" destId="{104BE975-B8E9-49E0-BCC6-91CC30CE24D0}" srcOrd="4" destOrd="0" parTransId="{A1000609-2752-4810-BA2C-557ACD8C9C4E}" sibTransId="{4DDC6362-9F33-4577-BFFE-A2D328E608D8}"/>
    <dgm:cxn modelId="{B2DF7010-FDCD-43D3-885B-4D939E3D370E}" srcId="{F0E591B6-3036-4D06-B222-036673012067}" destId="{DC716A85-35BE-49F7-9D02-8EDB33663DE3}" srcOrd="1" destOrd="0" parTransId="{5F3129CD-E772-4658-9D99-5C65A374ED53}" sibTransId="{146B0110-4ADD-471E-AAEE-4A7C04EE5671}"/>
    <dgm:cxn modelId="{B55D1872-1950-49B1-9F0E-D7980BCBA98C}" srcId="{F0E591B6-3036-4D06-B222-036673012067}" destId="{0DBADDB5-AFB0-4E1B-BB34-6271838E65DE}" srcOrd="5" destOrd="0" parTransId="{1F7DE699-7733-48F3-A1AE-97A700090FDB}" sibTransId="{D5EC4CB0-211A-4C63-84E8-CAC3CB06D29C}"/>
    <dgm:cxn modelId="{81C2F67F-9C70-4D91-ACBA-F074C32FE341}" type="presOf" srcId="{F0E591B6-3036-4D06-B222-036673012067}" destId="{FC7E862C-448C-424F-ADDB-1A7D078F7AE9}" srcOrd="0" destOrd="0" presId="urn:microsoft.com/office/officeart/2005/8/layout/hList1"/>
    <dgm:cxn modelId="{152A5942-1E48-4904-A1A5-E931B1B030F6}" type="presParOf" srcId="{D9AD679A-87F6-4AA8-8B28-7302C9F63B48}" destId="{55AE0839-0320-4FA4-A555-277474D3CB62}" srcOrd="0" destOrd="0" presId="urn:microsoft.com/office/officeart/2005/8/layout/hList1"/>
    <dgm:cxn modelId="{BD4823AD-8F2E-4D72-9543-8AA3C031E762}" type="presParOf" srcId="{55AE0839-0320-4FA4-A555-277474D3CB62}" destId="{FC7E862C-448C-424F-ADDB-1A7D078F7AE9}" srcOrd="0" destOrd="0" presId="urn:microsoft.com/office/officeart/2005/8/layout/hList1"/>
    <dgm:cxn modelId="{7E859FAA-12C2-41A2-A298-DD3556E5CED0}" type="presParOf" srcId="{55AE0839-0320-4FA4-A555-277474D3CB62}" destId="{F0A030D6-BBAB-434E-8575-9981BEDE91BD}"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F92AAEB-9529-44B8-A852-C27845311696}" type="datetimeFigureOut">
              <a:rPr lang="ru-RU"/>
              <a:pPr>
                <a:defRPr/>
              </a:pPr>
              <a:t>07.03.2021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C33AD1-E7A1-499B-99F0-AEB735B7027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Образ слайда 1"/>
          <p:cNvSpPr>
            <a:spLocks noGrp="1" noRot="1" noChangeAspect="1"/>
          </p:cNvSpPr>
          <p:nvPr>
            <p:ph type="sldImg"/>
          </p:nvPr>
        </p:nvSpPr>
        <p:spPr bwMode="auto">
          <a:noFill/>
          <a:ln>
            <a:solidFill>
              <a:srgbClr val="000000"/>
            </a:solidFill>
            <a:miter lim="800000"/>
            <a:headEnd/>
            <a:tailEnd/>
          </a:ln>
        </p:spPr>
      </p:sp>
      <p:sp>
        <p:nvSpPr>
          <p:cNvPr id="1751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51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FE823-6E00-4550-9E51-BF5F1D636B79}" type="slidenum">
              <a:rPr lang="ru-RU"/>
              <a:pPr fontAlgn="base">
                <a:spcBef>
                  <a:spcPct val="0"/>
                </a:spcBef>
                <a:spcAft>
                  <a:spcPct val="0"/>
                </a:spcAft>
                <a:defRPr/>
              </a:pPr>
              <a:t>157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F898A058-3B7D-4D68-989D-D1AF5EFE905E}" type="datetimeFigureOut">
              <a:rPr lang="ru-RU"/>
              <a:pPr>
                <a:defRPr/>
              </a:pPr>
              <a:t>07.03.2021</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4C6C3BEE-74C0-47C1-AF01-1CCAD241D8E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283BEB66-4D20-429E-8FA1-C9A67DF84798}" type="datetimeFigureOut">
              <a:rPr lang="ru-RU"/>
              <a:pPr>
                <a:defRPr/>
              </a:pPr>
              <a:t>07.03.2021</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CD6A24D-144C-4B7D-A687-55842E5D0D8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D235E8CA-2154-4130-A658-9525C23D13F2}" type="datetimeFigureOut">
              <a:rPr lang="ru-RU"/>
              <a:pPr>
                <a:defRPr/>
              </a:pPr>
              <a:t>07.03.2021</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F4859721-1E6F-4438-8AF5-BE713FAF33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0E69D771-9764-4BE0-A859-A692922D203D}" type="datetimeFigureOut">
              <a:rPr lang="ru-RU"/>
              <a:pPr>
                <a:defRPr/>
              </a:pPr>
              <a:t>07.03.2021</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9F1B61FE-8F6C-441A-91C2-EB7C08D12F2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C49FC3FC-C09A-4E4E-87C7-AF780ADC87B5}" type="datetimeFigureOut">
              <a:rPr lang="ru-RU"/>
              <a:pPr>
                <a:defRPr/>
              </a:pPr>
              <a:t>07.03.2021</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441C6EB2-F605-47B4-9084-7A816A63098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F993AA30-6B14-48F7-B27D-4EF2D10B2D7D}" type="datetimeFigureOut">
              <a:rPr lang="ru-RU"/>
              <a:pPr>
                <a:defRPr/>
              </a:pPr>
              <a:t>07.03.2021</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22703AF3-E221-4DC8-8B32-61345627BB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37738199-0BE9-4083-8C51-7E40C882A4BE}" type="datetimeFigureOut">
              <a:rPr lang="ru-RU"/>
              <a:pPr>
                <a:defRPr/>
              </a:pPr>
              <a:t>07.03.2021</a:t>
            </a:fld>
            <a:endParaRPr lang="ru-RU"/>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5AEF05F2-8CA1-4C9E-8B00-728D4902DD5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17FBD06D-84B6-4D51-8534-372F619EAE2C}" type="datetimeFigureOut">
              <a:rPr lang="ru-RU"/>
              <a:pPr>
                <a:defRPr/>
              </a:pPr>
              <a:t>07.03.2021</a:t>
            </a:fld>
            <a:endParaRPr lang="ru-RU"/>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8D3C22C8-639C-424C-B4AD-134117EEBF0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0BF2D320-F2FB-49C6-BC0D-035B982B3C9D}" type="datetimeFigureOut">
              <a:rPr lang="ru-RU"/>
              <a:pPr>
                <a:defRPr/>
              </a:pPr>
              <a:t>07.03.2021</a:t>
            </a:fld>
            <a:endParaRPr lang="ru-RU"/>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BDBA8250-B35E-46E0-BFE1-5CE6939C91A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6DF01756-DEAB-4735-B408-C601D3DDBF8E}" type="datetimeFigureOut">
              <a:rPr lang="ru-RU"/>
              <a:pPr>
                <a:defRPr/>
              </a:pPr>
              <a:t>07.03.2021</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0DD36F2F-7C19-4DA8-9A48-8BA9D5840AE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16D40541-0970-4555-8E65-9C28F6EEF80B}" type="datetimeFigureOut">
              <a:rPr lang="ru-RU"/>
              <a:pPr>
                <a:defRPr/>
              </a:pPr>
              <a:t>07.03.2021</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2DCF7E9F-BFD7-4D38-B46F-DC80526827E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4AA07A5-9EC0-4CDF-98FB-66D090F188A3}" type="datetimeFigureOut">
              <a:rPr lang="ru-RU"/>
              <a:pPr>
                <a:defRPr/>
              </a:pPr>
              <a:t>07.03.2021</a:t>
            </a:fld>
            <a:endParaRPr lang="ru-RU"/>
          </a:p>
        </p:txBody>
      </p:sp>
      <p:sp>
        <p:nvSpPr>
          <p:cNvPr id="5" name="Нижний колонтитул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E6F775-E419-4AC8-A881-7442C440E2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____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a:xfrm>
            <a:off x="914400" y="2130425"/>
            <a:ext cx="10363200" cy="1470025"/>
          </a:xfrm>
        </p:spPr>
        <p:txBody>
          <a:bodyPr/>
          <a:lstStyle/>
          <a:p>
            <a:pPr eaLnBrk="1" hangingPunct="1"/>
            <a:r>
              <a:rPr lang="ru-RU" sz="4800" smtClean="0"/>
              <a:t>Россия и англо-саксонский глобализм</a:t>
            </a:r>
          </a:p>
        </p:txBody>
      </p:sp>
      <p:sp>
        <p:nvSpPr>
          <p:cNvPr id="14342" name="Rectangle 6"/>
          <p:cNvSpPr>
            <a:spLocks noGrp="1"/>
          </p:cNvSpPr>
          <p:nvPr>
            <p:ph type="subTitle" idx="4294967295"/>
          </p:nvPr>
        </p:nvSpPr>
        <p:spPr>
          <a:xfrm>
            <a:off x="1828800" y="3886200"/>
            <a:ext cx="8534400" cy="1752600"/>
          </a:xfrm>
        </p:spPr>
        <p:txBody>
          <a:bodyPr/>
          <a:lstStyle/>
          <a:p>
            <a:pPr marL="0" indent="0" algn="r">
              <a:buFont typeface="Arial" charset="0"/>
              <a:buNone/>
            </a:pPr>
            <a:r>
              <a:rPr lang="ru-RU" i="1" smtClean="0">
                <a:latin typeface="Times New Roman" pitchFamily="18" charset="0"/>
              </a:rPr>
              <a:t>П.Толмачев, лекция по курсу: международные экономические отношения</a:t>
            </a:r>
            <a:r>
              <a:rPr lang="ru-RU"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idx="1"/>
          </p:nvPr>
        </p:nvSpPr>
        <p:spPr>
          <a:xfrm>
            <a:off x="596900" y="1139825"/>
            <a:ext cx="11099800" cy="4351338"/>
          </a:xfrm>
        </p:spPr>
        <p:txBody>
          <a:bodyPr/>
          <a:lstStyle/>
          <a:p>
            <a:pPr algn="just" eaLnBrk="1" hangingPunct="1"/>
            <a:r>
              <a:rPr lang="ru-RU" sz="2600" smtClean="0">
                <a:latin typeface="Georgia" pitchFamily="18" charset="0"/>
              </a:rPr>
              <a:t>ТНК Великобритании играют значительную роль в процессе интернационализации производства и капитала, а также в процессах глобализации. В 2018 г. в списке газеты </a:t>
            </a:r>
            <a:r>
              <a:rPr lang="en-US" sz="2600" smtClean="0">
                <a:latin typeface="Georgia" pitchFamily="18" charset="0"/>
              </a:rPr>
              <a:t>Financial Times</a:t>
            </a:r>
            <a:r>
              <a:rPr lang="ru-RU" sz="2600" smtClean="0">
                <a:latin typeface="Georgia" pitchFamily="18" charset="0"/>
              </a:rPr>
              <a:t> из 500 крупнейших инвестиционных компаний мира по рыночной капитализации акций насчитывалось </a:t>
            </a:r>
            <a:r>
              <a:rPr lang="ru-RU" sz="2600" smtClean="0">
                <a:solidFill>
                  <a:srgbClr val="C00000"/>
                </a:solidFill>
                <a:latin typeface="Georgia" pitchFamily="18" charset="0"/>
              </a:rPr>
              <a:t>28 британских компаний. </a:t>
            </a:r>
            <a:r>
              <a:rPr lang="ru-RU" sz="2600" smtClean="0">
                <a:latin typeface="Georgia" pitchFamily="18" charset="0"/>
              </a:rPr>
              <a:t>По количеству компании, представленных в этом списке, </a:t>
            </a:r>
            <a:r>
              <a:rPr lang="ru-RU" sz="2600" smtClean="0">
                <a:solidFill>
                  <a:srgbClr val="C00000"/>
                </a:solidFill>
                <a:latin typeface="Georgia" pitchFamily="18" charset="0"/>
              </a:rPr>
              <a:t>Великобритания уступила только США и Японии. </a:t>
            </a:r>
          </a:p>
          <a:p>
            <a:pPr algn="just" eaLnBrk="1" hangingPunct="1"/>
            <a:r>
              <a:rPr lang="ru-RU" sz="2600" smtClean="0">
                <a:solidFill>
                  <a:srgbClr val="C00000"/>
                </a:solidFill>
                <a:latin typeface="Georgia" pitchFamily="18" charset="0"/>
              </a:rPr>
              <a:t>Три британских ТНК входят в десятку крупнейших нефинансовых ТНК по величине зарубежных активов в 2017 г.</a:t>
            </a:r>
            <a:r>
              <a:rPr lang="ru-RU" sz="2600" smtClean="0">
                <a:latin typeface="Georgia" pitchFamily="18" charset="0"/>
              </a:rPr>
              <a:t> При этом наибольшую долю зарубежных финансовых активов в общем объеме активов имеет компания </a:t>
            </a:r>
            <a:r>
              <a:rPr lang="en-US" sz="2600" smtClean="0">
                <a:solidFill>
                  <a:srgbClr val="C00000"/>
                </a:solidFill>
                <a:latin typeface="Georgia" pitchFamily="18" charset="0"/>
              </a:rPr>
              <a:t>British American Tobacco</a:t>
            </a:r>
            <a:r>
              <a:rPr lang="ru-RU" sz="2600" smtClean="0">
                <a:solidFill>
                  <a:srgbClr val="C00000"/>
                </a:solidFill>
                <a:latin typeface="Georgia" pitchFamily="18" charset="0"/>
              </a:rPr>
              <a:t>.</a:t>
            </a:r>
          </a:p>
          <a:p>
            <a:pPr eaLnBrk="1" hangingPunct="1"/>
            <a:endParaRPr lang="ru-RU"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Заголовок 1"/>
          <p:cNvSpPr>
            <a:spLocks noGrp="1"/>
          </p:cNvSpPr>
          <p:nvPr>
            <p:ph type="title"/>
          </p:nvPr>
        </p:nvSpPr>
        <p:spPr/>
        <p:txBody>
          <a:bodyPr/>
          <a:lstStyle/>
          <a:p>
            <a:pPr eaLnBrk="1" hangingPunct="1"/>
            <a:r>
              <a:rPr lang="ru-RU" smtClean="0"/>
              <a:t>Противоречия долларовой системы</a:t>
            </a:r>
          </a:p>
        </p:txBody>
      </p:sp>
      <p:sp>
        <p:nvSpPr>
          <p:cNvPr id="115714" name="Объект 2"/>
          <p:cNvSpPr>
            <a:spLocks noGrp="1"/>
          </p:cNvSpPr>
          <p:nvPr>
            <p:ph sz="half" idx="1"/>
          </p:nvPr>
        </p:nvSpPr>
        <p:spPr/>
        <p:txBody>
          <a:bodyPr/>
          <a:lstStyle/>
          <a:p>
            <a:pPr marL="0" indent="0" eaLnBrk="1" hangingPunct="1">
              <a:buFont typeface="Arial" charset="0"/>
              <a:buNone/>
            </a:pPr>
            <a:r>
              <a:rPr lang="ru-RU" sz="1800" smtClean="0"/>
              <a:t>С точки зрения теории, создание глобальных (региональных) расчётных денежных единиц является закономерным следствием глобализации (регионализации) экономики и необходимым условием для её стабильного и системного регулирования. Однако использование национальных валют в мировой экономике усложняет возможности её эффективного наднационального регулирования. Данное противоречие обусловлено, в первую очередь, использованием доллара США в качестве валюты международных расчётов, кредитов, резервов и инвестиций.</a:t>
            </a:r>
          </a:p>
        </p:txBody>
      </p:sp>
      <p:sp>
        <p:nvSpPr>
          <p:cNvPr id="4" name="Объект 3"/>
          <p:cNvSpPr>
            <a:spLocks noGrp="1"/>
          </p:cNvSpPr>
          <p:nvPr>
            <p:ph sz="half" idx="2"/>
          </p:nvPr>
        </p:nvSpPr>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ru-RU" dirty="0"/>
              <a:t>Эти функции доллара порождают следующие противоречия в мировой экономике:</a:t>
            </a:r>
          </a:p>
          <a:p>
            <a:pPr eaLnBrk="1" fontAlgn="auto" hangingPunct="1">
              <a:spcAft>
                <a:spcPts val="0"/>
              </a:spcAft>
              <a:buFont typeface="Arial" panose="020B0604020202020204" pitchFamily="34" charset="0"/>
              <a:buChar char="•"/>
              <a:defRPr/>
            </a:pPr>
            <a:r>
              <a:rPr lang="ru-RU" dirty="0"/>
              <a:t>Противоречие между использованием доллара для расчёта ППС в качестве эталона и определением стоимости самого доллара на основе виртуальных биржевых котировок.</a:t>
            </a:r>
          </a:p>
          <a:p>
            <a:pPr eaLnBrk="1" fontAlgn="auto" hangingPunct="1">
              <a:spcAft>
                <a:spcPts val="0"/>
              </a:spcAft>
              <a:buFont typeface="Arial" panose="020B0604020202020204" pitchFamily="34" charset="0"/>
              <a:buChar char="•"/>
              <a:defRPr/>
            </a:pPr>
            <a:r>
              <a:rPr lang="ru-RU" dirty="0"/>
              <a:t>Противоречие между чрезвычайным международным спросом на доллар как на виртуальный товар и его использованием в качестве главного средства международных расчётов и платежей.</a:t>
            </a:r>
          </a:p>
          <a:p>
            <a:pPr eaLnBrk="1" fontAlgn="auto" hangingPunct="1">
              <a:spcAft>
                <a:spcPts val="0"/>
              </a:spcAft>
              <a:buFont typeface="Arial" panose="020B0604020202020204" pitchFamily="34" charset="0"/>
              <a:buChar char="•"/>
              <a:defRPr/>
            </a:pPr>
            <a:r>
              <a:rPr lang="ru-RU" dirty="0"/>
              <a:t>Противоречие, возникающее вследствие использования доллара как основной валюты </a:t>
            </a:r>
            <a:r>
              <a:rPr lang="ru-RU" dirty="0" err="1"/>
              <a:t>деноминирования</a:t>
            </a:r>
            <a:r>
              <a:rPr lang="ru-RU" dirty="0"/>
              <a:t> активов международного финансового рынка при завышенной доходности иностранных финансовых активов относительно доходности аналогичных американских активов, что является следствием действующей системы присвоения кредитных рейтингов.</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Заголовок 1"/>
          <p:cNvSpPr>
            <a:spLocks noGrp="1"/>
          </p:cNvSpPr>
          <p:nvPr>
            <p:ph type="title"/>
          </p:nvPr>
        </p:nvSpPr>
        <p:spPr/>
        <p:txBody>
          <a:bodyPr/>
          <a:lstStyle/>
          <a:p>
            <a:pPr eaLnBrk="1" hangingPunct="1"/>
            <a:r>
              <a:rPr lang="ru-RU" smtClean="0"/>
              <a:t>Юань – региональная валюта?</a:t>
            </a:r>
          </a:p>
        </p:txBody>
      </p:sp>
      <p:sp>
        <p:nvSpPr>
          <p:cNvPr id="3" name="Объект 2"/>
          <p:cNvSpPr>
            <a:spLocks noGrp="1"/>
          </p:cNvSpPr>
          <p:nvPr>
            <p:ph sz="half" idx="1"/>
          </p:nvPr>
        </p:nvSpPr>
        <p:spPr>
          <a:xfrm>
            <a:off x="284163" y="1825625"/>
            <a:ext cx="5735637" cy="4351338"/>
          </a:xfrm>
        </p:spPr>
        <p:txBody>
          <a:bodyPr rtlCol="0">
            <a:normAutofit fontScale="40000" lnSpcReduction="20000"/>
          </a:bodyPr>
          <a:lstStyle/>
          <a:p>
            <a:pPr marL="0" indent="0" eaLnBrk="1" fontAlgn="auto" hangingPunct="1">
              <a:spcAft>
                <a:spcPts val="0"/>
              </a:spcAft>
              <a:buFont typeface="Arial" panose="020B0604020202020204" pitchFamily="34" charset="0"/>
              <a:buNone/>
              <a:defRPr/>
            </a:pPr>
            <a:r>
              <a:rPr lang="ru-RU" sz="4000" dirty="0"/>
              <a:t>В то же время, доверие к доллару не безгранично, и другие валюты экономически мощных государств, к примеру, китайский юань, обладают огромным потенциалом для становления полноценными региональными валютами. Данную перспективу подтверждают следующие факторы:</a:t>
            </a:r>
          </a:p>
          <a:p>
            <a:pPr eaLnBrk="1" fontAlgn="auto" hangingPunct="1">
              <a:spcAft>
                <a:spcPts val="0"/>
              </a:spcAft>
              <a:buFont typeface="Arial" panose="020B0604020202020204" pitchFamily="34" charset="0"/>
              <a:buChar char="•"/>
              <a:defRPr/>
            </a:pPr>
            <a:r>
              <a:rPr lang="ru-RU" sz="4000" dirty="0"/>
              <a:t>Китай испытывает постоянные торговые дефициты с прочими странами Азии, побуждая накопление резервов и осуществление платежей другими азиатскими странами.</a:t>
            </a:r>
          </a:p>
          <a:p>
            <a:pPr eaLnBrk="1" fontAlgn="auto" hangingPunct="1">
              <a:spcAft>
                <a:spcPts val="0"/>
              </a:spcAft>
              <a:buFont typeface="Arial" panose="020B0604020202020204" pitchFamily="34" charset="0"/>
              <a:buChar char="•"/>
              <a:defRPr/>
            </a:pPr>
            <a:r>
              <a:rPr lang="ru-RU" sz="4000" dirty="0"/>
              <a:t>Постепенное устранение преград для </a:t>
            </a:r>
            <a:r>
              <a:rPr lang="ru-RU" sz="4000" dirty="0" err="1"/>
              <a:t>трансрегионального</a:t>
            </a:r>
            <a:r>
              <a:rPr lang="ru-RU" sz="4000" dirty="0"/>
              <a:t> сотрудничества, что для многих стран может стать подспорьем для углубления финансовых отношений с Китаем.</a:t>
            </a:r>
          </a:p>
          <a:p>
            <a:pPr eaLnBrk="1" fontAlgn="auto" hangingPunct="1">
              <a:spcAft>
                <a:spcPts val="0"/>
              </a:spcAft>
              <a:buFont typeface="Arial" panose="020B0604020202020204" pitchFamily="34" charset="0"/>
              <a:buChar char="•"/>
              <a:defRPr/>
            </a:pPr>
            <a:r>
              <a:rPr lang="ru-RU" sz="4000" dirty="0"/>
              <a:t>Инициатива стран АСЕАН по запуску азиатского рынка облигаций в конкретной местной валюте (предположительно, юане).</a:t>
            </a:r>
          </a:p>
          <a:p>
            <a:pPr eaLnBrk="1" fontAlgn="auto" hangingPunct="1">
              <a:spcAft>
                <a:spcPts val="0"/>
              </a:spcAft>
              <a:buFont typeface="Arial" panose="020B0604020202020204" pitchFamily="34" charset="0"/>
              <a:buChar char="•"/>
              <a:defRPr/>
            </a:pPr>
            <a:r>
              <a:rPr lang="ru-RU" sz="4000" dirty="0"/>
              <a:t>Китай – один из главных вкладчиков инициативы </a:t>
            </a:r>
            <a:r>
              <a:rPr lang="ru-RU" sz="4000" dirty="0" err="1"/>
              <a:t>Чианг</a:t>
            </a:r>
            <a:r>
              <a:rPr lang="ru-RU" sz="4000" dirty="0"/>
              <a:t> Май, что оставляет простор для использования юаня банками и предприятиями в регионе в рамках соглашений между странами.</a:t>
            </a:r>
          </a:p>
          <a:p>
            <a:pPr marL="0" indent="0" eaLnBrk="1" fontAlgn="auto" hangingPunct="1">
              <a:spcAft>
                <a:spcPts val="0"/>
              </a:spcAft>
              <a:buFont typeface="Arial" panose="020B0604020202020204" pitchFamily="34" charset="0"/>
              <a:buNone/>
              <a:defRPr/>
            </a:pPr>
            <a:endParaRPr lang="ru-RU" dirty="0"/>
          </a:p>
        </p:txBody>
      </p:sp>
      <p:sp>
        <p:nvSpPr>
          <p:cNvPr id="4" name="Объект 3"/>
          <p:cNvSpPr>
            <a:spLocks noGrp="1"/>
          </p:cNvSpPr>
          <p:nvPr>
            <p:ph sz="half" idx="2"/>
          </p:nvPr>
        </p:nvSpPr>
        <p:spPr>
          <a:xfrm>
            <a:off x="6172200" y="1825625"/>
            <a:ext cx="5722938" cy="4351338"/>
          </a:xfrm>
        </p:spPr>
        <p:txBody>
          <a:bodyPr rtlCol="0">
            <a:normAutofit fontScale="40000" lnSpcReduction="20000"/>
          </a:bodyPr>
          <a:lstStyle/>
          <a:p>
            <a:pPr marL="0" indent="0" eaLnBrk="1" fontAlgn="auto" hangingPunct="1">
              <a:spcAft>
                <a:spcPts val="0"/>
              </a:spcAft>
              <a:buFont typeface="Arial" panose="020B0604020202020204" pitchFamily="34" charset="0"/>
              <a:buNone/>
              <a:defRPr/>
            </a:pPr>
            <a:r>
              <a:rPr lang="ru-RU" sz="4000" dirty="0"/>
              <a:t>Тем не менее, есть и аргументы против возможности становления юаня, как региональной валюты:</a:t>
            </a:r>
          </a:p>
          <a:p>
            <a:pPr eaLnBrk="1" fontAlgn="auto" hangingPunct="1">
              <a:spcAft>
                <a:spcPts val="0"/>
              </a:spcAft>
              <a:buFont typeface="Arial" panose="020B0604020202020204" pitchFamily="34" charset="0"/>
              <a:buChar char="•"/>
              <a:defRPr/>
            </a:pPr>
            <a:r>
              <a:rPr lang="ru-RU" sz="4000" dirty="0"/>
              <a:t>В отличие от США, Китай не обладает контролем над глобальными информационно-коммуникационными системами и находится слишком далеко географически от прочих финансовых центров.</a:t>
            </a:r>
          </a:p>
          <a:p>
            <a:pPr eaLnBrk="1" fontAlgn="auto" hangingPunct="1">
              <a:spcAft>
                <a:spcPts val="0"/>
              </a:spcAft>
              <a:buFont typeface="Arial" panose="020B0604020202020204" pitchFamily="34" charset="0"/>
              <a:buChar char="•"/>
              <a:defRPr/>
            </a:pPr>
            <a:r>
              <a:rPr lang="ru-RU" sz="4000" dirty="0"/>
              <a:t>Китай находится в зависимости от Гонконга, который осуществляет независимую от него политику.</a:t>
            </a:r>
          </a:p>
          <a:p>
            <a:pPr eaLnBrk="1" fontAlgn="auto" hangingPunct="1">
              <a:spcAft>
                <a:spcPts val="0"/>
              </a:spcAft>
              <a:buFont typeface="Arial" panose="020B0604020202020204" pitchFamily="34" charset="0"/>
              <a:buChar char="•"/>
              <a:defRPr/>
            </a:pPr>
            <a:r>
              <a:rPr lang="ru-RU" sz="4000" dirty="0"/>
              <a:t>Китай не обладает сопоставимыми с США и ЕС рычагами глобального управления.</a:t>
            </a:r>
          </a:p>
          <a:p>
            <a:pPr eaLnBrk="1" fontAlgn="auto" hangingPunct="1">
              <a:spcAft>
                <a:spcPts val="0"/>
              </a:spcAft>
              <a:buFont typeface="Arial" panose="020B0604020202020204" pitchFamily="34" charset="0"/>
              <a:buChar char="•"/>
              <a:defRPr/>
            </a:pPr>
            <a:r>
              <a:rPr lang="ru-RU" sz="4000" dirty="0"/>
              <a:t>Внешнеполитическая сдержанность Китая.</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Заголовок 1"/>
          <p:cNvSpPr>
            <a:spLocks noGrp="1"/>
          </p:cNvSpPr>
          <p:nvPr>
            <p:ph type="title"/>
          </p:nvPr>
        </p:nvSpPr>
        <p:spPr/>
        <p:txBody>
          <a:bodyPr/>
          <a:lstStyle/>
          <a:p>
            <a:pPr eaLnBrk="1" hangingPunct="1"/>
            <a:r>
              <a:rPr lang="ru-RU" smtClean="0"/>
              <a:t>Наднациональное регулирование</a:t>
            </a:r>
          </a:p>
        </p:txBody>
      </p:sp>
      <p:sp>
        <p:nvSpPr>
          <p:cNvPr id="117762" name="Объект 2"/>
          <p:cNvSpPr>
            <a:spLocks noGrp="1"/>
          </p:cNvSpPr>
          <p:nvPr>
            <p:ph idx="1"/>
          </p:nvPr>
        </p:nvSpPr>
        <p:spPr/>
        <p:txBody>
          <a:bodyPr/>
          <a:lstStyle/>
          <a:p>
            <a:pPr marL="0" indent="0" eaLnBrk="1" hangingPunct="1">
              <a:buFont typeface="Arial" charset="0"/>
              <a:buNone/>
            </a:pPr>
            <a:r>
              <a:rPr lang="ru-RU" sz="2200" smtClean="0"/>
              <a:t>Таким образом, именно отсутствие эффективных механизмов наднационального регулирования процессов финансовой глобализации в условиях консервации доллара как ключевой неофициальной мировой валюты в условиях консервации доллара как ключевой мировой валюты усиливает дисбалансы в мировой экономике. Решением проблемы возвращения мировой экономики к устойчивому рсоту могло бы стать создание наднациональной денежной единицы, не связанной с эмиссионным механизмом ФРС США.</a:t>
            </a:r>
          </a:p>
          <a:p>
            <a:pPr marL="0" indent="0" eaLnBrk="1" hangingPunct="1">
              <a:buFont typeface="Arial" charset="0"/>
              <a:buNone/>
            </a:pPr>
            <a:r>
              <a:rPr lang="ru-RU" sz="2200" smtClean="0"/>
              <a:t>Создание подобной валюты предлагалось Р. Манделлом и Д. Стиглицем. Также куда более изящная система была предложена Кейнсом. Она включала в себя как наднациональный механизм международного Центрального банка, выраженный в банкорах, так и возможности для внутренней валютно-кредитной политики отдельных государств.</a:t>
            </a:r>
          </a:p>
          <a:p>
            <a:pPr marL="0" indent="0" eaLnBrk="1" hangingPunct="1">
              <a:buFont typeface="Arial" charset="0"/>
              <a:buNone/>
            </a:pPr>
            <a:endParaRPr lang="ru-RU"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Заголовок 1"/>
          <p:cNvSpPr>
            <a:spLocks noGrp="1"/>
          </p:cNvSpPr>
          <p:nvPr>
            <p:ph type="title"/>
          </p:nvPr>
        </p:nvSpPr>
        <p:spPr/>
        <p:txBody>
          <a:bodyPr/>
          <a:lstStyle/>
          <a:p>
            <a:pPr eaLnBrk="1" hangingPunct="1"/>
            <a:r>
              <a:rPr lang="ru-RU" smtClean="0"/>
              <a:t>Финансовые институты и их роль</a:t>
            </a:r>
          </a:p>
        </p:txBody>
      </p:sp>
      <p:sp>
        <p:nvSpPr>
          <p:cNvPr id="3" name="Объект 2"/>
          <p:cNvSpPr>
            <a:spLocks noGrp="1"/>
          </p:cNvSpPr>
          <p:nvPr>
            <p:ph sz="half" idx="1"/>
          </p:nvPr>
        </p:nvSpPr>
        <p:spPr/>
        <p:txBody>
          <a:bodyPr rtlCol="0">
            <a:normAutofit/>
          </a:bodyPr>
          <a:lstStyle/>
          <a:p>
            <a:pPr marL="0" indent="0" eaLnBrk="1" fontAlgn="auto" hangingPunct="1">
              <a:spcAft>
                <a:spcPts val="0"/>
              </a:spcAft>
              <a:buFont typeface="Arial" panose="020B0604020202020204" pitchFamily="34" charset="0"/>
              <a:buNone/>
              <a:defRPr/>
            </a:pPr>
            <a:r>
              <a:rPr lang="ru-RU" sz="2000" dirty="0"/>
              <a:t>Международный банк экономического содружества </a:t>
            </a:r>
          </a:p>
          <a:p>
            <a:pPr eaLnBrk="1" fontAlgn="auto" hangingPunct="1">
              <a:spcAft>
                <a:spcPts val="0"/>
              </a:spcAft>
              <a:buFont typeface="Arial" panose="020B0604020202020204" pitchFamily="34" charset="0"/>
              <a:buChar char="•"/>
              <a:defRPr/>
            </a:pPr>
            <a:r>
              <a:rPr lang="ru-RU" sz="2000" dirty="0"/>
              <a:t>осуществлял международные расчёты </a:t>
            </a:r>
          </a:p>
          <a:p>
            <a:pPr eaLnBrk="1" fontAlgn="auto" hangingPunct="1">
              <a:spcAft>
                <a:spcPts val="0"/>
              </a:spcAft>
              <a:buFont typeface="Arial" panose="020B0604020202020204" pitchFamily="34" charset="0"/>
              <a:buChar char="•"/>
              <a:defRPr/>
            </a:pPr>
            <a:r>
              <a:rPr lang="ru-RU" sz="2000" dirty="0"/>
              <a:t>установление разных диапазонов процентных ставок</a:t>
            </a:r>
          </a:p>
          <a:p>
            <a:pPr eaLnBrk="1" fontAlgn="auto" hangingPunct="1">
              <a:spcAft>
                <a:spcPts val="0"/>
              </a:spcAft>
              <a:buFont typeface="Arial" panose="020B0604020202020204" pitchFamily="34" charset="0"/>
              <a:buChar char="•"/>
              <a:defRPr/>
            </a:pPr>
            <a:r>
              <a:rPr lang="ru-RU" sz="2000" dirty="0"/>
              <a:t>получение прибыли не является Не являются целью МБЭС </a:t>
            </a:r>
          </a:p>
          <a:p>
            <a:pPr eaLnBrk="1" fontAlgn="auto" hangingPunct="1">
              <a:spcAft>
                <a:spcPts val="0"/>
              </a:spcAft>
              <a:buFont typeface="Arial" panose="020B0604020202020204" pitchFamily="34" charset="0"/>
              <a:buChar char="•"/>
              <a:defRPr/>
            </a:pPr>
            <a:r>
              <a:rPr lang="ru-RU" sz="2000" dirty="0"/>
              <a:t>Низкие процентные ставки не влияли на размер валютных резервов; </a:t>
            </a:r>
          </a:p>
        </p:txBody>
      </p:sp>
      <p:sp>
        <p:nvSpPr>
          <p:cNvPr id="118787" name="Объект 3"/>
          <p:cNvSpPr>
            <a:spLocks noGrp="1"/>
          </p:cNvSpPr>
          <p:nvPr>
            <p:ph sz="half" idx="2"/>
          </p:nvPr>
        </p:nvSpPr>
        <p:spPr/>
        <p:txBody>
          <a:bodyPr/>
          <a:lstStyle/>
          <a:p>
            <a:pPr marL="0" indent="0" eaLnBrk="1" hangingPunct="1">
              <a:buFont typeface="Arial" charset="0"/>
              <a:buNone/>
            </a:pPr>
            <a:endParaRPr lang="ru-RU" sz="200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Заголовок 1"/>
          <p:cNvSpPr>
            <a:spLocks noGrp="1"/>
          </p:cNvSpPr>
          <p:nvPr>
            <p:ph type="title"/>
          </p:nvPr>
        </p:nvSpPr>
        <p:spPr/>
        <p:txBody>
          <a:bodyPr/>
          <a:lstStyle/>
          <a:p>
            <a:pPr eaLnBrk="1" hangingPunct="1"/>
            <a:r>
              <a:rPr lang="ru-RU" smtClean="0"/>
              <a:t>О переводном рубле</a:t>
            </a:r>
          </a:p>
        </p:txBody>
      </p:sp>
      <p:sp>
        <p:nvSpPr>
          <p:cNvPr id="3" name="Объект 2"/>
          <p:cNvSpPr>
            <a:spLocks noGrp="1"/>
          </p:cNvSpPr>
          <p:nvPr>
            <p:ph idx="1"/>
          </p:nvPr>
        </p:nvSpPr>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dirty="0"/>
              <a:t>Особенность кредитного инструмента </a:t>
            </a:r>
            <a:r>
              <a:rPr lang="ru-RU" dirty="0" err="1"/>
              <a:t>мбэс</a:t>
            </a:r>
            <a:r>
              <a:rPr lang="ru-RU" dirty="0"/>
              <a:t>: неделимый элемент системы международных расчётов.</a:t>
            </a:r>
            <a:br>
              <a:rPr lang="ru-RU" dirty="0"/>
            </a:br>
            <a:r>
              <a:rPr lang="ru-RU" dirty="0"/>
              <a:t>Перевода на рубли не ограничивал использование странами членами-</a:t>
            </a:r>
            <a:r>
              <a:rPr lang="ru-RU" dirty="0" err="1"/>
              <a:t>сэв</a:t>
            </a:r>
            <a:r>
              <a:rPr lang="ru-RU" dirty="0"/>
              <a:t> национальных денег.</a:t>
            </a:r>
          </a:p>
          <a:p>
            <a:pPr marL="0" indent="0" eaLnBrk="1" fontAlgn="auto" hangingPunct="1">
              <a:spcAft>
                <a:spcPts val="0"/>
              </a:spcAft>
              <a:buFont typeface="Arial" panose="020B0604020202020204" pitchFamily="34" charset="0"/>
              <a:buNone/>
              <a:defRPr/>
            </a:pPr>
            <a:r>
              <a:rPr lang="ru-RU" dirty="0"/>
              <a:t>Курс переводного рубля устанавливался к ряду к неконвертируемых валют. </a:t>
            </a:r>
            <a:br>
              <a:rPr lang="ru-RU" dirty="0"/>
            </a:br>
            <a:r>
              <a:rPr lang="ru-RU" dirty="0"/>
              <a:t>Перевод на рубли не обращался виде банкнот монет и казначейских билетов поскольку был клиринговой валютой.</a:t>
            </a:r>
            <a:br>
              <a:rPr lang="ru-RU" dirty="0"/>
            </a:br>
            <a:r>
              <a:rPr lang="ru-RU" dirty="0"/>
              <a:t>На международном уровне группы обслуживать огромные товары потоки продукции сельского хозяйства товаров народного потребления также транспортных средств.</a:t>
            </a:r>
          </a:p>
          <a:p>
            <a:pPr marL="0" indent="0" eaLnBrk="1" fontAlgn="auto" hangingPunct="1">
              <a:spcAft>
                <a:spcPts val="0"/>
              </a:spcAft>
              <a:buFont typeface="Arial" panose="020B0604020202020204" pitchFamily="34" charset="0"/>
              <a:buNone/>
              <a:defRPr/>
            </a:pPr>
            <a:r>
              <a:rPr lang="ru-RU" dirty="0"/>
              <a:t>Завершение функционирования системы многостороннего клиринга с помощью переводного рубля было вызвана политическим кризисом стран СЭВ в 1991-м году. После окончания рубля коллективный валюты был экю, позже стал евро.</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Заголовок 1"/>
          <p:cNvSpPr>
            <a:spLocks noGrp="1"/>
          </p:cNvSpPr>
          <p:nvPr>
            <p:ph type="title"/>
          </p:nvPr>
        </p:nvSpPr>
        <p:spPr/>
        <p:txBody>
          <a:bodyPr/>
          <a:lstStyle/>
          <a:p>
            <a:pPr eaLnBrk="1" hangingPunct="1"/>
            <a:r>
              <a:rPr lang="ru-RU" smtClean="0"/>
              <a:t>Причины создания еврозоны</a:t>
            </a:r>
          </a:p>
        </p:txBody>
      </p:sp>
      <p:sp>
        <p:nvSpPr>
          <p:cNvPr id="3" name="Объект 2"/>
          <p:cNvSpPr>
            <a:spLocks noGrp="1"/>
          </p:cNvSpPr>
          <p:nvPr>
            <p:ph idx="1"/>
          </p:nvPr>
        </p:nvSpPr>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ru-RU" dirty="0"/>
              <a:t>Важной причиной создания еврозоны послужил крах </a:t>
            </a:r>
            <a:r>
              <a:rPr lang="ru-RU" dirty="0" err="1"/>
              <a:t>Бреттен-Вудской</a:t>
            </a:r>
            <a:r>
              <a:rPr lang="ru-RU" dirty="0"/>
              <a:t> системы. Наряду с этим демонетизация золота и переход к системе плавающих валютных курсов поставил европейское государство перед новым испытаниями. Небывалый рост объема торговли валютами с конца 1970 годов и периодически валютные кризисы отрицательно отражались на состояние платёжного баланса отдельных стран и также угрожали дестабилизировать экономическое развитие целых регионов. </a:t>
            </a:r>
          </a:p>
          <a:p>
            <a:pPr marL="0" indent="0" eaLnBrk="1" fontAlgn="auto" hangingPunct="1">
              <a:spcAft>
                <a:spcPts val="0"/>
              </a:spcAft>
              <a:buFont typeface="Arial" panose="020B0604020202020204" pitchFamily="34" charset="0"/>
              <a:buNone/>
              <a:defRPr/>
            </a:pPr>
            <a:r>
              <a:rPr lang="ru-RU" dirty="0"/>
              <a:t>Гибкость </a:t>
            </a:r>
            <a:r>
              <a:rPr lang="ru-RU" dirty="0" err="1"/>
              <a:t>ционной</a:t>
            </a:r>
            <a:r>
              <a:rPr lang="ru-RU" dirty="0"/>
              <a:t> системы оплаты труда также мобильность трудовых ресурсов рамках валютного Союза являются ключевыми критериями в теории ОВЗ. </a:t>
            </a:r>
            <a:br>
              <a:rPr lang="ru-RU" dirty="0"/>
            </a:br>
            <a:r>
              <a:rPr lang="ru-RU" dirty="0"/>
              <a:t>Более важными критериями являются: открытость экономик интеграции финансовых рынков сходство структуру производства и также корреляция экономических циклов.</a:t>
            </a:r>
            <a:br>
              <a:rPr lang="ru-RU" dirty="0"/>
            </a:br>
            <a:r>
              <a:rPr lang="ru-RU" dirty="0"/>
              <a:t>Момента проверки все страны ЕС за исключением Греции номинально выполнили установленные критерии темпа инфляции. </a:t>
            </a:r>
          </a:p>
          <a:p>
            <a:pPr marL="0" indent="0" eaLnBrk="1" fontAlgn="auto" hangingPunct="1">
              <a:spcAft>
                <a:spcPts val="0"/>
              </a:spcAft>
              <a:buFont typeface="Arial" panose="020B0604020202020204" pitchFamily="34" charset="0"/>
              <a:buNone/>
              <a:defRPr/>
            </a:pPr>
            <a:r>
              <a:rPr lang="ru-RU" dirty="0"/>
              <a:t>Более важными критериями являются: открытость экономик интеграции финансовых рынков сходство структуру производства и также корреляция экономических циклов.</a:t>
            </a:r>
            <a:br>
              <a:rPr lang="ru-RU" dirty="0"/>
            </a:br>
            <a:r>
              <a:rPr lang="ru-RU" dirty="0"/>
              <a:t>Момента проверки все страны ЕС за исключением Греции номинально выполнили установленные критерии темпа инфляции. </a:t>
            </a:r>
          </a:p>
          <a:p>
            <a:pPr marL="0" indent="0" eaLnBrk="1" fontAlgn="auto" hangingPunct="1">
              <a:spcAft>
                <a:spcPts val="0"/>
              </a:spcAft>
              <a:buFont typeface="Arial" panose="020B0604020202020204" pitchFamily="34" charset="0"/>
              <a:buNone/>
              <a:defRPr/>
            </a:pPr>
            <a:r>
              <a:rPr lang="ru-RU" dirty="0"/>
              <a:t>Более важными критериями являются: открытость экономик интеграции финансовых рынков сходство структуру производства и также корреляция экономических циклов.</a:t>
            </a:r>
            <a:br>
              <a:rPr lang="ru-RU" dirty="0"/>
            </a:br>
            <a:r>
              <a:rPr lang="ru-RU" dirty="0"/>
              <a:t>Момента проверки все страны ЕС за исключением Греции номинально выполнили установленные критерии темпа инфляции.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Заголовок 1"/>
          <p:cNvSpPr>
            <a:spLocks noGrp="1"/>
          </p:cNvSpPr>
          <p:nvPr>
            <p:ph type="title"/>
          </p:nvPr>
        </p:nvSpPr>
        <p:spPr/>
        <p:txBody>
          <a:bodyPr/>
          <a:lstStyle/>
          <a:p>
            <a:pPr eaLnBrk="1" hangingPunct="1"/>
            <a:r>
              <a:rPr lang="ru-RU" smtClean="0"/>
              <a:t>Кризис</a:t>
            </a:r>
          </a:p>
        </p:txBody>
      </p:sp>
      <p:sp>
        <p:nvSpPr>
          <p:cNvPr id="3" name="Объект 2"/>
          <p:cNvSpPr>
            <a:spLocks noGrp="1"/>
          </p:cNvSpPr>
          <p:nvPr>
            <p:ph idx="1"/>
          </p:nvPr>
        </p:nvSpPr>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dirty="0"/>
              <a:t>Глобальный финансовый экономический кризис вызвал ухудшение качества банковских активов и замораживание межбанковского рынка депозитов, что создало проблему дефицита ликвидности в банковской системе ЭВС. </a:t>
            </a:r>
            <a:br>
              <a:rPr lang="ru-RU" dirty="0"/>
            </a:br>
            <a:r>
              <a:rPr lang="ru-RU" dirty="0"/>
              <a:t>Главной причиной обострения долгового кризиса странах еврозоны стало ухудшение условий рефинансирования на международном рынке капиталов. </a:t>
            </a:r>
            <a:br>
              <a:rPr lang="ru-RU" dirty="0"/>
            </a:br>
            <a:r>
              <a:rPr lang="ru-RU" dirty="0"/>
              <a:t>Крупнейшие европейские банки которые благодаря огромным кредитам, полученным от федеральной резервной системы в 2007-м 2010-м годах смогли очистить свои балансы от «токсичных» активов путём скупки обязательств стран членов еврозоны в больших количествах.</a:t>
            </a:r>
            <a:br>
              <a:rPr lang="ru-RU" dirty="0"/>
            </a:br>
            <a:r>
              <a:rPr lang="ru-RU" dirty="0"/>
              <a:t>В 2010-м году резко увеличение стоимости обслуживания иностранных долларовых обязательствам стран еврозоны последовало за снижением кредитных рейтингов с </a:t>
            </a:r>
            <a:r>
              <a:rPr lang="ru-RU" dirty="0" err="1"/>
              <a:t>инвестиционноно</a:t>
            </a:r>
            <a:r>
              <a:rPr lang="ru-RU" dirty="0"/>
              <a:t> уровня до спекулятивного.</a:t>
            </a:r>
          </a:p>
          <a:p>
            <a:pPr marL="0" indent="0" eaLnBrk="1" fontAlgn="auto" hangingPunct="1">
              <a:spcAft>
                <a:spcPts val="0"/>
              </a:spcAft>
              <a:buFont typeface="Arial" panose="020B0604020202020204" pitchFamily="34" charset="0"/>
              <a:buNone/>
              <a:defRPr/>
            </a:pPr>
            <a:r>
              <a:rPr lang="ru-RU" dirty="0"/>
              <a:t>Иными словами можно сказать что дешевые деньги европейского центрального банка поймали в кредитную ловушку страны еврозоны. </a:t>
            </a:r>
            <a:br>
              <a:rPr lang="ru-RU" dirty="0"/>
            </a:br>
            <a:r>
              <a:rPr lang="ru-RU" dirty="0"/>
              <a:t>Запрет центральных банков о финансирования дефицита государственного бюджета вынудил правительство стран обратиться за помощью к частным международным рынкам капитала. Для Урегулирования До кризиса в евро зоне потребовались нарушение положений договора о создании ЕС Устава европейской системы центральных банков.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Заголовок 1"/>
          <p:cNvSpPr>
            <a:spLocks noGrp="1"/>
          </p:cNvSpPr>
          <p:nvPr>
            <p:ph type="title"/>
          </p:nvPr>
        </p:nvSpPr>
        <p:spPr/>
        <p:txBody>
          <a:bodyPr/>
          <a:lstStyle/>
          <a:p>
            <a:pPr eaLnBrk="1" hangingPunct="1"/>
            <a:r>
              <a:rPr lang="ru-RU" smtClean="0"/>
              <a:t>Промежуточные выводы</a:t>
            </a:r>
          </a:p>
        </p:txBody>
      </p:sp>
      <p:sp>
        <p:nvSpPr>
          <p:cNvPr id="3" name="Объект 2"/>
          <p:cNvSpPr>
            <a:spLocks noGrp="1"/>
          </p:cNvSpPr>
          <p:nvPr>
            <p:ph idx="1"/>
          </p:nvPr>
        </p:nvSpPr>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ru-RU" dirty="0"/>
              <a:t>Из опыта валют интеграции европейского ЭВС можно сделать три важных вывода. </a:t>
            </a:r>
          </a:p>
          <a:p>
            <a:pPr eaLnBrk="1" fontAlgn="auto" hangingPunct="1">
              <a:spcAft>
                <a:spcPts val="0"/>
              </a:spcAft>
              <a:buFont typeface="Arial" panose="020B0604020202020204" pitchFamily="34" charset="0"/>
              <a:buChar char="•"/>
              <a:defRPr/>
            </a:pPr>
            <a:r>
              <a:rPr lang="ru-RU" dirty="0"/>
              <a:t>Во-первых валютная интеграция - мощный инструмент повышение международный </a:t>
            </a:r>
            <a:r>
              <a:rPr lang="ru-RU" dirty="0" err="1"/>
              <a:t>конкурентноспособность</a:t>
            </a:r>
            <a:r>
              <a:rPr lang="ru-RU" dirty="0"/>
              <a:t> регионального Союза сейчас снижения </a:t>
            </a:r>
            <a:r>
              <a:rPr lang="ru-RU" dirty="0" err="1"/>
              <a:t>трансакционных</a:t>
            </a:r>
            <a:r>
              <a:rPr lang="ru-RU" dirty="0"/>
              <a:t> издержек. </a:t>
            </a:r>
          </a:p>
          <a:p>
            <a:pPr eaLnBrk="1" fontAlgn="auto" hangingPunct="1">
              <a:spcAft>
                <a:spcPts val="0"/>
              </a:spcAft>
              <a:buFont typeface="Arial" panose="020B0604020202020204" pitchFamily="34" charset="0"/>
              <a:buChar char="•"/>
              <a:defRPr/>
            </a:pPr>
            <a:r>
              <a:rPr lang="ru-RU" dirty="0"/>
              <a:t>Во вторых в процессе создания экономического Союза особое внимание следует уделять достаточной мобильности трудовых ресурсов путём упрощения </a:t>
            </a:r>
            <a:r>
              <a:rPr lang="ru-RU" dirty="0" err="1"/>
              <a:t>внутрирегионального</a:t>
            </a:r>
            <a:r>
              <a:rPr lang="ru-RU" dirty="0"/>
              <a:t> миграционного, трудового и налогового законодательства, Направленного на снижение издержек и повышения привлекательности трудоустройство для наиболее мобильного сегмента трудовых ресурсов валютного Союза.</a:t>
            </a:r>
          </a:p>
          <a:p>
            <a:pPr eaLnBrk="1" fontAlgn="auto" hangingPunct="1">
              <a:spcAft>
                <a:spcPts val="0"/>
              </a:spcAft>
              <a:buFont typeface="Arial" panose="020B0604020202020204" pitchFamily="34" charset="0"/>
              <a:buChar char="•"/>
              <a:defRPr/>
            </a:pPr>
            <a:r>
              <a:rPr lang="ru-RU" dirty="0"/>
              <a:t>В третьих, в валютной системе режим свободноплавающие курсов является причиной нарушений международных силовых и процентных паритетов.</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Заголовок 1"/>
          <p:cNvSpPr>
            <a:spLocks noGrp="1"/>
          </p:cNvSpPr>
          <p:nvPr>
            <p:ph type="title"/>
          </p:nvPr>
        </p:nvSpPr>
        <p:spPr/>
        <p:txBody>
          <a:bodyPr/>
          <a:lstStyle/>
          <a:p>
            <a:pPr eaLnBrk="1" hangingPunct="1"/>
            <a:r>
              <a:rPr lang="ru-RU" smtClean="0"/>
              <a:t>Кризис и его причины</a:t>
            </a:r>
          </a:p>
        </p:txBody>
      </p:sp>
      <p:sp>
        <p:nvSpPr>
          <p:cNvPr id="3" name="Объект 2"/>
          <p:cNvSpPr>
            <a:spLocks noGrp="1"/>
          </p:cNvSpPr>
          <p:nvPr>
            <p:ph idx="1"/>
          </p:nvPr>
        </p:nvSpPr>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dirty="0"/>
              <a:t>Во избежание кризиса ликвидности, необходима увязка внутренней и внешней ценовой стабильности денег, а также стабильность процентных ставок по кредитам. Только в таком сценарии можно максимально снизить премии за риски инвестиционной деятельности в реальном секторе экономики, что для ЕАЭС является определяющим для регионального экономического развития. Внутренняя стоимость денег должна отражаться во внешней стоимости с учетом ППП.</a:t>
            </a:r>
          </a:p>
          <a:p>
            <a:pPr marL="0" indent="0" eaLnBrk="1" fontAlgn="auto" hangingPunct="1">
              <a:spcAft>
                <a:spcPts val="0"/>
              </a:spcAft>
              <a:buFont typeface="Arial" panose="020B0604020202020204" pitchFamily="34" charset="0"/>
              <a:buNone/>
              <a:defRPr/>
            </a:pPr>
            <a:r>
              <a:rPr lang="ru-RU" dirty="0"/>
              <a:t>Итак, причиной долгосрочного кризиса в Еврозоне является отсутствие эффективной региональной координации государственной политики в финансовой, банковской, бюджетной и монетарной сферах. Без всесторонней координации действий государств, будущие проекты обречены на провал. Однако эффективная координация государственного взаимодействия станет возможной только тогда, когда иностранные валюты перестанут вытеснять национальные из внутреннего обращения. Пока только одна валютно-финансовый механизм, действующий в мире, удовлетворяет этому критерию -это специальные права заимствования Международного валютного фонда. СПЗ представляют собой безналичный искусственный кредитный, расчетный и резервный актив, который был создан в целях решения проблем международной ликвидности , возникшей с самого начала основания </a:t>
            </a:r>
            <a:r>
              <a:rPr lang="ru-RU" dirty="0" err="1"/>
              <a:t>Бреттон-Вудской</a:t>
            </a:r>
            <a:r>
              <a:rPr lang="ru-RU" dirty="0"/>
              <a:t> системы и обострившихся к концу 1960-х годов в результате утраты доверия к доллару как эталону стоимости.</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Заголовок 1"/>
          <p:cNvSpPr>
            <a:spLocks noGrp="1"/>
          </p:cNvSpPr>
          <p:nvPr>
            <p:ph type="title"/>
          </p:nvPr>
        </p:nvSpPr>
        <p:spPr/>
        <p:txBody>
          <a:bodyPr/>
          <a:lstStyle/>
          <a:p>
            <a:pPr eaLnBrk="1" hangingPunct="1"/>
            <a:r>
              <a:rPr lang="ru-RU" smtClean="0"/>
              <a:t>Превращение СПЗ в деньги:</a:t>
            </a:r>
          </a:p>
        </p:txBody>
      </p:sp>
      <p:sp>
        <p:nvSpPr>
          <p:cNvPr id="3" name="Объект 2"/>
          <p:cNvSpPr>
            <a:spLocks noGrp="1"/>
          </p:cNvSpPr>
          <p:nvPr>
            <p:ph sz="half" idx="1"/>
          </p:nvPr>
        </p:nvSpPr>
        <p:spPr>
          <a:xfrm>
            <a:off x="233363" y="1527175"/>
            <a:ext cx="5786437" cy="5140325"/>
          </a:xfrm>
        </p:spPr>
        <p:txBody>
          <a:bodyPr rtlCol="0">
            <a:normAutofit fontScale="47500" lnSpcReduction="20000"/>
          </a:bodyPr>
          <a:lstStyle/>
          <a:p>
            <a:pPr marL="0" indent="0" eaLnBrk="1" fontAlgn="auto" hangingPunct="1">
              <a:spcAft>
                <a:spcPts val="0"/>
              </a:spcAft>
              <a:buFont typeface="Arial" panose="020B0604020202020204" pitchFamily="34" charset="0"/>
              <a:buNone/>
              <a:defRPr/>
            </a:pPr>
            <a:r>
              <a:rPr lang="ru-RU" dirty="0"/>
              <a:t>Для превращения СПЗ в полноценные наднациональные деньги необходимо выполнение следующих условий:</a:t>
            </a:r>
          </a:p>
          <a:p>
            <a:pPr marL="514350" indent="-514350" eaLnBrk="1" fontAlgn="auto" hangingPunct="1">
              <a:spcAft>
                <a:spcPts val="0"/>
              </a:spcAft>
              <a:buFont typeface="+mj-lt"/>
              <a:buAutoNum type="arabicPeriod"/>
              <a:defRPr/>
            </a:pPr>
            <a:r>
              <a:rPr lang="ru-RU" dirty="0"/>
              <a:t> МВФ должен стать независимым от денежных ассигнований своих членов. Для этого он должен быть превращен в мировой центральный банк, наделенный исключительным правом эмиссии СПЗ. А СПЗ, в свою очередь должны быть отвязаны от стоимости валют, входящих в настоящее время в состав его корзины.</a:t>
            </a:r>
          </a:p>
          <a:p>
            <a:pPr marL="514350" indent="-514350" eaLnBrk="1" fontAlgn="auto" hangingPunct="1">
              <a:spcAft>
                <a:spcPts val="0"/>
              </a:spcAft>
              <a:buFont typeface="+mj-lt"/>
              <a:buAutoNum type="arabicPeriod"/>
              <a:defRPr/>
            </a:pPr>
            <a:r>
              <a:rPr lang="ru-RU" dirty="0"/>
              <a:t> Необходимо достичь договоренности между странами-должниками и странами кредиторами относительно симметричного распределения прав и обязанностей на создание дисбалансов в мировой экономике. Подобный механизм кредитования позволил бы МВФ осуществлять минимальную эмиссию СПЗ и не провоцировать развития инфляции.</a:t>
            </a:r>
          </a:p>
          <a:p>
            <a:pPr marL="514350" indent="-514350" eaLnBrk="1" fontAlgn="auto" hangingPunct="1">
              <a:spcAft>
                <a:spcPts val="0"/>
              </a:spcAft>
              <a:buFont typeface="+mj-lt"/>
              <a:buAutoNum type="arabicPeriod"/>
              <a:defRPr/>
            </a:pPr>
            <a:r>
              <a:rPr lang="ru-RU" dirty="0"/>
              <a:t>На переходном этапе, пока СПЗ не станет полноценно действующей мировой клиринговой валютой, страны должны перейти к регулированию реальных валютных курсов.</a:t>
            </a:r>
          </a:p>
          <a:p>
            <a:pPr marL="514350" indent="-514350" eaLnBrk="1" fontAlgn="auto" hangingPunct="1">
              <a:spcAft>
                <a:spcPts val="0"/>
              </a:spcAft>
              <a:buFont typeface="+mj-lt"/>
              <a:buAutoNum type="arabicPeriod"/>
              <a:defRPr/>
            </a:pPr>
            <a:r>
              <a:rPr lang="ru-RU" dirty="0"/>
              <a:t>Страны должны делегировать на наднациональный уровень полномочия по координации глобальной макроэкономической политики.</a:t>
            </a:r>
          </a:p>
          <a:p>
            <a:pPr marL="0" indent="0" eaLnBrk="1" fontAlgn="auto" hangingPunct="1">
              <a:spcAft>
                <a:spcPts val="0"/>
              </a:spcAft>
              <a:buFont typeface="Arial" panose="020B0604020202020204" pitchFamily="34" charset="0"/>
              <a:buNone/>
              <a:defRPr/>
            </a:pPr>
            <a:endParaRPr lang="ru-RU" dirty="0"/>
          </a:p>
        </p:txBody>
      </p:sp>
      <p:sp>
        <p:nvSpPr>
          <p:cNvPr id="4" name="Объект 3"/>
          <p:cNvSpPr>
            <a:spLocks noGrp="1"/>
          </p:cNvSpPr>
          <p:nvPr>
            <p:ph sz="half" idx="2"/>
          </p:nvPr>
        </p:nvSpPr>
        <p:spPr>
          <a:xfrm>
            <a:off x="6172200" y="1527175"/>
            <a:ext cx="5878513" cy="5140325"/>
          </a:xfrm>
        </p:spPr>
        <p:txBody>
          <a:bodyPr rtlCol="0">
            <a:normAutofit fontScale="47500" lnSpcReduction="20000"/>
          </a:bodyPr>
          <a:lstStyle/>
          <a:p>
            <a:pPr marL="0" indent="0" eaLnBrk="1" fontAlgn="auto" hangingPunct="1">
              <a:spcAft>
                <a:spcPts val="0"/>
              </a:spcAft>
              <a:buFont typeface="Arial" panose="020B0604020202020204" pitchFamily="34" charset="0"/>
              <a:buNone/>
              <a:defRPr/>
            </a:pPr>
            <a:r>
              <a:rPr lang="ru-RU" dirty="0"/>
              <a:t>Однако, выполнение данных требований вызывает ряд проблем с учетом обстановки, сложившейся в мировой экономике.</a:t>
            </a:r>
          </a:p>
          <a:p>
            <a:pPr eaLnBrk="1" fontAlgn="auto" hangingPunct="1">
              <a:spcAft>
                <a:spcPts val="0"/>
              </a:spcAft>
              <a:buFont typeface="Arial" panose="020B0604020202020204" pitchFamily="34" charset="0"/>
              <a:buChar char="•"/>
              <a:defRPr/>
            </a:pPr>
            <a:r>
              <a:rPr lang="ru-RU" dirty="0"/>
              <a:t>Во-первых, самой сложной проблемой выступает трансформация СПЗ в реальный рыночный эталон стоимости.</a:t>
            </a:r>
          </a:p>
          <a:p>
            <a:pPr eaLnBrk="1" fontAlgn="auto" hangingPunct="1">
              <a:spcAft>
                <a:spcPts val="0"/>
              </a:spcAft>
              <a:buFont typeface="Arial" panose="020B0604020202020204" pitchFamily="34" charset="0"/>
              <a:buChar char="•"/>
              <a:defRPr/>
            </a:pPr>
            <a:r>
              <a:rPr lang="ru-RU" dirty="0"/>
              <a:t>Во-вторых, введение реальных национальных мировых денег должно быть основано на добровольной кооперации стран-лидеров мировой экономики, в первую очередь США. Однако, такая страна как США, действует с позиции силы под лозунгом «разделяй и властвуй», что не</a:t>
            </a:r>
          </a:p>
          <a:p>
            <a:pPr eaLnBrk="1" fontAlgn="auto" hangingPunct="1">
              <a:spcAft>
                <a:spcPts val="0"/>
              </a:spcAft>
              <a:buFont typeface="Arial" panose="020B0604020202020204" pitchFamily="34" charset="0"/>
              <a:buChar char="•"/>
              <a:defRPr/>
            </a:pPr>
            <a:r>
              <a:rPr lang="ru-RU" dirty="0"/>
              <a:t>способствует симметричному разделения прав и обязанностей между кредиторами и должниками.</a:t>
            </a:r>
          </a:p>
          <a:p>
            <a:pPr eaLnBrk="1" fontAlgn="auto" hangingPunct="1">
              <a:spcAft>
                <a:spcPts val="0"/>
              </a:spcAft>
              <a:buFont typeface="Arial" panose="020B0604020202020204" pitchFamily="34" charset="0"/>
              <a:buChar char="•"/>
              <a:defRPr/>
            </a:pPr>
            <a:r>
              <a:rPr lang="ru-RU" dirty="0"/>
              <a:t>В-третьих, условием регулирования реальных валютных курсов является гармонизация таких макроэкономических показателей, как процентная ставка и инфляция, а также гармонизация роста реальных доходов населения. В свою очередь это требует унификации социальной и фискальной политики на мировом уровне. Пришло время прекратить выстраивать отношения между развитыми и развивающимися странами в дискриминационном ключе. Следует отойти от существующей модели мира, при которой мир разделен на «производительную периферию» и «потребляющий центр».</a:t>
            </a:r>
          </a:p>
          <a:p>
            <a:pPr eaLnBrk="1" fontAlgn="auto" hangingPunct="1">
              <a:spcAft>
                <a:spcPts val="0"/>
              </a:spcAft>
              <a:buFont typeface="Arial" panose="020B0604020202020204" pitchFamily="34" charset="0"/>
              <a:buChar char="•"/>
              <a:defRPr/>
            </a:pPr>
            <a:r>
              <a:rPr lang="ru-RU" dirty="0"/>
              <a:t>В-четвертых, в мировой экономике до сих пор не сложился субъект, способный взять на себя ответственность за предоставление альтернативной модели социально-экономического развития. Даже Большая Двадцатка не способна решить проблему ассиметричного характера процессов в мировой экономике. На самом деле, привлекая развивающиеся страны в международные форматы, по типу «Группы двадцати», развитые страны стремятся сделать их подконтрольными, чтобы не допустить альтернативных вариантов развития глобализации.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73200" y="938213"/>
          <a:ext cx="9461500" cy="5843587"/>
        </p:xfrm>
        <a:graphic>
          <a:graphicData uri="http://schemas.openxmlformats.org/drawingml/2006/table">
            <a:tbl>
              <a:tblPr/>
              <a:tblGrid>
                <a:gridCol w="692150"/>
                <a:gridCol w="957263"/>
                <a:gridCol w="2862262"/>
                <a:gridCol w="1795463"/>
                <a:gridCol w="1838325"/>
                <a:gridCol w="1316037"/>
              </a:tblGrid>
              <a:tr h="4286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FAS*</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Компания</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Страна</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Активы</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hMerge="1">
                  <a:txBody>
                    <a:bodyPr/>
                    <a:lstStyle/>
                    <a:p>
                      <a:endParaRPr lang="ru-RU"/>
                    </a:p>
                  </a:txBody>
                  <a:tcPr/>
                </a:tc>
              </a:tr>
              <a:tr h="4286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Зарубежные</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Всего</a:t>
                      </a:r>
                      <a:endParaRPr kumimoji="0" lang="ru-RU" sz="1800" b="1"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84,5</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Royal Dutch Shell plc</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Великобритания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344,2</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407,1</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64,1</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Toyota Motor Corporation</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Япония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302,8</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472,6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3</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96,8</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Total SA</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Франция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235,0</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242,6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79,7</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BP plc</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Великобритания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220,4</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276,6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5</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43,4</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Volkswagen Group</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Германия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220,0</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506,4</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r>
              <a:tr h="45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73,3</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Softbank</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Япония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214,9</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292,9</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7</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58,4</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Exxon Mobil Corporation</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США</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203,6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348,7</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8</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99,3</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British American Tobacco</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Великобритания</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189,2</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190,6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9</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49,4</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General Electric Co</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США</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186,6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378,0</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10</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72,3</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Chevron Corporation</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США</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183,6</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253,8</a:t>
                      </a:r>
                    </a:p>
                  </a:txBody>
                  <a:tcPr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bl>
          </a:graphicData>
        </a:graphic>
      </p:graphicFrame>
      <p:sp>
        <p:nvSpPr>
          <p:cNvPr id="23641" name="TextBox 4"/>
          <p:cNvSpPr txBox="1">
            <a:spLocks noChangeArrowheads="1"/>
          </p:cNvSpPr>
          <p:nvPr/>
        </p:nvSpPr>
        <p:spPr bwMode="auto">
          <a:xfrm>
            <a:off x="1473200" y="292100"/>
            <a:ext cx="9461500" cy="646113"/>
          </a:xfrm>
          <a:prstGeom prst="rect">
            <a:avLst/>
          </a:prstGeom>
          <a:noFill/>
          <a:ln w="9525">
            <a:noFill/>
            <a:miter lim="800000"/>
            <a:headEnd/>
            <a:tailEnd/>
          </a:ln>
        </p:spPr>
        <p:txBody>
          <a:bodyPr>
            <a:spAutoFit/>
          </a:bodyPr>
          <a:lstStyle/>
          <a:p>
            <a:pPr algn="r"/>
            <a:r>
              <a:rPr lang="ru-RU" b="1">
                <a:latin typeface="Times New Roman" pitchFamily="18" charset="0"/>
                <a:cs typeface="Times New Roman" pitchFamily="18" charset="0"/>
              </a:rPr>
              <a:t>Табл. 2. Крупнейшие нефинансовые ТНК по величине зарубежных активов, млрд. долл. 2017 г.</a:t>
            </a:r>
          </a:p>
        </p:txBody>
      </p:sp>
      <p:sp>
        <p:nvSpPr>
          <p:cNvPr id="23642" name="TextBox 5"/>
          <p:cNvSpPr txBox="1">
            <a:spLocks noChangeArrowheads="1"/>
          </p:cNvSpPr>
          <p:nvPr/>
        </p:nvSpPr>
        <p:spPr bwMode="auto">
          <a:xfrm>
            <a:off x="1473200" y="6210300"/>
            <a:ext cx="6692900" cy="338138"/>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*FAS </a:t>
            </a:r>
            <a:r>
              <a:rPr lang="mr-IN" sz="1600" b="1">
                <a:latin typeface="Times New Roman" pitchFamily="18" charset="0"/>
                <a:cs typeface="Times New Roman" pitchFamily="18" charset="0"/>
              </a:rPr>
              <a:t>–</a:t>
            </a:r>
            <a:r>
              <a:rPr lang="en-US" sz="1600" b="1">
                <a:latin typeface="Times New Roman" pitchFamily="18" charset="0"/>
                <a:cs typeface="Times New Roman" pitchFamily="18" charset="0"/>
              </a:rPr>
              <a:t> </a:t>
            </a:r>
            <a:r>
              <a:rPr lang="ru-RU" sz="1600" b="1">
                <a:latin typeface="Times New Roman" pitchFamily="18" charset="0"/>
                <a:cs typeface="Times New Roman" pitchFamily="18" charset="0"/>
              </a:rPr>
              <a:t>доля зарубежных активов в общем размере активов</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Заголовок 1"/>
          <p:cNvSpPr>
            <a:spLocks noGrp="1"/>
          </p:cNvSpPr>
          <p:nvPr>
            <p:ph type="title"/>
          </p:nvPr>
        </p:nvSpPr>
        <p:spPr/>
        <p:txBody>
          <a:bodyPr/>
          <a:lstStyle/>
          <a:p>
            <a:pPr eaLnBrk="1" hangingPunct="1"/>
            <a:r>
              <a:rPr lang="ru-RU" smtClean="0"/>
              <a:t>Вывод</a:t>
            </a:r>
          </a:p>
        </p:txBody>
      </p:sp>
      <p:sp>
        <p:nvSpPr>
          <p:cNvPr id="3" name="Объект 2"/>
          <p:cNvSpPr>
            <a:spLocks noGrp="1"/>
          </p:cNvSpPr>
          <p:nvPr>
            <p:ph idx="1"/>
          </p:nvPr>
        </p:nvSpPr>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ru-RU" dirty="0"/>
              <a:t>Таким образом, как неофициальная мировая валюта, доллар США провоцирует формирование глобальных дисбалансов, которые ведут к увеличению </a:t>
            </a:r>
            <a:r>
              <a:rPr lang="ru-RU" dirty="0" err="1"/>
              <a:t>трансакционных</a:t>
            </a:r>
            <a:r>
              <a:rPr lang="ru-RU" dirty="0"/>
              <a:t> издержек, масштабным финансовым кризисам, стагнации воспроизводственных процессов и эскалации социальной поляризации на всех уровнях.</a:t>
            </a:r>
          </a:p>
          <a:p>
            <a:pPr marL="0" indent="0" eaLnBrk="1" fontAlgn="auto" hangingPunct="1">
              <a:spcAft>
                <a:spcPts val="0"/>
              </a:spcAft>
              <a:buFont typeface="Arial" panose="020B0604020202020204" pitchFamily="34" charset="0"/>
              <a:buNone/>
              <a:defRPr/>
            </a:pPr>
            <a:r>
              <a:rPr lang="ru-RU" dirty="0"/>
              <a:t>Современные резервные валюты, находящиеся в юрисдикции стран-эмитентов, исчерпали свой потенциал в обеспечении условий для устойчивого и сбалансированного мирового развития. Наднациональная клиринговая валюта могла бы стать реальной альтернативой национальным денежным единицам. Для реализации проекта наднационального валютного регулирования в системе международных отношений на современном этапе необходимо реальное, а не декларативное применение кейнсианского принципа – паритетного разделения издержек и выгод глобализации между всеми ее участниками.</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Заголовок 1"/>
          <p:cNvSpPr>
            <a:spLocks noGrp="1"/>
          </p:cNvSpPr>
          <p:nvPr>
            <p:ph type="ctrTitle"/>
          </p:nvPr>
        </p:nvSpPr>
        <p:spPr/>
        <p:txBody>
          <a:bodyPr/>
          <a:lstStyle/>
          <a:p>
            <a:pPr eaLnBrk="1" hangingPunct="1"/>
            <a:r>
              <a:rPr lang="ru-RU" smtClean="0"/>
              <a:t>Россия в системе мировых финансов</a:t>
            </a:r>
          </a:p>
        </p:txBody>
      </p:sp>
      <p:sp>
        <p:nvSpPr>
          <p:cNvPr id="126978" name="Подзаголовок 2"/>
          <p:cNvSpPr>
            <a:spLocks noGrp="1"/>
          </p:cNvSpPr>
          <p:nvPr>
            <p:ph type="subTitle" idx="1"/>
          </p:nvPr>
        </p:nvSpPr>
        <p:spPr/>
        <p:txBody>
          <a:bodyPr/>
          <a:lstStyle/>
          <a:p>
            <a:pPr eaLnBrk="1" hangingPunct="1"/>
            <a:endParaRPr lang="ru-RU"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Заголовок 1"/>
          <p:cNvSpPr>
            <a:spLocks noGrp="1"/>
          </p:cNvSpPr>
          <p:nvPr>
            <p:ph type="title"/>
          </p:nvPr>
        </p:nvSpPr>
        <p:spPr>
          <a:xfrm>
            <a:off x="1992313" y="188913"/>
            <a:ext cx="8229600" cy="993775"/>
          </a:xfrm>
        </p:spPr>
        <p:txBody>
          <a:bodyPr/>
          <a:lstStyle/>
          <a:p>
            <a:pPr eaLnBrk="1" hangingPunct="1"/>
            <a:r>
              <a:rPr lang="ru-RU" sz="2400" b="1" i="1" smtClean="0">
                <a:solidFill>
                  <a:srgbClr val="FF0000"/>
                </a:solidFill>
              </a:rPr>
              <a:t>Изменения, произошедшие в мировой экономике в послевоенный период, которые оказали существенное влияния на становление экономики:</a:t>
            </a:r>
            <a:endParaRPr lang="ru-RU" sz="2400" smtClean="0"/>
          </a:p>
        </p:txBody>
      </p:sp>
      <p:sp>
        <p:nvSpPr>
          <p:cNvPr id="128002" name="Объект 2"/>
          <p:cNvSpPr>
            <a:spLocks noGrp="1"/>
          </p:cNvSpPr>
          <p:nvPr>
            <p:ph idx="1"/>
          </p:nvPr>
        </p:nvSpPr>
        <p:spPr>
          <a:xfrm>
            <a:off x="1981200" y="1196975"/>
            <a:ext cx="8229600" cy="5903913"/>
          </a:xfrm>
        </p:spPr>
        <p:txBody>
          <a:bodyPr/>
          <a:lstStyle/>
          <a:p>
            <a:pPr eaLnBrk="1" hangingPunct="1"/>
            <a:r>
              <a:rPr lang="ru-RU" sz="2300" smtClean="0"/>
              <a:t>Создание МВФ и МБРР</a:t>
            </a:r>
          </a:p>
          <a:p>
            <a:pPr eaLnBrk="1" hangingPunct="1"/>
            <a:r>
              <a:rPr lang="ru-RU" sz="2300" smtClean="0"/>
              <a:t>Расширение американских корпораций своей зарубежной деятельности, а вслед за ними активное освоение мирового рынка японскими и европейскими транснациональными компаниями </a:t>
            </a:r>
          </a:p>
          <a:p>
            <a:pPr eaLnBrk="1" hangingPunct="1"/>
            <a:r>
              <a:rPr lang="ru-RU" sz="2300" smtClean="0"/>
              <a:t>Возникновение рынка евродолларов в Лондоне в середине 1950-х гг.</a:t>
            </a:r>
          </a:p>
          <a:p>
            <a:pPr eaLnBrk="1" hangingPunct="1"/>
            <a:r>
              <a:rPr lang="ru-RU" sz="2300" smtClean="0"/>
              <a:t>Создание Европейского экономического сообщества в 1958 г.</a:t>
            </a:r>
          </a:p>
          <a:p>
            <a:pPr eaLnBrk="1" hangingPunct="1"/>
            <a:r>
              <a:rPr lang="ru-RU" sz="2300" smtClean="0"/>
              <a:t>Финансовый кризис 1971-1973 гг., ознаменовавший крах Бреттон-Вудской системы </a:t>
            </a:r>
          </a:p>
          <a:p>
            <a:pPr eaLnBrk="1" hangingPunct="1"/>
            <a:r>
              <a:rPr lang="ru-RU" sz="2300" smtClean="0"/>
              <a:t>Давление на мировую экономику в результате первого и второго нефтяных кризисов 1973 и 1979 гг. , что привело к увеличению цен на нефть, переход к биржевому ценообразованию на рынке нефти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30175"/>
          </a:xfrm>
        </p:spPr>
        <p:txBody>
          <a:bodyPr rtlCol="0">
            <a:normAutofit fontScale="90000"/>
          </a:bodyPr>
          <a:lstStyle/>
          <a:p>
            <a:pPr eaLnBrk="1" fontAlgn="auto" hangingPunct="1">
              <a:spcAft>
                <a:spcPts val="0"/>
              </a:spcAft>
              <a:defRPr/>
            </a:pPr>
            <a:r>
              <a:rPr lang="ru-RU" dirty="0"/>
              <a:t>  </a:t>
            </a:r>
          </a:p>
        </p:txBody>
      </p:sp>
      <p:sp>
        <p:nvSpPr>
          <p:cNvPr id="129026" name="Объект 2"/>
          <p:cNvSpPr>
            <a:spLocks noGrp="1"/>
          </p:cNvSpPr>
          <p:nvPr>
            <p:ph idx="1"/>
          </p:nvPr>
        </p:nvSpPr>
        <p:spPr>
          <a:xfrm>
            <a:off x="1981200" y="115888"/>
            <a:ext cx="8229600" cy="6010275"/>
          </a:xfrm>
        </p:spPr>
        <p:txBody>
          <a:bodyPr/>
          <a:lstStyle/>
          <a:p>
            <a:pPr eaLnBrk="1" hangingPunct="1"/>
            <a:r>
              <a:rPr lang="ru-RU" sz="2400" smtClean="0"/>
              <a:t>Реформы по либерализации финансовых рынков в США и Великобритании </a:t>
            </a:r>
          </a:p>
          <a:p>
            <a:pPr eaLnBrk="1" hangingPunct="1"/>
            <a:r>
              <a:rPr lang="ru-RU" sz="2400" smtClean="0"/>
              <a:t>Начало мирового долгового кризиса в 1982 г. из-за проблем обслуживания долга, с которым столкнулись развивающиеся страны </a:t>
            </a:r>
          </a:p>
          <a:p>
            <a:pPr eaLnBrk="1" hangingPunct="1"/>
            <a:r>
              <a:rPr lang="ru-RU" sz="2400" smtClean="0"/>
              <a:t>Распад СССР в 1991 г. И переход стран социалистического лагеря от принципов плановой экономики к широкому внедрению рыночных механизмов </a:t>
            </a:r>
          </a:p>
          <a:p>
            <a:pPr eaLnBrk="1" hangingPunct="1"/>
            <a:r>
              <a:rPr lang="ru-RU" sz="2400" smtClean="0"/>
              <a:t>Введение евро в 1999 году в безналичное , а в 2002году в наличное обращение;</a:t>
            </a:r>
          </a:p>
          <a:p>
            <a:pPr eaLnBrk="1" hangingPunct="1"/>
            <a:r>
              <a:rPr lang="ru-RU" sz="2400" smtClean="0"/>
              <a:t>Активное развитие с начала 1990-х годов рынков производных и секьюритизированных финансовых инструментов;</a:t>
            </a:r>
          </a:p>
          <a:p>
            <a:pPr eaLnBrk="1" hangingPunct="1"/>
            <a:r>
              <a:rPr lang="ru-RU" sz="2400" smtClean="0"/>
              <a:t>Превращение Китая в "мировую мастерскую" , крупнейшего держателя международных резервов и инвестора в американские казначейские облигации;</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Заголовок 1"/>
          <p:cNvSpPr>
            <a:spLocks noGrp="1"/>
          </p:cNvSpPr>
          <p:nvPr>
            <p:ph type="title"/>
          </p:nvPr>
        </p:nvSpPr>
        <p:spPr/>
        <p:txBody>
          <a:bodyPr/>
          <a:lstStyle/>
          <a:p>
            <a:pPr eaLnBrk="1" hangingPunct="1"/>
            <a:r>
              <a:rPr lang="ru-RU" smtClean="0"/>
              <a:t>   </a:t>
            </a:r>
          </a:p>
        </p:txBody>
      </p:sp>
      <p:sp>
        <p:nvSpPr>
          <p:cNvPr id="130050" name="Объект 2"/>
          <p:cNvSpPr>
            <a:spLocks noGrp="1"/>
          </p:cNvSpPr>
          <p:nvPr>
            <p:ph idx="1"/>
          </p:nvPr>
        </p:nvSpPr>
        <p:spPr/>
        <p:txBody>
          <a:bodyPr/>
          <a:lstStyle/>
          <a:p>
            <a:pPr eaLnBrk="1" hangingPunct="1"/>
            <a:endParaRPr lang="ru-RU" smtClean="0"/>
          </a:p>
        </p:txBody>
      </p:sp>
      <p:pic>
        <p:nvPicPr>
          <p:cNvPr id="130051" name="Picture 2"/>
          <p:cNvPicPr>
            <a:picLocks noChangeAspect="1" noChangeArrowheads="1"/>
          </p:cNvPicPr>
          <p:nvPr/>
        </p:nvPicPr>
        <p:blipFill>
          <a:blip r:embed="rId2"/>
          <a:srcRect/>
          <a:stretch>
            <a:fillRect/>
          </a:stretch>
        </p:blipFill>
        <p:spPr bwMode="auto">
          <a:xfrm>
            <a:off x="1524000" y="188913"/>
            <a:ext cx="9144000" cy="6553200"/>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Заголовок 1"/>
          <p:cNvSpPr>
            <a:spLocks noGrp="1"/>
          </p:cNvSpPr>
          <p:nvPr>
            <p:ph type="title"/>
          </p:nvPr>
        </p:nvSpPr>
        <p:spPr/>
        <p:txBody>
          <a:bodyPr/>
          <a:lstStyle/>
          <a:p>
            <a:pPr eaLnBrk="1" hangingPunct="1"/>
            <a:r>
              <a:rPr lang="ru-RU" b="1" i="1" smtClean="0">
                <a:solidFill>
                  <a:srgbClr val="FF0000"/>
                </a:solidFill>
              </a:rPr>
              <a:t>Три уровня дивергенции доходов</a:t>
            </a:r>
            <a:br>
              <a:rPr lang="ru-RU" b="1" i="1" smtClean="0">
                <a:solidFill>
                  <a:srgbClr val="FF0000"/>
                </a:solidFill>
              </a:rPr>
            </a:br>
            <a:r>
              <a:rPr lang="ru-RU" b="1" i="1" smtClean="0">
                <a:solidFill>
                  <a:srgbClr val="FF0000"/>
                </a:solidFill>
              </a:rPr>
              <a:t>(разъединения стран):</a:t>
            </a:r>
          </a:p>
        </p:txBody>
      </p:sp>
      <p:sp>
        <p:nvSpPr>
          <p:cNvPr id="3" name="Объект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ru-RU" dirty="0"/>
              <a:t>Первый уровень включает в себя страны цивилизованного « центра » , или глобального мир - системного ядра , развивающиеся на  принципах информационного общества; эти страны аккумулируют 97 % высокотехнологичного оборудования и научных кадров ;</a:t>
            </a:r>
          </a:p>
          <a:p>
            <a:pPr eaLnBrk="1" fontAlgn="auto" hangingPunct="1">
              <a:spcAft>
                <a:spcPts val="0"/>
              </a:spcAft>
              <a:buFont typeface="Arial" panose="020B0604020202020204" pitchFamily="34" charset="0"/>
              <a:buChar char="•"/>
              <a:defRPr/>
            </a:pPr>
            <a:r>
              <a:rPr lang="ru-RU" dirty="0"/>
              <a:t>Второй уровень включает страны « периферийной зоны», для которых характерно массовое производство на основе индустриальных технологии ; </a:t>
            </a:r>
          </a:p>
          <a:p>
            <a:pPr eaLnBrk="1" fontAlgn="auto" hangingPunct="1">
              <a:spcAft>
                <a:spcPts val="0"/>
              </a:spcAft>
              <a:buFont typeface="Arial" panose="020B0604020202020204" pitchFamily="34" charset="0"/>
              <a:buChar char="•"/>
              <a:defRPr/>
            </a:pPr>
            <a:r>
              <a:rPr lang="ru-RU" dirty="0"/>
              <a:t>Третий уровень включает страны , находящиеся за пределами «периферийной зоны», которым свойственен доиндустриальный тип развития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Заголовок 1"/>
          <p:cNvSpPr>
            <a:spLocks noGrp="1"/>
          </p:cNvSpPr>
          <p:nvPr>
            <p:ph type="title"/>
          </p:nvPr>
        </p:nvSpPr>
        <p:spPr>
          <a:xfrm>
            <a:off x="1992313" y="0"/>
            <a:ext cx="8229600" cy="1143000"/>
          </a:xfrm>
        </p:spPr>
        <p:txBody>
          <a:bodyPr/>
          <a:lstStyle/>
          <a:p>
            <a:pPr eaLnBrk="1" hangingPunct="1"/>
            <a:r>
              <a:rPr lang="ru-RU" sz="3200" b="1" i="1" smtClean="0">
                <a:solidFill>
                  <a:srgbClr val="FF0000"/>
                </a:solidFill>
              </a:rPr>
              <a:t>Модель построения мирового рынка капиталов «центр-периферия»</a:t>
            </a:r>
          </a:p>
        </p:txBody>
      </p:sp>
      <p:sp>
        <p:nvSpPr>
          <p:cNvPr id="132098" name="Объект 2"/>
          <p:cNvSpPr>
            <a:spLocks noGrp="1"/>
          </p:cNvSpPr>
          <p:nvPr>
            <p:ph idx="1"/>
          </p:nvPr>
        </p:nvSpPr>
        <p:spPr/>
        <p:txBody>
          <a:bodyPr/>
          <a:lstStyle/>
          <a:p>
            <a:pPr eaLnBrk="1" hangingPunct="1"/>
            <a:endParaRPr lang="ru-RU" smtClean="0"/>
          </a:p>
        </p:txBody>
      </p:sp>
      <p:pic>
        <p:nvPicPr>
          <p:cNvPr id="132099" name="Picture 3"/>
          <p:cNvPicPr>
            <a:picLocks noChangeAspect="1" noChangeArrowheads="1"/>
          </p:cNvPicPr>
          <p:nvPr/>
        </p:nvPicPr>
        <p:blipFill>
          <a:blip r:embed="rId2"/>
          <a:srcRect/>
          <a:stretch>
            <a:fillRect/>
          </a:stretch>
        </p:blipFill>
        <p:spPr bwMode="auto">
          <a:xfrm>
            <a:off x="1558925" y="1557338"/>
            <a:ext cx="9144000" cy="459105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Заголовок 1"/>
          <p:cNvSpPr>
            <a:spLocks noGrp="1"/>
          </p:cNvSpPr>
          <p:nvPr>
            <p:ph type="title"/>
          </p:nvPr>
        </p:nvSpPr>
        <p:spPr/>
        <p:txBody>
          <a:bodyPr/>
          <a:lstStyle/>
          <a:p>
            <a:pPr eaLnBrk="1" hangingPunct="1"/>
            <a:r>
              <a:rPr lang="ru-RU" b="1" i="1" smtClean="0">
                <a:solidFill>
                  <a:srgbClr val="FF0000"/>
                </a:solidFill>
              </a:rPr>
              <a:t>Основные институциональные монополии:</a:t>
            </a:r>
          </a:p>
        </p:txBody>
      </p:sp>
      <p:sp>
        <p:nvSpPr>
          <p:cNvPr id="133122" name="Объект 2"/>
          <p:cNvSpPr>
            <a:spLocks noGrp="1"/>
          </p:cNvSpPr>
          <p:nvPr>
            <p:ph idx="1"/>
          </p:nvPr>
        </p:nvSpPr>
        <p:spPr>
          <a:xfrm>
            <a:off x="1992313" y="1341438"/>
            <a:ext cx="8229600" cy="4525962"/>
          </a:xfrm>
        </p:spPr>
        <p:txBody>
          <a:bodyPr/>
          <a:lstStyle/>
          <a:p>
            <a:pPr eaLnBrk="1" hangingPunct="1"/>
            <a:r>
              <a:rPr lang="ru-RU" sz="2600" smtClean="0"/>
              <a:t>1) бумажно-валютный и долларовый стандарт</a:t>
            </a:r>
          </a:p>
          <a:p>
            <a:pPr eaLnBrk="1" hangingPunct="1"/>
            <a:r>
              <a:rPr lang="ru-RU" sz="2600" smtClean="0"/>
              <a:t>2) биржевое ценообразование на рынках сырьевых товаров</a:t>
            </a:r>
          </a:p>
          <a:p>
            <a:pPr eaLnBrk="1" hangingPunct="1"/>
            <a:r>
              <a:rPr lang="ru-RU" sz="2600" smtClean="0"/>
              <a:t>3) мировой межбанковский валютный рынок ФОРЕКС</a:t>
            </a:r>
          </a:p>
          <a:p>
            <a:pPr eaLnBrk="1" hangingPunct="1"/>
            <a:r>
              <a:rPr lang="ru-RU" sz="2600" smtClean="0"/>
              <a:t>4)плавающая ставка ЛИБОР</a:t>
            </a:r>
          </a:p>
          <a:p>
            <a:pPr eaLnBrk="1" hangingPunct="1"/>
            <a:r>
              <a:rPr lang="ru-RU" sz="2600" smtClean="0"/>
              <a:t>5) кредитные рейтинги агенств </a:t>
            </a:r>
            <a:r>
              <a:rPr lang="es-ES" sz="2600" smtClean="0"/>
              <a:t>Moody´s, S</a:t>
            </a:r>
            <a:r>
              <a:rPr lang="en-US" sz="2600" smtClean="0"/>
              <a:t>&amp;P, Fitch</a:t>
            </a:r>
          </a:p>
          <a:p>
            <a:pPr eaLnBrk="1" hangingPunct="1"/>
            <a:r>
              <a:rPr lang="en-US" sz="2600" smtClean="0"/>
              <a:t>6) </a:t>
            </a:r>
            <a:r>
              <a:rPr lang="ru-RU" sz="2600" smtClean="0"/>
              <a:t>англо-американские аудиторские стандарты </a:t>
            </a:r>
          </a:p>
          <a:p>
            <a:pPr eaLnBrk="1" hangingPunct="1"/>
            <a:r>
              <a:rPr lang="ru-RU" sz="2600" smtClean="0"/>
              <a:t>7) англо-американское право</a:t>
            </a:r>
          </a:p>
          <a:p>
            <a:pPr eaLnBrk="1" hangingPunct="1"/>
            <a:r>
              <a:rPr lang="ru-RU" sz="2600" smtClean="0"/>
              <a:t>8) офшорные юрисдикции</a:t>
            </a:r>
          </a:p>
          <a:p>
            <a:pPr eaLnBrk="1" hangingPunct="1"/>
            <a:r>
              <a:rPr lang="ru-RU" sz="2600" smtClean="0"/>
              <a:t>9) глобальный корпоративный контроль</a:t>
            </a:r>
          </a:p>
          <a:p>
            <a:pPr eaLnBrk="1" hangingPunct="1"/>
            <a:r>
              <a:rPr lang="ru-RU" sz="2600" smtClean="0"/>
              <a:t>10) глобальный кибернетический контроль</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Заголовок 1"/>
          <p:cNvSpPr>
            <a:spLocks noGrp="1"/>
          </p:cNvSpPr>
          <p:nvPr>
            <p:ph type="title"/>
          </p:nvPr>
        </p:nvSpPr>
        <p:spPr/>
        <p:txBody>
          <a:bodyPr/>
          <a:lstStyle/>
          <a:p>
            <a:pPr eaLnBrk="1" hangingPunct="1"/>
            <a:r>
              <a:rPr lang="ru-RU" b="1" i="1" smtClean="0">
                <a:solidFill>
                  <a:srgbClr val="FF0000"/>
                </a:solidFill>
              </a:rPr>
              <a:t>Англо-американские институциональные монополии</a:t>
            </a:r>
          </a:p>
        </p:txBody>
      </p:sp>
      <p:graphicFrame>
        <p:nvGraphicFramePr>
          <p:cNvPr id="4" name="Содержимое 3"/>
          <p:cNvGraphicFramePr>
            <a:graphicFrameLocks noGrp="1"/>
          </p:cNvGraphicFramePr>
          <p:nvPr>
            <p:ph idx="1"/>
          </p:nvPr>
        </p:nvGraphicFramePr>
        <p:xfrm>
          <a:off x="1981200" y="1600200"/>
          <a:ext cx="8229600" cy="4668838"/>
        </p:xfrm>
        <a:graphic>
          <a:graphicData uri="http://schemas.openxmlformats.org/drawingml/2006/table">
            <a:tbl>
              <a:tblPr firstRow="1" bandRow="1">
                <a:tableStyleId>{5940675A-B579-460E-94D1-54222C63F5DA}</a:tableStyleId>
              </a:tblPr>
              <a:tblGrid>
                <a:gridCol w="3610744">
                  <a:extLst>
                    <a:ext uri="{9D8B030D-6E8A-4147-A177-3AD203B41FA5}"/>
                  </a:extLst>
                </a:gridCol>
                <a:gridCol w="4618856">
                  <a:extLst>
                    <a:ext uri="{9D8B030D-6E8A-4147-A177-3AD203B41FA5}"/>
                  </a:extLst>
                </a:gridCol>
              </a:tblGrid>
              <a:tr h="370840">
                <a:tc>
                  <a:txBody>
                    <a:bodyPr/>
                    <a:lstStyle/>
                    <a:p>
                      <a:r>
                        <a:rPr lang="ru-RU" b="1" dirty="0"/>
                        <a:t>Неформальный институт</a:t>
                      </a:r>
                    </a:p>
                  </a:txBody>
                  <a:tcPr/>
                </a:tc>
                <a:tc>
                  <a:txBody>
                    <a:bodyPr/>
                    <a:lstStyle/>
                    <a:p>
                      <a:r>
                        <a:rPr lang="ru-RU" b="1" dirty="0"/>
                        <a:t>Сферы влияния</a:t>
                      </a:r>
                    </a:p>
                  </a:txBody>
                  <a:tcPr/>
                </a:tc>
                <a:extLst>
                  <a:ext uri="{0D108BD9-81ED-4DB2-BD59-A6C34878D82A}"/>
                </a:extLst>
              </a:tr>
              <a:tr h="370840">
                <a:tc>
                  <a:txBody>
                    <a:bodyPr/>
                    <a:lstStyle/>
                    <a:p>
                      <a:r>
                        <a:rPr lang="ru-RU" dirty="0"/>
                        <a:t>Долларовый стандарт</a:t>
                      </a:r>
                    </a:p>
                  </a:txBody>
                  <a:tcPr/>
                </a:tc>
                <a:tc>
                  <a:txBody>
                    <a:bodyPr/>
                    <a:lstStyle/>
                    <a:p>
                      <a:r>
                        <a:rPr lang="ru-RU" dirty="0"/>
                        <a:t>Доллар США- основная единица</a:t>
                      </a:r>
                      <a:r>
                        <a:rPr lang="ru-RU" baseline="0" dirty="0"/>
                        <a:t> расчета глобальных макроэкономических показателей и валютой доминирования более половины инструментов, торгуемых на мировом финансовом рынке</a:t>
                      </a:r>
                      <a:endParaRPr lang="ru-RU" dirty="0"/>
                    </a:p>
                  </a:txBody>
                  <a:tcPr/>
                </a:tc>
                <a:extLst>
                  <a:ext uri="{0D108BD9-81ED-4DB2-BD59-A6C34878D82A}"/>
                </a:extLst>
              </a:tr>
              <a:tr h="370840">
                <a:tc>
                  <a:txBody>
                    <a:bodyPr/>
                    <a:lstStyle/>
                    <a:p>
                      <a:r>
                        <a:rPr lang="ru-RU" dirty="0"/>
                        <a:t>Биржевое ценообразование на рынках глобальных ресурсов</a:t>
                      </a:r>
                    </a:p>
                  </a:txBody>
                  <a:tcPr/>
                </a:tc>
                <a:tc>
                  <a:txBody>
                    <a:bodyPr/>
                    <a:lstStyle/>
                    <a:p>
                      <a:r>
                        <a:rPr lang="ru-RU" dirty="0"/>
                        <a:t>Доллар США является валютой котировок 87 из 92 сырьевых товаров,</a:t>
                      </a:r>
                      <a:r>
                        <a:rPr lang="ru-RU" baseline="0" dirty="0"/>
                        <a:t> учитываемых международной финансовой статистикой</a:t>
                      </a:r>
                      <a:endParaRPr lang="ru-RU" dirty="0"/>
                    </a:p>
                  </a:txBody>
                  <a:tcPr/>
                </a:tc>
                <a:extLst>
                  <a:ext uri="{0D108BD9-81ED-4DB2-BD59-A6C34878D82A}"/>
                </a:extLst>
              </a:tr>
              <a:tr h="370840">
                <a:tc>
                  <a:txBody>
                    <a:bodyPr/>
                    <a:lstStyle/>
                    <a:p>
                      <a:r>
                        <a:rPr lang="ru-RU" dirty="0"/>
                        <a:t>Рынок</a:t>
                      </a:r>
                      <a:r>
                        <a:rPr lang="ru-RU" baseline="0" dirty="0"/>
                        <a:t> ФОРЕКС</a:t>
                      </a:r>
                      <a:endParaRPr lang="ru-RU" dirty="0"/>
                    </a:p>
                  </a:txBody>
                  <a:tcPr/>
                </a:tc>
                <a:tc>
                  <a:txBody>
                    <a:bodyPr/>
                    <a:lstStyle/>
                    <a:p>
                      <a:r>
                        <a:rPr lang="ru-RU" dirty="0"/>
                        <a:t>Доли глобального рынка: Великобритания – 41%, доллар США – 88%</a:t>
                      </a:r>
                    </a:p>
                  </a:txBody>
                  <a:tcPr/>
                </a:tc>
                <a:extLst>
                  <a:ext uri="{0D108BD9-81ED-4DB2-BD59-A6C34878D82A}"/>
                </a:extLst>
              </a:tr>
              <a:tr h="370840">
                <a:tc>
                  <a:txBody>
                    <a:bodyPr/>
                    <a:lstStyle/>
                    <a:p>
                      <a:r>
                        <a:rPr lang="ru-RU" dirty="0"/>
                        <a:t>Процентная ставка ЛИБОР</a:t>
                      </a:r>
                    </a:p>
                  </a:txBody>
                  <a:tcPr/>
                </a:tc>
                <a:tc>
                  <a:txBody>
                    <a:bodyPr/>
                    <a:lstStyle/>
                    <a:p>
                      <a:r>
                        <a:rPr lang="ru-RU" dirty="0"/>
                        <a:t>Мировой </a:t>
                      </a:r>
                      <a:r>
                        <a:rPr lang="ru-RU" dirty="0" err="1"/>
                        <a:t>бенчмарк</a:t>
                      </a:r>
                      <a:r>
                        <a:rPr lang="ru-RU" dirty="0"/>
                        <a:t> для финансовых продуктов</a:t>
                      </a:r>
                      <a:r>
                        <a:rPr lang="ru-RU" baseline="0" dirty="0"/>
                        <a:t> на сумму свыше 800 трлн. долл.</a:t>
                      </a:r>
                      <a:endParaRPr lang="ru-RU" dirty="0"/>
                    </a:p>
                  </a:txBody>
                  <a:tcPr/>
                </a:tc>
                <a:extLst>
                  <a:ext uri="{0D108BD9-81ED-4DB2-BD59-A6C34878D82A}"/>
                </a:extLst>
              </a:tr>
              <a:tr h="370840">
                <a:tc>
                  <a:txBody>
                    <a:bodyPr/>
                    <a:lstStyle/>
                    <a:p>
                      <a:r>
                        <a:rPr lang="ru-RU" dirty="0"/>
                        <a:t>Кредитные рейтинговые агентства</a:t>
                      </a:r>
                    </a:p>
                  </a:txBody>
                  <a:tcPr/>
                </a:tc>
                <a:tc>
                  <a:txBody>
                    <a:bodyPr/>
                    <a:lstStyle/>
                    <a:p>
                      <a:r>
                        <a:rPr lang="ru-RU" dirty="0"/>
                        <a:t>Доли глобального рынка: </a:t>
                      </a:r>
                      <a:r>
                        <a:rPr lang="en-US" dirty="0"/>
                        <a:t>S&amp;P</a:t>
                      </a:r>
                      <a:r>
                        <a:rPr lang="en-US" baseline="0" dirty="0"/>
                        <a:t> – 40%, Moody`s – 40%, Fitch – 15%</a:t>
                      </a:r>
                      <a:endParaRPr lang="ru-RU" dirty="0"/>
                    </a:p>
                  </a:txBody>
                  <a:tcPr/>
                </a:tc>
                <a:extLst>
                  <a:ext uri="{0D108BD9-81ED-4DB2-BD59-A6C34878D82A}"/>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Заголовок 1"/>
          <p:cNvSpPr>
            <a:spLocks noGrp="1"/>
          </p:cNvSpPr>
          <p:nvPr>
            <p:ph type="title"/>
          </p:nvPr>
        </p:nvSpPr>
        <p:spPr/>
        <p:txBody>
          <a:bodyPr/>
          <a:lstStyle/>
          <a:p>
            <a:pPr eaLnBrk="1" hangingPunct="1"/>
            <a:endParaRPr lang="ru-RU" smtClean="0"/>
          </a:p>
        </p:txBody>
      </p:sp>
      <p:graphicFrame>
        <p:nvGraphicFramePr>
          <p:cNvPr id="4" name="Содержимое 3"/>
          <p:cNvGraphicFramePr>
            <a:graphicFrameLocks noGrp="1"/>
          </p:cNvGraphicFramePr>
          <p:nvPr>
            <p:ph idx="1"/>
          </p:nvPr>
        </p:nvGraphicFramePr>
        <p:xfrm>
          <a:off x="1981200" y="260350"/>
          <a:ext cx="8229600" cy="6008688"/>
        </p:xfrm>
        <a:graphic>
          <a:graphicData uri="http://schemas.openxmlformats.org/drawingml/2006/table">
            <a:tbl>
              <a:tblPr firstRow="1" bandRow="1">
                <a:tableStyleId>{5940675A-B579-460E-94D1-54222C63F5DA}</a:tableStyleId>
              </a:tblPr>
              <a:tblGrid>
                <a:gridCol w="4114800">
                  <a:extLst>
                    <a:ext uri="{9D8B030D-6E8A-4147-A177-3AD203B41FA5}"/>
                  </a:extLst>
                </a:gridCol>
                <a:gridCol w="4114800">
                  <a:extLst>
                    <a:ext uri="{9D8B030D-6E8A-4147-A177-3AD203B41FA5}"/>
                  </a:extLst>
                </a:gridCol>
              </a:tblGrid>
              <a:tr h="477246">
                <a:tc>
                  <a:txBody>
                    <a:bodyPr/>
                    <a:lstStyle/>
                    <a:p>
                      <a:r>
                        <a:rPr lang="ru-RU" dirty="0"/>
                        <a:t>Неформальный</a:t>
                      </a:r>
                      <a:r>
                        <a:rPr lang="ru-RU" baseline="0" dirty="0"/>
                        <a:t> институт</a:t>
                      </a:r>
                      <a:endParaRPr lang="ru-RU" dirty="0"/>
                    </a:p>
                  </a:txBody>
                  <a:tcPr/>
                </a:tc>
                <a:tc>
                  <a:txBody>
                    <a:bodyPr/>
                    <a:lstStyle/>
                    <a:p>
                      <a:r>
                        <a:rPr lang="ru-RU" dirty="0"/>
                        <a:t>Сферы влияния</a:t>
                      </a:r>
                    </a:p>
                  </a:txBody>
                  <a:tcPr/>
                </a:tc>
                <a:extLst>
                  <a:ext uri="{0D108BD9-81ED-4DB2-BD59-A6C34878D82A}"/>
                </a:extLst>
              </a:tr>
              <a:tr h="823740">
                <a:tc>
                  <a:txBody>
                    <a:bodyPr/>
                    <a:lstStyle/>
                    <a:p>
                      <a:r>
                        <a:rPr lang="ru-RU" dirty="0"/>
                        <a:t>Англо-американские аудиторские стандарты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МСФО- более 120 стран, </a:t>
                      </a:r>
                      <a:r>
                        <a:rPr lang="en-US" dirty="0"/>
                        <a:t>CRS</a:t>
                      </a:r>
                      <a:r>
                        <a:rPr lang="ru-RU" dirty="0"/>
                        <a:t>- более 100 стран</a:t>
                      </a:r>
                    </a:p>
                  </a:txBody>
                  <a:tcPr/>
                </a:tc>
                <a:extLst>
                  <a:ext uri="{0D108BD9-81ED-4DB2-BD59-A6C34878D82A}"/>
                </a:extLst>
              </a:tr>
              <a:tr h="1529803">
                <a:tc>
                  <a:txBody>
                    <a:bodyPr/>
                    <a:lstStyle/>
                    <a:p>
                      <a:r>
                        <a:rPr lang="ru-RU" dirty="0"/>
                        <a:t>Англо-американское право</a:t>
                      </a:r>
                    </a:p>
                  </a:txBody>
                  <a:tcPr/>
                </a:tc>
                <a:tc>
                  <a:txBody>
                    <a:bodyPr/>
                    <a:lstStyle/>
                    <a:p>
                      <a:r>
                        <a:rPr lang="ru-RU" dirty="0"/>
                        <a:t>Синдицированное кредитование</a:t>
                      </a:r>
                    </a:p>
                    <a:p>
                      <a:r>
                        <a:rPr lang="ru-RU" dirty="0"/>
                        <a:t>Слияния</a:t>
                      </a:r>
                      <a:r>
                        <a:rPr lang="ru-RU" baseline="0" dirty="0"/>
                        <a:t> и поглощения</a:t>
                      </a:r>
                    </a:p>
                    <a:p>
                      <a:r>
                        <a:rPr lang="ru-RU" baseline="0" dirty="0"/>
                        <a:t>Еврооблигации</a:t>
                      </a:r>
                    </a:p>
                    <a:p>
                      <a:r>
                        <a:rPr lang="ru-RU" baseline="0" dirty="0"/>
                        <a:t>Международный арбитраж</a:t>
                      </a:r>
                      <a:endParaRPr lang="ru-RU" dirty="0"/>
                    </a:p>
                  </a:txBody>
                  <a:tcPr/>
                </a:tc>
                <a:extLst>
                  <a:ext uri="{0D108BD9-81ED-4DB2-BD59-A6C34878D82A}"/>
                </a:extLst>
              </a:tr>
              <a:tr h="823740">
                <a:tc>
                  <a:txBody>
                    <a:bodyPr/>
                    <a:lstStyle/>
                    <a:p>
                      <a:r>
                        <a:rPr lang="ru-RU" dirty="0" err="1"/>
                        <a:t>Офшорные</a:t>
                      </a:r>
                      <a:r>
                        <a:rPr lang="ru-RU" dirty="0"/>
                        <a:t> юрисдикции</a:t>
                      </a:r>
                    </a:p>
                  </a:txBody>
                  <a:tcPr/>
                </a:tc>
                <a:tc>
                  <a:txBody>
                    <a:bodyPr/>
                    <a:lstStyle/>
                    <a:p>
                      <a:r>
                        <a:rPr lang="ru-RU" dirty="0"/>
                        <a:t>Треть крупнейших мировых </a:t>
                      </a:r>
                      <a:r>
                        <a:rPr lang="ru-RU" dirty="0" err="1"/>
                        <a:t>офшоров</a:t>
                      </a:r>
                      <a:r>
                        <a:rPr lang="ru-RU" dirty="0"/>
                        <a:t> находятся в британской  юрисдикции</a:t>
                      </a:r>
                    </a:p>
                  </a:txBody>
                  <a:tcPr/>
                </a:tc>
                <a:extLst>
                  <a:ext uri="{0D108BD9-81ED-4DB2-BD59-A6C34878D82A}"/>
                </a:extLst>
              </a:tr>
              <a:tr h="1529803">
                <a:tc>
                  <a:txBody>
                    <a:bodyPr/>
                    <a:lstStyle/>
                    <a:p>
                      <a:r>
                        <a:rPr lang="ru-RU" dirty="0"/>
                        <a:t>Глобальный корпоративный контроль</a:t>
                      </a:r>
                    </a:p>
                  </a:txBody>
                  <a:tcPr/>
                </a:tc>
                <a:tc>
                  <a:txBody>
                    <a:bodyPr/>
                    <a:lstStyle/>
                    <a:p>
                      <a:r>
                        <a:rPr lang="ru-RU" dirty="0"/>
                        <a:t>На 50 компаний с наивысшим</a:t>
                      </a:r>
                      <a:r>
                        <a:rPr lang="ru-RU" baseline="0" dirty="0"/>
                        <a:t> уровнем глобального корпоративного контроля – 24 американских и 8 британских компаний</a:t>
                      </a:r>
                      <a:endParaRPr lang="ru-RU" dirty="0"/>
                    </a:p>
                  </a:txBody>
                  <a:tcPr/>
                </a:tc>
                <a:extLst>
                  <a:ext uri="{0D108BD9-81ED-4DB2-BD59-A6C34878D82A}"/>
                </a:extLst>
              </a:tr>
              <a:tr h="823740">
                <a:tc>
                  <a:txBody>
                    <a:bodyPr/>
                    <a:lstStyle/>
                    <a:p>
                      <a:r>
                        <a:rPr lang="ru-RU" dirty="0"/>
                        <a:t>Глобальные кибернетический</a:t>
                      </a:r>
                      <a:r>
                        <a:rPr lang="ru-RU" baseline="0" dirty="0"/>
                        <a:t> контроль</a:t>
                      </a:r>
                      <a:endParaRPr lang="ru-RU" dirty="0"/>
                    </a:p>
                  </a:txBody>
                  <a:tcPr/>
                </a:tc>
                <a:tc>
                  <a:txBody>
                    <a:bodyPr/>
                    <a:lstStyle/>
                    <a:p>
                      <a:r>
                        <a:rPr lang="ru-RU" dirty="0"/>
                        <a:t>Интернет – кооперация по присвоению </a:t>
                      </a:r>
                      <a:r>
                        <a:rPr lang="ru-RU" dirty="0" err="1"/>
                        <a:t>доменых</a:t>
                      </a:r>
                      <a:r>
                        <a:rPr lang="ru-RU" dirty="0"/>
                        <a:t> имен и номеров (</a:t>
                      </a:r>
                      <a:r>
                        <a:rPr lang="en-US" dirty="0"/>
                        <a:t>ICANN)</a:t>
                      </a:r>
                      <a:endParaRPr lang="ru-RU" dirty="0"/>
                    </a:p>
                  </a:txBody>
                  <a:tcPr/>
                </a:tc>
                <a:extLst>
                  <a:ext uri="{0D108BD9-81ED-4DB2-BD59-A6C34878D82A}"/>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825500" y="454025"/>
            <a:ext cx="10515600" cy="5957888"/>
          </a:xfrm>
        </p:spPr>
        <p:txBody>
          <a:bodyPr/>
          <a:lstStyle/>
          <a:p>
            <a:pPr algn="just" eaLnBrk="1" hangingPunct="1"/>
            <a:r>
              <a:rPr lang="ru-RU" sz="2600" smtClean="0">
                <a:latin typeface="Georgia" pitchFamily="18" charset="0"/>
              </a:rPr>
              <a:t>В Великобритании, как и в целом в англосаксонских странах, </a:t>
            </a:r>
            <a:r>
              <a:rPr lang="ru-RU" sz="2600" smtClean="0">
                <a:solidFill>
                  <a:srgbClr val="C00000"/>
                </a:solidFill>
                <a:latin typeface="Georgia" pitchFamily="18" charset="0"/>
              </a:rPr>
              <a:t>государство играет ключевую роль в установлении правил экономического развития</a:t>
            </a:r>
            <a:r>
              <a:rPr lang="ru-RU" sz="2600" smtClean="0">
                <a:latin typeface="Georgia" pitchFamily="18" charset="0"/>
              </a:rPr>
              <a:t>, выступая не только регулятором, но и своеобразным «страховым агентом» на случай возможных неудач в глобальной экспансии англосаксонских ТНК и банков.</a:t>
            </a:r>
          </a:p>
          <a:p>
            <a:pPr algn="just" eaLnBrk="1" hangingPunct="1"/>
            <a:r>
              <a:rPr lang="ru-RU" sz="2600" smtClean="0">
                <a:latin typeface="Georgia" pitchFamily="18" charset="0"/>
              </a:rPr>
              <a:t>На современном этапе </a:t>
            </a:r>
            <a:r>
              <a:rPr lang="ru-RU" sz="2600" smtClean="0">
                <a:solidFill>
                  <a:srgbClr val="C00000"/>
                </a:solidFill>
                <a:latin typeface="Georgia" pitchFamily="18" charset="0"/>
              </a:rPr>
              <a:t>проекты государственно-частного партнерства в Великобритании являются </a:t>
            </a:r>
            <a:r>
              <a:rPr lang="ru-RU" sz="2600" smtClean="0">
                <a:latin typeface="Georgia" pitchFamily="18" charset="0"/>
              </a:rPr>
              <a:t>своеобразной </a:t>
            </a:r>
            <a:r>
              <a:rPr lang="ru-RU" sz="2600" smtClean="0">
                <a:solidFill>
                  <a:srgbClr val="C00000"/>
                </a:solidFill>
                <a:latin typeface="Georgia" pitchFamily="18" charset="0"/>
              </a:rPr>
              <a:t>заменой естественным монополиям. </a:t>
            </a:r>
            <a:r>
              <a:rPr lang="ru-RU" sz="2600" smtClean="0">
                <a:latin typeface="Georgia" pitchFamily="18" charset="0"/>
              </a:rPr>
              <a:t>В рамках этой концепции был реализован один из самых необычных и смелых инженерных проектов XX века — проведение железнодорожного тоннеля под проливом Ла-Манш стоимостью свыше 4 млрд ф-ст. </a:t>
            </a:r>
          </a:p>
          <a:p>
            <a:pPr algn="just" eaLnBrk="1" hangingPunct="1"/>
            <a:r>
              <a:rPr lang="ru-RU" sz="2600" smtClean="0">
                <a:solidFill>
                  <a:srgbClr val="C00000"/>
                </a:solidFill>
                <a:latin typeface="Georgia" pitchFamily="18" charset="0"/>
              </a:rPr>
              <a:t>Предприятия, оставшиеся в государственной собственности Британии функционируют по принципам коммерческих компаний. </a:t>
            </a:r>
            <a:r>
              <a:rPr lang="ru-RU" sz="2600" smtClean="0">
                <a:latin typeface="Georgia" pitchFamily="18" charset="0"/>
              </a:rPr>
              <a:t>При этом их руководство назначается соответствующими министерствами.</a:t>
            </a:r>
          </a:p>
          <a:p>
            <a:pPr eaLnBrk="1" hangingPunct="1"/>
            <a:endParaRPr lang="ru-RU"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Заголовок 1"/>
          <p:cNvSpPr>
            <a:spLocks noGrp="1"/>
          </p:cNvSpPr>
          <p:nvPr>
            <p:ph type="title"/>
          </p:nvPr>
        </p:nvSpPr>
        <p:spPr/>
        <p:txBody>
          <a:bodyPr/>
          <a:lstStyle/>
          <a:p>
            <a:pPr eaLnBrk="1" hangingPunct="1"/>
            <a:r>
              <a:rPr lang="ru-RU" b="1" i="1" smtClean="0">
                <a:solidFill>
                  <a:srgbClr val="FF0000"/>
                </a:solidFill>
              </a:rPr>
              <a:t>Положение России</a:t>
            </a:r>
          </a:p>
        </p:txBody>
      </p:sp>
      <p:sp>
        <p:nvSpPr>
          <p:cNvPr id="136194" name="Содержимое 2"/>
          <p:cNvSpPr>
            <a:spLocks noGrp="1"/>
          </p:cNvSpPr>
          <p:nvPr>
            <p:ph idx="1"/>
          </p:nvPr>
        </p:nvSpPr>
        <p:spPr/>
        <p:txBody>
          <a:bodyPr/>
          <a:lstStyle/>
          <a:p>
            <a:pPr eaLnBrk="1" hangingPunct="1"/>
            <a:r>
              <a:rPr lang="ru-RU" smtClean="0"/>
              <a:t>Россия интегрировалась в систему мировых финансов в начале 1990-х годов и за короткий промежуток времени страна превратилась из чистого заемщика в чистого кредитора.</a:t>
            </a:r>
          </a:p>
          <a:p>
            <a:pPr eaLnBrk="1" hangingPunct="1"/>
            <a:r>
              <a:rPr lang="ru-RU" smtClean="0"/>
              <a:t>Парадокс заключается в том, что Россия имеет хронический отрицательный инвестиционный доход. Поступления формируются главным образом за счет инвестиций в низкодоходные облигации развитых стран, составляющие портфель международных резервов России. Для покрытия своих внешних долговых обязательств страна вынуждена рефинансироваться на международных рынках капитала.</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Заголовок 1"/>
          <p:cNvSpPr>
            <a:spLocks noGrp="1"/>
          </p:cNvSpPr>
          <p:nvPr>
            <p:ph type="title"/>
          </p:nvPr>
        </p:nvSpPr>
        <p:spPr/>
        <p:txBody>
          <a:bodyPr/>
          <a:lstStyle/>
          <a:p>
            <a:pPr eaLnBrk="1" hangingPunct="1"/>
            <a:r>
              <a:rPr lang="ru-RU" b="1" i="1" smtClean="0">
                <a:solidFill>
                  <a:srgbClr val="FF0000"/>
                </a:solidFill>
              </a:rPr>
              <a:t>Международная инвестиционная позиция РФ, млрд. долл.</a:t>
            </a:r>
          </a:p>
        </p:txBody>
      </p:sp>
      <p:graphicFrame>
        <p:nvGraphicFramePr>
          <p:cNvPr id="4" name="Содержимое 3"/>
          <p:cNvGraphicFramePr>
            <a:graphicFrameLocks noGrp="1"/>
          </p:cNvGraphicFramePr>
          <p:nvPr>
            <p:ph idx="1"/>
          </p:nvPr>
        </p:nvGraphicFramePr>
        <p:xfrm>
          <a:off x="1981200" y="1600200"/>
          <a:ext cx="8229600" cy="3216275"/>
        </p:xfrm>
        <a:graphic>
          <a:graphicData uri="http://schemas.openxmlformats.org/drawingml/2006/table">
            <a:tbl>
              <a:tblPr firstRow="1" bandRow="1">
                <a:tableStyleId>{5940675A-B579-460E-94D1-54222C63F5DA}</a:tableStyleId>
              </a:tblPr>
              <a:tblGrid>
                <a:gridCol w="2026568">
                  <a:extLst>
                    <a:ext uri="{9D8B030D-6E8A-4147-A177-3AD203B41FA5}"/>
                  </a:extLst>
                </a:gridCol>
                <a:gridCol w="1008112">
                  <a:extLst>
                    <a:ext uri="{9D8B030D-6E8A-4147-A177-3AD203B41FA5}"/>
                  </a:extLst>
                </a:gridCol>
                <a:gridCol w="864096">
                  <a:extLst>
                    <a:ext uri="{9D8B030D-6E8A-4147-A177-3AD203B41FA5}"/>
                  </a:extLst>
                </a:gridCol>
                <a:gridCol w="864096">
                  <a:extLst>
                    <a:ext uri="{9D8B030D-6E8A-4147-A177-3AD203B41FA5}"/>
                  </a:extLst>
                </a:gridCol>
                <a:gridCol w="864096">
                  <a:extLst>
                    <a:ext uri="{9D8B030D-6E8A-4147-A177-3AD203B41FA5}"/>
                  </a:extLst>
                </a:gridCol>
                <a:gridCol w="864096">
                  <a:extLst>
                    <a:ext uri="{9D8B030D-6E8A-4147-A177-3AD203B41FA5}"/>
                  </a:extLst>
                </a:gridCol>
                <a:gridCol w="864096">
                  <a:extLst>
                    <a:ext uri="{9D8B030D-6E8A-4147-A177-3AD203B41FA5}"/>
                  </a:extLst>
                </a:gridCol>
                <a:gridCol w="874440">
                  <a:extLst>
                    <a:ext uri="{9D8B030D-6E8A-4147-A177-3AD203B41FA5}"/>
                  </a:extLst>
                </a:gridCol>
              </a:tblGrid>
              <a:tr h="370840">
                <a:tc>
                  <a:txBody>
                    <a:bodyPr/>
                    <a:lstStyle/>
                    <a:p>
                      <a:r>
                        <a:rPr lang="ru-RU" b="1" dirty="0"/>
                        <a:t>Показатель</a:t>
                      </a:r>
                    </a:p>
                  </a:txBody>
                  <a:tcPr/>
                </a:tc>
                <a:tc>
                  <a:txBody>
                    <a:bodyPr/>
                    <a:lstStyle/>
                    <a:p>
                      <a:r>
                        <a:rPr lang="ru-RU" b="1" dirty="0"/>
                        <a:t>2011 г.</a:t>
                      </a:r>
                    </a:p>
                  </a:txBody>
                  <a:tcPr/>
                </a:tc>
                <a:tc>
                  <a:txBody>
                    <a:bodyPr/>
                    <a:lstStyle/>
                    <a:p>
                      <a:r>
                        <a:rPr lang="ru-RU" b="1" dirty="0"/>
                        <a:t>2012 г.</a:t>
                      </a:r>
                    </a:p>
                  </a:txBody>
                  <a:tcPr/>
                </a:tc>
                <a:tc>
                  <a:txBody>
                    <a:bodyPr/>
                    <a:lstStyle/>
                    <a:p>
                      <a:r>
                        <a:rPr lang="ru-RU" b="1" dirty="0"/>
                        <a:t>2013 г.</a:t>
                      </a:r>
                    </a:p>
                  </a:txBody>
                  <a:tcPr/>
                </a:tc>
                <a:tc>
                  <a:txBody>
                    <a:bodyPr/>
                    <a:lstStyle/>
                    <a:p>
                      <a:r>
                        <a:rPr lang="ru-RU" b="1" dirty="0"/>
                        <a:t>2014 г.</a:t>
                      </a:r>
                    </a:p>
                  </a:txBody>
                  <a:tcPr/>
                </a:tc>
                <a:tc>
                  <a:txBody>
                    <a:bodyPr/>
                    <a:lstStyle/>
                    <a:p>
                      <a:r>
                        <a:rPr lang="ru-RU" b="1" dirty="0"/>
                        <a:t>2015 г.</a:t>
                      </a:r>
                    </a:p>
                  </a:txBody>
                  <a:tcPr/>
                </a:tc>
                <a:tc>
                  <a:txBody>
                    <a:bodyPr/>
                    <a:lstStyle/>
                    <a:p>
                      <a:r>
                        <a:rPr lang="ru-RU" b="1" dirty="0"/>
                        <a:t>2016 г.</a:t>
                      </a:r>
                    </a:p>
                  </a:txBody>
                  <a:tcPr/>
                </a:tc>
                <a:tc>
                  <a:txBody>
                    <a:bodyPr/>
                    <a:lstStyle/>
                    <a:p>
                      <a:r>
                        <a:rPr lang="ru-RU" b="1" dirty="0"/>
                        <a:t>2017 г.</a:t>
                      </a:r>
                    </a:p>
                  </a:txBody>
                  <a:tcPr/>
                </a:tc>
                <a:extLst>
                  <a:ext uri="{0D108BD9-81ED-4DB2-BD59-A6C34878D82A}"/>
                </a:extLst>
              </a:tr>
              <a:tr h="370840">
                <a:tc>
                  <a:txBody>
                    <a:bodyPr/>
                    <a:lstStyle/>
                    <a:p>
                      <a:r>
                        <a:rPr lang="ru-RU" b="1" dirty="0"/>
                        <a:t>Активы</a:t>
                      </a:r>
                    </a:p>
                  </a:txBody>
                  <a:tcPr/>
                </a:tc>
                <a:tc>
                  <a:txBody>
                    <a:bodyPr/>
                    <a:lstStyle/>
                    <a:p>
                      <a:r>
                        <a:rPr lang="ru-RU" dirty="0"/>
                        <a:t>1245</a:t>
                      </a:r>
                    </a:p>
                  </a:txBody>
                  <a:tcPr/>
                </a:tc>
                <a:tc>
                  <a:txBody>
                    <a:bodyPr/>
                    <a:lstStyle/>
                    <a:p>
                      <a:r>
                        <a:rPr lang="ru-RU" dirty="0"/>
                        <a:t>1381</a:t>
                      </a:r>
                    </a:p>
                  </a:txBody>
                  <a:tcPr/>
                </a:tc>
                <a:tc>
                  <a:txBody>
                    <a:bodyPr/>
                    <a:lstStyle/>
                    <a:p>
                      <a:r>
                        <a:rPr lang="ru-RU" dirty="0"/>
                        <a:t>1475</a:t>
                      </a:r>
                    </a:p>
                  </a:txBody>
                  <a:tcPr/>
                </a:tc>
                <a:tc>
                  <a:txBody>
                    <a:bodyPr/>
                    <a:lstStyle/>
                    <a:p>
                      <a:r>
                        <a:rPr lang="ru-RU" dirty="0"/>
                        <a:t>1275</a:t>
                      </a:r>
                    </a:p>
                  </a:txBody>
                  <a:tcPr/>
                </a:tc>
                <a:tc>
                  <a:txBody>
                    <a:bodyPr/>
                    <a:lstStyle/>
                    <a:p>
                      <a:r>
                        <a:rPr lang="ru-RU" dirty="0"/>
                        <a:t>1171</a:t>
                      </a:r>
                    </a:p>
                  </a:txBody>
                  <a:tcPr/>
                </a:tc>
                <a:tc>
                  <a:txBody>
                    <a:bodyPr/>
                    <a:lstStyle/>
                    <a:p>
                      <a:r>
                        <a:rPr lang="ru-RU" dirty="0"/>
                        <a:t>1233</a:t>
                      </a:r>
                    </a:p>
                  </a:txBody>
                  <a:tcPr/>
                </a:tc>
                <a:tc>
                  <a:txBody>
                    <a:bodyPr/>
                    <a:lstStyle/>
                    <a:p>
                      <a:r>
                        <a:rPr lang="ru-RU" dirty="0"/>
                        <a:t>1339</a:t>
                      </a:r>
                    </a:p>
                  </a:txBody>
                  <a:tcPr/>
                </a:tc>
                <a:extLst>
                  <a:ext uri="{0D108BD9-81ED-4DB2-BD59-A6C34878D82A}"/>
                </a:extLst>
              </a:tr>
              <a:tr h="370840">
                <a:tc>
                  <a:txBody>
                    <a:bodyPr/>
                    <a:lstStyle/>
                    <a:p>
                      <a:r>
                        <a:rPr lang="ru-RU" b="1" dirty="0"/>
                        <a:t>Обязательства</a:t>
                      </a:r>
                    </a:p>
                  </a:txBody>
                  <a:tcPr/>
                </a:tc>
                <a:tc>
                  <a:txBody>
                    <a:bodyPr/>
                    <a:lstStyle/>
                    <a:p>
                      <a:r>
                        <a:rPr lang="ru-RU" dirty="0"/>
                        <a:t>1096</a:t>
                      </a:r>
                    </a:p>
                  </a:txBody>
                  <a:tcPr/>
                </a:tc>
                <a:tc>
                  <a:txBody>
                    <a:bodyPr/>
                    <a:lstStyle/>
                    <a:p>
                      <a:r>
                        <a:rPr lang="ru-RU" dirty="0"/>
                        <a:t>1238</a:t>
                      </a:r>
                    </a:p>
                  </a:txBody>
                  <a:tcPr/>
                </a:tc>
                <a:tc>
                  <a:txBody>
                    <a:bodyPr/>
                    <a:lstStyle/>
                    <a:p>
                      <a:r>
                        <a:rPr lang="ru-RU" dirty="0"/>
                        <a:t>1343</a:t>
                      </a:r>
                    </a:p>
                  </a:txBody>
                  <a:tcPr/>
                </a:tc>
                <a:tc>
                  <a:txBody>
                    <a:bodyPr/>
                    <a:lstStyle/>
                    <a:p>
                      <a:r>
                        <a:rPr lang="ru-RU" dirty="0"/>
                        <a:t>965</a:t>
                      </a:r>
                    </a:p>
                  </a:txBody>
                  <a:tcPr/>
                </a:tc>
                <a:tc>
                  <a:txBody>
                    <a:bodyPr/>
                    <a:lstStyle/>
                    <a:p>
                      <a:r>
                        <a:rPr lang="ru-RU" dirty="0"/>
                        <a:t>839</a:t>
                      </a:r>
                    </a:p>
                  </a:txBody>
                  <a:tcPr/>
                </a:tc>
                <a:tc>
                  <a:txBody>
                    <a:bodyPr/>
                    <a:lstStyle/>
                    <a:p>
                      <a:r>
                        <a:rPr lang="ru-RU" dirty="0"/>
                        <a:t>1021</a:t>
                      </a:r>
                    </a:p>
                  </a:txBody>
                  <a:tcPr/>
                </a:tc>
                <a:tc>
                  <a:txBody>
                    <a:bodyPr/>
                    <a:lstStyle/>
                    <a:p>
                      <a:r>
                        <a:rPr lang="ru-RU" dirty="0"/>
                        <a:t>1067</a:t>
                      </a:r>
                    </a:p>
                  </a:txBody>
                  <a:tcPr/>
                </a:tc>
                <a:extLst>
                  <a:ext uri="{0D108BD9-81ED-4DB2-BD59-A6C34878D82A}"/>
                </a:extLst>
              </a:tr>
              <a:tr h="370840">
                <a:tc>
                  <a:txBody>
                    <a:bodyPr/>
                    <a:lstStyle/>
                    <a:p>
                      <a:r>
                        <a:rPr lang="ru-RU" b="1" dirty="0"/>
                        <a:t>Чистая международная инвестиционная позиция</a:t>
                      </a:r>
                    </a:p>
                  </a:txBody>
                  <a:tcPr/>
                </a:tc>
                <a:tc>
                  <a:txBody>
                    <a:bodyPr/>
                    <a:lstStyle/>
                    <a:p>
                      <a:r>
                        <a:rPr lang="ru-RU" dirty="0"/>
                        <a:t>149</a:t>
                      </a:r>
                    </a:p>
                  </a:txBody>
                  <a:tcPr/>
                </a:tc>
                <a:tc>
                  <a:txBody>
                    <a:bodyPr/>
                    <a:lstStyle/>
                    <a:p>
                      <a:r>
                        <a:rPr lang="ru-RU" dirty="0"/>
                        <a:t>143</a:t>
                      </a:r>
                    </a:p>
                  </a:txBody>
                  <a:tcPr/>
                </a:tc>
                <a:tc>
                  <a:txBody>
                    <a:bodyPr/>
                    <a:lstStyle/>
                    <a:p>
                      <a:r>
                        <a:rPr lang="ru-RU" dirty="0"/>
                        <a:t>132</a:t>
                      </a:r>
                    </a:p>
                  </a:txBody>
                  <a:tcPr/>
                </a:tc>
                <a:tc>
                  <a:txBody>
                    <a:bodyPr/>
                    <a:lstStyle/>
                    <a:p>
                      <a:r>
                        <a:rPr lang="ru-RU" dirty="0"/>
                        <a:t>310</a:t>
                      </a:r>
                    </a:p>
                  </a:txBody>
                  <a:tcPr/>
                </a:tc>
                <a:tc>
                  <a:txBody>
                    <a:bodyPr/>
                    <a:lstStyle/>
                    <a:p>
                      <a:r>
                        <a:rPr lang="ru-RU" dirty="0"/>
                        <a:t>332</a:t>
                      </a:r>
                    </a:p>
                  </a:txBody>
                  <a:tcPr/>
                </a:tc>
                <a:tc>
                  <a:txBody>
                    <a:bodyPr/>
                    <a:lstStyle/>
                    <a:p>
                      <a:r>
                        <a:rPr lang="ru-RU" dirty="0"/>
                        <a:t>212</a:t>
                      </a:r>
                    </a:p>
                  </a:txBody>
                  <a:tcPr/>
                </a:tc>
                <a:tc>
                  <a:txBody>
                    <a:bodyPr/>
                    <a:lstStyle/>
                    <a:p>
                      <a:r>
                        <a:rPr lang="ru-RU" dirty="0"/>
                        <a:t>272</a:t>
                      </a:r>
                    </a:p>
                  </a:txBody>
                  <a:tcPr/>
                </a:tc>
                <a:extLst>
                  <a:ext uri="{0D108BD9-81ED-4DB2-BD59-A6C34878D82A}"/>
                </a:extLst>
              </a:tr>
              <a:tr h="370840">
                <a:tc>
                  <a:txBody>
                    <a:bodyPr/>
                    <a:lstStyle/>
                    <a:p>
                      <a:r>
                        <a:rPr lang="ru-RU" b="1" dirty="0"/>
                        <a:t>Баланс инвестиционных доходов и ренты</a:t>
                      </a:r>
                    </a:p>
                  </a:txBody>
                  <a:tcPr/>
                </a:tc>
                <a:tc>
                  <a:txBody>
                    <a:bodyPr/>
                    <a:lstStyle/>
                    <a:p>
                      <a:r>
                        <a:rPr lang="ru-RU" dirty="0"/>
                        <a:t>-50,9</a:t>
                      </a:r>
                    </a:p>
                  </a:txBody>
                  <a:tcPr/>
                </a:tc>
                <a:tc>
                  <a:txBody>
                    <a:bodyPr/>
                    <a:lstStyle/>
                    <a:p>
                      <a:r>
                        <a:rPr lang="ru-RU" dirty="0"/>
                        <a:t>-55,8</a:t>
                      </a:r>
                    </a:p>
                  </a:txBody>
                  <a:tcPr/>
                </a:tc>
                <a:tc>
                  <a:txBody>
                    <a:bodyPr/>
                    <a:lstStyle/>
                    <a:p>
                      <a:r>
                        <a:rPr lang="ru-RU" dirty="0"/>
                        <a:t>-66,4</a:t>
                      </a:r>
                    </a:p>
                  </a:txBody>
                  <a:tcPr/>
                </a:tc>
                <a:tc>
                  <a:txBody>
                    <a:bodyPr/>
                    <a:lstStyle/>
                    <a:p>
                      <a:r>
                        <a:rPr lang="ru-RU" dirty="0"/>
                        <a:t>-57,9</a:t>
                      </a:r>
                    </a:p>
                  </a:txBody>
                  <a:tcPr/>
                </a:tc>
                <a:tc>
                  <a:txBody>
                    <a:bodyPr/>
                    <a:lstStyle/>
                    <a:p>
                      <a:r>
                        <a:rPr lang="ru-RU" dirty="0"/>
                        <a:t>-32,7</a:t>
                      </a:r>
                    </a:p>
                  </a:txBody>
                  <a:tcPr/>
                </a:tc>
                <a:tc>
                  <a:txBody>
                    <a:bodyPr/>
                    <a:lstStyle/>
                    <a:p>
                      <a:r>
                        <a:rPr lang="ru-RU" dirty="0"/>
                        <a:t>-33,7</a:t>
                      </a:r>
                    </a:p>
                  </a:txBody>
                  <a:tcPr/>
                </a:tc>
                <a:tc>
                  <a:txBody>
                    <a:bodyPr/>
                    <a:lstStyle/>
                    <a:p>
                      <a:r>
                        <a:rPr lang="ru-RU" dirty="0"/>
                        <a:t>-39,8</a:t>
                      </a:r>
                    </a:p>
                  </a:txBody>
                  <a:tcPr/>
                </a:tc>
                <a:extLst>
                  <a:ext uri="{0D108BD9-81ED-4DB2-BD59-A6C34878D82A}"/>
                </a:extLst>
              </a:tr>
            </a:tbl>
          </a:graphicData>
        </a:graphic>
      </p:graphicFrame>
      <p:sp>
        <p:nvSpPr>
          <p:cNvPr id="137274" name="TextBox 4"/>
          <p:cNvSpPr txBox="1">
            <a:spLocks noChangeArrowheads="1"/>
          </p:cNvSpPr>
          <p:nvPr/>
        </p:nvSpPr>
        <p:spPr bwMode="auto">
          <a:xfrm>
            <a:off x="2566988" y="4868863"/>
            <a:ext cx="7618412" cy="369887"/>
          </a:xfrm>
          <a:prstGeom prst="rect">
            <a:avLst/>
          </a:prstGeom>
          <a:noFill/>
          <a:ln w="9525">
            <a:noFill/>
            <a:miter lim="800000"/>
            <a:headEnd/>
            <a:tailEnd/>
          </a:ln>
        </p:spPr>
        <p:txBody>
          <a:bodyPr wrap="none">
            <a:spAutoFit/>
          </a:bodyPr>
          <a:lstStyle/>
          <a:p>
            <a:r>
              <a:rPr lang="ru-RU" i="1">
                <a:latin typeface="Calibri" pitchFamily="34" charset="0"/>
              </a:rPr>
              <a:t>Источник: рассчитано и составлено по данным: Банк России (</a:t>
            </a:r>
            <a:r>
              <a:rPr lang="en-US" i="1">
                <a:latin typeface="Calibri" pitchFamily="34" charset="0"/>
              </a:rPr>
              <a:t>www.cbr.ru</a:t>
            </a:r>
            <a:r>
              <a:rPr lang="en-US">
                <a:latin typeface="Calibri" pitchFamily="34" charset="0"/>
              </a:rPr>
              <a:t>)</a:t>
            </a:r>
            <a:endParaRPr lang="ru-RU">
              <a:latin typeface="Calibri"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Заголовок 1"/>
          <p:cNvSpPr>
            <a:spLocks noGrp="1"/>
          </p:cNvSpPr>
          <p:nvPr>
            <p:ph type="title"/>
          </p:nvPr>
        </p:nvSpPr>
        <p:spPr/>
        <p:txBody>
          <a:bodyPr/>
          <a:lstStyle/>
          <a:p>
            <a:pPr eaLnBrk="1" hangingPunct="1"/>
            <a:r>
              <a:rPr lang="ru-RU" b="1" i="1" smtClean="0">
                <a:solidFill>
                  <a:srgbClr val="FF0000"/>
                </a:solidFill>
              </a:rPr>
              <a:t>Замена доллара США как полноценной резервной валюты</a:t>
            </a:r>
          </a:p>
        </p:txBody>
      </p:sp>
      <p:sp>
        <p:nvSpPr>
          <p:cNvPr id="3" name="Содержимое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ru-RU" dirty="0"/>
              <a:t>В сложившихся условиях возрастает необходимость привязки национальных валют к «твердому» активу, такому, например, как золото.</a:t>
            </a:r>
          </a:p>
          <a:p>
            <a:pPr eaLnBrk="1" fontAlgn="auto" hangingPunct="1">
              <a:spcAft>
                <a:spcPts val="0"/>
              </a:spcAft>
              <a:buFont typeface="Arial" panose="020B0604020202020204" pitchFamily="34" charset="0"/>
              <a:buChar char="•"/>
              <a:defRPr/>
            </a:pPr>
            <a:r>
              <a:rPr lang="ru-RU" dirty="0"/>
              <a:t>Китай и Россия могут сыграть важную роль в возвращении монетарных функций золоту.</a:t>
            </a:r>
          </a:p>
          <a:p>
            <a:pPr eaLnBrk="1" fontAlgn="auto" hangingPunct="1">
              <a:spcAft>
                <a:spcPts val="0"/>
              </a:spcAft>
              <a:buFont typeface="Arial" panose="020B0604020202020204" pitchFamily="34" charset="0"/>
              <a:buChar char="•"/>
              <a:defRPr/>
            </a:pPr>
            <a:r>
              <a:rPr lang="ru-RU" dirty="0"/>
              <a:t>Китай обладает наибольшим объемом денег в мире, но имеет низкий удельный вес золота. Китай будет двигаться в этом направлении.</a:t>
            </a:r>
          </a:p>
          <a:p>
            <a:pPr eaLnBrk="1" fontAlgn="auto" hangingPunct="1">
              <a:spcAft>
                <a:spcPts val="0"/>
              </a:spcAft>
              <a:buFont typeface="Arial" panose="020B0604020202020204" pitchFamily="34" charset="0"/>
              <a:buChar char="•"/>
              <a:defRPr/>
            </a:pPr>
            <a:r>
              <a:rPr lang="ru-RU" dirty="0"/>
              <a:t>Россия – лидер по темпам наращивания золотого запаса. Однако в официальных международных резервах России доля золота составляет лишь 17,6%.</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Заголовок 1"/>
          <p:cNvSpPr>
            <a:spLocks noGrp="1"/>
          </p:cNvSpPr>
          <p:nvPr>
            <p:ph type="title"/>
          </p:nvPr>
        </p:nvSpPr>
        <p:spPr/>
        <p:txBody>
          <a:bodyPr/>
          <a:lstStyle/>
          <a:p>
            <a:pPr eaLnBrk="1" hangingPunct="1"/>
            <a:r>
              <a:rPr lang="ru-RU" sz="3200" b="1" i="1" smtClean="0">
                <a:solidFill>
                  <a:srgbClr val="FF0000"/>
                </a:solidFill>
              </a:rPr>
              <a:t>Мировые запасы золота и их доля в общем объеме национальных золотовалютных резервов, январь 2019 г.</a:t>
            </a:r>
          </a:p>
        </p:txBody>
      </p:sp>
      <p:graphicFrame>
        <p:nvGraphicFramePr>
          <p:cNvPr id="4" name="Содержимое 3"/>
          <p:cNvGraphicFramePr>
            <a:graphicFrameLocks noGrp="1"/>
          </p:cNvGraphicFramePr>
          <p:nvPr>
            <p:ph idx="1"/>
          </p:nvPr>
        </p:nvGraphicFramePr>
        <p:xfrm>
          <a:off x="1981200" y="1600200"/>
          <a:ext cx="8229600" cy="4821238"/>
        </p:xfrm>
        <a:graphic>
          <a:graphicData uri="http://schemas.openxmlformats.org/drawingml/2006/table">
            <a:tbl>
              <a:tblPr firstRow="1" bandRow="1">
                <a:tableStyleId>{5940675A-B579-460E-94D1-54222C63F5DA}</a:tableStyleId>
              </a:tblPr>
              <a:tblGrid>
                <a:gridCol w="2743200">
                  <a:extLst>
                    <a:ext uri="{9D8B030D-6E8A-4147-A177-3AD203B41FA5}"/>
                  </a:extLst>
                </a:gridCol>
                <a:gridCol w="2743200">
                  <a:extLst>
                    <a:ext uri="{9D8B030D-6E8A-4147-A177-3AD203B41FA5}"/>
                  </a:extLst>
                </a:gridCol>
                <a:gridCol w="2743200">
                  <a:extLst>
                    <a:ext uri="{9D8B030D-6E8A-4147-A177-3AD203B41FA5}"/>
                  </a:extLst>
                </a:gridCol>
              </a:tblGrid>
              <a:tr h="370840">
                <a:tc>
                  <a:txBody>
                    <a:bodyPr/>
                    <a:lstStyle/>
                    <a:p>
                      <a:r>
                        <a:rPr lang="ru-RU" dirty="0"/>
                        <a:t>Страна</a:t>
                      </a:r>
                    </a:p>
                  </a:txBody>
                  <a:tcPr/>
                </a:tc>
                <a:tc>
                  <a:txBody>
                    <a:bodyPr/>
                    <a:lstStyle/>
                    <a:p>
                      <a:r>
                        <a:rPr lang="ru-RU" dirty="0"/>
                        <a:t>Тонны</a:t>
                      </a:r>
                    </a:p>
                  </a:txBody>
                  <a:tcPr/>
                </a:tc>
                <a:tc>
                  <a:txBody>
                    <a:bodyPr/>
                    <a:lstStyle/>
                    <a:p>
                      <a:r>
                        <a:rPr lang="ru-RU" dirty="0"/>
                        <a:t>Доля в резервах, %</a:t>
                      </a:r>
                    </a:p>
                  </a:txBody>
                  <a:tcPr/>
                </a:tc>
                <a:extLst>
                  <a:ext uri="{0D108BD9-81ED-4DB2-BD59-A6C34878D82A}"/>
                </a:extLst>
              </a:tr>
              <a:tr h="370840">
                <a:tc>
                  <a:txBody>
                    <a:bodyPr/>
                    <a:lstStyle/>
                    <a:p>
                      <a:r>
                        <a:rPr lang="ru-RU" dirty="0"/>
                        <a:t>США</a:t>
                      </a:r>
                    </a:p>
                  </a:txBody>
                  <a:tcPr/>
                </a:tc>
                <a:tc>
                  <a:txBody>
                    <a:bodyPr/>
                    <a:lstStyle/>
                    <a:p>
                      <a:r>
                        <a:rPr lang="ru-RU" dirty="0"/>
                        <a:t>8133,5</a:t>
                      </a:r>
                    </a:p>
                  </a:txBody>
                  <a:tcPr/>
                </a:tc>
                <a:tc>
                  <a:txBody>
                    <a:bodyPr/>
                    <a:lstStyle/>
                    <a:p>
                      <a:r>
                        <a:rPr lang="ru-RU" dirty="0"/>
                        <a:t>73,9</a:t>
                      </a:r>
                    </a:p>
                  </a:txBody>
                  <a:tcPr/>
                </a:tc>
                <a:extLst>
                  <a:ext uri="{0D108BD9-81ED-4DB2-BD59-A6C34878D82A}"/>
                </a:extLst>
              </a:tr>
              <a:tr h="370840">
                <a:tc>
                  <a:txBody>
                    <a:bodyPr/>
                    <a:lstStyle/>
                    <a:p>
                      <a:r>
                        <a:rPr lang="ru-RU" dirty="0"/>
                        <a:t>Германия</a:t>
                      </a:r>
                    </a:p>
                  </a:txBody>
                  <a:tcPr/>
                </a:tc>
                <a:tc>
                  <a:txBody>
                    <a:bodyPr/>
                    <a:lstStyle/>
                    <a:p>
                      <a:r>
                        <a:rPr lang="ru-RU" dirty="0"/>
                        <a:t>3369,7</a:t>
                      </a:r>
                    </a:p>
                  </a:txBody>
                  <a:tcPr/>
                </a:tc>
                <a:tc>
                  <a:txBody>
                    <a:bodyPr/>
                    <a:lstStyle/>
                    <a:p>
                      <a:r>
                        <a:rPr lang="ru-RU" dirty="0"/>
                        <a:t>69,2</a:t>
                      </a:r>
                    </a:p>
                  </a:txBody>
                  <a:tcPr/>
                </a:tc>
                <a:extLst>
                  <a:ext uri="{0D108BD9-81ED-4DB2-BD59-A6C34878D82A}"/>
                </a:extLst>
              </a:tr>
              <a:tr h="370840">
                <a:tc>
                  <a:txBody>
                    <a:bodyPr/>
                    <a:lstStyle/>
                    <a:p>
                      <a:r>
                        <a:rPr lang="ru-RU" dirty="0"/>
                        <a:t>МВФ</a:t>
                      </a:r>
                    </a:p>
                  </a:txBody>
                  <a:tcPr/>
                </a:tc>
                <a:tc>
                  <a:txBody>
                    <a:bodyPr/>
                    <a:lstStyle/>
                    <a:p>
                      <a:r>
                        <a:rPr lang="ru-RU" dirty="0"/>
                        <a:t>2814,0</a:t>
                      </a:r>
                    </a:p>
                  </a:txBody>
                  <a:tcPr/>
                </a:tc>
                <a:tc>
                  <a:txBody>
                    <a:bodyPr/>
                    <a:lstStyle/>
                    <a:p>
                      <a:r>
                        <a:rPr lang="ru-RU" dirty="0" err="1"/>
                        <a:t>н</a:t>
                      </a:r>
                      <a:r>
                        <a:rPr lang="ru-RU" dirty="0"/>
                        <a:t>/</a:t>
                      </a:r>
                      <a:r>
                        <a:rPr lang="ru-RU" dirty="0" err="1"/>
                        <a:t>д</a:t>
                      </a:r>
                      <a:endParaRPr lang="ru-RU" dirty="0"/>
                    </a:p>
                  </a:txBody>
                  <a:tcPr/>
                </a:tc>
                <a:extLst>
                  <a:ext uri="{0D108BD9-81ED-4DB2-BD59-A6C34878D82A}"/>
                </a:extLst>
              </a:tr>
              <a:tr h="370840">
                <a:tc>
                  <a:txBody>
                    <a:bodyPr/>
                    <a:lstStyle/>
                    <a:p>
                      <a:r>
                        <a:rPr lang="ru-RU" dirty="0"/>
                        <a:t>Италия</a:t>
                      </a:r>
                    </a:p>
                  </a:txBody>
                  <a:tcPr/>
                </a:tc>
                <a:tc>
                  <a:txBody>
                    <a:bodyPr/>
                    <a:lstStyle/>
                    <a:p>
                      <a:r>
                        <a:rPr lang="ru-RU" dirty="0"/>
                        <a:t>2451,8</a:t>
                      </a:r>
                    </a:p>
                  </a:txBody>
                  <a:tcPr/>
                </a:tc>
                <a:tc>
                  <a:txBody>
                    <a:bodyPr/>
                    <a:lstStyle/>
                    <a:p>
                      <a:r>
                        <a:rPr lang="ru-RU" dirty="0"/>
                        <a:t>65,5</a:t>
                      </a:r>
                    </a:p>
                  </a:txBody>
                  <a:tcPr/>
                </a:tc>
                <a:extLst>
                  <a:ext uri="{0D108BD9-81ED-4DB2-BD59-A6C34878D82A}"/>
                </a:extLst>
              </a:tr>
              <a:tr h="370840">
                <a:tc>
                  <a:txBody>
                    <a:bodyPr/>
                    <a:lstStyle/>
                    <a:p>
                      <a:r>
                        <a:rPr lang="ru-RU" dirty="0"/>
                        <a:t>Франция</a:t>
                      </a:r>
                    </a:p>
                  </a:txBody>
                  <a:tcPr/>
                </a:tc>
                <a:tc>
                  <a:txBody>
                    <a:bodyPr/>
                    <a:lstStyle/>
                    <a:p>
                      <a:r>
                        <a:rPr lang="ru-RU" dirty="0"/>
                        <a:t>2436,0</a:t>
                      </a:r>
                    </a:p>
                  </a:txBody>
                  <a:tcPr/>
                </a:tc>
                <a:tc>
                  <a:txBody>
                    <a:bodyPr/>
                    <a:lstStyle/>
                    <a:p>
                      <a:r>
                        <a:rPr lang="ru-RU" dirty="0"/>
                        <a:t>59,0</a:t>
                      </a:r>
                    </a:p>
                  </a:txBody>
                  <a:tcPr/>
                </a:tc>
                <a:extLst>
                  <a:ext uri="{0D108BD9-81ED-4DB2-BD59-A6C34878D82A}"/>
                </a:extLst>
              </a:tr>
              <a:tr h="370840">
                <a:tc>
                  <a:txBody>
                    <a:bodyPr/>
                    <a:lstStyle/>
                    <a:p>
                      <a:r>
                        <a:rPr lang="ru-RU" dirty="0"/>
                        <a:t>Россия</a:t>
                      </a:r>
                    </a:p>
                  </a:txBody>
                  <a:tcPr/>
                </a:tc>
                <a:tc>
                  <a:txBody>
                    <a:bodyPr/>
                    <a:lstStyle/>
                    <a:p>
                      <a:r>
                        <a:rPr lang="ru-RU" dirty="0"/>
                        <a:t>2066,2</a:t>
                      </a:r>
                    </a:p>
                  </a:txBody>
                  <a:tcPr/>
                </a:tc>
                <a:tc>
                  <a:txBody>
                    <a:bodyPr/>
                    <a:lstStyle/>
                    <a:p>
                      <a:r>
                        <a:rPr lang="ru-RU" dirty="0"/>
                        <a:t>17,6</a:t>
                      </a:r>
                    </a:p>
                  </a:txBody>
                  <a:tcPr/>
                </a:tc>
                <a:extLst>
                  <a:ext uri="{0D108BD9-81ED-4DB2-BD59-A6C34878D82A}"/>
                </a:extLst>
              </a:tr>
              <a:tr h="370840">
                <a:tc>
                  <a:txBody>
                    <a:bodyPr/>
                    <a:lstStyle/>
                    <a:p>
                      <a:r>
                        <a:rPr lang="ru-RU" dirty="0"/>
                        <a:t>Китай</a:t>
                      </a:r>
                    </a:p>
                  </a:txBody>
                  <a:tcPr/>
                </a:tc>
                <a:tc>
                  <a:txBody>
                    <a:bodyPr/>
                    <a:lstStyle/>
                    <a:p>
                      <a:r>
                        <a:rPr lang="ru-RU" dirty="0"/>
                        <a:t>1842,6</a:t>
                      </a:r>
                    </a:p>
                  </a:txBody>
                  <a:tcPr/>
                </a:tc>
                <a:tc>
                  <a:txBody>
                    <a:bodyPr/>
                    <a:lstStyle/>
                    <a:p>
                      <a:r>
                        <a:rPr lang="ru-RU" dirty="0"/>
                        <a:t>2,3</a:t>
                      </a:r>
                    </a:p>
                  </a:txBody>
                  <a:tcPr/>
                </a:tc>
                <a:extLst>
                  <a:ext uri="{0D108BD9-81ED-4DB2-BD59-A6C34878D82A}"/>
                </a:extLst>
              </a:tr>
              <a:tr h="370840">
                <a:tc>
                  <a:txBody>
                    <a:bodyPr/>
                    <a:lstStyle/>
                    <a:p>
                      <a:r>
                        <a:rPr lang="ru-RU" dirty="0"/>
                        <a:t>Швейцария</a:t>
                      </a:r>
                    </a:p>
                  </a:txBody>
                  <a:tcPr/>
                </a:tc>
                <a:tc>
                  <a:txBody>
                    <a:bodyPr/>
                    <a:lstStyle/>
                    <a:p>
                      <a:r>
                        <a:rPr lang="ru-RU" dirty="0"/>
                        <a:t>1040,0</a:t>
                      </a:r>
                    </a:p>
                  </a:txBody>
                  <a:tcPr/>
                </a:tc>
                <a:tc>
                  <a:txBody>
                    <a:bodyPr/>
                    <a:lstStyle/>
                    <a:p>
                      <a:r>
                        <a:rPr lang="ru-RU" dirty="0"/>
                        <a:t>5,1</a:t>
                      </a:r>
                    </a:p>
                  </a:txBody>
                  <a:tcPr/>
                </a:tc>
                <a:extLst>
                  <a:ext uri="{0D108BD9-81ED-4DB2-BD59-A6C34878D82A}"/>
                </a:extLst>
              </a:tr>
              <a:tr h="370840">
                <a:tc>
                  <a:txBody>
                    <a:bodyPr/>
                    <a:lstStyle/>
                    <a:p>
                      <a:r>
                        <a:rPr lang="ru-RU" dirty="0"/>
                        <a:t>Япония</a:t>
                      </a:r>
                    </a:p>
                  </a:txBody>
                  <a:tcPr/>
                </a:tc>
                <a:tc>
                  <a:txBody>
                    <a:bodyPr/>
                    <a:lstStyle/>
                    <a:p>
                      <a:r>
                        <a:rPr lang="ru-RU" dirty="0"/>
                        <a:t>765,0</a:t>
                      </a:r>
                    </a:p>
                  </a:txBody>
                  <a:tcPr/>
                </a:tc>
                <a:tc>
                  <a:txBody>
                    <a:bodyPr/>
                    <a:lstStyle/>
                    <a:p>
                      <a:r>
                        <a:rPr lang="ru-RU" dirty="0"/>
                        <a:t>2,4</a:t>
                      </a:r>
                    </a:p>
                  </a:txBody>
                  <a:tcPr/>
                </a:tc>
                <a:extLst>
                  <a:ext uri="{0D108BD9-81ED-4DB2-BD59-A6C34878D82A}"/>
                </a:extLst>
              </a:tr>
              <a:tr h="370840">
                <a:tc>
                  <a:txBody>
                    <a:bodyPr/>
                    <a:lstStyle/>
                    <a:p>
                      <a:r>
                        <a:rPr lang="ru-RU" dirty="0"/>
                        <a:t>Нидерланды</a:t>
                      </a:r>
                    </a:p>
                  </a:txBody>
                  <a:tcPr/>
                </a:tc>
                <a:tc>
                  <a:txBody>
                    <a:bodyPr/>
                    <a:lstStyle/>
                    <a:p>
                      <a:r>
                        <a:rPr lang="ru-RU" dirty="0"/>
                        <a:t>612,5</a:t>
                      </a:r>
                    </a:p>
                  </a:txBody>
                  <a:tcPr/>
                </a:tc>
                <a:tc>
                  <a:txBody>
                    <a:bodyPr/>
                    <a:lstStyle/>
                    <a:p>
                      <a:r>
                        <a:rPr lang="ru-RU" dirty="0"/>
                        <a:t>65,5</a:t>
                      </a:r>
                    </a:p>
                  </a:txBody>
                  <a:tcPr/>
                </a:tc>
                <a:extLst>
                  <a:ext uri="{0D108BD9-81ED-4DB2-BD59-A6C34878D82A}"/>
                </a:extLst>
              </a:tr>
              <a:tr h="370840">
                <a:tc>
                  <a:txBody>
                    <a:bodyPr/>
                    <a:lstStyle/>
                    <a:p>
                      <a:r>
                        <a:rPr lang="ru-RU" dirty="0"/>
                        <a:t>Индия</a:t>
                      </a:r>
                    </a:p>
                  </a:txBody>
                  <a:tcPr/>
                </a:tc>
                <a:tc>
                  <a:txBody>
                    <a:bodyPr/>
                    <a:lstStyle/>
                    <a:p>
                      <a:r>
                        <a:rPr lang="ru-RU" dirty="0"/>
                        <a:t>592,0</a:t>
                      </a:r>
                    </a:p>
                  </a:txBody>
                  <a:tcPr/>
                </a:tc>
                <a:tc>
                  <a:txBody>
                    <a:bodyPr/>
                    <a:lstStyle/>
                    <a:p>
                      <a:r>
                        <a:rPr lang="ru-RU" dirty="0"/>
                        <a:t>5,9</a:t>
                      </a:r>
                    </a:p>
                  </a:txBody>
                  <a:tcPr/>
                </a:tc>
                <a:extLst>
                  <a:ext uri="{0D108BD9-81ED-4DB2-BD59-A6C34878D82A}"/>
                </a:extLst>
              </a:tr>
              <a:tr h="370840">
                <a:tc>
                  <a:txBody>
                    <a:bodyPr/>
                    <a:lstStyle/>
                    <a:p>
                      <a:r>
                        <a:rPr lang="ru-RU" dirty="0"/>
                        <a:t>Всего</a:t>
                      </a:r>
                    </a:p>
                  </a:txBody>
                  <a:tcPr/>
                </a:tc>
                <a:tc>
                  <a:txBody>
                    <a:bodyPr/>
                    <a:lstStyle/>
                    <a:p>
                      <a:r>
                        <a:rPr lang="ru-RU" dirty="0"/>
                        <a:t>33872,7</a:t>
                      </a:r>
                    </a:p>
                  </a:txBody>
                  <a:tcPr/>
                </a:tc>
                <a:tc>
                  <a:txBody>
                    <a:bodyPr/>
                    <a:lstStyle/>
                    <a:p>
                      <a:r>
                        <a:rPr lang="ru-RU" dirty="0"/>
                        <a:t>---</a:t>
                      </a:r>
                    </a:p>
                  </a:txBody>
                  <a:tcPr/>
                </a:tc>
                <a:extLst>
                  <a:ext uri="{0D108BD9-81ED-4DB2-BD59-A6C34878D82A}"/>
                </a:extLst>
              </a:tr>
            </a:tbl>
          </a:graphicData>
        </a:graphic>
      </p:graphicFrame>
      <p:sp>
        <p:nvSpPr>
          <p:cNvPr id="139324" name="TextBox 4"/>
          <p:cNvSpPr txBox="1">
            <a:spLocks noChangeArrowheads="1"/>
          </p:cNvSpPr>
          <p:nvPr/>
        </p:nvSpPr>
        <p:spPr bwMode="auto">
          <a:xfrm>
            <a:off x="3287713" y="6488113"/>
            <a:ext cx="5332412" cy="369887"/>
          </a:xfrm>
          <a:prstGeom prst="rect">
            <a:avLst/>
          </a:prstGeom>
          <a:noFill/>
          <a:ln w="9525">
            <a:noFill/>
            <a:miter lim="800000"/>
            <a:headEnd/>
            <a:tailEnd/>
          </a:ln>
        </p:spPr>
        <p:txBody>
          <a:bodyPr wrap="none">
            <a:spAutoFit/>
          </a:bodyPr>
          <a:lstStyle/>
          <a:p>
            <a:r>
              <a:rPr lang="ru-RU">
                <a:latin typeface="Calibri" pitchFamily="34" charset="0"/>
              </a:rPr>
              <a:t>Источник: составлено п</a:t>
            </a:r>
            <a:r>
              <a:rPr lang="en-US">
                <a:latin typeface="Calibri" pitchFamily="34" charset="0"/>
              </a:rPr>
              <a:t>o</a:t>
            </a:r>
            <a:r>
              <a:rPr lang="ru-RU">
                <a:latin typeface="Calibri" pitchFamily="34" charset="0"/>
              </a:rPr>
              <a:t> данным </a:t>
            </a:r>
            <a:r>
              <a:rPr lang="en-US">
                <a:latin typeface="Calibri" pitchFamily="34" charset="0"/>
              </a:rPr>
              <a:t>World Gold Council</a:t>
            </a:r>
            <a:endParaRPr lang="ru-RU">
              <a:latin typeface="Calibri"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Заголовок 1"/>
          <p:cNvSpPr>
            <a:spLocks noGrp="1"/>
          </p:cNvSpPr>
          <p:nvPr>
            <p:ph type="title"/>
          </p:nvPr>
        </p:nvSpPr>
        <p:spPr/>
        <p:txBody>
          <a:bodyPr/>
          <a:lstStyle/>
          <a:p>
            <a:pPr eaLnBrk="1" hangingPunct="1"/>
            <a:r>
              <a:rPr lang="ru-RU" b="1" i="1" smtClean="0">
                <a:solidFill>
                  <a:srgbClr val="FF0000"/>
                </a:solidFill>
              </a:rPr>
              <a:t>Выводы по главе 1</a:t>
            </a:r>
          </a:p>
        </p:txBody>
      </p:sp>
      <p:sp>
        <p:nvSpPr>
          <p:cNvPr id="3" name="Содержимое 2"/>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ru-RU" dirty="0"/>
              <a:t>Нынешняя конфигурация глобальной финансовой системы является абсолютно неадекватной потребностям равномерного и стабильного развития мировой экономики.</a:t>
            </a:r>
          </a:p>
          <a:p>
            <a:pPr eaLnBrk="1" fontAlgn="auto" hangingPunct="1">
              <a:spcAft>
                <a:spcPts val="0"/>
              </a:spcAft>
              <a:buFont typeface="Arial" panose="020B0604020202020204" pitchFamily="34" charset="0"/>
              <a:buChar char="•"/>
              <a:defRPr/>
            </a:pPr>
            <a:r>
              <a:rPr lang="ru-RU" dirty="0"/>
              <a:t>Россия не выполняет адекватной роли в глобальном финансовом посредничестве и не может полноценно участвовать в процессах финансовой глобализации.</a:t>
            </a:r>
          </a:p>
          <a:p>
            <a:pPr eaLnBrk="1" fontAlgn="auto" hangingPunct="1">
              <a:spcAft>
                <a:spcPts val="0"/>
              </a:spcAft>
              <a:buFont typeface="Arial" panose="020B0604020202020204" pitchFamily="34" charset="0"/>
              <a:buChar char="•"/>
              <a:defRPr/>
            </a:pPr>
            <a:r>
              <a:rPr lang="ru-RU" dirty="0"/>
              <a:t>Необходимо наращивать расчеты в рублях. Добиться включения рубля в </a:t>
            </a:r>
            <a:r>
              <a:rPr lang="en-US" dirty="0"/>
              <a:t>CLS</a:t>
            </a:r>
            <a:r>
              <a:rPr lang="ru-RU" dirty="0"/>
              <a:t>.</a:t>
            </a:r>
          </a:p>
          <a:p>
            <a:pPr eaLnBrk="1" fontAlgn="auto" hangingPunct="1">
              <a:spcAft>
                <a:spcPts val="0"/>
              </a:spcAft>
              <a:buFont typeface="Arial" panose="020B0604020202020204" pitchFamily="34" charset="0"/>
              <a:buChar char="•"/>
              <a:defRPr/>
            </a:pPr>
            <a:r>
              <a:rPr lang="ru-RU" dirty="0"/>
              <a:t>Для укрепления национальной валюты нужно наращивать официальные запасы золота.</a:t>
            </a:r>
          </a:p>
          <a:p>
            <a:pPr eaLnBrk="1" fontAlgn="auto" hangingPunct="1">
              <a:spcAft>
                <a:spcPts val="0"/>
              </a:spcAft>
              <a:buFont typeface="Arial" panose="020B0604020202020204" pitchFamily="34" charset="0"/>
              <a:buChar char="•"/>
              <a:defRPr/>
            </a:pPr>
            <a:r>
              <a:rPr lang="ru-RU" dirty="0"/>
              <a:t>Главное внимание России нужно уделить развитию собственных транснациональных сетей банков и других финансовых учреждений.</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p:txBody>
          <a:bodyPr rtlCol="0">
            <a:normAutofit fontScale="90000"/>
          </a:bodyPr>
          <a:lstStyle/>
          <a:p>
            <a:pPr eaLnBrk="1" fontAlgn="auto" hangingPunct="1">
              <a:spcAft>
                <a:spcPts val="0"/>
              </a:spcAft>
              <a:defRPr/>
            </a:pPr>
            <a:r>
              <a:rPr lang="ru-RU" dirty="0"/>
              <a:t>Глава 2. Слабости неолиберальной Европы: урок для России</a:t>
            </a:r>
          </a:p>
        </p:txBody>
      </p:sp>
      <p:sp>
        <p:nvSpPr>
          <p:cNvPr id="141314" name="Подзаголовок 2"/>
          <p:cNvSpPr>
            <a:spLocks noGrp="1"/>
          </p:cNvSpPr>
          <p:nvPr>
            <p:ph type="subTitle" idx="1"/>
          </p:nvPr>
        </p:nvSpPr>
        <p:spPr/>
        <p:txBody>
          <a:bodyPr/>
          <a:lstStyle/>
          <a:p>
            <a:pPr eaLnBrk="1" hangingPunct="1"/>
            <a:endParaRPr lang="ru-RU"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Объект 2"/>
          <p:cNvSpPr>
            <a:spLocks noGrp="1"/>
          </p:cNvSpPr>
          <p:nvPr>
            <p:ph idx="1"/>
          </p:nvPr>
        </p:nvSpPr>
        <p:spPr>
          <a:xfrm>
            <a:off x="838200" y="1154113"/>
            <a:ext cx="10515600" cy="4549775"/>
          </a:xfrm>
        </p:spPr>
        <p:txBody>
          <a:bodyPr/>
          <a:lstStyle/>
          <a:p>
            <a:pPr eaLnBrk="1" hangingPunct="1"/>
            <a:r>
              <a:rPr lang="ru-RU" smtClean="0"/>
              <a:t>Ключевую роль во внешнеэкономичемской стратегии России играет Европа </a:t>
            </a:r>
          </a:p>
          <a:p>
            <a:pPr eaLnBrk="1" hangingPunct="1"/>
            <a:r>
              <a:rPr lang="ru-RU" smtClean="0"/>
              <a:t>Но в ту же минуту Россия отстаёт от стран европы по уровню конкурентоспособности, предпринимательской структуры и доходов</a:t>
            </a:r>
          </a:p>
          <a:p>
            <a:pPr eaLnBrk="1" hangingPunct="1"/>
            <a:r>
              <a:rPr lang="ru-RU" smtClean="0"/>
              <a:t>Сокращение этого разрыва является приоритетной задачей</a:t>
            </a:r>
          </a:p>
          <a:p>
            <a:pPr eaLnBrk="1" hangingPunct="1"/>
            <a:r>
              <a:rPr lang="ru-RU" smtClean="0"/>
              <a:t>Но перенимая опыт Европы и резко повышая эти пункты не надо наступать на грабли Европы – социально-экономические кризисы</a:t>
            </a:r>
          </a:p>
          <a:p>
            <a:pPr eaLnBrk="1" hangingPunct="1"/>
            <a:r>
              <a:rPr lang="ru-RU" smtClean="0"/>
              <a:t>Поэтому процессы модернизации реального сектора экономики не должны обгонять рост доходов</a:t>
            </a:r>
          </a:p>
          <a:p>
            <a:pPr eaLnBrk="1" hangingPunct="1"/>
            <a:endParaRPr lang="ru-RU"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Заголовок 1"/>
          <p:cNvSpPr>
            <a:spLocks noGrp="1"/>
          </p:cNvSpPr>
          <p:nvPr>
            <p:ph type="title"/>
          </p:nvPr>
        </p:nvSpPr>
        <p:spPr/>
        <p:txBody>
          <a:bodyPr/>
          <a:lstStyle/>
          <a:p>
            <a:pPr eaLnBrk="1" hangingPunct="1"/>
            <a:r>
              <a:rPr lang="ru-RU" smtClean="0"/>
              <a:t>Англосаксонская идентичность</a:t>
            </a:r>
          </a:p>
        </p:txBody>
      </p:sp>
      <p:sp>
        <p:nvSpPr>
          <p:cNvPr id="3" name="Объект 2">
            <a:extLst>
              <a:ext uri="{FF2B5EF4-FFF2-40B4-BE49-F238E27FC236}"/>
            </a:extLst>
          </p:cNvPr>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ru-RU" dirty="0"/>
              <a:t>Британская нация образовалась от смешения таких народов, как кельтов, </a:t>
            </a:r>
            <a:r>
              <a:rPr lang="ru-RU" dirty="0" err="1"/>
              <a:t>англов</a:t>
            </a:r>
            <a:r>
              <a:rPr lang="ru-RU" dirty="0"/>
              <a:t>, саксов, </a:t>
            </a:r>
            <a:r>
              <a:rPr lang="ru-RU" dirty="0" err="1"/>
              <a:t>норманов</a:t>
            </a:r>
            <a:r>
              <a:rPr lang="ru-RU" dirty="0"/>
              <a:t> и данов</a:t>
            </a:r>
          </a:p>
          <a:p>
            <a:pPr eaLnBrk="1" fontAlgn="auto" hangingPunct="1">
              <a:spcAft>
                <a:spcPts val="0"/>
              </a:spcAft>
              <a:buFont typeface="Arial" panose="020B0604020202020204" pitchFamily="34" charset="0"/>
              <a:buChar char="•"/>
              <a:defRPr/>
            </a:pPr>
            <a:r>
              <a:rPr lang="ru-RU" dirty="0"/>
              <a:t>По данным этимологии языка английский на 85% состоит из германского и франко-латинского языков</a:t>
            </a:r>
          </a:p>
          <a:p>
            <a:pPr eaLnBrk="1" fontAlgn="auto" hangingPunct="1">
              <a:spcAft>
                <a:spcPts val="0"/>
              </a:spcAft>
              <a:buFont typeface="Arial" panose="020B0604020202020204" pitchFamily="34" charset="0"/>
              <a:buChar char="•"/>
              <a:defRPr/>
            </a:pPr>
            <a:r>
              <a:rPr lang="ru-RU" dirty="0"/>
              <a:t>У французов заимствована идея централизованного гос-ва и просвещения</a:t>
            </a:r>
          </a:p>
          <a:p>
            <a:pPr eaLnBrk="1" fontAlgn="auto" hangingPunct="1">
              <a:spcAft>
                <a:spcPts val="0"/>
              </a:spcAft>
              <a:buFont typeface="Arial" panose="020B0604020202020204" pitchFamily="34" charset="0"/>
              <a:buChar char="•"/>
              <a:defRPr/>
            </a:pPr>
            <a:r>
              <a:rPr lang="ru-RU" dirty="0"/>
              <a:t>У немцев – основы коммерческого дела и промышленности </a:t>
            </a:r>
          </a:p>
          <a:p>
            <a:pPr eaLnBrk="1" fontAlgn="auto" hangingPunct="1">
              <a:spcAft>
                <a:spcPts val="0"/>
              </a:spcAft>
              <a:buFont typeface="Arial" panose="020B0604020202020204" pitchFamily="34" charset="0"/>
              <a:buChar char="•"/>
              <a:defRPr/>
            </a:pPr>
            <a:r>
              <a:rPr lang="ru-RU" dirty="0"/>
              <a:t>У голландцев – денежную систему</a:t>
            </a:r>
          </a:p>
          <a:p>
            <a:pPr eaLnBrk="1" fontAlgn="auto" hangingPunct="1">
              <a:spcAft>
                <a:spcPts val="0"/>
              </a:spcAft>
              <a:buFont typeface="Arial" panose="020B0604020202020204" pitchFamily="34" charset="0"/>
              <a:buChar char="•"/>
              <a:defRPr/>
            </a:pPr>
            <a:r>
              <a:rPr lang="ru-RU" dirty="0"/>
              <a:t>Несмотря на то, что англо-саксы «в долгу» перед Европой, они всегда вставали против Европы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Объект 2"/>
          <p:cNvSpPr>
            <a:spLocks noGrp="1"/>
          </p:cNvSpPr>
          <p:nvPr>
            <p:ph idx="1"/>
          </p:nvPr>
        </p:nvSpPr>
        <p:spPr>
          <a:xfrm>
            <a:off x="838200" y="650875"/>
            <a:ext cx="10515600" cy="5526088"/>
          </a:xfrm>
        </p:spPr>
        <p:txBody>
          <a:bodyPr/>
          <a:lstStyle/>
          <a:p>
            <a:pPr eaLnBrk="1" hangingPunct="1"/>
            <a:r>
              <a:rPr lang="ru-RU" smtClean="0"/>
              <a:t>Вплоть до 90-х французский был главным языком Европы </a:t>
            </a:r>
          </a:p>
          <a:p>
            <a:pPr eaLnBrk="1" hangingPunct="1"/>
            <a:r>
              <a:rPr lang="ru-RU" smtClean="0"/>
              <a:t>Германия же до сих пор является главным производителем и экспортером ЕС</a:t>
            </a:r>
          </a:p>
          <a:p>
            <a:pPr eaLnBrk="1" hangingPunct="1"/>
            <a:r>
              <a:rPr lang="ru-RU" smtClean="0"/>
              <a:t>Чтобы Англии быть успешной ей надо уметь резко действовать в этих условиях</a:t>
            </a:r>
          </a:p>
          <a:p>
            <a:pPr eaLnBrk="1" hangingPunct="1"/>
            <a:r>
              <a:rPr lang="ru-RU" smtClean="0"/>
              <a:t>Например, отмена золотого стандарта 1930-х годов</a:t>
            </a:r>
          </a:p>
          <a:p>
            <a:pPr eaLnBrk="1" hangingPunct="1"/>
            <a:r>
              <a:rPr lang="ru-RU" smtClean="0"/>
              <a:t>Даже в 1949 году Англия была одной из основателей Совета Европы</a:t>
            </a:r>
          </a:p>
          <a:p>
            <a:pPr eaLnBrk="1" hangingPunct="1"/>
            <a:r>
              <a:rPr lang="ru-RU" smtClean="0"/>
              <a:t>Старому совету так и не удалось добиться успеха, тк даже сейчас ангелочек-саксы занимают лидирующие позиции во всех направлениях</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Заголовок 1"/>
          <p:cNvSpPr>
            <a:spLocks noGrp="1"/>
          </p:cNvSpPr>
          <p:nvPr>
            <p:ph type="title"/>
          </p:nvPr>
        </p:nvSpPr>
        <p:spPr/>
        <p:txBody>
          <a:bodyPr/>
          <a:lstStyle/>
          <a:p>
            <a:pPr eaLnBrk="1" hangingPunct="1"/>
            <a:r>
              <a:rPr lang="ru-RU" smtClean="0"/>
              <a:t>Различие Европы и США </a:t>
            </a:r>
          </a:p>
        </p:txBody>
      </p:sp>
      <p:sp>
        <p:nvSpPr>
          <p:cNvPr id="145410" name="Объект 2"/>
          <p:cNvSpPr>
            <a:spLocks noGrp="1"/>
          </p:cNvSpPr>
          <p:nvPr>
            <p:ph idx="1"/>
          </p:nvPr>
        </p:nvSpPr>
        <p:spPr/>
        <p:txBody>
          <a:bodyPr/>
          <a:lstStyle/>
          <a:p>
            <a:pPr eaLnBrk="1" hangingPunct="1"/>
            <a:r>
              <a:rPr lang="ru-RU" smtClean="0"/>
              <a:t>Европы неоднородна во всех сферах и смыслах</a:t>
            </a:r>
          </a:p>
          <a:p>
            <a:pPr eaLnBrk="1" hangingPunct="1"/>
            <a:r>
              <a:rPr lang="ru-RU" smtClean="0"/>
              <a:t>В противовес можно поставить США. Это один народ, одна конституция, один язык и родин министр финансов</a:t>
            </a:r>
          </a:p>
          <a:p>
            <a:pPr eaLnBrk="1" hangingPunct="1"/>
            <a:r>
              <a:rPr lang="ru-RU" smtClean="0"/>
              <a:t>Американская модель – это антипод европейской модели </a:t>
            </a:r>
          </a:p>
          <a:p>
            <a:pPr eaLnBrk="1" hangingPunct="1"/>
            <a:r>
              <a:rPr lang="ru-RU" smtClean="0"/>
              <a:t>Американской модели свойственно постоянное развитие в научной сфере Европа же не однородна в плане развития и моделей управления</a:t>
            </a:r>
          </a:p>
          <a:p>
            <a:pPr eaLnBrk="1" hangingPunct="1"/>
            <a:r>
              <a:rPr lang="ru-RU" smtClean="0"/>
              <a:t>Главный проводник развития является идея экономики всеобщего состояния, которая устарела после распада биполярной системы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extLst>
          </p:cNvPr>
          <p:cNvSpPr txBox="1">
            <a:spLocks/>
          </p:cNvSpPr>
          <p:nvPr/>
        </p:nvSpPr>
        <p:spPr>
          <a:xfrm>
            <a:off x="838200" y="631825"/>
            <a:ext cx="10515600" cy="59594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fontAlgn="auto">
              <a:spcAft>
                <a:spcPts val="0"/>
              </a:spcAft>
              <a:defRPr/>
            </a:pPr>
            <a:r>
              <a:rPr lang="ru-RU" dirty="0">
                <a:latin typeface="Georgia" charset="0"/>
              </a:rPr>
              <a:t>Показательно, что </a:t>
            </a:r>
            <a:r>
              <a:rPr lang="ru-RU" dirty="0">
                <a:solidFill>
                  <a:srgbClr val="C00000"/>
                </a:solidFill>
                <a:latin typeface="Georgia" charset="0"/>
              </a:rPr>
              <a:t>ключевыми отраслями британской промышленности владеют иностранцы</a:t>
            </a:r>
            <a:r>
              <a:rPr lang="ru-RU" dirty="0">
                <a:latin typeface="Georgia" charset="0"/>
              </a:rPr>
              <a:t>, поскольку четкая спецификация прав собственности позволяет им поддерживать производительность национальной экономики на высоком уровне. Характерно, что </a:t>
            </a:r>
            <a:r>
              <a:rPr lang="ru-RU" dirty="0">
                <a:solidFill>
                  <a:srgbClr val="C00000"/>
                </a:solidFill>
                <a:latin typeface="Georgia" charset="0"/>
              </a:rPr>
              <a:t>по накопленному объему прямых иностранных инвестиций Англия входит в тройку мировых лидеров</a:t>
            </a:r>
            <a:r>
              <a:rPr lang="ru-RU" dirty="0">
                <a:latin typeface="Georgia" charset="0"/>
              </a:rPr>
              <a:t> наряду с двумя другими странами, практикующими англосаксонскую модель — США и Гонконгом.</a:t>
            </a:r>
          </a:p>
          <a:p>
            <a:pPr algn="just" fontAlgn="auto">
              <a:spcAft>
                <a:spcPts val="0"/>
              </a:spcAft>
              <a:defRPr/>
            </a:pPr>
            <a:r>
              <a:rPr lang="ru-RU" dirty="0">
                <a:latin typeface="Georgia" charset="0"/>
              </a:rPr>
              <a:t>Английское общее право охватывает 27 % из 320 мировых юрисдикций что делает его </a:t>
            </a:r>
            <a:r>
              <a:rPr lang="ru-RU" dirty="0">
                <a:solidFill>
                  <a:srgbClr val="C00000"/>
                </a:solidFill>
                <a:latin typeface="Georgia" charset="0"/>
              </a:rPr>
              <a:t>самой востребованной в мире юридической системой</a:t>
            </a:r>
            <a:r>
              <a:rPr lang="ru-RU" dirty="0">
                <a:latin typeface="Georgia" charset="0"/>
              </a:rPr>
              <a:t>. Особой популярностью английское право пользуется в международных деловых кругах, в частности, при разрешении споров по коммерческим вопросам.</a:t>
            </a:r>
          </a:p>
          <a:p>
            <a:pPr fontAlgn="auto">
              <a:spcAft>
                <a:spcPts val="0"/>
              </a:spcAft>
              <a:defRPr/>
            </a:pPr>
            <a:endParaRPr lang="ru-RU"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Заголовок 1"/>
          <p:cNvSpPr>
            <a:spLocks noGrp="1"/>
          </p:cNvSpPr>
          <p:nvPr>
            <p:ph type="title"/>
          </p:nvPr>
        </p:nvSpPr>
        <p:spPr/>
        <p:txBody>
          <a:bodyPr/>
          <a:lstStyle/>
          <a:p>
            <a:pPr eaLnBrk="1" hangingPunct="1"/>
            <a:r>
              <a:rPr lang="ru-RU" smtClean="0"/>
              <a:t>Основные направления новой идеи корпоративизма</a:t>
            </a:r>
          </a:p>
        </p:txBody>
      </p:sp>
      <p:sp>
        <p:nvSpPr>
          <p:cNvPr id="146434" name="Объект 2"/>
          <p:cNvSpPr>
            <a:spLocks noGrp="1"/>
          </p:cNvSpPr>
          <p:nvPr>
            <p:ph idx="1"/>
          </p:nvPr>
        </p:nvSpPr>
        <p:spPr/>
        <p:txBody>
          <a:bodyPr/>
          <a:lstStyle/>
          <a:p>
            <a:pPr eaLnBrk="1" hangingPunct="1"/>
            <a:r>
              <a:rPr lang="ru-RU" smtClean="0"/>
              <a:t>Более гибкая политика материального стимулирования менеджмента</a:t>
            </a:r>
          </a:p>
          <a:p>
            <a:pPr eaLnBrk="1" hangingPunct="1"/>
            <a:r>
              <a:rPr lang="ru-RU" smtClean="0"/>
              <a:t>Усиление работы еврокомпаний с инвесторами</a:t>
            </a:r>
          </a:p>
          <a:p>
            <a:pPr eaLnBrk="1" hangingPunct="1"/>
            <a:r>
              <a:rPr lang="ru-RU" smtClean="0"/>
              <a:t>Финансирование через фондовую биржу </a:t>
            </a:r>
          </a:p>
          <a:p>
            <a:pPr eaLnBrk="1" hangingPunct="1"/>
            <a:r>
              <a:rPr lang="ru-RU" smtClean="0"/>
              <a:t>Введение МСФО </a:t>
            </a:r>
          </a:p>
          <a:p>
            <a:pPr eaLnBrk="1" hangingPunct="1"/>
            <a:r>
              <a:rPr lang="ru-RU" smtClean="0"/>
              <a:t>Компании стали гнаться не за качеством произведённого продукты или услуги, а за кол-вом денег которые они могут получить</a:t>
            </a:r>
          </a:p>
          <a:p>
            <a:pPr eaLnBrk="1" hangingPunct="1"/>
            <a:endParaRPr lang="ru-RU"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Объект 2"/>
          <p:cNvSpPr>
            <a:spLocks noGrp="1"/>
          </p:cNvSpPr>
          <p:nvPr>
            <p:ph idx="1"/>
          </p:nvPr>
        </p:nvSpPr>
        <p:spPr>
          <a:xfrm>
            <a:off x="838200" y="815975"/>
            <a:ext cx="10515600" cy="4491038"/>
          </a:xfrm>
        </p:spPr>
        <p:txBody>
          <a:bodyPr/>
          <a:lstStyle/>
          <a:p>
            <a:pPr eaLnBrk="1" hangingPunct="1"/>
            <a:r>
              <a:rPr lang="ru-RU" smtClean="0"/>
              <a:t>Все эти различия и прочие особенности привели к нестабильности систем и безработице</a:t>
            </a:r>
          </a:p>
          <a:p>
            <a:pPr eaLnBrk="1" hangingPunct="1"/>
            <a:r>
              <a:rPr lang="ru-RU" smtClean="0"/>
              <a:t>Англоязычно-саксы с каждым годом все больше влияют на на страны континентальной Европы по мере усиления интеграционных процессов ЕС</a:t>
            </a:r>
          </a:p>
          <a:p>
            <a:pPr eaLnBrk="1" hangingPunct="1"/>
            <a:r>
              <a:rPr lang="ru-RU" smtClean="0"/>
              <a:t>ЕС делится на ЕС 1 и ЕС 2</a:t>
            </a:r>
          </a:p>
          <a:p>
            <a:pPr eaLnBrk="1" hangingPunct="1"/>
            <a:r>
              <a:rPr lang="ru-RU" smtClean="0"/>
              <a:t>ЕС 1 – это Еврокомиссия, Европарламент, Европейский совет и тд</a:t>
            </a:r>
          </a:p>
          <a:p>
            <a:pPr eaLnBrk="1" hangingPunct="1"/>
            <a:r>
              <a:rPr lang="ru-RU" smtClean="0"/>
              <a:t>ЕС 2 – это МВФ и Европейский центральный банк</a:t>
            </a:r>
          </a:p>
          <a:p>
            <a:pPr eaLnBrk="1" hangingPunct="1"/>
            <a:r>
              <a:rPr lang="ru-RU" smtClean="0"/>
              <a:t>По сути, именно, ЕС 2 управляет ЕС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1252538"/>
            <a:ext cx="10515600" cy="4352925"/>
          </a:xfrm>
        </p:spPr>
        <p:txBody>
          <a:bodyPr rtlCol="0">
            <a:normAutofit lnSpcReduction="10000"/>
          </a:bodyPr>
          <a:lstStyle/>
          <a:p>
            <a:pPr eaLnBrk="1" fontAlgn="auto" hangingPunct="1">
              <a:spcAft>
                <a:spcPts val="0"/>
              </a:spcAft>
              <a:buFont typeface="Arial" panose="020B0604020202020204" pitchFamily="34" charset="0"/>
              <a:buChar char="•"/>
              <a:defRPr/>
            </a:pPr>
            <a:r>
              <a:rPr lang="ru-RU" dirty="0"/>
              <a:t>Итак, в Европе активно действует «</a:t>
            </a:r>
            <a:r>
              <a:rPr lang="ru-RU" dirty="0" err="1"/>
              <a:t>антиевропейская</a:t>
            </a:r>
            <a:r>
              <a:rPr lang="ru-RU" dirty="0"/>
              <a:t> финансовая коалиция», которая посредством англо-американских финансовых институтов фактически установила монопольный контроль над европейским финансовым пространством. Повышенная доходность европейских облигаций позволяет англо-американским финансовым институтам извлекать сверхприбыли на европейском финансовом кризисе. </a:t>
            </a:r>
          </a:p>
          <a:p>
            <a:pPr eaLnBrk="1" fontAlgn="auto" hangingPunct="1">
              <a:spcAft>
                <a:spcPts val="0"/>
              </a:spcAft>
              <a:buFont typeface="Arial" panose="020B0604020202020204" pitchFamily="34" charset="0"/>
              <a:buChar char="•"/>
              <a:defRPr/>
            </a:pPr>
            <a:r>
              <a:rPr lang="ru-RU" dirty="0"/>
              <a:t>на современном этапе Великобритания способствует не созданию, а разрушению «Соединенных Штатов Европы», актуализируя широко известное высказывание, приписываемое лорду </a:t>
            </a:r>
            <a:r>
              <a:rPr lang="ru-RU" dirty="0" err="1"/>
              <a:t>Пальмерстону</a:t>
            </a:r>
            <a:r>
              <a:rPr lang="ru-RU" dirty="0"/>
              <a:t>: «У Англии нет постоянных союзников есть только постоянные интересы».</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Объект 2"/>
          <p:cNvSpPr>
            <a:spLocks noGrp="1"/>
          </p:cNvSpPr>
          <p:nvPr>
            <p:ph idx="1"/>
          </p:nvPr>
        </p:nvSpPr>
        <p:spPr>
          <a:xfrm>
            <a:off x="838200" y="1252538"/>
            <a:ext cx="10515600" cy="4352925"/>
          </a:xfrm>
        </p:spPr>
        <p:txBody>
          <a:bodyPr/>
          <a:lstStyle/>
          <a:p>
            <a:pPr eaLnBrk="1" hangingPunct="1"/>
            <a:r>
              <a:rPr lang="ru-RU" smtClean="0">
                <a:solidFill>
                  <a:srgbClr val="000000"/>
                </a:solidFill>
              </a:rPr>
              <a:t>России не следует торопиться полностью открывать свой рынок перед странами ЕС., которые находятся на более высоком уровне развития технологий и финансового сектора.</a:t>
            </a:r>
            <a:endParaRPr lang="en-US" smtClean="0">
              <a:solidFill>
                <a:srgbClr val="000000"/>
              </a:solidFill>
            </a:endParaRPr>
          </a:p>
          <a:p>
            <a:pPr eaLnBrk="1" hangingPunct="1"/>
            <a:r>
              <a:rPr lang="ru-RU" smtClean="0">
                <a:solidFill>
                  <a:srgbClr val="000000"/>
                </a:solidFill>
              </a:rPr>
              <a:t>Напротив, необходимо форсировать импортозамещение и восстановление базовых отраслей собственной промышленности. России Необходима полномасштабная новая индустриализация, требующая активного государственного вмешательства в процессы воспроизводства и задействования инструментов промышленной политики</a:t>
            </a:r>
            <a:endParaRPr lang="ru-RU"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Заголовок 1"/>
          <p:cNvSpPr txBox="1">
            <a:spLocks noGrp="1"/>
          </p:cNvSpPr>
          <p:nvPr>
            <p:ph type="ctrTitle"/>
          </p:nvPr>
        </p:nvSpPr>
        <p:spPr>
          <a:xfrm>
            <a:off x="1524000" y="2751138"/>
            <a:ext cx="9144000" cy="2387600"/>
          </a:xfrm>
        </p:spPr>
        <p:txBody>
          <a:bodyPr>
            <a:normAutofit/>
          </a:bodyPr>
          <a:lstStyle/>
          <a:p>
            <a:pPr algn="r" defTabSz="693738" eaLnBrk="1" hangingPunct="1"/>
            <a:r>
              <a:rPr lang="ru-RU" sz="4100" smtClean="0"/>
              <a:t>Системно-ценностные императивы англосаксонского глобализма как угроза суверенного развития России. Опыт СССР.</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Заголовок 1"/>
          <p:cNvSpPr txBox="1">
            <a:spLocks noGrp="1"/>
          </p:cNvSpPr>
          <p:nvPr>
            <p:ph type="title"/>
          </p:nvPr>
        </p:nvSpPr>
        <p:spPr>
          <a:xfrm>
            <a:off x="838200" y="212725"/>
            <a:ext cx="10515600" cy="1325563"/>
          </a:xfrm>
        </p:spPr>
        <p:txBody>
          <a:bodyPr rtlCol="0">
            <a:normAutofit/>
          </a:bodyPr>
          <a:lstStyle>
            <a:lvl1pPr algn="ctr" defTabSz="868680">
              <a:defRPr sz="4180"/>
            </a:lvl1pPr>
          </a:lstStyle>
          <a:p>
            <a:pPr eaLnBrk="1" fontAlgn="auto" hangingPunct="1">
              <a:spcAft>
                <a:spcPts val="0"/>
              </a:spcAft>
              <a:defRPr/>
            </a:pPr>
            <a:r>
              <a:t>Имиджмейкерство британской глобальной политики</a:t>
            </a:r>
          </a:p>
        </p:txBody>
      </p:sp>
      <p:sp>
        <p:nvSpPr>
          <p:cNvPr id="151554" name="Объект 2"/>
          <p:cNvSpPr>
            <a:spLocks noGrp="1"/>
          </p:cNvSpPr>
          <p:nvPr>
            <p:ph type="body" idx="1"/>
          </p:nvPr>
        </p:nvSpPr>
        <p:spPr>
          <a:xfrm>
            <a:off x="838200" y="1538288"/>
            <a:ext cx="10515600" cy="4351337"/>
          </a:xfrm>
        </p:spPr>
        <p:txBody>
          <a:bodyPr/>
          <a:lstStyle/>
          <a:p>
            <a:pPr eaLnBrk="1" hangingPunct="1"/>
            <a:r>
              <a:rPr lang="ru-RU" sz="2000" smtClean="0"/>
              <a:t>Частое упоминание имен У.Черчилля, А.Смита, Ч.Дарвина в литературе</a:t>
            </a:r>
          </a:p>
          <a:p>
            <a:pPr eaLnBrk="1" hangingPunct="1"/>
            <a:r>
              <a:rPr lang="ru-RU" sz="2000" smtClean="0"/>
              <a:t>Образцово-показательная британская финансово-кредитная система (но созданная на основе итальянского и голландского опыта)</a:t>
            </a:r>
          </a:p>
          <a:p>
            <a:pPr eaLnBrk="1" hangingPunct="1"/>
            <a:r>
              <a:rPr lang="ru-RU" sz="2000" smtClean="0"/>
              <a:t>Классические герои английских писателей, поддерживающие положительные образ Британии</a:t>
            </a:r>
          </a:p>
          <a:p>
            <a:pPr eaLnBrk="1" hangingPunct="1"/>
            <a:r>
              <a:rPr lang="ru-RU" sz="2000" smtClean="0"/>
              <a:t>Английские спортсмены, поп и рок музыканты</a:t>
            </a:r>
          </a:p>
          <a:p>
            <a:pPr eaLnBrk="1" hangingPunct="1"/>
            <a:r>
              <a:rPr lang="ru-RU" sz="2000" smtClean="0"/>
              <a:t>На Великобританию приходится 8% глобально цитируемых научных публикаций (больше чем в США в расчете на душу населения)</a:t>
            </a:r>
          </a:p>
          <a:p>
            <a:pPr eaLnBrk="1" hangingPunct="1"/>
            <a:r>
              <a:rPr lang="ru-RU" sz="2000" smtClean="0"/>
              <a:t>Частная британская компания RELX group владеет крупнейшей в мире библиографической базой данных Scopus, которая публикует результаты научных исследований исключительно на английском языке</a:t>
            </a:r>
          </a:p>
        </p:txBody>
      </p:sp>
      <p:sp>
        <p:nvSpPr>
          <p:cNvPr id="151555" name="TextBox 3"/>
          <p:cNvSpPr txBox="1">
            <a:spLocks noChangeArrowheads="1"/>
          </p:cNvSpPr>
          <p:nvPr/>
        </p:nvSpPr>
        <p:spPr bwMode="auto">
          <a:xfrm>
            <a:off x="2692400" y="5311775"/>
            <a:ext cx="6807200" cy="1435100"/>
          </a:xfrm>
          <a:prstGeom prst="rect">
            <a:avLst/>
          </a:prstGeom>
          <a:noFill/>
          <a:ln w="9525">
            <a:solidFill>
              <a:srgbClr val="000000"/>
            </a:solidFill>
            <a:miter lim="800000"/>
            <a:headEnd/>
            <a:tailEnd/>
          </a:ln>
        </p:spPr>
        <p:txBody>
          <a:bodyPr lIns="45719" rIns="45719">
            <a:spAutoFit/>
          </a:bodyPr>
          <a:lstStyle/>
          <a:p>
            <a:pPr algn="ctr"/>
            <a:r>
              <a:rPr lang="ru-RU" b="1">
                <a:latin typeface="Calibri" pitchFamily="34" charset="0"/>
              </a:rPr>
              <a:t>Политика имеджмейкерства направлена на прививание людям всего земного шара, в первую очередь молодому поколению, определенного ценностного базиса, образа мыслей и мировоззрения, которые по форме становятся «космополитическими», а по сути - англосаксонскими</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Объект 2"/>
          <p:cNvSpPr>
            <a:spLocks noGrp="1"/>
          </p:cNvSpPr>
          <p:nvPr>
            <p:ph type="body" idx="1"/>
          </p:nvPr>
        </p:nvSpPr>
        <p:spPr/>
        <p:txBody>
          <a:bodyPr/>
          <a:lstStyle/>
          <a:p>
            <a:pPr eaLnBrk="1" hangingPunct="1"/>
            <a:r>
              <a:rPr lang="ru-RU" sz="2400" smtClean="0"/>
              <a:t>Английский культ бесконечной модернизации бытового устройства свел отношения людей в товарно-денежную плоскость</a:t>
            </a:r>
          </a:p>
          <a:p>
            <a:pPr eaLnBrk="1" hangingPunct="1"/>
            <a:r>
              <a:rPr lang="ru-RU" sz="2400" smtClean="0"/>
              <a:t>Основной принцип современного экономикса: брать дешевле – продавать дороже</a:t>
            </a:r>
          </a:p>
          <a:p>
            <a:pPr eaLnBrk="1" hangingPunct="1"/>
            <a:r>
              <a:rPr lang="ru-RU" sz="2400" smtClean="0"/>
              <a:t>Человек как функция товарно-денежного обмена</a:t>
            </a:r>
          </a:p>
          <a:p>
            <a:pPr eaLnBrk="1" hangingPunct="1"/>
            <a:r>
              <a:rPr lang="ru-RU" sz="2400" smtClean="0"/>
              <a:t>Рыночный тоталитаризм</a:t>
            </a:r>
          </a:p>
        </p:txBody>
      </p:sp>
      <p:sp>
        <p:nvSpPr>
          <p:cNvPr id="152578" name="TextBox 3"/>
          <p:cNvSpPr txBox="1">
            <a:spLocks noChangeArrowheads="1"/>
          </p:cNvSpPr>
          <p:nvPr/>
        </p:nvSpPr>
        <p:spPr bwMode="auto">
          <a:xfrm>
            <a:off x="2151063" y="255588"/>
            <a:ext cx="7889875" cy="1539875"/>
          </a:xfrm>
          <a:prstGeom prst="rect">
            <a:avLst/>
          </a:prstGeom>
          <a:noFill/>
          <a:ln w="12700">
            <a:noFill/>
            <a:miter lim="400000"/>
            <a:headEnd/>
            <a:tailEnd/>
          </a:ln>
        </p:spPr>
        <p:txBody>
          <a:bodyPr lIns="45719" rIns="45719">
            <a:spAutoFit/>
          </a:bodyPr>
          <a:lstStyle/>
          <a:p>
            <a:pPr algn="ctr"/>
            <a:r>
              <a:rPr lang="ru-RU" sz="3200">
                <a:latin typeface="Calibri Light"/>
                <a:ea typeface="Calibri Light"/>
                <a:cs typeface="Calibri Light"/>
                <a:sym typeface="Calibri Light"/>
              </a:rPr>
              <a:t>Когда Англия овладела половиной мира, следующие ценности распространились на все слои общества:</a:t>
            </a:r>
          </a:p>
        </p:txBody>
      </p:sp>
      <p:sp>
        <p:nvSpPr>
          <p:cNvPr id="152579" name="TextBox 4"/>
          <p:cNvSpPr txBox="1">
            <a:spLocks noChangeArrowheads="1"/>
          </p:cNvSpPr>
          <p:nvPr/>
        </p:nvSpPr>
        <p:spPr bwMode="auto">
          <a:xfrm>
            <a:off x="2979738" y="4752975"/>
            <a:ext cx="6232525" cy="976313"/>
          </a:xfrm>
          <a:prstGeom prst="rect">
            <a:avLst/>
          </a:prstGeom>
          <a:noFill/>
          <a:ln w="9525">
            <a:solidFill>
              <a:srgbClr val="000000"/>
            </a:solidFill>
            <a:miter lim="800000"/>
            <a:headEnd/>
            <a:tailEnd/>
          </a:ln>
        </p:spPr>
        <p:txBody>
          <a:bodyPr lIns="45719" rIns="45719">
            <a:spAutoFit/>
          </a:bodyPr>
          <a:lstStyle/>
          <a:p>
            <a:pPr algn="ctr"/>
            <a:r>
              <a:rPr lang="ru-RU" sz="2000">
                <a:latin typeface="Calibri" pitchFamily="34" charset="0"/>
              </a:rPr>
              <a:t>Англосаксонский глобализм трансформировал глобализацию со знаком «плюс» в глобализацию со знаком «минус»</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Заголовок 1"/>
          <p:cNvSpPr txBox="1">
            <a:spLocks noGrp="1"/>
          </p:cNvSpPr>
          <p:nvPr>
            <p:ph type="title"/>
          </p:nvPr>
        </p:nvSpPr>
        <p:spPr/>
        <p:txBody>
          <a:bodyPr rtlCol="0">
            <a:normAutofit/>
          </a:bodyPr>
          <a:lstStyle>
            <a:lvl1pPr algn="ctr" defTabSz="868680">
              <a:defRPr sz="4180"/>
            </a:lvl1pPr>
          </a:lstStyle>
          <a:p>
            <a:pPr eaLnBrk="1" fontAlgn="auto" hangingPunct="1">
              <a:spcAft>
                <a:spcPts val="0"/>
              </a:spcAft>
              <a:defRPr/>
            </a:pPr>
            <a:r>
              <a:t>Каналы экспансии англосаксонского глобализма включают:</a:t>
            </a:r>
          </a:p>
        </p:txBody>
      </p:sp>
      <p:sp>
        <p:nvSpPr>
          <p:cNvPr id="153602" name="Объект 2"/>
          <p:cNvSpPr>
            <a:spLocks noGrp="1"/>
          </p:cNvSpPr>
          <p:nvPr>
            <p:ph type="body" idx="1"/>
          </p:nvPr>
        </p:nvSpPr>
        <p:spPr>
          <a:xfrm>
            <a:off x="838200" y="1825625"/>
            <a:ext cx="10515600" cy="3502025"/>
          </a:xfrm>
        </p:spPr>
        <p:txBody>
          <a:bodyPr/>
          <a:lstStyle/>
          <a:p>
            <a:pPr eaLnBrk="1" hangingPunct="1">
              <a:lnSpc>
                <a:spcPct val="72000"/>
              </a:lnSpc>
            </a:pPr>
            <a:r>
              <a:rPr lang="ru-RU" sz="1800" smtClean="0"/>
              <a:t>Социальные сети Интернет</a:t>
            </a:r>
            <a:endParaRPr lang="ru-RU" sz="2500" smtClean="0"/>
          </a:p>
          <a:p>
            <a:pPr eaLnBrk="1" hangingPunct="1">
              <a:lnSpc>
                <a:spcPct val="72000"/>
              </a:lnSpc>
            </a:pPr>
            <a:r>
              <a:rPr lang="ru-RU" sz="1800" smtClean="0"/>
              <a:t>Распространение англосаксонской поп культуры</a:t>
            </a:r>
            <a:endParaRPr lang="ru-RU" sz="2500" smtClean="0"/>
          </a:p>
          <a:p>
            <a:pPr eaLnBrk="1" hangingPunct="1">
              <a:lnSpc>
                <a:spcPct val="72000"/>
              </a:lnSpc>
            </a:pPr>
            <a:r>
              <a:rPr lang="ru-RU" sz="1800" smtClean="0"/>
              <a:t>Популяризацию английского языка</a:t>
            </a:r>
            <a:endParaRPr lang="ru-RU" sz="2500" smtClean="0"/>
          </a:p>
          <a:p>
            <a:pPr eaLnBrk="1" hangingPunct="1">
              <a:lnSpc>
                <a:spcPct val="72000"/>
              </a:lnSpc>
            </a:pPr>
            <a:r>
              <a:rPr lang="ru-RU" sz="1800" smtClean="0"/>
              <a:t>Космополитическую систему образования</a:t>
            </a:r>
            <a:endParaRPr lang="ru-RU" sz="2500" smtClean="0"/>
          </a:p>
          <a:p>
            <a:pPr eaLnBrk="1" hangingPunct="1">
              <a:lnSpc>
                <a:spcPct val="72000"/>
              </a:lnSpc>
            </a:pPr>
            <a:r>
              <a:rPr lang="ru-RU" sz="1800" smtClean="0"/>
              <a:t>Англо-американскую финансовую систему</a:t>
            </a:r>
            <a:endParaRPr lang="ru-RU" sz="2500" smtClean="0"/>
          </a:p>
          <a:p>
            <a:pPr eaLnBrk="1" hangingPunct="1">
              <a:lnSpc>
                <a:spcPct val="72000"/>
              </a:lnSpc>
            </a:pPr>
            <a:r>
              <a:rPr lang="ru-RU" sz="1800" smtClean="0"/>
              <a:t>Иллюзию, что пребывание в виртуальном пространстве Интернета безопаснее и комфортнее, чем в реальной жизни</a:t>
            </a:r>
            <a:endParaRPr lang="ru-RU" sz="2500" smtClean="0"/>
          </a:p>
          <a:p>
            <a:pPr eaLnBrk="1" hangingPunct="1">
              <a:lnSpc>
                <a:spcPct val="72000"/>
              </a:lnSpc>
            </a:pPr>
            <a:r>
              <a:rPr lang="ru-RU" sz="1800" smtClean="0"/>
              <a:t>Полную зависимость человека от информационно-денежной системы</a:t>
            </a:r>
            <a:endParaRPr lang="ru-RU" sz="2500" smtClean="0"/>
          </a:p>
          <a:p>
            <a:pPr eaLnBrk="1" hangingPunct="1">
              <a:lnSpc>
                <a:spcPct val="72000"/>
              </a:lnSpc>
            </a:pPr>
            <a:r>
              <a:rPr lang="ru-RU" sz="1800" smtClean="0"/>
              <a:t>Человеческие отношения в жестких рамках «работы ради работы»</a:t>
            </a:r>
            <a:endParaRPr lang="ru-RU" sz="2500" smtClean="0"/>
          </a:p>
          <a:p>
            <a:pPr eaLnBrk="1" hangingPunct="1">
              <a:lnSpc>
                <a:spcPct val="72000"/>
              </a:lnSpc>
            </a:pPr>
            <a:r>
              <a:rPr lang="ru-RU" sz="1800" smtClean="0"/>
              <a:t>Извлечение монопольных прибылей в интересах меньшинства</a:t>
            </a:r>
            <a:endParaRPr lang="ru-RU" sz="2500" smtClean="0"/>
          </a:p>
          <a:p>
            <a:pPr eaLnBrk="1" hangingPunct="1">
              <a:lnSpc>
                <a:spcPct val="72000"/>
              </a:lnSpc>
            </a:pPr>
            <a:r>
              <a:rPr lang="ru-RU" sz="1800" smtClean="0"/>
              <a:t>Конфронтационный, иррациональный, утилитарный характер</a:t>
            </a:r>
          </a:p>
        </p:txBody>
      </p:sp>
      <p:sp>
        <p:nvSpPr>
          <p:cNvPr id="153603" name="TextBox 3"/>
          <p:cNvSpPr txBox="1">
            <a:spLocks noChangeArrowheads="1"/>
          </p:cNvSpPr>
          <p:nvPr/>
        </p:nvSpPr>
        <p:spPr bwMode="auto">
          <a:xfrm>
            <a:off x="3702050" y="5689600"/>
            <a:ext cx="4560888" cy="901700"/>
          </a:xfrm>
          <a:prstGeom prst="rect">
            <a:avLst/>
          </a:prstGeom>
          <a:noFill/>
          <a:ln w="9525">
            <a:solidFill>
              <a:srgbClr val="000000"/>
            </a:solidFill>
            <a:miter lim="800000"/>
            <a:headEnd/>
            <a:tailEnd/>
          </a:ln>
        </p:spPr>
        <p:txBody>
          <a:bodyPr lIns="45719" rIns="45719">
            <a:spAutoFit/>
          </a:bodyPr>
          <a:lstStyle/>
          <a:p>
            <a:pPr algn="ctr"/>
            <a:r>
              <a:rPr lang="ru-RU">
                <a:latin typeface="Calibri" pitchFamily="34" charset="0"/>
              </a:rPr>
              <a:t>Что во многом противоречит базовым этическим стандартам русской цивилизации</a:t>
            </a:r>
          </a:p>
        </p:txBody>
      </p:sp>
      <p:sp>
        <p:nvSpPr>
          <p:cNvPr id="153604" name="Стрелка: вниз 4"/>
          <p:cNvSpPr>
            <a:spLocks/>
          </p:cNvSpPr>
          <p:nvPr/>
        </p:nvSpPr>
        <p:spPr bwMode="auto">
          <a:xfrm rot="10800000">
            <a:off x="5853113" y="5283200"/>
            <a:ext cx="260350" cy="360363"/>
          </a:xfrm>
          <a:custGeom>
            <a:avLst/>
            <a:gdLst>
              <a:gd name="T0" fmla="*/ 18860766 w 21600"/>
              <a:gd name="T1" fmla="*/ 50274274 h 21600"/>
              <a:gd name="T2" fmla="*/ 18860766 w 21600"/>
              <a:gd name="T3" fmla="*/ 50274274 h 21600"/>
              <a:gd name="T4" fmla="*/ 18860766 w 21600"/>
              <a:gd name="T5" fmla="*/ 50274274 h 21600"/>
              <a:gd name="T6" fmla="*/ 18860766 w 21600"/>
              <a:gd name="T7" fmla="*/ 5027427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3838"/>
                </a:moveTo>
                <a:lnTo>
                  <a:pt x="5400" y="13838"/>
                </a:lnTo>
                <a:lnTo>
                  <a:pt x="5400" y="0"/>
                </a:lnTo>
                <a:lnTo>
                  <a:pt x="16200" y="0"/>
                </a:lnTo>
                <a:lnTo>
                  <a:pt x="16200" y="13838"/>
                </a:lnTo>
                <a:lnTo>
                  <a:pt x="21600" y="13838"/>
                </a:lnTo>
                <a:lnTo>
                  <a:pt x="10800" y="21600"/>
                </a:lnTo>
                <a:close/>
              </a:path>
            </a:pathLst>
          </a:custGeom>
          <a:solidFill>
            <a:srgbClr val="000000"/>
          </a:solidFill>
          <a:ln w="12700">
            <a:solidFill>
              <a:srgbClr val="000000"/>
            </a:solidFill>
            <a:miter lim="800000"/>
            <a:headEnd/>
            <a:tailEnd/>
          </a:ln>
        </p:spPr>
        <p:txBody>
          <a:bodyPr lIns="45719" rIns="45719" anchor="ctr"/>
          <a:lstStyle/>
          <a:p>
            <a:endParaRPr lang="ru-RU"/>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Заголовок 1"/>
          <p:cNvSpPr txBox="1">
            <a:spLocks noGrp="1"/>
          </p:cNvSpPr>
          <p:nvPr>
            <p:ph type="title"/>
          </p:nvPr>
        </p:nvSpPr>
        <p:spPr/>
        <p:txBody>
          <a:bodyPr rtlCol="0">
            <a:normAutofit/>
          </a:bodyPr>
          <a:lstStyle>
            <a:lvl1pPr algn="ctr" defTabSz="713231">
              <a:defRPr sz="2807"/>
            </a:lvl1pPr>
          </a:lstStyle>
          <a:p>
            <a:pPr eaLnBrk="1" fontAlgn="auto" hangingPunct="1">
              <a:spcAft>
                <a:spcPts val="0"/>
              </a:spcAft>
              <a:defRPr/>
            </a:pPr>
            <a:r>
              <a:t>После разрушения СССР современный мир форматируется в рамках информационно-денежной системы англосаксонского глобализма</a:t>
            </a:r>
          </a:p>
        </p:txBody>
      </p:sp>
      <p:sp>
        <p:nvSpPr>
          <p:cNvPr id="154626" name="Объект 2"/>
          <p:cNvSpPr>
            <a:spLocks noGrp="1"/>
          </p:cNvSpPr>
          <p:nvPr>
            <p:ph type="body" idx="1"/>
          </p:nvPr>
        </p:nvSpPr>
        <p:spPr/>
        <p:txBody>
          <a:bodyPr/>
          <a:lstStyle/>
          <a:p>
            <a:pPr eaLnBrk="1" hangingPunct="1"/>
            <a:r>
              <a:rPr lang="ru-RU" smtClean="0"/>
              <a:t>Качество продукции, нравственная сторона отношений, вкладывание смысла в общественную деятельность отходят на второй план</a:t>
            </a:r>
          </a:p>
          <a:p>
            <a:pPr eaLnBrk="1" hangingPunct="1"/>
            <a:r>
              <a:rPr lang="ru-RU" smtClean="0"/>
              <a:t>Производство, торговля, шоу, научные открытия, революции и войны – имеют значение, только если они могут быть коммерциализированы и цифровизированы</a:t>
            </a:r>
          </a:p>
        </p:txBody>
      </p:sp>
      <p:sp>
        <p:nvSpPr>
          <p:cNvPr id="154627" name="TextBox 3"/>
          <p:cNvSpPr txBox="1">
            <a:spLocks noChangeArrowheads="1"/>
          </p:cNvSpPr>
          <p:nvPr/>
        </p:nvSpPr>
        <p:spPr bwMode="auto">
          <a:xfrm>
            <a:off x="2133600" y="4718050"/>
            <a:ext cx="8320088" cy="1168400"/>
          </a:xfrm>
          <a:prstGeom prst="rect">
            <a:avLst/>
          </a:prstGeom>
          <a:noFill/>
          <a:ln w="9525">
            <a:solidFill>
              <a:srgbClr val="000000"/>
            </a:solidFill>
            <a:miter lim="800000"/>
            <a:headEnd/>
            <a:tailEnd/>
          </a:ln>
        </p:spPr>
        <p:txBody>
          <a:bodyPr lIns="45719" rIns="45719">
            <a:spAutoFit/>
          </a:bodyPr>
          <a:lstStyle/>
          <a:p>
            <a:pPr algn="ctr"/>
            <a:r>
              <a:rPr lang="ru-RU">
                <a:latin typeface="Calibri" pitchFamily="34" charset="0"/>
              </a:rPr>
              <a:t>Современным информационным обществом правят не люди, а вышедшие из-под контроля информационно-денежные императивы, поставившие человечество в тройную зависимость: </a:t>
            </a:r>
            <a:r>
              <a:rPr lang="ru-RU" u="sng">
                <a:latin typeface="Calibri" pitchFamily="34" charset="0"/>
              </a:rPr>
              <a:t>в сфере производства, в сфере обмена, в сфере распределения</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Заголовок 1"/>
          <p:cNvSpPr>
            <a:spLocks noGrp="1"/>
          </p:cNvSpPr>
          <p:nvPr>
            <p:ph type="title"/>
          </p:nvPr>
        </p:nvSpPr>
        <p:spPr/>
        <p:txBody>
          <a:bodyPr/>
          <a:lstStyle/>
          <a:p>
            <a:pPr algn="ctr" eaLnBrk="1" hangingPunct="1"/>
            <a:r>
              <a:rPr lang="ru-RU" smtClean="0"/>
              <a:t>Сфера производства</a:t>
            </a:r>
          </a:p>
        </p:txBody>
      </p:sp>
      <p:sp>
        <p:nvSpPr>
          <p:cNvPr id="155650" name="Объект 2"/>
          <p:cNvSpPr>
            <a:spLocks noGrp="1"/>
          </p:cNvSpPr>
          <p:nvPr>
            <p:ph type="body" idx="1"/>
          </p:nvPr>
        </p:nvSpPr>
        <p:spPr/>
        <p:txBody>
          <a:bodyPr/>
          <a:lstStyle/>
          <a:p>
            <a:pPr eaLnBrk="1" hangingPunct="1"/>
            <a:r>
              <a:rPr lang="ru-RU" sz="2000" smtClean="0"/>
              <a:t>Сам человек и человеческое общество требуют для самообслуживания гораздо меньше ресурсов, времени и сил, чем обслуживание продуктов технической цивилизации, т.к.</a:t>
            </a:r>
          </a:p>
          <a:p>
            <a:pPr eaLnBrk="1" hangingPunct="1"/>
            <a:r>
              <a:rPr lang="ru-RU" sz="2000" smtClean="0"/>
              <a:t>Жизненный цикл человека гораздо длиннее, чем жизненный цикл потребительских товаров</a:t>
            </a:r>
          </a:p>
          <a:p>
            <a:pPr eaLnBrk="1" hangingPunct="1"/>
            <a:r>
              <a:rPr lang="ru-RU" sz="2000" smtClean="0"/>
              <a:t>Однако в условиях развития вещественной цивилизации реальный ценности (человек и природа) подменяются фиктивными (материальными)</a:t>
            </a:r>
          </a:p>
          <a:p>
            <a:pPr eaLnBrk="1" hangingPunct="1"/>
            <a:r>
              <a:rPr lang="ru-RU" sz="2000" u="sng" smtClean="0"/>
              <a:t>СССР же стремился к созданию прочных вещей, которые «переживали» человека</a:t>
            </a:r>
          </a:p>
        </p:txBody>
      </p:sp>
      <p:sp>
        <p:nvSpPr>
          <p:cNvPr id="155651" name="TextBox 4"/>
          <p:cNvSpPr txBox="1">
            <a:spLocks noChangeArrowheads="1"/>
          </p:cNvSpPr>
          <p:nvPr/>
        </p:nvSpPr>
        <p:spPr bwMode="auto">
          <a:xfrm>
            <a:off x="3397250" y="4876800"/>
            <a:ext cx="5397500" cy="1435100"/>
          </a:xfrm>
          <a:prstGeom prst="rect">
            <a:avLst/>
          </a:prstGeom>
          <a:noFill/>
          <a:ln w="9525">
            <a:solidFill>
              <a:srgbClr val="000000"/>
            </a:solidFill>
            <a:miter lim="800000"/>
            <a:headEnd/>
            <a:tailEnd/>
          </a:ln>
        </p:spPr>
        <p:txBody>
          <a:bodyPr lIns="45719" rIns="45719">
            <a:spAutoFit/>
          </a:bodyPr>
          <a:lstStyle/>
          <a:p>
            <a:pPr algn="ctr"/>
            <a:r>
              <a:rPr lang="ru-RU">
                <a:latin typeface="Calibri" pitchFamily="34" charset="0"/>
              </a:rPr>
              <a:t>Таким образом значительная часть энергии человека перенаправлялась из сферы обслуживания материального мира в русло собственного развития и собственной реализации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extLst>
          </p:cNvPr>
          <p:cNvSpPr txBox="1">
            <a:spLocks/>
          </p:cNvSpPr>
          <p:nvPr/>
        </p:nvSpPr>
        <p:spPr>
          <a:xfrm>
            <a:off x="838200" y="655638"/>
            <a:ext cx="10515600" cy="59594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fontAlgn="auto">
              <a:spcAft>
                <a:spcPts val="0"/>
              </a:spcAft>
              <a:defRPr/>
            </a:pPr>
            <a:r>
              <a:rPr lang="ru-RU" dirty="0">
                <a:latin typeface="Georgia" charset="0"/>
              </a:rPr>
              <a:t>Услугами лондонского Сити пользуется почти треть международных финансовых операторов. </a:t>
            </a:r>
          </a:p>
          <a:p>
            <a:pPr algn="just" fontAlgn="auto">
              <a:spcAft>
                <a:spcPts val="0"/>
              </a:spcAft>
              <a:defRPr/>
            </a:pPr>
            <a:r>
              <a:rPr lang="ru-RU" dirty="0">
                <a:solidFill>
                  <a:srgbClr val="C00000"/>
                </a:solidFill>
                <a:latin typeface="Georgia" charset="0"/>
              </a:rPr>
              <a:t>Английское и американское право является основой заключения подавляющего большинства международных финансовых соглашений</a:t>
            </a:r>
            <a:r>
              <a:rPr lang="ru-RU" dirty="0">
                <a:latin typeface="Georgia" charset="0"/>
              </a:rPr>
              <a:t> в первую очередь благодаря тому, что языком международной торговли стал английский язык.</a:t>
            </a:r>
          </a:p>
          <a:p>
            <a:pPr algn="just" fontAlgn="auto">
              <a:spcAft>
                <a:spcPts val="0"/>
              </a:spcAft>
              <a:defRPr/>
            </a:pPr>
            <a:r>
              <a:rPr lang="ru-RU" dirty="0">
                <a:latin typeface="Georgia" charset="0"/>
              </a:rPr>
              <a:t>Компании, имеющие стратегическое значение для экономики Великобритании, подвергаются периодической </a:t>
            </a:r>
            <a:r>
              <a:rPr lang="ru-RU" dirty="0">
                <a:solidFill>
                  <a:srgbClr val="C00000"/>
                </a:solidFill>
                <a:latin typeface="Georgia" charset="0"/>
              </a:rPr>
              <a:t>национализации или приватизации, что служит ключевым элементом достижения баланса между государственными и частными расходами.</a:t>
            </a:r>
          </a:p>
          <a:p>
            <a:pPr algn="just" fontAlgn="auto">
              <a:spcAft>
                <a:spcPts val="0"/>
              </a:spcAft>
              <a:defRPr/>
            </a:pPr>
            <a:r>
              <a:rPr lang="ru-RU" dirty="0">
                <a:latin typeface="Georgia" charset="0"/>
              </a:rPr>
              <a:t>В послевоенный период многие страны мира демонстрировали тенденцию роста государственных расходов. В последние годы, однако, наблюдается некоторое снижение доли государства в ВВП, что связано с эффектом </a:t>
            </a:r>
            <a:r>
              <a:rPr lang="ru-RU" dirty="0" err="1">
                <a:latin typeface="Georgia" charset="0"/>
              </a:rPr>
              <a:t>деглобализации</a:t>
            </a:r>
            <a:r>
              <a:rPr lang="ru-RU" dirty="0">
                <a:latin typeface="Georgia" charset="0"/>
              </a:rPr>
              <a:t>, ужесточением конкуренции между государствами и корпорациями.</a:t>
            </a:r>
          </a:p>
          <a:p>
            <a:pPr algn="just" fontAlgn="auto">
              <a:spcAft>
                <a:spcPts val="0"/>
              </a:spcAft>
              <a:defRPr/>
            </a:pPr>
            <a:endParaRPr lang="ru-RU" dirty="0">
              <a:latin typeface="Georgia" charset="0"/>
            </a:endParaRPr>
          </a:p>
          <a:p>
            <a:pPr fontAlgn="auto">
              <a:spcAft>
                <a:spcPts val="0"/>
              </a:spcAft>
              <a:defRPr/>
            </a:pPr>
            <a:endParaRPr lang="ru-RU"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Заголовок 1"/>
          <p:cNvSpPr>
            <a:spLocks noGrp="1"/>
          </p:cNvSpPr>
          <p:nvPr>
            <p:ph type="title"/>
          </p:nvPr>
        </p:nvSpPr>
        <p:spPr/>
        <p:txBody>
          <a:bodyPr/>
          <a:lstStyle/>
          <a:p>
            <a:pPr algn="ctr" eaLnBrk="1" hangingPunct="1"/>
            <a:r>
              <a:rPr lang="ru-RU" smtClean="0"/>
              <a:t>Сфера обмена</a:t>
            </a:r>
          </a:p>
        </p:txBody>
      </p:sp>
      <p:sp>
        <p:nvSpPr>
          <p:cNvPr id="156674" name="Объект 2"/>
          <p:cNvSpPr>
            <a:spLocks noGrp="1"/>
          </p:cNvSpPr>
          <p:nvPr>
            <p:ph type="body" idx="1"/>
          </p:nvPr>
        </p:nvSpPr>
        <p:spPr/>
        <p:txBody>
          <a:bodyPr/>
          <a:lstStyle/>
          <a:p>
            <a:pPr eaLnBrk="1" hangingPunct="1">
              <a:lnSpc>
                <a:spcPct val="81000"/>
              </a:lnSpc>
            </a:pPr>
            <a:r>
              <a:rPr lang="ru-RU" sz="2500" smtClean="0"/>
              <a:t>Инновации – главный двигатель информационно-денежной экономики</a:t>
            </a:r>
          </a:p>
          <a:p>
            <a:pPr eaLnBrk="1" hangingPunct="1">
              <a:lnSpc>
                <a:spcPct val="81000"/>
              </a:lnSpc>
            </a:pPr>
            <a:r>
              <a:rPr lang="ru-RU" sz="2500" smtClean="0"/>
              <a:t>Инновации ускоряют потребительские циклы, а также форсируют обмен реальных ценностей (природа и человек) на фиктивные (деньги, информацию и товары)</a:t>
            </a:r>
          </a:p>
          <a:p>
            <a:pPr eaLnBrk="1" hangingPunct="1">
              <a:lnSpc>
                <a:spcPct val="81000"/>
              </a:lnSpc>
            </a:pPr>
            <a:r>
              <a:rPr lang="ru-RU" sz="2500" smtClean="0"/>
              <a:t>Лидерство США обусловлено финансовыми инновациями, в частности финансовыми деривативами, которые по мнению У.Баффета являются «оружием массового уничтожения»</a:t>
            </a:r>
          </a:p>
          <a:p>
            <a:pPr eaLnBrk="1" hangingPunct="1">
              <a:lnSpc>
                <a:spcPct val="81000"/>
              </a:lnSpc>
            </a:pPr>
            <a:r>
              <a:rPr lang="ru-RU" sz="2500" smtClean="0"/>
              <a:t>Производные финансовые деривативы многократно эволюционировали (1-5 поколения), что представляет собой фантасмагорическую конструкцию, которая во многом определяет ведущую позицию США на мировых финансовых рынках</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Многократно форсирует инновационные процессы цифровая экономика. В результате объединения математического моделирования, информационных технологий и финансового рынка появилось новое явление в биржевой торговле алгоритмизированный трейдинг. Отныне в само"/>
          <p:cNvSpPr txBox="1">
            <a:spLocks noGrp="1"/>
          </p:cNvSpPr>
          <p:nvPr>
            <p:ph type="body" idx="1"/>
          </p:nvPr>
        </p:nvSpPr>
        <p:spPr>
          <a:xfrm>
            <a:off x="468313" y="314325"/>
            <a:ext cx="11436350" cy="3481388"/>
          </a:xfrm>
        </p:spPr>
        <p:txBody>
          <a:bodyPr rtlCol="0">
            <a:normAutofit/>
          </a:bodyPr>
          <a:lstStyle/>
          <a:p>
            <a:pPr marL="164592" indent="-164592" defTabSz="658368" eaLnBrk="1" fontAlgn="auto" hangingPunct="1">
              <a:spcBef>
                <a:spcPts val="700"/>
              </a:spcBef>
              <a:spcAft>
                <a:spcPts val="0"/>
              </a:spcAft>
              <a:buFont typeface="Arial" panose="020B0604020202020204" pitchFamily="34" charset="0"/>
              <a:buChar char="•"/>
              <a:defRPr sz="2016"/>
            </a:pPr>
            <a:r>
              <a:rPr sz="2016"/>
              <a:t>Многократно форсирует инновационные процессы </a:t>
            </a:r>
            <a:r>
              <a:rPr sz="2016" b="1"/>
              <a:t>цифровая экономика</a:t>
            </a:r>
            <a:r>
              <a:rPr sz="2016"/>
              <a:t>. В результате объединения математического моделирования, информационных технологий и финансового рынка появилось новое явление в биржевой торговле </a:t>
            </a:r>
            <a:r>
              <a:rPr sz="2016" b="1"/>
              <a:t>алгоритмизированный трейдинг</a:t>
            </a:r>
            <a:r>
              <a:rPr sz="2016"/>
              <a:t>. Отныне в самом сердце капиталистической экономики действует не человек, а программы и роботы, анализирующие финансовые новости, создающие необходимые импульсы, влияющие на биржевые котировки. </a:t>
            </a:r>
          </a:p>
          <a:p>
            <a:pPr marL="164592" indent="-164592" defTabSz="658368" eaLnBrk="1" fontAlgn="auto" hangingPunct="1">
              <a:spcBef>
                <a:spcPts val="700"/>
              </a:spcBef>
              <a:spcAft>
                <a:spcPts val="0"/>
              </a:spcAft>
              <a:buFont typeface="Arial" panose="020B0604020202020204" pitchFamily="34" charset="0"/>
              <a:buChar char="•"/>
              <a:defRPr sz="2016"/>
            </a:pPr>
            <a:endParaRPr sz="2016"/>
          </a:p>
          <a:p>
            <a:pPr marL="164592" indent="-164592" defTabSz="658368" eaLnBrk="1" fontAlgn="auto" hangingPunct="1">
              <a:spcBef>
                <a:spcPts val="700"/>
              </a:spcBef>
              <a:spcAft>
                <a:spcPts val="0"/>
              </a:spcAft>
              <a:buFont typeface="Arial" panose="020B0604020202020204" pitchFamily="34" charset="0"/>
              <a:buChar char="•"/>
              <a:defRPr sz="2016"/>
            </a:pPr>
            <a:r>
              <a:rPr sz="2016"/>
              <a:t>Китай - основная жертва инновационной экономики, так как он в наибольшем объёме обменивает реальные ценности на фиктивные. Вполне вероятно, что в течение следующего десятилетия Китай станет крупнейшей экономикой мира. Однако смена экономического лидера не повлечёт за собой фундаментальные изменения господствующей в мире конфигурации ценностей.</a:t>
            </a:r>
          </a:p>
        </p:txBody>
      </p:sp>
      <p:sp>
        <p:nvSpPr>
          <p:cNvPr id="157698" name="Стрелка"/>
          <p:cNvSpPr>
            <a:spLocks noChangeArrowheads="1"/>
          </p:cNvSpPr>
          <p:nvPr/>
        </p:nvSpPr>
        <p:spPr bwMode="auto">
          <a:xfrm rot="-5400000">
            <a:off x="719932" y="4099718"/>
            <a:ext cx="977900" cy="525463"/>
          </a:xfrm>
          <a:prstGeom prst="rightArrow">
            <a:avLst>
              <a:gd name="adj1" fmla="val 32000"/>
              <a:gd name="adj2" fmla="val 119106"/>
            </a:avLst>
          </a:prstGeom>
          <a:solidFill>
            <a:srgbClr val="FFFFFF"/>
          </a:solidFill>
          <a:ln w="12700">
            <a:solidFill>
              <a:srgbClr val="000000"/>
            </a:solidFill>
            <a:miter lim="800000"/>
            <a:headEnd/>
            <a:tailEnd/>
          </a:ln>
        </p:spPr>
        <p:txBody>
          <a:bodyPr lIns="45719" rIns="45719" anchor="ctr"/>
          <a:lstStyle/>
          <a:p>
            <a:endParaRPr lang="ru-RU">
              <a:latin typeface="Calibri" pitchFamily="34" charset="0"/>
            </a:endParaRPr>
          </a:p>
        </p:txBody>
      </p:sp>
      <p:sp>
        <p:nvSpPr>
          <p:cNvPr id="157699" name="Китай до сих пор не предложил модели альтернативного устройства мира."/>
          <p:cNvSpPr txBox="1">
            <a:spLocks noChangeArrowheads="1"/>
          </p:cNvSpPr>
          <p:nvPr/>
        </p:nvSpPr>
        <p:spPr bwMode="auto">
          <a:xfrm>
            <a:off x="238125" y="5172075"/>
            <a:ext cx="2822575" cy="1123950"/>
          </a:xfrm>
          <a:prstGeom prst="rect">
            <a:avLst/>
          </a:prstGeom>
          <a:noFill/>
          <a:ln w="12700">
            <a:noFill/>
            <a:miter lim="400000"/>
            <a:headEnd/>
            <a:tailEnd/>
          </a:ln>
        </p:spPr>
        <p:txBody>
          <a:bodyPr lIns="45719" rIns="45719">
            <a:spAutoFit/>
          </a:bodyPr>
          <a:lstStyle/>
          <a:p>
            <a:pPr marL="153988" indent="-153988">
              <a:lnSpc>
                <a:spcPct val="90000"/>
              </a:lnSpc>
              <a:spcBef>
                <a:spcPts val="1000"/>
              </a:spcBef>
              <a:buSzPct val="100000"/>
              <a:buFont typeface="Arial" charset="0"/>
              <a:buChar char="•"/>
            </a:pPr>
            <a:r>
              <a:rPr lang="ru-RU" sz="1900">
                <a:latin typeface="Calibri" pitchFamily="34" charset="0"/>
              </a:rPr>
              <a:t>Китай до сих пор не предложил модели альтернативного устройства мира. </a:t>
            </a:r>
          </a:p>
        </p:txBody>
      </p:sp>
      <p:sp>
        <p:nvSpPr>
          <p:cNvPr id="157700" name="Стрелка"/>
          <p:cNvSpPr>
            <a:spLocks noChangeArrowheads="1"/>
          </p:cNvSpPr>
          <p:nvPr/>
        </p:nvSpPr>
        <p:spPr bwMode="auto">
          <a:xfrm rot="-5400000">
            <a:off x="5607051" y="4100512"/>
            <a:ext cx="977900" cy="523875"/>
          </a:xfrm>
          <a:prstGeom prst="rightArrow">
            <a:avLst>
              <a:gd name="adj1" fmla="val 32000"/>
              <a:gd name="adj2" fmla="val 119467"/>
            </a:avLst>
          </a:prstGeom>
          <a:solidFill>
            <a:srgbClr val="FFFFFF"/>
          </a:solidFill>
          <a:ln w="12700">
            <a:solidFill>
              <a:srgbClr val="000000"/>
            </a:solidFill>
            <a:miter lim="800000"/>
            <a:headEnd/>
            <a:tailEnd/>
          </a:ln>
        </p:spPr>
        <p:txBody>
          <a:bodyPr lIns="45719" rIns="45719" anchor="ctr"/>
          <a:lstStyle/>
          <a:p>
            <a:endParaRPr lang="ru-RU">
              <a:latin typeface="Calibri" pitchFamily="34" charset="0"/>
            </a:endParaRPr>
          </a:p>
        </p:txBody>
      </p:sp>
      <p:sp>
        <p:nvSpPr>
          <p:cNvPr id="157701" name="Стрелка"/>
          <p:cNvSpPr>
            <a:spLocks noChangeArrowheads="1"/>
          </p:cNvSpPr>
          <p:nvPr/>
        </p:nvSpPr>
        <p:spPr bwMode="auto">
          <a:xfrm rot="-5400000">
            <a:off x="10453688" y="4100512"/>
            <a:ext cx="977900" cy="523875"/>
          </a:xfrm>
          <a:prstGeom prst="rightArrow">
            <a:avLst>
              <a:gd name="adj1" fmla="val 32000"/>
              <a:gd name="adj2" fmla="val 119467"/>
            </a:avLst>
          </a:prstGeom>
          <a:solidFill>
            <a:srgbClr val="FFFFFF"/>
          </a:solidFill>
          <a:ln w="12700">
            <a:solidFill>
              <a:srgbClr val="000000"/>
            </a:solidFill>
            <a:miter lim="800000"/>
            <a:headEnd/>
            <a:tailEnd/>
          </a:ln>
        </p:spPr>
        <p:txBody>
          <a:bodyPr lIns="45719" rIns="45719" anchor="ctr"/>
          <a:lstStyle/>
          <a:p>
            <a:endParaRPr lang="ru-RU">
              <a:latin typeface="Calibri" pitchFamily="34" charset="0"/>
            </a:endParaRPr>
          </a:p>
        </p:txBody>
      </p:sp>
      <p:sp>
        <p:nvSpPr>
          <p:cNvPr id="157702" name="Китай не смог оказать эффективное противостояние в «опиумных войнах» Британии. Китай не имеет опыта ведения успешных военных операций за рубежом."/>
          <p:cNvSpPr txBox="1">
            <a:spLocks noChangeArrowheads="1"/>
          </p:cNvSpPr>
          <p:nvPr/>
        </p:nvSpPr>
        <p:spPr bwMode="auto">
          <a:xfrm>
            <a:off x="4024313" y="4794250"/>
            <a:ext cx="3622675" cy="1879600"/>
          </a:xfrm>
          <a:prstGeom prst="rect">
            <a:avLst/>
          </a:prstGeom>
          <a:noFill/>
          <a:ln w="12700">
            <a:noFill/>
            <a:miter lim="400000"/>
            <a:headEnd/>
            <a:tailEnd/>
          </a:ln>
        </p:spPr>
        <p:txBody>
          <a:bodyPr lIns="45719" rIns="45719">
            <a:spAutoFit/>
          </a:bodyPr>
          <a:lstStyle/>
          <a:p>
            <a:pPr marL="153988" indent="-153988">
              <a:lnSpc>
                <a:spcPct val="90000"/>
              </a:lnSpc>
              <a:spcBef>
                <a:spcPts val="1000"/>
              </a:spcBef>
              <a:buSzPct val="100000"/>
              <a:buFont typeface="Arial" charset="0"/>
              <a:buChar char="•"/>
            </a:pPr>
            <a:r>
              <a:rPr lang="ru-RU" sz="1900">
                <a:latin typeface="Calibri" pitchFamily="34" charset="0"/>
              </a:rPr>
              <a:t>Китай не смог оказать эффективное противостояние в «опиумных войнах» Британии. Китай не имеет опыта ведения успешных военных операций за рубежом. </a:t>
            </a:r>
          </a:p>
        </p:txBody>
      </p:sp>
      <p:sp>
        <p:nvSpPr>
          <p:cNvPr id="157703" name="Китай заимствовал модель государственного управления у СССР и вышел в мировые передовики материального производства."/>
          <p:cNvSpPr txBox="1">
            <a:spLocks noChangeArrowheads="1"/>
          </p:cNvSpPr>
          <p:nvPr/>
        </p:nvSpPr>
        <p:spPr bwMode="auto">
          <a:xfrm>
            <a:off x="8610600" y="4919663"/>
            <a:ext cx="3402013" cy="1628775"/>
          </a:xfrm>
          <a:prstGeom prst="rect">
            <a:avLst/>
          </a:prstGeom>
          <a:noFill/>
          <a:ln w="12700">
            <a:noFill/>
            <a:miter lim="400000"/>
            <a:headEnd/>
            <a:tailEnd/>
          </a:ln>
        </p:spPr>
        <p:txBody>
          <a:bodyPr lIns="45719" rIns="45719">
            <a:spAutoFit/>
          </a:bodyPr>
          <a:lstStyle/>
          <a:p>
            <a:pPr marL="153988" indent="-153988">
              <a:lnSpc>
                <a:spcPct val="90000"/>
              </a:lnSpc>
              <a:spcBef>
                <a:spcPts val="1000"/>
              </a:spcBef>
              <a:buSzPct val="100000"/>
              <a:buFont typeface="Arial" charset="0"/>
              <a:buChar char="•"/>
            </a:pPr>
            <a:r>
              <a:rPr lang="ru-RU" sz="1900">
                <a:latin typeface="Calibri" pitchFamily="34" charset="0"/>
              </a:rPr>
              <a:t>Китай заимствовал модель государственного управления у СССР и вышел в мировые передовики материального производства.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СССР как противоположность КНР"/>
          <p:cNvSpPr>
            <a:spLocks noGrp="1"/>
          </p:cNvSpPr>
          <p:nvPr>
            <p:ph type="title"/>
          </p:nvPr>
        </p:nvSpPr>
        <p:spPr>
          <a:xfrm>
            <a:off x="838200" y="365125"/>
            <a:ext cx="10515600" cy="765175"/>
          </a:xfrm>
        </p:spPr>
        <p:txBody>
          <a:bodyPr/>
          <a:lstStyle/>
          <a:p>
            <a:pPr algn="ctr" eaLnBrk="1" hangingPunct="1"/>
            <a:r>
              <a:rPr lang="ru-RU" smtClean="0"/>
              <a:t>СССР как противоположность КНР</a:t>
            </a:r>
          </a:p>
        </p:txBody>
      </p:sp>
      <p:sp>
        <p:nvSpPr>
          <p:cNvPr id="147" name="В СССР существовал дефицит потребительских товаров при существенных ограничениях мультипликации денег. Предполагалось, что за счет этого энергия человека будет перенаправлена из сферы материального производства в сферу раскрытия его творческого потенциал"/>
          <p:cNvSpPr txBox="1">
            <a:spLocks noGrp="1"/>
          </p:cNvSpPr>
          <p:nvPr>
            <p:ph type="body" sz="half" idx="1"/>
          </p:nvPr>
        </p:nvSpPr>
        <p:spPr>
          <a:xfrm>
            <a:off x="374650" y="1444625"/>
            <a:ext cx="11331575" cy="2424113"/>
          </a:xfrm>
        </p:spPr>
        <p:txBody>
          <a:bodyPr rtlCol="0">
            <a:normAutofit lnSpcReduction="10000"/>
          </a:bodyPr>
          <a:lstStyle/>
          <a:p>
            <a:pPr marL="169163" indent="-169163" defTabSz="676655" eaLnBrk="1" fontAlgn="auto" hangingPunct="1">
              <a:spcBef>
                <a:spcPts val="700"/>
              </a:spcBef>
              <a:spcAft>
                <a:spcPts val="0"/>
              </a:spcAft>
              <a:buFont typeface="Arial" panose="020B0604020202020204" pitchFamily="34" charset="0"/>
              <a:buChar char="•"/>
              <a:defRPr sz="2072"/>
            </a:pPr>
            <a:r>
              <a:rPr sz="2072"/>
              <a:t>В СССР существовал дефицит потребительских товаров при существенных ограничениях мультипликации денег. Предполагалось, что за счет этого энергия человека будет перенаправлена из сферы материального производства в сферу раскрытия его творческого потенциала и реализации его способностей. </a:t>
            </a:r>
          </a:p>
          <a:p>
            <a:pPr marL="169163" indent="-169163" defTabSz="676655" eaLnBrk="1" fontAlgn="auto" hangingPunct="1">
              <a:spcBef>
                <a:spcPts val="700"/>
              </a:spcBef>
              <a:spcAft>
                <a:spcPts val="0"/>
              </a:spcAft>
              <a:buFont typeface="Arial" panose="020B0604020202020204" pitchFamily="34" charset="0"/>
              <a:buChar char="•"/>
              <a:defRPr sz="2072"/>
            </a:pPr>
            <a:r>
              <a:rPr sz="2072"/>
              <a:t>Дефицит потребительских товаров служил формирования такой цепочки причинно-следственных связей: изобилие свободного времени -&gt; общение -&gt; энергия -&gt; кружки по интересам -&gt; непрофессиональные ассоциации -&gt; развитие. Таким образом, очень часто человек формировался вне рамок своей профессии. </a:t>
            </a:r>
          </a:p>
        </p:txBody>
      </p:sp>
      <p:sp>
        <p:nvSpPr>
          <p:cNvPr id="158723" name="Уникальность советской России заключалась не в производстве потребительских товаров, таких, например, как продукция топливно-энергетического комплекса, а в формировании человека с уникальной системой ценностей."/>
          <p:cNvSpPr txBox="1">
            <a:spLocks noChangeArrowheads="1"/>
          </p:cNvSpPr>
          <p:nvPr/>
        </p:nvSpPr>
        <p:spPr bwMode="auto">
          <a:xfrm>
            <a:off x="2854325" y="5133975"/>
            <a:ext cx="6372225" cy="1068388"/>
          </a:xfrm>
          <a:prstGeom prst="rect">
            <a:avLst/>
          </a:prstGeom>
          <a:noFill/>
          <a:ln w="12700">
            <a:solidFill>
              <a:srgbClr val="000000"/>
            </a:solidFill>
            <a:miter lim="400000"/>
            <a:headEnd/>
            <a:tailEnd/>
          </a:ln>
        </p:spPr>
        <p:txBody>
          <a:bodyPr lIns="45719" rIns="45719">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600">
                <a:latin typeface="Calibri Light"/>
                <a:sym typeface="Helvetica" pitchFamily="34" charset="0"/>
              </a:rPr>
              <a:t>Уникальность советской России заключалась не в производстве потребительских товаров, таких, например, как продукция топливно-энергетического комплекса, а в формировании человека с уникальной системой ценностей. </a:t>
            </a:r>
          </a:p>
        </p:txBody>
      </p:sp>
      <p:sp>
        <p:nvSpPr>
          <p:cNvPr id="158724" name="Стрелка"/>
          <p:cNvSpPr>
            <a:spLocks noChangeArrowheads="1"/>
          </p:cNvSpPr>
          <p:nvPr/>
        </p:nvSpPr>
        <p:spPr bwMode="auto">
          <a:xfrm rot="5400000">
            <a:off x="5607051" y="4230687"/>
            <a:ext cx="977900" cy="523875"/>
          </a:xfrm>
          <a:prstGeom prst="rightArrow">
            <a:avLst>
              <a:gd name="adj1" fmla="val 32000"/>
              <a:gd name="adj2" fmla="val 119467"/>
            </a:avLst>
          </a:prstGeom>
          <a:solidFill>
            <a:srgbClr val="FFFFFF"/>
          </a:solidFill>
          <a:ln w="12700">
            <a:solidFill>
              <a:srgbClr val="000000"/>
            </a:solidFill>
            <a:miter lim="800000"/>
            <a:headEnd/>
            <a:tailEnd/>
          </a:ln>
        </p:spPr>
        <p:txBody>
          <a:bodyPr lIns="45719" rIns="45719" anchor="ctr"/>
          <a:lstStyle/>
          <a:p>
            <a:endParaRPr lang="ru-RU">
              <a:latin typeface="Calibri"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Сфера распределения"/>
          <p:cNvSpPr>
            <a:spLocks noGrp="1"/>
          </p:cNvSpPr>
          <p:nvPr>
            <p:ph type="title"/>
          </p:nvPr>
        </p:nvSpPr>
        <p:spPr>
          <a:xfrm>
            <a:off x="838200" y="365125"/>
            <a:ext cx="10515600" cy="893763"/>
          </a:xfrm>
        </p:spPr>
        <p:txBody>
          <a:bodyPr/>
          <a:lstStyle/>
          <a:p>
            <a:pPr algn="ctr" eaLnBrk="1" hangingPunct="1"/>
            <a:r>
              <a:rPr lang="ru-RU" smtClean="0"/>
              <a:t>Сфера распределения</a:t>
            </a:r>
          </a:p>
        </p:txBody>
      </p:sp>
      <p:sp>
        <p:nvSpPr>
          <p:cNvPr id="152" name="Принудительный обмен реальных ценностей на фиктивные происходит на глобальном рынке - фундаменте вещественной цивилизации.…"/>
          <p:cNvSpPr txBox="1">
            <a:spLocks noGrp="1"/>
          </p:cNvSpPr>
          <p:nvPr>
            <p:ph type="body" idx="1"/>
          </p:nvPr>
        </p:nvSpPr>
        <p:spPr>
          <a:xfrm>
            <a:off x="582613" y="1252538"/>
            <a:ext cx="11228387" cy="3822700"/>
          </a:xfrm>
        </p:spPr>
        <p:txBody>
          <a:bodyPr rtlCol="0">
            <a:normAutofit/>
          </a:bodyPr>
          <a:lstStyle/>
          <a:p>
            <a:pPr marL="194310" indent="-194310" defTabSz="777240" eaLnBrk="1" fontAlgn="auto" hangingPunct="1">
              <a:spcBef>
                <a:spcPts val="800"/>
              </a:spcBef>
              <a:spcAft>
                <a:spcPts val="0"/>
              </a:spcAft>
              <a:buFont typeface="Arial" panose="020B0604020202020204" pitchFamily="34" charset="0"/>
              <a:buChar char="•"/>
              <a:defRPr sz="2380"/>
            </a:pPr>
            <a:r>
              <a:rPr sz="2380"/>
              <a:t>Принудительный обмен реальных ценностей на фиктивные происходит на глобальном рынке - фундаменте вещественной цивилизации.</a:t>
            </a:r>
          </a:p>
          <a:p>
            <a:pPr marL="194310" indent="-194310" defTabSz="777240" eaLnBrk="1" fontAlgn="auto" hangingPunct="1">
              <a:spcBef>
                <a:spcPts val="800"/>
              </a:spcBef>
              <a:spcAft>
                <a:spcPts val="0"/>
              </a:spcAft>
              <a:buFont typeface="Arial" panose="020B0604020202020204" pitchFamily="34" charset="0"/>
              <a:buChar char="•"/>
              <a:defRPr sz="2380"/>
            </a:pPr>
            <a:r>
              <a:rPr sz="2380"/>
              <a:t>Глобальный рынок не подчиняется законам национальных государств, а подконтролен исключительно институциональным монополиям - правилам и стандартам, которые устанавливают и поддерживают в системе международных экономических отношений условия для неэквивалентного обмена. </a:t>
            </a:r>
          </a:p>
          <a:p>
            <a:pPr marL="194310" indent="-194310" defTabSz="777240" eaLnBrk="1" fontAlgn="auto" hangingPunct="1">
              <a:spcBef>
                <a:spcPts val="800"/>
              </a:spcBef>
              <a:spcAft>
                <a:spcPts val="0"/>
              </a:spcAft>
              <a:buFont typeface="Arial" panose="020B0604020202020204" pitchFamily="34" charset="0"/>
              <a:buChar char="•"/>
              <a:defRPr sz="2380"/>
            </a:pPr>
            <a:r>
              <a:rPr sz="2380"/>
              <a:t>К институциональным монополиям относятся: англо-американское право; рынок ФОРЕКС, офшорные юрисдикции; англо-американские стандарты финансовой отчетности; электронно-долларовый стандарт; ставка ЛИБОР; рейтинговые агентства Moody's, S&amp;P, Fitch и др.</a:t>
            </a:r>
          </a:p>
        </p:txBody>
      </p:sp>
      <p:sp>
        <p:nvSpPr>
          <p:cNvPr id="159747" name="Одной из ключевых сфер обмена реальных ценностей на фиктивные выступает международная миграция."/>
          <p:cNvSpPr txBox="1">
            <a:spLocks noChangeArrowheads="1"/>
          </p:cNvSpPr>
          <p:nvPr/>
        </p:nvSpPr>
        <p:spPr bwMode="auto">
          <a:xfrm>
            <a:off x="3263900" y="5434013"/>
            <a:ext cx="5867400" cy="1057275"/>
          </a:xfrm>
          <a:prstGeom prst="rect">
            <a:avLst/>
          </a:prstGeom>
          <a:noFill/>
          <a:ln w="12700">
            <a:solidFill>
              <a:srgbClr val="000000"/>
            </a:solidFill>
            <a:miter lim="400000"/>
            <a:headEnd/>
            <a:tailEnd/>
          </a:ln>
        </p:spPr>
        <p:txBody>
          <a:bodyPr lIns="45719" rIns="45719">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2100">
                <a:latin typeface="Calibri Light"/>
                <a:sym typeface="Helvetica" pitchFamily="34" charset="0"/>
              </a:rPr>
              <a:t>Одной из ключевых сфер обмена реальных ценностей на фиктивные выступает международная миграция.</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Международная миграция"/>
          <p:cNvSpPr>
            <a:spLocks noGrp="1"/>
          </p:cNvSpPr>
          <p:nvPr>
            <p:ph type="title"/>
          </p:nvPr>
        </p:nvSpPr>
        <p:spPr/>
        <p:txBody>
          <a:bodyPr/>
          <a:lstStyle/>
          <a:p>
            <a:pPr algn="ctr" eaLnBrk="1" hangingPunct="1"/>
            <a:r>
              <a:rPr lang="ru-RU" smtClean="0"/>
              <a:t>Международная миграция</a:t>
            </a:r>
          </a:p>
        </p:txBody>
      </p:sp>
      <p:sp>
        <p:nvSpPr>
          <p:cNvPr id="156" name="Человеческий капитал стал одним из самых востребованных ресурсов в мире в условиях ужесточения конкуренции и масштабного развертывания процессов глобализации.…"/>
          <p:cNvSpPr txBox="1">
            <a:spLocks noGrp="1"/>
          </p:cNvSpPr>
          <p:nvPr>
            <p:ph type="body" sz="half" idx="1"/>
          </p:nvPr>
        </p:nvSpPr>
        <p:spPr>
          <a:xfrm>
            <a:off x="430213" y="1825625"/>
            <a:ext cx="11331575" cy="2868613"/>
          </a:xfrm>
        </p:spPr>
        <p:txBody>
          <a:bodyPr rtlCol="0">
            <a:normAutofit/>
          </a:bodyPr>
          <a:lstStyle/>
          <a:p>
            <a:pPr marL="169163" indent="-169163" defTabSz="676655" eaLnBrk="1" fontAlgn="auto" hangingPunct="1">
              <a:spcBef>
                <a:spcPts val="700"/>
              </a:spcBef>
              <a:spcAft>
                <a:spcPts val="0"/>
              </a:spcAft>
              <a:buFont typeface="Arial" panose="020B0604020202020204" pitchFamily="34" charset="0"/>
              <a:buChar char="•"/>
              <a:defRPr sz="2072"/>
            </a:pPr>
            <a:r>
              <a:rPr sz="2072"/>
              <a:t>Человеческий капитал стал одним из самых востребованных ресурсов в мире в условиях ужесточения конкуренции и масштабного развертывания процессов глобализации.</a:t>
            </a:r>
          </a:p>
          <a:p>
            <a:pPr marL="169163" indent="-169163" defTabSz="676655" eaLnBrk="1" fontAlgn="auto" hangingPunct="1">
              <a:spcBef>
                <a:spcPts val="700"/>
              </a:spcBef>
              <a:spcAft>
                <a:spcPts val="0"/>
              </a:spcAft>
              <a:buFont typeface="Arial" panose="020B0604020202020204" pitchFamily="34" charset="0"/>
              <a:buChar char="•"/>
              <a:defRPr sz="2072"/>
            </a:pPr>
            <a:r>
              <a:rPr sz="2072"/>
              <a:t>В начале 1990-х годов правительства Австралии, Канады, Великобритании и США разработали специальные программы содействия приезду высококвалифицированных профессионалов с целью привлечения иностранных специалистов в свои экономики. Сегодня 30% общего числа международных мигрантов проживает в данных странах.</a:t>
            </a:r>
          </a:p>
          <a:p>
            <a:pPr marL="169163" indent="-169163" defTabSz="676655" eaLnBrk="1" fontAlgn="auto" hangingPunct="1">
              <a:spcBef>
                <a:spcPts val="700"/>
              </a:spcBef>
              <a:spcAft>
                <a:spcPts val="0"/>
              </a:spcAft>
              <a:buFont typeface="Arial" panose="020B0604020202020204" pitchFamily="34" charset="0"/>
              <a:buChar char="•"/>
              <a:defRPr sz="2072"/>
            </a:pPr>
            <a:r>
              <a:rPr sz="2072"/>
              <a:t>Денежные переводы трудовых мигрантов являются вторыми по объёму финансовыми потоками после прямых иностранных инвестиций.  </a:t>
            </a:r>
          </a:p>
        </p:txBody>
      </p:sp>
      <p:sp>
        <p:nvSpPr>
          <p:cNvPr id="160771" name="Через механизм глобальной экономики фиктивные ценности в форме денежных переводов обмениваются на реальную ценность-человека."/>
          <p:cNvSpPr txBox="1">
            <a:spLocks noChangeArrowheads="1"/>
          </p:cNvSpPr>
          <p:nvPr/>
        </p:nvSpPr>
        <p:spPr bwMode="auto">
          <a:xfrm>
            <a:off x="2506663" y="4835525"/>
            <a:ext cx="7178675" cy="1133475"/>
          </a:xfrm>
          <a:prstGeom prst="rect">
            <a:avLst/>
          </a:prstGeom>
          <a:noFill/>
          <a:ln w="12700">
            <a:solidFill>
              <a:srgbClr val="000000"/>
            </a:solidFill>
            <a:miter lim="400000"/>
            <a:headEnd/>
            <a:tailEnd/>
          </a:ln>
        </p:spPr>
        <p:txBody>
          <a:bodyPr lIns="45719" rIns="45719">
            <a:spAutoFit/>
          </a:bodyPr>
          <a:lstStyle/>
          <a:p>
            <a:r>
              <a:rPr lang="ru-RU" sz="2300">
                <a:latin typeface="Calibri" pitchFamily="34" charset="0"/>
              </a:rPr>
              <a:t>Через механизм глобальной экономики фиктивные ценности в форме денежных переводов обмениваются на реальную ценность-человека.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СССР не потеря, а величайшее приобретение человечества"/>
          <p:cNvSpPr txBox="1">
            <a:spLocks noGrp="1"/>
          </p:cNvSpPr>
          <p:nvPr>
            <p:ph type="title"/>
          </p:nvPr>
        </p:nvSpPr>
        <p:spPr>
          <a:xfrm>
            <a:off x="504825" y="179388"/>
            <a:ext cx="11182350" cy="1214437"/>
          </a:xfrm>
        </p:spPr>
        <p:txBody>
          <a:bodyPr rtlCol="0">
            <a:normAutofit/>
          </a:bodyPr>
          <a:lstStyle>
            <a:lvl1pPr algn="ctr" defTabSz="822959">
              <a:defRPr sz="3959"/>
            </a:lvl1pPr>
          </a:lstStyle>
          <a:p>
            <a:pPr eaLnBrk="1" fontAlgn="auto" hangingPunct="1">
              <a:spcAft>
                <a:spcPts val="0"/>
              </a:spcAft>
              <a:defRPr/>
            </a:pPr>
            <a:r>
              <a:t>СССР не потеря, а величайшее приобретение человечества</a:t>
            </a:r>
          </a:p>
        </p:txBody>
      </p:sp>
      <p:sp>
        <p:nvSpPr>
          <p:cNvPr id="160" name="В СССР образованию надгосударственных институциональных монополий эффективно противодействовали государственная монополия внешней торговли и государственная валютная монополия. Миграция была подконтрольна государственному управлению и существенно огранич"/>
          <p:cNvSpPr txBox="1">
            <a:spLocks noGrp="1"/>
          </p:cNvSpPr>
          <p:nvPr>
            <p:ph type="body" sz="half" idx="1"/>
          </p:nvPr>
        </p:nvSpPr>
        <p:spPr>
          <a:xfrm>
            <a:off x="371475" y="1631950"/>
            <a:ext cx="11710988" cy="2011363"/>
          </a:xfrm>
        </p:spPr>
        <p:txBody>
          <a:bodyPr rtlCol="0">
            <a:normAutofit lnSpcReduction="10000"/>
          </a:bodyPr>
          <a:lstStyle/>
          <a:p>
            <a:pPr marL="160019" indent="-160019" defTabSz="640079" eaLnBrk="1" fontAlgn="auto" hangingPunct="1">
              <a:spcBef>
                <a:spcPts val="700"/>
              </a:spcBef>
              <a:spcAft>
                <a:spcPts val="0"/>
              </a:spcAft>
              <a:buFont typeface="Arial" panose="020B0604020202020204" pitchFamily="34" charset="0"/>
              <a:buChar char="•"/>
              <a:defRPr sz="1960"/>
            </a:pPr>
            <a:r>
              <a:rPr sz="1960"/>
              <a:t>В СССР образованию надгосударственных институциональных монополий эффективно противодействовали государственная монополия внешней торговли и государственная валютная монополия. Миграция была подконтрольна государственному управлению и существенно ограничена. В значительной степени все эти государственные механизмы помогали сохранять СССР экономический и финансовый суверенитет. </a:t>
            </a:r>
          </a:p>
          <a:p>
            <a:pPr marL="160019" indent="-160019" defTabSz="640079" eaLnBrk="1" fontAlgn="auto" hangingPunct="1">
              <a:spcBef>
                <a:spcPts val="700"/>
              </a:spcBef>
              <a:spcAft>
                <a:spcPts val="0"/>
              </a:spcAft>
              <a:buFont typeface="Arial" panose="020B0604020202020204" pitchFamily="34" charset="0"/>
              <a:buChar char="•"/>
              <a:defRPr sz="1960"/>
            </a:pPr>
            <a:r>
              <a:rPr sz="1960"/>
              <a:t>В СССР был поставлен рекорд устойчивого роста, который беспрерывно продолжался с 1928 года до начала 1980-х годов со средним темпом в 4,2 % в год. </a:t>
            </a:r>
          </a:p>
        </p:txBody>
      </p:sp>
      <p:sp>
        <p:nvSpPr>
          <p:cNvPr id="161795" name="Стрелка"/>
          <p:cNvSpPr>
            <a:spLocks noChangeArrowheads="1"/>
          </p:cNvSpPr>
          <p:nvPr/>
        </p:nvSpPr>
        <p:spPr bwMode="auto">
          <a:xfrm rot="5400000">
            <a:off x="2140744" y="3999707"/>
            <a:ext cx="977900" cy="525462"/>
          </a:xfrm>
          <a:prstGeom prst="rightArrow">
            <a:avLst>
              <a:gd name="adj1" fmla="val 32000"/>
              <a:gd name="adj2" fmla="val 119106"/>
            </a:avLst>
          </a:prstGeom>
          <a:solidFill>
            <a:srgbClr val="FFFFFF"/>
          </a:solidFill>
          <a:ln w="12700">
            <a:solidFill>
              <a:srgbClr val="000000"/>
            </a:solidFill>
            <a:miter lim="800000"/>
            <a:headEnd/>
            <a:tailEnd/>
          </a:ln>
        </p:spPr>
        <p:txBody>
          <a:bodyPr lIns="45719" rIns="45719" anchor="ctr"/>
          <a:lstStyle/>
          <a:p>
            <a:endParaRPr lang="ru-RU">
              <a:latin typeface="Calibri" pitchFamily="34" charset="0"/>
            </a:endParaRPr>
          </a:p>
        </p:txBody>
      </p:sp>
      <p:sp>
        <p:nvSpPr>
          <p:cNvPr id="161796" name="Благодаря системе планового хозяйства уже к концу XX века СССР мог бы стать крупнейшей экономикой мира, которая базировалась бы на реальном, а не фиктивном информационно-финансовом производстве."/>
          <p:cNvSpPr txBox="1">
            <a:spLocks noChangeArrowheads="1"/>
          </p:cNvSpPr>
          <p:nvPr/>
        </p:nvSpPr>
        <p:spPr bwMode="auto">
          <a:xfrm>
            <a:off x="269875" y="4897438"/>
            <a:ext cx="4719638" cy="1571625"/>
          </a:xfrm>
          <a:prstGeom prst="rect">
            <a:avLst/>
          </a:prstGeom>
          <a:noFill/>
          <a:ln w="12700">
            <a:solidFill>
              <a:srgbClr val="000000"/>
            </a:solidFill>
            <a:miter lim="400000"/>
            <a:headEnd/>
            <a:tailEnd/>
          </a:ln>
        </p:spPr>
        <p:txBody>
          <a:bodyPr lIns="45719" rIns="45719">
            <a:spAutoFit/>
          </a:bodyPr>
          <a:lstStyle/>
          <a:p>
            <a:pPr marL="146050" indent="-146050">
              <a:lnSpc>
                <a:spcPct val="90000"/>
              </a:lnSpc>
              <a:spcBef>
                <a:spcPts val="1000"/>
              </a:spcBef>
              <a:buSzPct val="100000"/>
              <a:buFont typeface="Arial" charset="0"/>
              <a:buChar char="•"/>
            </a:pPr>
            <a:r>
              <a:rPr lang="ru-RU">
                <a:latin typeface="Calibri" pitchFamily="34" charset="0"/>
              </a:rPr>
              <a:t>Благодаря системе планового хозяйства уже к концу XX века СССР мог бы стать крупнейшей экономикой мира, которая базировалась бы на реальном, а не фиктивном информационно-финансовом производстве.</a:t>
            </a:r>
          </a:p>
        </p:txBody>
      </p:sp>
      <p:sp>
        <p:nvSpPr>
          <p:cNvPr id="161797" name="СССР доказал, что непрерывный экономический рост возможен при одновременном перенаправлении энергии человека из сферы производства материальных благ в сферу саморазвития."/>
          <p:cNvSpPr txBox="1">
            <a:spLocks noChangeArrowheads="1"/>
          </p:cNvSpPr>
          <p:nvPr/>
        </p:nvSpPr>
        <p:spPr bwMode="auto">
          <a:xfrm>
            <a:off x="7185025" y="4897438"/>
            <a:ext cx="4719638" cy="1571625"/>
          </a:xfrm>
          <a:prstGeom prst="rect">
            <a:avLst/>
          </a:prstGeom>
          <a:noFill/>
          <a:ln w="12700">
            <a:solidFill>
              <a:srgbClr val="000000"/>
            </a:solidFill>
            <a:miter lim="400000"/>
            <a:headEnd/>
            <a:tailEnd/>
          </a:ln>
        </p:spPr>
        <p:txBody>
          <a:bodyPr lIns="45719" rIns="45719">
            <a:spAutoFit/>
          </a:bodyPr>
          <a:lstStyle/>
          <a:p>
            <a:pPr marL="241300" indent="-241300">
              <a:lnSpc>
                <a:spcPct val="90000"/>
              </a:lnSpc>
              <a:spcBef>
                <a:spcPts val="1000"/>
              </a:spcBef>
              <a:buSzPct val="100000"/>
              <a:buFont typeface="Arial" charset="0"/>
              <a:buChar char="•"/>
            </a:pPr>
            <a:r>
              <a:rPr lang="ru-RU">
                <a:latin typeface="Calibri" pitchFamily="34" charset="0"/>
              </a:rPr>
              <a:t>СССР доказал, что непрерывный экономический рост возможен при одновременном перенаправлении энергии человека из сферы производства материальных благ в сферу саморазвития. </a:t>
            </a:r>
          </a:p>
        </p:txBody>
      </p:sp>
      <p:sp>
        <p:nvSpPr>
          <p:cNvPr id="161798" name="Стрелка"/>
          <p:cNvSpPr>
            <a:spLocks noChangeArrowheads="1"/>
          </p:cNvSpPr>
          <p:nvPr/>
        </p:nvSpPr>
        <p:spPr bwMode="auto">
          <a:xfrm rot="5400000">
            <a:off x="9055894" y="3999707"/>
            <a:ext cx="977900" cy="525462"/>
          </a:xfrm>
          <a:prstGeom prst="rightArrow">
            <a:avLst>
              <a:gd name="adj1" fmla="val 32000"/>
              <a:gd name="adj2" fmla="val 119106"/>
            </a:avLst>
          </a:prstGeom>
          <a:solidFill>
            <a:srgbClr val="FFFFFF"/>
          </a:solidFill>
          <a:ln w="12700">
            <a:solidFill>
              <a:srgbClr val="000000"/>
            </a:solidFill>
            <a:miter lim="800000"/>
            <a:headEnd/>
            <a:tailEnd/>
          </a:ln>
        </p:spPr>
        <p:txBody>
          <a:bodyPr lIns="45719" rIns="45719" anchor="ctr"/>
          <a:lstStyle/>
          <a:p>
            <a:endParaRPr lang="ru-RU">
              <a:latin typeface="Calibri"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Причины краха советской экономики"/>
          <p:cNvSpPr>
            <a:spLocks noGrp="1"/>
          </p:cNvSpPr>
          <p:nvPr>
            <p:ph type="title"/>
          </p:nvPr>
        </p:nvSpPr>
        <p:spPr>
          <a:xfrm>
            <a:off x="838200" y="312738"/>
            <a:ext cx="10515600" cy="757237"/>
          </a:xfrm>
        </p:spPr>
        <p:txBody>
          <a:bodyPr/>
          <a:lstStyle/>
          <a:p>
            <a:pPr algn="ctr" eaLnBrk="1" hangingPunct="1"/>
            <a:r>
              <a:rPr lang="ru-RU" smtClean="0"/>
              <a:t>Причины краха советской экономики </a:t>
            </a:r>
          </a:p>
        </p:txBody>
      </p:sp>
      <p:sp>
        <p:nvSpPr>
          <p:cNvPr id="167" name="Страсть комфорта и влечение к красивой жизни подкосили основы советского строя. В погоне за преходящими развлечениями и «дешевыми» удовольствиями свободный советский человек незаметно превратился в безропотного раба фиктивных ценностей.…"/>
          <p:cNvSpPr txBox="1">
            <a:spLocks noGrp="1"/>
          </p:cNvSpPr>
          <p:nvPr>
            <p:ph type="body" idx="1"/>
          </p:nvPr>
        </p:nvSpPr>
        <p:spPr>
          <a:xfrm>
            <a:off x="477838" y="1400175"/>
            <a:ext cx="11236325" cy="5038725"/>
          </a:xfrm>
        </p:spPr>
        <p:txBody>
          <a:bodyPr rtlCol="0">
            <a:normAutofit lnSpcReduction="10000"/>
          </a:bodyPr>
          <a:lstStyle/>
          <a:p>
            <a:pPr marL="212597" indent="-212597" defTabSz="850391" eaLnBrk="1" fontAlgn="auto" hangingPunct="1">
              <a:spcBef>
                <a:spcPts val="900"/>
              </a:spcBef>
              <a:spcAft>
                <a:spcPts val="0"/>
              </a:spcAft>
              <a:buFont typeface="Arial" panose="020B0604020202020204" pitchFamily="34" charset="0"/>
              <a:buChar char="•"/>
              <a:defRPr sz="2604"/>
            </a:pPr>
            <a:r>
              <a:rPr sz="2604"/>
              <a:t>Страсть комфорта и влечение к красивой жизни подкосили основы советского строя. В погоне за преходящими развлечениями и «дешевыми» удовольствиями свободный советский человек незаметно превратился в безропотного раба фиктивных ценностей.</a:t>
            </a:r>
          </a:p>
          <a:p>
            <a:pPr marL="212597" indent="-212597" defTabSz="850391" eaLnBrk="1" fontAlgn="auto" hangingPunct="1">
              <a:spcBef>
                <a:spcPts val="900"/>
              </a:spcBef>
              <a:spcAft>
                <a:spcPts val="0"/>
              </a:spcAft>
              <a:buFont typeface="Arial" panose="020B0604020202020204" pitchFamily="34" charset="0"/>
              <a:buChar char="•"/>
              <a:defRPr sz="2604"/>
            </a:pPr>
            <a:r>
              <a:rPr sz="2604"/>
              <a:t>Причина краха советской экономики заключалась еще и в том, что качество и количество произведенной продукции перестали удовлетворять потребностям большинства населения. </a:t>
            </a:r>
          </a:p>
          <a:p>
            <a:pPr marL="212597" indent="-212597" defTabSz="850391" eaLnBrk="1" fontAlgn="auto" hangingPunct="1">
              <a:spcBef>
                <a:spcPts val="900"/>
              </a:spcBef>
              <a:spcAft>
                <a:spcPts val="0"/>
              </a:spcAft>
              <a:buFont typeface="Arial" panose="020B0604020202020204" pitchFamily="34" charset="0"/>
              <a:buChar char="•"/>
              <a:defRPr sz="2604"/>
            </a:pPr>
            <a:r>
              <a:rPr sz="2604"/>
              <a:t>В условиях многократно возросших объемов информации учитывать запросы населения в ручном режиме стало просто невозможно. Необходимо было переходить на научный анализ потребностей с широким использованием ЭВМ для обработки информации. </a:t>
            </a:r>
          </a:p>
          <a:p>
            <a:pPr marL="212597" indent="-212597" defTabSz="850391" eaLnBrk="1" fontAlgn="auto" hangingPunct="1">
              <a:spcBef>
                <a:spcPts val="900"/>
              </a:spcBef>
              <a:spcAft>
                <a:spcPts val="0"/>
              </a:spcAft>
              <a:buFont typeface="Arial" panose="020B0604020202020204" pitchFamily="34" charset="0"/>
              <a:buChar char="•"/>
              <a:defRPr sz="2604"/>
            </a:pPr>
            <a:r>
              <a:rPr sz="2604"/>
              <a:t>Несоблюдение главного провозглашенного принципа социализма: «от каждого по способностям, каждому по труду».</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Box 1"/>
          <p:cNvSpPr txBox="1">
            <a:spLocks noChangeArrowheads="1"/>
          </p:cNvSpPr>
          <p:nvPr/>
        </p:nvSpPr>
        <p:spPr bwMode="auto">
          <a:xfrm>
            <a:off x="935038" y="1528763"/>
            <a:ext cx="10042525" cy="483235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В глобальной экономике действуют правила игры, которые позволяют ТНК перераспределять в свою пользу значительную долю ресурсов суверенных государств.</a:t>
            </a:r>
          </a:p>
          <a:p>
            <a:endParaRPr lang="ru-RU" sz="2800">
              <a:latin typeface="Times New Roman" pitchFamily="18" charset="0"/>
              <a:cs typeface="Times New Roman" pitchFamily="18" charset="0"/>
            </a:endParaRPr>
          </a:p>
          <a:p>
            <a:r>
              <a:rPr lang="ru-RU" sz="2800">
                <a:latin typeface="Times New Roman" pitchFamily="18" charset="0"/>
                <a:cs typeface="Times New Roman" pitchFamily="18" charset="0"/>
              </a:rPr>
              <a:t>Главный субъект хозяйственных отношений на современном этапе – </a:t>
            </a:r>
            <a:r>
              <a:rPr lang="ru-RU" sz="2800" b="1">
                <a:latin typeface="Times New Roman" pitchFamily="18" charset="0"/>
                <a:cs typeface="Times New Roman" pitchFamily="18" charset="0"/>
              </a:rPr>
              <a:t>транснациональный капитал.</a:t>
            </a:r>
          </a:p>
          <a:p>
            <a:endParaRPr lang="ru-RU" sz="2800" b="1">
              <a:latin typeface="Times New Roman" pitchFamily="18" charset="0"/>
              <a:cs typeface="Times New Roman" pitchFamily="18" charset="0"/>
            </a:endParaRPr>
          </a:p>
          <a:p>
            <a:r>
              <a:rPr lang="ru-RU" sz="2800">
                <a:latin typeface="Times New Roman" pitchFamily="18" charset="0"/>
                <a:cs typeface="Times New Roman" pitchFamily="18" charset="0"/>
              </a:rPr>
              <a:t>Дальнейшая реализация модели глобальной экономики может привести к ликвидации всех социальных завоеваний человечества и </a:t>
            </a:r>
            <a:r>
              <a:rPr lang="ru-RU" sz="2800" b="1">
                <a:latin typeface="Times New Roman" pitchFamily="18" charset="0"/>
                <a:cs typeface="Times New Roman" pitchFamily="18" charset="0"/>
              </a:rPr>
              <a:t>полному отстранению государства от воспроизводственного процесса.</a:t>
            </a:r>
          </a:p>
        </p:txBody>
      </p:sp>
      <p:sp>
        <p:nvSpPr>
          <p:cNvPr id="163842" name="Заголовок 1"/>
          <p:cNvSpPr txBox="1">
            <a:spLocks/>
          </p:cNvSpPr>
          <p:nvPr/>
        </p:nvSpPr>
        <p:spPr bwMode="auto">
          <a:xfrm>
            <a:off x="698500" y="203200"/>
            <a:ext cx="10515600" cy="1325563"/>
          </a:xfrm>
          <a:prstGeom prst="rect">
            <a:avLst/>
          </a:prstGeom>
          <a:noFill/>
          <a:ln w="9525">
            <a:noFill/>
            <a:miter lim="800000"/>
            <a:headEnd/>
            <a:tailEnd/>
          </a:ln>
        </p:spPr>
        <p:txBody>
          <a:bodyPr/>
          <a:lstStyle/>
          <a:p>
            <a:pPr algn="ctr">
              <a:lnSpc>
                <a:spcPct val="90000"/>
              </a:lnSpc>
            </a:pPr>
            <a:r>
              <a:rPr lang="ru-RU" sz="4400">
                <a:latin typeface="Times New Roman" pitchFamily="18" charset="0"/>
                <a:cs typeface="Times New Roman" pitchFamily="18" charset="0"/>
              </a:rPr>
              <a:t>Подходы к модификации модели глобальной экономики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Box 1"/>
          <p:cNvSpPr txBox="1">
            <a:spLocks noChangeArrowheads="1"/>
          </p:cNvSpPr>
          <p:nvPr/>
        </p:nvSpPr>
        <p:spPr bwMode="auto">
          <a:xfrm>
            <a:off x="82550" y="117475"/>
            <a:ext cx="7204075" cy="13843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Сопоставление доходов консолидированных бюджетов суверенных государств и выручки корпораций на 2015 год:</a:t>
            </a:r>
          </a:p>
        </p:txBody>
      </p:sp>
      <p:graphicFrame>
        <p:nvGraphicFramePr>
          <p:cNvPr id="164866" name="Диаграмма 7"/>
          <p:cNvGraphicFramePr>
            <a:graphicFrameLocks/>
          </p:cNvGraphicFramePr>
          <p:nvPr/>
        </p:nvGraphicFramePr>
        <p:xfrm>
          <a:off x="150813" y="1366838"/>
          <a:ext cx="5995987" cy="4241800"/>
        </p:xfrm>
        <a:graphic>
          <a:graphicData uri="http://schemas.openxmlformats.org/presentationml/2006/ole">
            <p:oleObj spid="_x0000_s164866" r:id="rId3" imgW="5992887" imgH="4243184" progId="Excel.Sheet.8">
              <p:embed/>
            </p:oleObj>
          </a:graphicData>
        </a:graphic>
      </p:graphicFrame>
      <p:sp>
        <p:nvSpPr>
          <p:cNvPr id="164868" name="TextBox 8"/>
          <p:cNvSpPr txBox="1">
            <a:spLocks noChangeArrowheads="1"/>
          </p:cNvSpPr>
          <p:nvPr/>
        </p:nvSpPr>
        <p:spPr bwMode="auto">
          <a:xfrm>
            <a:off x="5675313" y="1501775"/>
            <a:ext cx="6100762" cy="3540125"/>
          </a:xfrm>
          <a:prstGeom prst="rect">
            <a:avLst/>
          </a:prstGeom>
          <a:noFill/>
          <a:ln w="9525">
            <a:noFill/>
            <a:miter lim="800000"/>
            <a:headEnd/>
            <a:tailEnd/>
          </a:ln>
        </p:spPr>
        <p:txBody>
          <a:bodyPr>
            <a:spAutoFit/>
          </a:bodyPr>
          <a:lstStyle/>
          <a:p>
            <a:r>
              <a:rPr lang="ru-RU" sz="2800" i="1">
                <a:latin typeface="Times New Roman" pitchFamily="18" charset="0"/>
                <a:cs typeface="Times New Roman" pitchFamily="18" charset="0"/>
              </a:rPr>
              <a:t>Например, объем выручки </a:t>
            </a:r>
            <a:r>
              <a:rPr lang="en-US" sz="2800" i="1">
                <a:latin typeface="Times New Roman" pitchFamily="18" charset="0"/>
                <a:cs typeface="Times New Roman" pitchFamily="18" charset="0"/>
              </a:rPr>
              <a:t>Wal-Mart Stones</a:t>
            </a:r>
            <a:r>
              <a:rPr lang="ru-RU" sz="2800" i="1">
                <a:latin typeface="Times New Roman" pitchFamily="18" charset="0"/>
                <a:cs typeface="Times New Roman" pitchFamily="18" charset="0"/>
              </a:rPr>
              <a:t> (США) в 2015 году составил 482 млрд. долл., когда доходы бюджета России равнялись 369 млрд. долл. (1 : 1,3).</a:t>
            </a:r>
          </a:p>
          <a:p>
            <a:r>
              <a:rPr lang="ru-RU" sz="2800" i="1">
                <a:latin typeface="Times New Roman" pitchFamily="18" charset="0"/>
                <a:cs typeface="Times New Roman" pitchFamily="18" charset="0"/>
              </a:rPr>
              <a:t>В то же время число занятых в этой корпорации – 2.3млн. человек, против 146,3 млн. жителей России (1 : 64).</a:t>
            </a:r>
          </a:p>
        </p:txBody>
      </p:sp>
      <p:sp>
        <p:nvSpPr>
          <p:cNvPr id="164869" name="TextBox 9"/>
          <p:cNvSpPr txBox="1">
            <a:spLocks noChangeArrowheads="1"/>
          </p:cNvSpPr>
          <p:nvPr/>
        </p:nvSpPr>
        <p:spPr bwMode="auto">
          <a:xfrm>
            <a:off x="415925" y="5473700"/>
            <a:ext cx="11360150" cy="1384300"/>
          </a:xfrm>
          <a:prstGeom prst="rect">
            <a:avLst/>
          </a:prstGeom>
          <a:noFill/>
          <a:ln w="9525">
            <a:noFill/>
            <a:miter lim="800000"/>
            <a:headEnd/>
            <a:tailEnd/>
          </a:ln>
        </p:spPr>
        <p:txBody>
          <a:bodyPr>
            <a:spAutoFit/>
          </a:bodyPr>
          <a:lstStyle/>
          <a:p>
            <a:pPr algn="ctr"/>
            <a:r>
              <a:rPr lang="ru-RU" sz="2800" b="1">
                <a:latin typeface="Times New Roman" pitchFamily="18" charset="0"/>
                <a:cs typeface="Times New Roman" pitchFamily="18" charset="0"/>
              </a:rPr>
              <a:t>Таким образом, свободное международное движение капиталов ведет к непропорциональному перераспределению богатства от государств к ТНК.</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Box 1"/>
          <p:cNvSpPr txBox="1">
            <a:spLocks noChangeArrowheads="1"/>
          </p:cNvSpPr>
          <p:nvPr/>
        </p:nvSpPr>
        <p:spPr bwMode="auto">
          <a:xfrm>
            <a:off x="309563" y="190500"/>
            <a:ext cx="11706225" cy="6556375"/>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Главным инструментом глобального неэквивалентного обмена выступает политика заниженного валютного курса. </a:t>
            </a:r>
          </a:p>
          <a:p>
            <a:endParaRPr lang="ru-RU" sz="2800">
              <a:latin typeface="Times New Roman" pitchFamily="18" charset="0"/>
              <a:cs typeface="Times New Roman" pitchFamily="18" charset="0"/>
            </a:endParaRPr>
          </a:p>
          <a:p>
            <a:r>
              <a:rPr lang="ru-RU" sz="2800">
                <a:latin typeface="Times New Roman" pitchFamily="18" charset="0"/>
                <a:cs typeface="Times New Roman" pitchFamily="18" charset="0"/>
              </a:rPr>
              <a:t>До разрушения СССР соотношение курса российского рубля составляло 60 копеек за 1 доллар США. С тех пор </a:t>
            </a:r>
            <a:r>
              <a:rPr lang="ru-RU" sz="2800" b="1">
                <a:latin typeface="Times New Roman" pitchFamily="18" charset="0"/>
                <a:cs typeface="Times New Roman" pitchFamily="18" charset="0"/>
              </a:rPr>
              <a:t>валютный паритет рубля к доллару снизился более чем в 100 раз</a:t>
            </a:r>
            <a:r>
              <a:rPr lang="ru-RU" sz="2800">
                <a:latin typeface="Times New Roman" pitchFamily="18" charset="0"/>
                <a:cs typeface="Times New Roman" pitchFamily="18" charset="0"/>
              </a:rPr>
              <a:t> </a:t>
            </a:r>
            <a:r>
              <a:rPr lang="ru-RU" sz="2800" b="1">
                <a:latin typeface="Times New Roman" pitchFamily="18" charset="0"/>
                <a:cs typeface="Times New Roman" pitchFamily="18" charset="0"/>
              </a:rPr>
              <a:t>в ущерб российской экономике </a:t>
            </a:r>
            <a:r>
              <a:rPr lang="ru-RU" sz="2800">
                <a:latin typeface="Times New Roman" pitchFamily="18" charset="0"/>
                <a:cs typeface="Times New Roman" pitchFamily="18" charset="0"/>
              </a:rPr>
              <a:t>(в декабре 2018 года обменный курс 1 доллара США составлял 67 российских рублей).</a:t>
            </a:r>
          </a:p>
          <a:p>
            <a:endParaRPr lang="ru-RU" sz="2800">
              <a:latin typeface="Times New Roman" pitchFamily="18" charset="0"/>
              <a:cs typeface="Times New Roman" pitchFamily="18" charset="0"/>
            </a:endParaRPr>
          </a:p>
          <a:p>
            <a:r>
              <a:rPr lang="ru-RU" sz="2800" b="1">
                <a:latin typeface="Times New Roman" pitchFamily="18" charset="0"/>
                <a:cs typeface="Times New Roman" pitchFamily="18" charset="0"/>
              </a:rPr>
              <a:t>Доллар США является основной валютой международных расчетов</a:t>
            </a:r>
            <a:r>
              <a:rPr lang="ru-RU" sz="2800">
                <a:latin typeface="Times New Roman" pitchFamily="18" charset="0"/>
                <a:cs typeface="Times New Roman" pitchFamily="18" charset="0"/>
              </a:rPr>
              <a:t>. </a:t>
            </a:r>
          </a:p>
          <a:p>
            <a:r>
              <a:rPr lang="ru-RU" sz="2800">
                <a:latin typeface="Times New Roman" pitchFamily="18" charset="0"/>
                <a:cs typeface="Times New Roman" pitchFamily="18" charset="0"/>
              </a:rPr>
              <a:t>Рубль, несмотря на гигантский экономический потенциал России не воспринимается мировым сообществом как адекватный эквивалент его стоимости (</a:t>
            </a:r>
            <a:r>
              <a:rPr lang="ru-RU" sz="2800" b="1">
                <a:latin typeface="Times New Roman" pitchFamily="18" charset="0"/>
                <a:cs typeface="Times New Roman" pitchFamily="18" charset="0"/>
              </a:rPr>
              <a:t>спрос на российский рубль как на валюту международных расчетов, займов и инвестиций в 450 раз ниже соответствующего спроса на доллар США</a:t>
            </a:r>
            <a:r>
              <a:rPr lang="ru-RU" sz="2800">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extLst>
          </p:cNvPr>
          <p:cNvGraphicFramePr>
            <a:graphicFrameLocks noGrp="1"/>
          </p:cNvGraphicFramePr>
          <p:nvPr/>
        </p:nvGraphicFramePr>
        <p:xfrm>
          <a:off x="42863" y="468313"/>
          <a:ext cx="12149137" cy="6389687"/>
        </p:xfrm>
        <a:graphic>
          <a:graphicData uri="http://schemas.openxmlformats.org/drawingml/2006/table">
            <a:tbl>
              <a:tblPr firstRow="1" firstCol="1" bandRow="1">
                <a:tableStyleId>{21E4AEA4-8DFA-4A89-87EB-49C32662AFE0}</a:tableStyleId>
              </a:tblPr>
              <a:tblGrid>
                <a:gridCol w="2381071">
                  <a:extLst>
                    <a:ext uri="{9D8B030D-6E8A-4147-A177-3AD203B41FA5}"/>
                  </a:extLst>
                </a:gridCol>
                <a:gridCol w="1388213">
                  <a:extLst>
                    <a:ext uri="{9D8B030D-6E8A-4147-A177-3AD203B41FA5}"/>
                  </a:extLst>
                </a:gridCol>
                <a:gridCol w="940401">
                  <a:extLst>
                    <a:ext uri="{9D8B030D-6E8A-4147-A177-3AD203B41FA5}"/>
                  </a:extLst>
                </a:gridCol>
                <a:gridCol w="1087539">
                  <a:extLst>
                    <a:ext uri="{9D8B030D-6E8A-4147-A177-3AD203B41FA5}"/>
                  </a:extLst>
                </a:gridCol>
                <a:gridCol w="1088820">
                  <a:extLst>
                    <a:ext uri="{9D8B030D-6E8A-4147-A177-3AD203B41FA5}"/>
                  </a:extLst>
                </a:gridCol>
                <a:gridCol w="1088820">
                  <a:extLst>
                    <a:ext uri="{9D8B030D-6E8A-4147-A177-3AD203B41FA5}"/>
                  </a:extLst>
                </a:gridCol>
                <a:gridCol w="907136">
                  <a:extLst>
                    <a:ext uri="{9D8B030D-6E8A-4147-A177-3AD203B41FA5}"/>
                  </a:extLst>
                </a:gridCol>
                <a:gridCol w="1088820">
                  <a:extLst>
                    <a:ext uri="{9D8B030D-6E8A-4147-A177-3AD203B41FA5}"/>
                  </a:extLst>
                </a:gridCol>
                <a:gridCol w="1088820">
                  <a:extLst>
                    <a:ext uri="{9D8B030D-6E8A-4147-A177-3AD203B41FA5}"/>
                  </a:extLst>
                </a:gridCol>
                <a:gridCol w="1088820">
                  <a:extLst>
                    <a:ext uri="{9D8B030D-6E8A-4147-A177-3AD203B41FA5}"/>
                  </a:extLst>
                </a:gridCol>
              </a:tblGrid>
              <a:tr h="1156975">
                <a:tc rowSpan="2">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Страна</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gridSpan="9">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Год</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ts val="1200"/>
                        </a:lnSpc>
                        <a:spcAft>
                          <a:spcPts val="0"/>
                        </a:spcAft>
                      </a:pP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extLst>
              </a:tr>
              <a:tr h="1156975">
                <a:tc vMerge="1">
                  <a:txBody>
                    <a:bodyPr/>
                    <a:lstStyle/>
                    <a:p>
                      <a:endParaRPr lang="ru-RU"/>
                    </a:p>
                  </a:txBody>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1913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1937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1960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1980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1996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2007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2009</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2014</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2017</a:t>
                      </a:r>
                    </a:p>
                  </a:txBody>
                  <a:tcPr marL="68580" marR="68580" marT="0" marB="0" anchor="ctr">
                    <a:solidFill>
                      <a:schemeClr val="accent2">
                        <a:lumMod val="60000"/>
                        <a:lumOff val="40000"/>
                      </a:schemeClr>
                    </a:solidFill>
                  </a:tcPr>
                </a:tc>
                <a:extLst>
                  <a:ext uri="{0D108BD9-81ED-4DB2-BD59-A6C34878D82A}"/>
                </a:extLst>
              </a:tr>
              <a:tr h="901882">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Франция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17,0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29,0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34,6</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 </a:t>
                      </a:r>
                    </a:p>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46,1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55,0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52.6</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56,8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57,7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56</a:t>
                      </a:r>
                    </a:p>
                  </a:txBody>
                  <a:tcPr marL="68580" marR="68580" marT="0" marB="0" anchor="ctr"/>
                </a:tc>
                <a:extLst>
                  <a:ext uri="{0D108BD9-81ED-4DB2-BD59-A6C34878D82A}"/>
                </a:extLst>
              </a:tr>
              <a:tr h="454205">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Германия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14,8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34,1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47,9</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49,1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43,5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48,1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44,1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43</a:t>
                      </a:r>
                    </a:p>
                  </a:txBody>
                  <a:tcPr marL="68580" marR="68580" marT="0" marB="0" anchor="ctr"/>
                </a:tc>
                <a:extLst>
                  <a:ext uri="{0D108BD9-81ED-4DB2-BD59-A6C34878D82A}"/>
                </a:extLst>
              </a:tr>
              <a:tr h="454205">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Италия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17,1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31,1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30,1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42,1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52,7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47,7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52,0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50,7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48</a:t>
                      </a:r>
                    </a:p>
                  </a:txBody>
                  <a:tcPr marL="68580" marR="68580" marT="0" marB="0" anchor="ctr"/>
                </a:tc>
                <a:extLst>
                  <a:ext uri="{0D108BD9-81ED-4DB2-BD59-A6C34878D82A}"/>
                </a:extLst>
              </a:tr>
              <a:tr h="454205">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Япония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8,3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25,4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17,5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32,0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35,9</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35,8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41.9</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37</a:t>
                      </a:r>
                    </a:p>
                  </a:txBody>
                  <a:tcPr marL="68580" marR="68580" marT="0" marB="0" anchor="ctr"/>
                </a:tc>
                <a:extLst>
                  <a:ext uri="{0D108BD9-81ED-4DB2-BD59-A6C34878D82A}"/>
                </a:extLst>
              </a:tr>
              <a:tr h="454205">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Швеция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10,4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16,5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31,0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60,1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64,2</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50,9</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54,7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54.2</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48</a:t>
                      </a:r>
                    </a:p>
                  </a:txBody>
                  <a:tcPr marL="68580" marR="68580" marT="0" marB="0" anchor="ctr"/>
                </a:tc>
                <a:extLst>
                  <a:ext uri="{0D108BD9-81ED-4DB2-BD59-A6C34878D82A}"/>
                </a:extLst>
              </a:tr>
              <a:tr h="902067">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Великобритания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12,7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30.0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32,2</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43,0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43,0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43,8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51,6</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43,7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38</a:t>
                      </a:r>
                    </a:p>
                  </a:txBody>
                  <a:tcPr marL="68580" marR="68580" marT="0" marB="0" anchor="ctr"/>
                </a:tc>
                <a:extLst>
                  <a:ext uri="{0D108BD9-81ED-4DB2-BD59-A6C34878D82A}"/>
                </a:extLst>
              </a:tr>
              <a:tr h="454205">
                <a:tc>
                  <a:txBody>
                    <a:bodyPr/>
                    <a:lstStyle/>
                    <a:p>
                      <a:pPr algn="ctr">
                        <a:lnSpc>
                          <a:spcPts val="12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США</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7,5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19,7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27,0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31,4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36,8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a:effectLst/>
                          <a:latin typeface="Times New Roman" panose="02020603050405020304" pitchFamily="18" charset="0"/>
                          <a:cs typeface="Times New Roman" panose="02020603050405020304" pitchFamily="18" charset="0"/>
                        </a:rPr>
                        <a:t>42,7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cs typeface="Times New Roman" panose="02020603050405020304" pitchFamily="18" charset="0"/>
                        </a:rPr>
                        <a:t>38,2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34</a:t>
                      </a:r>
                    </a:p>
                  </a:txBody>
                  <a:tcPr marL="68580" marR="68580" marT="0" marB="0" anchor="ctr"/>
                </a:tc>
                <a:extLst>
                  <a:ext uri="{0D108BD9-81ED-4DB2-BD59-A6C34878D82A}"/>
                </a:extLst>
              </a:tr>
            </a:tbl>
          </a:graphicData>
        </a:graphic>
      </p:graphicFrame>
      <p:sp>
        <p:nvSpPr>
          <p:cNvPr id="27755" name="Прямоугольник 2"/>
          <p:cNvSpPr>
            <a:spLocks noChangeArrowheads="1"/>
          </p:cNvSpPr>
          <p:nvPr/>
        </p:nvSpPr>
        <p:spPr bwMode="auto">
          <a:xfrm>
            <a:off x="4578350" y="188913"/>
            <a:ext cx="7613650" cy="279400"/>
          </a:xfrm>
          <a:prstGeom prst="rect">
            <a:avLst/>
          </a:prstGeom>
          <a:noFill/>
          <a:ln w="9525">
            <a:noFill/>
            <a:miter lim="800000"/>
            <a:headEnd/>
            <a:tailEnd/>
          </a:ln>
        </p:spPr>
        <p:txBody>
          <a:bodyPr wrap="none">
            <a:spAutoFit/>
          </a:bodyPr>
          <a:lstStyle/>
          <a:p>
            <a:pPr algn="ctr">
              <a:lnSpc>
                <a:spcPts val="1200"/>
              </a:lnSpc>
            </a:pPr>
            <a:r>
              <a:rPr lang="ru-RU" sz="2400">
                <a:latin typeface="Times New Roman" pitchFamily="18" charset="0"/>
                <a:cs typeface="Times New Roman" pitchFamily="18" charset="0"/>
              </a:rPr>
              <a:t>Табл. 3. Совокупные государственные расходы, % ВВП</a:t>
            </a:r>
            <a:endParaRPr lang="ru-RU" sz="2400">
              <a:latin typeface="Times New Roman" pitchFamily="18" charset="0"/>
              <a:ea typeface="Calibri" pitchFamily="34" charset="0"/>
              <a:cs typeface="Times New Roman"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Box 1"/>
          <p:cNvSpPr txBox="1">
            <a:spLocks noChangeArrowheads="1"/>
          </p:cNvSpPr>
          <p:nvPr/>
        </p:nvSpPr>
        <p:spPr bwMode="auto">
          <a:xfrm>
            <a:off x="1281113" y="698500"/>
            <a:ext cx="9975850" cy="5262563"/>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Англо-американские претензии на мировое господство подтверждаются столетними усилиями по объединению человечества в </a:t>
            </a:r>
            <a:r>
              <a:rPr lang="ru-RU" sz="2800" b="1">
                <a:latin typeface="Times New Roman" pitchFamily="18" charset="0"/>
                <a:cs typeface="Times New Roman" pitchFamily="18" charset="0"/>
              </a:rPr>
              <a:t>единое политическое, экономическое, правовое, научно-образовательное, технологическое, культурное и информационное пространство</a:t>
            </a:r>
            <a:r>
              <a:rPr lang="ru-RU" sz="2800">
                <a:latin typeface="Times New Roman" pitchFamily="18" charset="0"/>
                <a:cs typeface="Times New Roman" pitchFamily="18" charset="0"/>
              </a:rPr>
              <a:t>.</a:t>
            </a:r>
          </a:p>
          <a:p>
            <a:endParaRPr lang="ru-RU" sz="2800">
              <a:latin typeface="Times New Roman" pitchFamily="18" charset="0"/>
              <a:cs typeface="Times New Roman" pitchFamily="18" charset="0"/>
            </a:endParaRPr>
          </a:p>
          <a:p>
            <a:r>
              <a:rPr lang="ru-RU" sz="2800">
                <a:latin typeface="Times New Roman" pitchFamily="18" charset="0"/>
                <a:cs typeface="Times New Roman" pitchFamily="18" charset="0"/>
              </a:rPr>
              <a:t>Вместе с тем </a:t>
            </a:r>
            <a:r>
              <a:rPr lang="ru-RU" sz="2800" b="1">
                <a:latin typeface="Times New Roman" pitchFamily="18" charset="0"/>
                <a:cs typeface="Times New Roman" pitchFamily="18" charset="0"/>
              </a:rPr>
              <a:t>продолжение форматирования запросов общества в рамках информационно-денежных императивов англосаксонского глобализма может стать непреодолимым препятствием для духовного совершенства личности и всесторонней реализации человеческих способностей на основе культурного многообразия</a:t>
            </a:r>
            <a:r>
              <a:rPr lang="ru-RU" sz="2800">
                <a:latin typeface="Times New Roman" pitchFamily="18" charset="0"/>
                <a:cs typeface="Times New Roman" pitchFamily="18" charset="0"/>
              </a:rPr>
              <a: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263" y="92075"/>
            <a:ext cx="10964862" cy="6986588"/>
          </a:xfrm>
          <a:prstGeom prst="rect">
            <a:avLst/>
          </a:prstGeom>
          <a:noFill/>
        </p:spPr>
        <p:txBody>
          <a:bodyPr>
            <a:spAutoFit/>
          </a:bodyPr>
          <a:lstStyle/>
          <a:p>
            <a:pPr fontAlgn="auto">
              <a:spcBef>
                <a:spcPts val="0"/>
              </a:spcBef>
              <a:spcAft>
                <a:spcPts val="0"/>
              </a:spcAft>
              <a:defRPr/>
            </a:pPr>
            <a:r>
              <a:rPr lang="ru-RU" sz="2800" dirty="0">
                <a:latin typeface="Times New Roman" panose="02020603050405020304" pitchFamily="18" charset="0"/>
                <a:cs typeface="Times New Roman" panose="02020603050405020304" pitchFamily="18" charset="0"/>
              </a:rPr>
              <a:t>Основы глобализации восходят к цивилизационному архетипу Великобритании:</a:t>
            </a:r>
          </a:p>
          <a:p>
            <a:pPr fontAlgn="auto">
              <a:spcBef>
                <a:spcPts val="0"/>
              </a:spcBef>
              <a:spcAft>
                <a:spcPts val="0"/>
              </a:spcAft>
              <a:defRPr/>
            </a:pPr>
            <a:r>
              <a:rPr lang="ru-RU" sz="2800" dirty="0">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интеграция мира была бы невозможна без новой техники. (телеграф, каналы, пароходы, железные дороги), которые привели к значительному снижению торговых издержек;</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на теории свободного рынка А. Смита и Д. Рикардо основывалась политика снижения таможенных барьеров, препятствующих развитию торговли;</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в рамках золотого стандарта была решена проблема колебаний валютных курсов, что обеспечило свободное движение капиталов между странами;</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англичане распространили по миру экономический либерализм</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империализм позволил развитым странам навязывать правила международной торговли и внешнего контроля остальному миру;</a:t>
            </a:r>
          </a:p>
          <a:p>
            <a:pPr marL="457200" indent="-457200" fontAlgn="auto">
              <a:spcBef>
                <a:spcPts val="0"/>
              </a:spcBef>
              <a:spcAft>
                <a:spcPts val="0"/>
              </a:spcAft>
              <a:buFont typeface="Arial" panose="020B0604020202020204" pitchFamily="34" charset="0"/>
              <a:buChar char="•"/>
              <a:defRPr/>
            </a:pPr>
            <a:endParaRPr lang="ru-RU"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8525" y="0"/>
            <a:ext cx="11293475" cy="6556375"/>
          </a:xfrm>
          <a:prstGeom prst="rect">
            <a:avLst/>
          </a:prstGeom>
          <a:noFill/>
        </p:spPr>
        <p:txBody>
          <a:bodyPr>
            <a:spAutoFit/>
          </a:bodyPr>
          <a:lstStyle/>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Основной тенденцией современного этапа развития процессов глобализации является гармонизация стандартов взаимодействия между странами на всех уровнях международного сотрудничества.</a:t>
            </a:r>
          </a:p>
          <a:p>
            <a:pPr fontAlgn="auto">
              <a:spcBef>
                <a:spcPts val="0"/>
              </a:spcBef>
              <a:spcAft>
                <a:spcPts val="0"/>
              </a:spcAft>
              <a:defRPr/>
            </a:pPr>
            <a:r>
              <a:rPr lang="ru-RU" sz="2800" dirty="0">
                <a:latin typeface="Times New Roman" panose="02020603050405020304" pitchFamily="18" charset="0"/>
                <a:cs typeface="Times New Roman" panose="02020603050405020304" pitchFamily="18" charset="0"/>
              </a:rPr>
              <a:t>Глобальные унифицированные стандарты включают:</a:t>
            </a:r>
          </a:p>
          <a:p>
            <a:pPr fontAlgn="auto">
              <a:spcBef>
                <a:spcPts val="0"/>
              </a:spcBef>
              <a:spcAft>
                <a:spcPts val="0"/>
              </a:spcAft>
              <a:defRPr/>
            </a:pPr>
            <a:endParaRPr lang="ru-RU" sz="2800" dirty="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Создание однородной политической системы на основе английской модели представительной демократии;</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Внедрение английского языка как универсального средства международной коммуникации;</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Насаждение единых юридических, аудиторских и прочих бизнес-стандартов и единой системы кредитных рейтингов;</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Создание мировой финансовой системы на базе единой мировой валюты (прототип – доллар США);</a:t>
            </a:r>
          </a:p>
          <a:p>
            <a:pPr marL="457200" indent="-45720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Распространение единых подходов к системе образования, науки, культуры;</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Box 3"/>
          <p:cNvSpPr txBox="1">
            <a:spLocks noChangeArrowheads="1"/>
          </p:cNvSpPr>
          <p:nvPr/>
        </p:nvSpPr>
        <p:spPr bwMode="auto">
          <a:xfrm>
            <a:off x="2255838" y="1125538"/>
            <a:ext cx="7680325" cy="1014412"/>
          </a:xfrm>
          <a:prstGeom prst="rect">
            <a:avLst/>
          </a:prstGeom>
          <a:noFill/>
          <a:ln w="9525">
            <a:noFill/>
            <a:miter lim="800000"/>
            <a:headEnd/>
            <a:tailEnd/>
          </a:ln>
        </p:spPr>
        <p:txBody>
          <a:bodyPr wrap="none">
            <a:spAutoFit/>
          </a:bodyPr>
          <a:lstStyle/>
          <a:p>
            <a:pPr marL="285750" indent="-285750">
              <a:buFont typeface="Arial" charset="0"/>
              <a:buChar char="•"/>
            </a:pPr>
            <a:r>
              <a:rPr lang="ru-RU" sz="2000">
                <a:latin typeface="Times New Roman" pitchFamily="18" charset="0"/>
                <a:cs typeface="Times New Roman" pitchFamily="18" charset="0"/>
              </a:rPr>
              <a:t>Каждый четвертый трудоспособный американец – безработный</a:t>
            </a:r>
          </a:p>
          <a:p>
            <a:pPr marL="285750" indent="-285750">
              <a:buFont typeface="Arial" charset="0"/>
              <a:buChar char="•"/>
            </a:pPr>
            <a:r>
              <a:rPr lang="ru-RU" sz="2000">
                <a:latin typeface="Times New Roman" pitchFamily="18" charset="0"/>
                <a:cs typeface="Times New Roman" pitchFamily="18" charset="0"/>
              </a:rPr>
              <a:t>45 миллионов американцев получают продовольственные талоны</a:t>
            </a:r>
          </a:p>
          <a:p>
            <a:pPr marL="285750" indent="-285750">
              <a:buFont typeface="Arial" charset="0"/>
              <a:buChar char="•"/>
            </a:pPr>
            <a:r>
              <a:rPr lang="ru-RU" sz="2000">
                <a:latin typeface="Times New Roman" pitchFamily="18" charset="0"/>
                <a:cs typeface="Times New Roman" pitchFamily="18" charset="0"/>
              </a:rPr>
              <a:t>47 миллионов живут в бедности</a:t>
            </a:r>
          </a:p>
        </p:txBody>
      </p:sp>
      <p:sp>
        <p:nvSpPr>
          <p:cNvPr id="169986" name="TextBox 4"/>
          <p:cNvSpPr txBox="1">
            <a:spLocks noChangeArrowheads="1"/>
          </p:cNvSpPr>
          <p:nvPr/>
        </p:nvSpPr>
        <p:spPr bwMode="auto">
          <a:xfrm>
            <a:off x="1524000" y="260350"/>
            <a:ext cx="9144000" cy="585788"/>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Однополярная глобализация</a:t>
            </a:r>
          </a:p>
        </p:txBody>
      </p:sp>
      <p:sp>
        <p:nvSpPr>
          <p:cNvPr id="169987" name="TextBox 5"/>
          <p:cNvSpPr txBox="1">
            <a:spLocks noChangeArrowheads="1"/>
          </p:cNvSpPr>
          <p:nvPr/>
        </p:nvSpPr>
        <p:spPr bwMode="auto">
          <a:xfrm>
            <a:off x="2038350" y="2543175"/>
            <a:ext cx="8115300" cy="1600200"/>
          </a:xfrm>
          <a:prstGeom prst="rect">
            <a:avLst/>
          </a:prstGeom>
          <a:noFill/>
          <a:ln w="9525">
            <a:noFill/>
            <a:miter lim="800000"/>
            <a:headEnd/>
            <a:tailEnd/>
          </a:ln>
        </p:spPr>
        <p:txBody>
          <a:bodyPr wrap="none">
            <a:spAutoFit/>
          </a:bodyPr>
          <a:lstStyle/>
          <a:p>
            <a:pPr algn="ctr"/>
            <a:r>
              <a:rPr lang="ru-RU" sz="2000">
                <a:latin typeface="Times New Roman" pitchFamily="18" charset="0"/>
                <a:cs typeface="Times New Roman" pitchFamily="18" charset="0"/>
              </a:rPr>
              <a:t>Среднестатистический американец </a:t>
            </a:r>
          </a:p>
          <a:p>
            <a:pPr algn="ctr">
              <a:buFont typeface="Arial" charset="0"/>
              <a:buChar char="•"/>
            </a:pPr>
            <a:r>
              <a:rPr lang="ru-RU" sz="2000">
                <a:latin typeface="Times New Roman" pitchFamily="18" charset="0"/>
                <a:cs typeface="Times New Roman" pitchFamily="18" charset="0"/>
              </a:rPr>
              <a:t>Создает столько же экологического ущерба, сколько и 13 бразильцев*</a:t>
            </a:r>
          </a:p>
          <a:p>
            <a:pPr algn="ctr">
              <a:buFont typeface="Arial" charset="0"/>
              <a:buChar char="•"/>
            </a:pPr>
            <a:r>
              <a:rPr lang="ru-RU" sz="2000">
                <a:latin typeface="Times New Roman" pitchFamily="18" charset="0"/>
                <a:cs typeface="Times New Roman" pitchFamily="18" charset="0"/>
              </a:rPr>
              <a:t>Расходует столько же ресурсов, сколько расходует 35 индусов*</a:t>
            </a:r>
          </a:p>
          <a:p>
            <a:pPr algn="ctr">
              <a:buFont typeface="Arial" charset="0"/>
              <a:buChar char="•"/>
            </a:pPr>
            <a:r>
              <a:rPr lang="ru-RU" sz="2000">
                <a:latin typeface="Times New Roman" pitchFamily="18" charset="0"/>
                <a:cs typeface="Times New Roman" pitchFamily="18" charset="0"/>
              </a:rPr>
              <a:t>Потребляет столько же товаров и услуг, сколько и 53 китайца*</a:t>
            </a:r>
          </a:p>
          <a:p>
            <a:pPr algn="ctr">
              <a:buFontTx/>
              <a:buChar char="-"/>
            </a:pPr>
            <a:endParaRPr lang="ru-RU">
              <a:latin typeface="Times New Roman" pitchFamily="18" charset="0"/>
              <a:cs typeface="Times New Roman" pitchFamily="18" charset="0"/>
            </a:endParaRPr>
          </a:p>
        </p:txBody>
      </p:sp>
      <p:sp>
        <p:nvSpPr>
          <p:cNvPr id="169988" name="TextBox 6"/>
          <p:cNvSpPr txBox="1">
            <a:spLocks noChangeArrowheads="1"/>
          </p:cNvSpPr>
          <p:nvPr/>
        </p:nvSpPr>
        <p:spPr bwMode="auto">
          <a:xfrm>
            <a:off x="7931150" y="6486525"/>
            <a:ext cx="2736850" cy="3683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 среднестатистический</a:t>
            </a:r>
          </a:p>
        </p:txBody>
      </p:sp>
      <p:sp>
        <p:nvSpPr>
          <p:cNvPr id="8" name="TextBox 7"/>
          <p:cNvSpPr txBox="1"/>
          <p:nvPr/>
        </p:nvSpPr>
        <p:spPr>
          <a:xfrm>
            <a:off x="2151063" y="4344988"/>
            <a:ext cx="8035925" cy="1938337"/>
          </a:xfrm>
          <a:prstGeom prst="rect">
            <a:avLst/>
          </a:prstGeom>
          <a:noFill/>
        </p:spPr>
        <p:txBody>
          <a:bodyPr>
            <a:spAutoFit/>
          </a:bodyPr>
          <a:lstStyle/>
          <a:p>
            <a:pPr algn="ctr" fontAlgn="auto">
              <a:spcBef>
                <a:spcPts val="0"/>
              </a:spcBef>
              <a:spcAft>
                <a:spcPts val="0"/>
              </a:spcAft>
              <a:defRPr/>
            </a:pPr>
            <a:r>
              <a:rPr lang="ru-RU" sz="2000" dirty="0">
                <a:latin typeface="Times New Roman" pitchFamily="18" charset="0"/>
                <a:cs typeface="Times New Roman" pitchFamily="18" charset="0"/>
              </a:rPr>
              <a:t>Имея 5% от мирового населения, США использует: </a:t>
            </a:r>
          </a:p>
          <a:p>
            <a:pPr marL="285750" indent="-28575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19% добытой в мире меди</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indent="-28575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27%  </a:t>
            </a:r>
            <a:r>
              <a:rPr lang="ru-RU" sz="2000" dirty="0">
                <a:latin typeface="Times New Roman" pitchFamily="18" charset="0"/>
                <a:cs typeface="Times New Roman" pitchFamily="18" charset="0"/>
              </a:rPr>
              <a:t>алюминия</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indent="-28575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23%</a:t>
            </a:r>
            <a:r>
              <a:rPr lang="ru-RU" sz="2000" dirty="0">
                <a:latin typeface="Times New Roman" pitchFamily="18" charset="0"/>
                <a:cs typeface="Times New Roman" pitchFamily="18" charset="0"/>
              </a:rPr>
              <a:t> угля</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indent="-285750" fontAlgn="auto">
              <a:spcBef>
                <a:spcPts val="0"/>
              </a:spcBef>
              <a:spcAft>
                <a:spcPts val="0"/>
              </a:spcAft>
              <a:buFont typeface="Arial" pitchFamily="34" charset="0"/>
              <a:buChar char="•"/>
              <a:defRPr/>
            </a:pPr>
            <a:r>
              <a:rPr lang="ru-RU" sz="2000" dirty="0">
                <a:latin typeface="Times New Roman" pitchFamily="18" charset="0"/>
                <a:cs typeface="Times New Roman" pitchFamily="18" charset="0"/>
              </a:rPr>
              <a:t> 25%</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мировых запасов нефти</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indent="-285750" fontAlgn="auto">
              <a:spcBef>
                <a:spcPts val="0"/>
              </a:spcBef>
              <a:spcAft>
                <a:spcPts val="0"/>
              </a:spcAft>
              <a:buFont typeface="Arial" pitchFamily="34" charset="0"/>
              <a:buChar char="•"/>
              <a:defRPr/>
            </a:pPr>
            <a:r>
              <a:rPr lang="ru-RU" sz="2000" dirty="0">
                <a:latin typeface="Times New Roman" pitchFamily="18" charset="0"/>
                <a:cs typeface="Times New Roman" pitchFamily="18" charset="0"/>
              </a:rPr>
              <a:t> 33% произведенной в мире бумаги</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Прямоугольник 1"/>
          <p:cNvSpPr>
            <a:spLocks noChangeArrowheads="1"/>
          </p:cNvSpPr>
          <p:nvPr/>
        </p:nvSpPr>
        <p:spPr bwMode="auto">
          <a:xfrm>
            <a:off x="5594350" y="5229225"/>
            <a:ext cx="4878388" cy="120015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«Невозможно решить проблему на том же уровне, на котором она возникла. Нужно</a:t>
            </a:r>
          </a:p>
          <a:p>
            <a:r>
              <a:rPr lang="ru-RU">
                <a:latin typeface="Times New Roman" pitchFamily="18" charset="0"/>
                <a:cs typeface="Times New Roman" pitchFamily="18" charset="0"/>
              </a:rPr>
              <a:t>стать выше этой проблемы, поднявшись</a:t>
            </a:r>
          </a:p>
          <a:p>
            <a:r>
              <a:rPr lang="ru-RU">
                <a:latin typeface="Times New Roman" pitchFamily="18" charset="0"/>
                <a:cs typeface="Times New Roman" pitchFamily="18" charset="0"/>
              </a:rPr>
              <a:t>на следующий уровень.» — Альберт Эйнштейн</a:t>
            </a:r>
          </a:p>
        </p:txBody>
      </p:sp>
      <p:sp>
        <p:nvSpPr>
          <p:cNvPr id="171010" name="TextBox 2"/>
          <p:cNvSpPr txBox="1">
            <a:spLocks noChangeArrowheads="1"/>
          </p:cNvSpPr>
          <p:nvPr/>
        </p:nvSpPr>
        <p:spPr bwMode="auto">
          <a:xfrm>
            <a:off x="1701800" y="260350"/>
            <a:ext cx="8756650" cy="400050"/>
          </a:xfrm>
          <a:prstGeom prst="rect">
            <a:avLst/>
          </a:prstGeom>
          <a:noFill/>
          <a:ln w="9525">
            <a:noFill/>
            <a:miter lim="800000"/>
            <a:headEnd/>
            <a:tailEnd/>
          </a:ln>
        </p:spPr>
        <p:txBody>
          <a:bodyPr wrap="none">
            <a:spAutoFit/>
          </a:bodyPr>
          <a:lstStyle/>
          <a:p>
            <a:r>
              <a:rPr lang="ru-RU" sz="2000">
                <a:latin typeface="Times New Roman" pitchFamily="18" charset="0"/>
                <a:cs typeface="Times New Roman" pitchFamily="18" charset="0"/>
              </a:rPr>
              <a:t>Максимизация прибыли =</a:t>
            </a:r>
            <a:r>
              <a:rPr lang="en-US" sz="2000">
                <a:latin typeface="Times New Roman" pitchFamily="18" charset="0"/>
                <a:cs typeface="Times New Roman" pitchFamily="18" charset="0"/>
              </a:rPr>
              <a:t>&gt; </a:t>
            </a:r>
            <a:r>
              <a:rPr lang="ru-RU" sz="2000">
                <a:latin typeface="Times New Roman" pitchFamily="18" charset="0"/>
                <a:cs typeface="Times New Roman" pitchFamily="18" charset="0"/>
              </a:rPr>
              <a:t>Всесторонняя реализация способностей человека</a:t>
            </a:r>
            <a:r>
              <a:rPr lang="en-US" sz="2000">
                <a:latin typeface="Times New Roman" pitchFamily="18" charset="0"/>
                <a:cs typeface="Times New Roman" pitchFamily="18" charset="0"/>
              </a:rPr>
              <a:t> </a:t>
            </a:r>
            <a:endParaRPr lang="ru-RU" sz="2000">
              <a:latin typeface="Times New Roman" pitchFamily="18" charset="0"/>
              <a:cs typeface="Times New Roman" pitchFamily="18" charset="0"/>
            </a:endParaRPr>
          </a:p>
        </p:txBody>
      </p:sp>
      <p:sp>
        <p:nvSpPr>
          <p:cNvPr id="171011" name="TextBox 3"/>
          <p:cNvSpPr txBox="1">
            <a:spLocks noChangeArrowheads="1"/>
          </p:cNvSpPr>
          <p:nvPr/>
        </p:nvSpPr>
        <p:spPr bwMode="auto">
          <a:xfrm>
            <a:off x="1631950" y="908050"/>
            <a:ext cx="8910638" cy="70802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Общегосударственная система управления хозяйством, основанная на принципах кибернетики (ОГАС)</a:t>
            </a:r>
          </a:p>
        </p:txBody>
      </p:sp>
      <p:sp>
        <p:nvSpPr>
          <p:cNvPr id="171012" name="TextBox 4"/>
          <p:cNvSpPr txBox="1">
            <a:spLocks noChangeArrowheads="1"/>
          </p:cNvSpPr>
          <p:nvPr/>
        </p:nvSpPr>
        <p:spPr bwMode="auto">
          <a:xfrm>
            <a:off x="1663700" y="1887538"/>
            <a:ext cx="8910638" cy="1322387"/>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Основная цель – создание целостной системы автоматизированного сбора и обработки экономической информации путем объединения отдельных компьютеров отдельных предприятий в единую государственную сеть вычислительных центров.</a:t>
            </a:r>
          </a:p>
        </p:txBody>
      </p:sp>
      <p:sp>
        <p:nvSpPr>
          <p:cNvPr id="171013" name="TextBox 5"/>
          <p:cNvSpPr txBox="1">
            <a:spLocks noChangeArrowheads="1"/>
          </p:cNvSpPr>
          <p:nvPr/>
        </p:nvSpPr>
        <p:spPr bwMode="auto">
          <a:xfrm>
            <a:off x="1701800" y="3284538"/>
            <a:ext cx="8415338" cy="163195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Для функционирования ОГАС было необходимо решить ряд проблем:</a:t>
            </a:r>
          </a:p>
          <a:p>
            <a:pPr marL="800100" lvl="1" indent="-342900">
              <a:buFont typeface="Calibri Light"/>
              <a:buAutoNum type="arabicPeriod"/>
            </a:pPr>
            <a:r>
              <a:rPr lang="ru-RU" sz="2000">
                <a:latin typeface="Times New Roman" pitchFamily="18" charset="0"/>
                <a:cs typeface="Times New Roman" pitchFamily="18" charset="0"/>
              </a:rPr>
              <a:t>Научный расчет баланса потребностей</a:t>
            </a:r>
          </a:p>
          <a:p>
            <a:pPr marL="800100" lvl="1" indent="-342900">
              <a:buFont typeface="Calibri Light"/>
              <a:buAutoNum type="arabicPeriod"/>
            </a:pPr>
            <a:r>
              <a:rPr lang="ru-RU" sz="2000">
                <a:latin typeface="Times New Roman" pitchFamily="18" charset="0"/>
                <a:cs typeface="Times New Roman" pitchFamily="18" charset="0"/>
              </a:rPr>
              <a:t>Повсеместное удовлетворение потребностей </a:t>
            </a:r>
          </a:p>
          <a:p>
            <a:pPr marL="800100" lvl="1" indent="-342900">
              <a:buFont typeface="Calibri Light"/>
              <a:buAutoNum type="arabicPeriod"/>
            </a:pPr>
            <a:r>
              <a:rPr lang="ru-RU" sz="2000">
                <a:latin typeface="Times New Roman" pitchFamily="18" charset="0"/>
                <a:cs typeface="Times New Roman" pitchFamily="18" charset="0"/>
              </a:rPr>
              <a:t>Преимущество целого над частным</a:t>
            </a:r>
          </a:p>
          <a:p>
            <a:pPr marL="800100" lvl="1" indent="-342900">
              <a:buFont typeface="Calibri Light"/>
              <a:buAutoNum type="arabicPeriod"/>
            </a:pPr>
            <a:r>
              <a:rPr lang="ru-RU" sz="2000">
                <a:latin typeface="Times New Roman" pitchFamily="18" charset="0"/>
                <a:cs typeface="Times New Roman" pitchFamily="18" charset="0"/>
              </a:rPr>
              <a:t>Баланс психологического и материального удовлетворения</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Box 1"/>
          <p:cNvSpPr txBox="1">
            <a:spLocks noChangeArrowheads="1"/>
          </p:cNvSpPr>
          <p:nvPr/>
        </p:nvSpPr>
        <p:spPr bwMode="auto">
          <a:xfrm>
            <a:off x="4605338" y="419100"/>
            <a:ext cx="2765425" cy="461963"/>
          </a:xfrm>
          <a:prstGeom prst="rect">
            <a:avLst/>
          </a:prstGeom>
          <a:noFill/>
          <a:ln w="9525">
            <a:noFill/>
            <a:miter lim="800000"/>
            <a:headEnd/>
            <a:tailEnd/>
          </a:ln>
        </p:spPr>
        <p:txBody>
          <a:bodyPr wrap="none">
            <a:spAutoFit/>
          </a:bodyPr>
          <a:lstStyle/>
          <a:p>
            <a:r>
              <a:rPr lang="ru-RU" sz="2400">
                <a:latin typeface="Times New Roman" pitchFamily="18" charset="0"/>
                <a:cs typeface="Times New Roman" pitchFamily="18" charset="0"/>
              </a:rPr>
              <a:t>Смена приоритетов</a:t>
            </a:r>
          </a:p>
        </p:txBody>
      </p:sp>
      <p:sp>
        <p:nvSpPr>
          <p:cNvPr id="172034" name="TextBox 2"/>
          <p:cNvSpPr txBox="1">
            <a:spLocks noChangeArrowheads="1"/>
          </p:cNvSpPr>
          <p:nvPr/>
        </p:nvSpPr>
        <p:spPr bwMode="auto">
          <a:xfrm>
            <a:off x="1692275" y="2133600"/>
            <a:ext cx="8785225" cy="1446213"/>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В современной глобальной экономике суверенное государство, национальная экономика и человек являются объектом глобального рынка, в то время как его субъектом выступает олигополистический транснациональный капитал</a:t>
            </a:r>
            <a:r>
              <a:rPr lang="en-US" sz="2200">
                <a:latin typeface="Times New Roman" pitchFamily="18" charset="0"/>
                <a:cs typeface="Times New Roman" pitchFamily="18" charset="0"/>
              </a:rPr>
              <a:t>.</a:t>
            </a:r>
            <a:endParaRPr lang="ru-RU" sz="2200">
              <a:latin typeface="Times New Roman" pitchFamily="18" charset="0"/>
              <a:cs typeface="Times New Roman" pitchFamily="18" charset="0"/>
            </a:endParaRPr>
          </a:p>
        </p:txBody>
      </p:sp>
      <p:sp>
        <p:nvSpPr>
          <p:cNvPr id="172035" name="TextBox 3"/>
          <p:cNvSpPr txBox="1">
            <a:spLocks noChangeArrowheads="1"/>
          </p:cNvSpPr>
          <p:nvPr/>
        </p:nvSpPr>
        <p:spPr bwMode="auto">
          <a:xfrm>
            <a:off x="1703388" y="4365625"/>
            <a:ext cx="8785225" cy="1446213"/>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Двух</a:t>
            </a:r>
            <a:r>
              <a:rPr lang="en-US" sz="2200">
                <a:latin typeface="Times New Roman" pitchFamily="18" charset="0"/>
                <a:cs typeface="Times New Roman" pitchFamily="18" charset="0"/>
              </a:rPr>
              <a:t>-</a:t>
            </a:r>
            <a:r>
              <a:rPr lang="ru-RU" sz="2200">
                <a:latin typeface="Times New Roman" pitchFamily="18" charset="0"/>
                <a:cs typeface="Times New Roman" pitchFamily="18" charset="0"/>
              </a:rPr>
              <a:t>секторальная система денежного обращения в сфере распределения </a:t>
            </a:r>
            <a:r>
              <a:rPr lang="en-US" sz="2200">
                <a:latin typeface="Times New Roman" pitchFamily="18" charset="0"/>
                <a:cs typeface="Times New Roman" pitchFamily="18" charset="0"/>
              </a:rPr>
              <a:t>-</a:t>
            </a:r>
            <a:r>
              <a:rPr lang="ru-RU" sz="2200">
                <a:latin typeface="Times New Roman" pitchFamily="18" charset="0"/>
                <a:cs typeface="Times New Roman" pitchFamily="18" charset="0"/>
              </a:rPr>
              <a:t> разделение сферы распределения денег на два сектора. В одном секторе должны обращаться «честные» деньги, в другом – все остальные.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8900" y="163513"/>
            <a:ext cx="9994900" cy="828675"/>
          </a:xfrm>
        </p:spPr>
        <p:txBody>
          <a:bodyPr rtlCol="0">
            <a:normAutofit fontScale="90000"/>
          </a:bodyPr>
          <a:lstStyle/>
          <a:p>
            <a:pPr algn="ctr" eaLnBrk="1" fontAlgn="auto" hangingPunct="1">
              <a:spcAft>
                <a:spcPts val="0"/>
              </a:spcAft>
              <a:defRPr/>
            </a:pPr>
            <a:r>
              <a:rPr lang="ru-RU" dirty="0">
                <a:latin typeface="Times New Roman" panose="02020603050405020304" pitchFamily="18" charset="0"/>
                <a:cs typeface="Times New Roman" panose="02020603050405020304" pitchFamily="18" charset="0"/>
              </a:rPr>
              <a:t>Двухконтурная система денежного обращения в сфера производства </a:t>
            </a:r>
          </a:p>
        </p:txBody>
      </p:sp>
      <p:sp>
        <p:nvSpPr>
          <p:cNvPr id="3" name="Объект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ru-RU" dirty="0">
                <a:latin typeface="Times New Roman" panose="02020603050405020304" pitchFamily="18" charset="0"/>
                <a:cs typeface="Times New Roman" panose="02020603050405020304" pitchFamily="18" charset="0"/>
              </a:rPr>
              <a:t>Государство не допускает вовлечения в фиктивную (спекулятивную) экономику валютных средств. Государство полностью контролирует источники поступления и направления использования валютных средств и регулирует обменный курс национальной денежной единицы. </a:t>
            </a:r>
          </a:p>
          <a:p>
            <a:pPr eaLnBrk="1" fontAlgn="auto" hangingPunct="1">
              <a:spcAft>
                <a:spcPts val="0"/>
              </a:spcAft>
              <a:buFont typeface="Arial" panose="020B0604020202020204" pitchFamily="34" charset="0"/>
              <a:buChar char="•"/>
              <a:defRPr/>
            </a:pPr>
            <a:endParaRPr lang="ru-RU"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u-RU"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u-RU"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u-RU" dirty="0">
                <a:latin typeface="Times New Roman" panose="02020603050405020304" pitchFamily="18" charset="0"/>
                <a:cs typeface="Times New Roman" panose="02020603050405020304" pitchFamily="18" charset="0"/>
              </a:rPr>
              <a:t>Исключена возможность перехода наличных денег в безналичные и наоборот.</a:t>
            </a:r>
          </a:p>
          <a:p>
            <a:pPr eaLnBrk="1" fontAlgn="auto" hangingPunct="1">
              <a:spcAft>
                <a:spcPts val="0"/>
              </a:spcAft>
              <a:buFont typeface="Arial" panose="020B0604020202020204" pitchFamily="34" charset="0"/>
              <a:buChar char="•"/>
              <a:defRPr/>
            </a:pPr>
            <a:endParaRPr lang="ru-RU"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0713" y="371475"/>
            <a:ext cx="2509837" cy="836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Стрелка вниз 4"/>
          <p:cNvSpPr/>
          <p:nvPr/>
        </p:nvSpPr>
        <p:spPr>
          <a:xfrm>
            <a:off x="1597025" y="1347788"/>
            <a:ext cx="557213" cy="71278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860425" y="2076450"/>
            <a:ext cx="2030413" cy="1363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Стрелка вниз 6"/>
          <p:cNvSpPr/>
          <p:nvPr/>
        </p:nvSpPr>
        <p:spPr>
          <a:xfrm>
            <a:off x="1581150" y="3533775"/>
            <a:ext cx="573088" cy="7286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Умножение 9"/>
          <p:cNvSpPr/>
          <p:nvPr/>
        </p:nvSpPr>
        <p:spPr>
          <a:xfrm>
            <a:off x="1363663" y="3455988"/>
            <a:ext cx="1022350" cy="682625"/>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Прямоугольник 10"/>
          <p:cNvSpPr/>
          <p:nvPr/>
        </p:nvSpPr>
        <p:spPr>
          <a:xfrm>
            <a:off x="403225" y="4354513"/>
            <a:ext cx="2944813" cy="2503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2" name="Прямоугольник 21"/>
          <p:cNvSpPr/>
          <p:nvPr/>
        </p:nvSpPr>
        <p:spPr>
          <a:xfrm>
            <a:off x="8501063" y="225425"/>
            <a:ext cx="2511425" cy="836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3" name="Прямоугольник 22"/>
          <p:cNvSpPr/>
          <p:nvPr/>
        </p:nvSpPr>
        <p:spPr>
          <a:xfrm>
            <a:off x="7494588" y="4665663"/>
            <a:ext cx="4600575" cy="2146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4" name="Стрелка вниз 23"/>
          <p:cNvSpPr/>
          <p:nvPr/>
        </p:nvSpPr>
        <p:spPr>
          <a:xfrm>
            <a:off x="9477375" y="1139825"/>
            <a:ext cx="558800" cy="7127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5" name="Прямоугольник 24"/>
          <p:cNvSpPr/>
          <p:nvPr/>
        </p:nvSpPr>
        <p:spPr>
          <a:xfrm>
            <a:off x="7750175" y="1900238"/>
            <a:ext cx="4013200" cy="1852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7" name="Стрелка вправо 26"/>
          <p:cNvSpPr/>
          <p:nvPr/>
        </p:nvSpPr>
        <p:spPr>
          <a:xfrm>
            <a:off x="3937000" y="5114925"/>
            <a:ext cx="3284538" cy="68103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8" name="Умножение 27"/>
          <p:cNvSpPr/>
          <p:nvPr/>
        </p:nvSpPr>
        <p:spPr>
          <a:xfrm>
            <a:off x="4137025" y="3455988"/>
            <a:ext cx="2509838" cy="3821112"/>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9" name="Стрелка вверх 28"/>
          <p:cNvSpPr/>
          <p:nvPr/>
        </p:nvSpPr>
        <p:spPr>
          <a:xfrm>
            <a:off x="9526588" y="3848100"/>
            <a:ext cx="538162" cy="82073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0" name="Умножение 29"/>
          <p:cNvSpPr/>
          <p:nvPr/>
        </p:nvSpPr>
        <p:spPr>
          <a:xfrm>
            <a:off x="9283700" y="3959225"/>
            <a:ext cx="1023938" cy="681038"/>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4095" name="TextBox 30"/>
          <p:cNvSpPr txBox="1">
            <a:spLocks noChangeArrowheads="1"/>
          </p:cNvSpPr>
          <p:nvPr/>
        </p:nvSpPr>
        <p:spPr bwMode="auto">
          <a:xfrm>
            <a:off x="739775" y="544513"/>
            <a:ext cx="2828925" cy="369887"/>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Безналичные расчеты </a:t>
            </a:r>
          </a:p>
        </p:txBody>
      </p:sp>
      <p:sp>
        <p:nvSpPr>
          <p:cNvPr id="174096" name="TextBox 31"/>
          <p:cNvSpPr txBox="1">
            <a:spLocks noChangeArrowheads="1"/>
          </p:cNvSpPr>
          <p:nvPr/>
        </p:nvSpPr>
        <p:spPr bwMode="auto">
          <a:xfrm>
            <a:off x="739775" y="2154238"/>
            <a:ext cx="2270125" cy="1200150"/>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Г</a:t>
            </a:r>
            <a:r>
              <a:rPr lang="ru-RU" b="1" u="sng">
                <a:latin typeface="Times New Roman" pitchFamily="18" charset="0"/>
                <a:cs typeface="Times New Roman" pitchFamily="18" charset="0"/>
              </a:rPr>
              <a:t>руппа отраслей А</a:t>
            </a:r>
          </a:p>
          <a:p>
            <a:pPr algn="ctr"/>
            <a:r>
              <a:rPr lang="ru-RU">
                <a:latin typeface="Times New Roman" pitchFamily="18" charset="0"/>
                <a:cs typeface="Times New Roman" pitchFamily="18" charset="0"/>
              </a:rPr>
              <a:t>Производство средств производства </a:t>
            </a:r>
          </a:p>
        </p:txBody>
      </p:sp>
      <p:sp>
        <p:nvSpPr>
          <p:cNvPr id="174097" name="TextBox 32"/>
          <p:cNvSpPr txBox="1">
            <a:spLocks noChangeArrowheads="1"/>
          </p:cNvSpPr>
          <p:nvPr/>
        </p:nvSpPr>
        <p:spPr bwMode="auto">
          <a:xfrm>
            <a:off x="433388" y="4556125"/>
            <a:ext cx="2928937" cy="2308225"/>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Не имеет статуса товара, потому что в случае свободной купли-продажи продукция группы А могла превратиться в капитал, т. е. в средство получения нетрудовых доходов или прибыли </a:t>
            </a:r>
          </a:p>
        </p:txBody>
      </p:sp>
      <p:sp>
        <p:nvSpPr>
          <p:cNvPr id="174098" name="TextBox 33"/>
          <p:cNvSpPr txBox="1">
            <a:spLocks noChangeArrowheads="1"/>
          </p:cNvSpPr>
          <p:nvPr/>
        </p:nvSpPr>
        <p:spPr bwMode="auto">
          <a:xfrm>
            <a:off x="8562975" y="488950"/>
            <a:ext cx="2387600" cy="368300"/>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Наличные расчеты </a:t>
            </a:r>
          </a:p>
        </p:txBody>
      </p:sp>
      <p:sp>
        <p:nvSpPr>
          <p:cNvPr id="174099" name="TextBox 34"/>
          <p:cNvSpPr txBox="1">
            <a:spLocks noChangeArrowheads="1"/>
          </p:cNvSpPr>
          <p:nvPr/>
        </p:nvSpPr>
        <p:spPr bwMode="auto">
          <a:xfrm>
            <a:off x="7827963" y="2039938"/>
            <a:ext cx="3935412" cy="1476375"/>
          </a:xfrm>
          <a:prstGeom prst="rect">
            <a:avLst/>
          </a:prstGeom>
          <a:noFill/>
          <a:ln w="9525">
            <a:noFill/>
            <a:miter lim="800000"/>
            <a:headEnd/>
            <a:tailEnd/>
          </a:ln>
        </p:spPr>
        <p:txBody>
          <a:bodyPr>
            <a:spAutoFit/>
          </a:bodyPr>
          <a:lstStyle/>
          <a:p>
            <a:pPr algn="ctr"/>
            <a:r>
              <a:rPr lang="ru-RU" b="1" u="sng">
                <a:latin typeface="Times New Roman" pitchFamily="18" charset="0"/>
                <a:cs typeface="Times New Roman" pitchFamily="18" charset="0"/>
              </a:rPr>
              <a:t>Группы отраслей Б</a:t>
            </a:r>
          </a:p>
          <a:p>
            <a:r>
              <a:rPr lang="ru-RU">
                <a:latin typeface="Times New Roman" pitchFamily="18" charset="0"/>
                <a:cs typeface="Times New Roman" pitchFamily="18" charset="0"/>
              </a:rPr>
              <a:t>Производство предметов потребления (пищевая, легкая, мебельная. Фармацевтическая промышленность. Производство бытовой техники и др.)</a:t>
            </a:r>
          </a:p>
        </p:txBody>
      </p:sp>
      <p:sp>
        <p:nvSpPr>
          <p:cNvPr id="174100" name="TextBox 36"/>
          <p:cNvSpPr txBox="1">
            <a:spLocks noChangeArrowheads="1"/>
          </p:cNvSpPr>
          <p:nvPr/>
        </p:nvSpPr>
        <p:spPr bwMode="auto">
          <a:xfrm>
            <a:off x="7631113" y="4721225"/>
            <a:ext cx="4868862" cy="20320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Украсть безналичные деньги, путем их конвертации в наличные было практически невозможно.</a:t>
            </a:r>
          </a:p>
          <a:p>
            <a:r>
              <a:rPr lang="ru-RU">
                <a:latin typeface="Times New Roman" pitchFamily="18" charset="0"/>
                <a:cs typeface="Times New Roman" pitchFamily="18" charset="0"/>
              </a:rPr>
              <a:t>У лиц, получивших наличность не было шансов приобрести на них средства производства, которое могли бы стать источником нетрудовых доходов.</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1452563" y="74613"/>
            <a:ext cx="9286875" cy="1212850"/>
          </a:xfrm>
        </p:spPr>
        <p:txBody>
          <a:bodyPr rtlCol="0">
            <a:normAutofit fontScale="90000"/>
          </a:bodyPr>
          <a:lstStyle/>
          <a:p>
            <a:pPr algn="ctr" eaLnBrk="1" fontAlgn="auto" hangingPunct="1">
              <a:spcAft>
                <a:spcPts val="0"/>
              </a:spcAft>
              <a:defRPr/>
            </a:pPr>
            <a:r>
              <a:rPr lang="ru-RU" dirty="0">
                <a:latin typeface="Times New Roman" panose="02020603050405020304" pitchFamily="18" charset="0"/>
                <a:cs typeface="Times New Roman" panose="02020603050405020304" pitchFamily="18" charset="0"/>
              </a:rPr>
              <a:t>Монетарная система на основе трудовой стоимости товаров</a:t>
            </a:r>
          </a:p>
        </p:txBody>
      </p:sp>
      <p:sp>
        <p:nvSpPr>
          <p:cNvPr id="176130" name="Объект 2"/>
          <p:cNvSpPr>
            <a:spLocks noGrp="1"/>
          </p:cNvSpPr>
          <p:nvPr>
            <p:ph idx="1"/>
          </p:nvPr>
        </p:nvSpPr>
        <p:spPr>
          <a:xfrm>
            <a:off x="838200" y="1252538"/>
            <a:ext cx="10515600" cy="5314950"/>
          </a:xfrm>
        </p:spPr>
        <p:txBody>
          <a:bodyPr/>
          <a:lstStyle/>
          <a:p>
            <a:pPr eaLnBrk="1" hangingPunct="1"/>
            <a:r>
              <a:rPr lang="ru-RU" sz="2000" smtClean="0">
                <a:latin typeface="Times New Roman" pitchFamily="18" charset="0"/>
                <a:cs typeface="Times New Roman" pitchFamily="18" charset="0"/>
              </a:rPr>
              <a:t>Компьютерную модель для планирования производства на основе трудовой теории стоимости предложили шотландский специалист по информатике П. Кокшотт. Американо-шотландский экономист Э. Коттрелл.</a:t>
            </a:r>
          </a:p>
          <a:p>
            <a:pPr eaLnBrk="1" hangingPunct="1"/>
            <a:r>
              <a:rPr lang="ru-RU" sz="2000" smtClean="0">
                <a:latin typeface="Times New Roman" pitchFamily="18" charset="0"/>
                <a:cs typeface="Times New Roman" pitchFamily="18" charset="0"/>
              </a:rPr>
              <a:t>Деньги отражают трудовую стоимость</a:t>
            </a:r>
          </a:p>
          <a:p>
            <a:pPr eaLnBrk="1" hangingPunct="1"/>
            <a:r>
              <a:rPr lang="ru-RU" sz="2000" smtClean="0">
                <a:latin typeface="Times New Roman" pitchFamily="18" charset="0"/>
                <a:cs typeface="Times New Roman" pitchFamily="18" charset="0"/>
              </a:rPr>
              <a:t>Вместо зарплаты – трудовые жетоны (выплачиваются пропорционально объему выполненного труда)</a:t>
            </a:r>
          </a:p>
          <a:p>
            <a:pPr eaLnBrk="1" hangingPunct="1"/>
            <a:r>
              <a:rPr lang="ru-RU" sz="2000" smtClean="0">
                <a:latin typeface="Times New Roman" pitchFamily="18" charset="0"/>
                <a:cs typeface="Times New Roman" pitchFamily="18" charset="0"/>
              </a:rPr>
              <a:t>За корректировку дисбалансов спроса и предложения в краткосрочном периоде ответственны гос. органы планирования.</a:t>
            </a:r>
          </a:p>
          <a:p>
            <a:pPr eaLnBrk="1" hangingPunct="1"/>
            <a:r>
              <a:rPr lang="ru-RU" sz="2000" smtClean="0">
                <a:latin typeface="Times New Roman" pitchFamily="18" charset="0"/>
                <a:cs typeface="Times New Roman" pitchFamily="18" charset="0"/>
              </a:rPr>
              <a:t>В тех отраслях, где цены превышают объемы труда, планировщики увеличивают производство, и наоборот снижают производство в тех отраслях, где цены ниже этого объема.</a:t>
            </a:r>
          </a:p>
          <a:p>
            <a:pPr eaLnBrk="1" hangingPunct="1"/>
            <a:r>
              <a:rPr lang="ru-RU" sz="2000" smtClean="0">
                <a:latin typeface="Times New Roman" pitchFamily="18" charset="0"/>
                <a:cs typeface="Times New Roman" pitchFamily="18" charset="0"/>
              </a:rPr>
              <a:t>С помощью вычислительной техники постоянно обновляется оценка стоимости труда.</a:t>
            </a:r>
          </a:p>
          <a:p>
            <a:pPr eaLnBrk="1" hangingPunct="1"/>
            <a:r>
              <a:rPr lang="ru-RU" sz="2000" smtClean="0">
                <a:latin typeface="Times New Roman" pitchFamily="18" charset="0"/>
                <a:cs typeface="Times New Roman" pitchFamily="18" charset="0"/>
              </a:rPr>
              <a:t>Люди будут выбирать товары исходя из их производительной стоимости</a:t>
            </a:r>
          </a:p>
          <a:p>
            <a:pPr eaLnBrk="1" hangingPunct="1"/>
            <a:r>
              <a:rPr lang="ru-RU" sz="2000" smtClean="0">
                <a:latin typeface="Times New Roman" pitchFamily="18" charset="0"/>
                <a:cs typeface="Times New Roman" pitchFamily="18" charset="0"/>
              </a:rPr>
              <a:t>Процесс накопления капитала станет прерогативой государства </a:t>
            </a:r>
          </a:p>
          <a:p>
            <a:pPr eaLnBrk="1" hangingPunct="1"/>
            <a:endParaRPr lang="ru-RU" sz="2000" smtClean="0">
              <a:latin typeface="Times New Roman" pitchFamily="18" charset="0"/>
              <a:cs typeface="Times New Roman" pitchFamily="18" charset="0"/>
            </a:endParaRPr>
          </a:p>
          <a:p>
            <a:pPr eaLnBrk="1" hangingPunct="1"/>
            <a:endParaRPr lang="ru-RU" smtClean="0">
              <a:latin typeface="Times New Roman" pitchFamily="18" charset="0"/>
              <a:cs typeface="Times New Roman" pitchFamily="18" charset="0"/>
            </a:endParaRPr>
          </a:p>
          <a:p>
            <a:pPr eaLnBrk="1" hangingPunct="1"/>
            <a:endParaRPr lang="ru-RU" smtClean="0">
              <a:latin typeface="Times New Roman" pitchFamily="18" charset="0"/>
              <a:cs typeface="Times New Roman"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Заголовок 1"/>
          <p:cNvSpPr>
            <a:spLocks noGrp="1"/>
          </p:cNvSpPr>
          <p:nvPr>
            <p:ph type="title"/>
          </p:nvPr>
        </p:nvSpPr>
        <p:spPr/>
        <p:txBody>
          <a:bodyPr/>
          <a:lstStyle/>
          <a:p>
            <a:pPr algn="ctr" eaLnBrk="1" hangingPunct="1"/>
            <a:r>
              <a:rPr lang="ru-RU" smtClean="0">
                <a:latin typeface="Times New Roman" pitchFamily="18" charset="0"/>
                <a:cs typeface="Times New Roman" pitchFamily="18" charset="0"/>
              </a:rPr>
              <a:t>Финансовая система </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«Евразийского финансового кластера»</a:t>
            </a:r>
          </a:p>
        </p:txBody>
      </p:sp>
      <p:sp>
        <p:nvSpPr>
          <p:cNvPr id="4" name="Овал 3">
            <a:extLst>
              <a:ext uri="{FF2B5EF4-FFF2-40B4-BE49-F238E27FC236}"/>
            </a:extLst>
          </p:cNvPr>
          <p:cNvSpPr/>
          <p:nvPr/>
        </p:nvSpPr>
        <p:spPr>
          <a:xfrm>
            <a:off x="2155825" y="2190750"/>
            <a:ext cx="2578100" cy="18954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Овал 6">
            <a:extLst>
              <a:ext uri="{FF2B5EF4-FFF2-40B4-BE49-F238E27FC236}"/>
            </a:extLst>
          </p:cNvPr>
          <p:cNvSpPr/>
          <p:nvPr/>
        </p:nvSpPr>
        <p:spPr>
          <a:xfrm>
            <a:off x="7488238" y="2144713"/>
            <a:ext cx="2576512" cy="18954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7156" name="TextBox 7"/>
          <p:cNvSpPr txBox="1">
            <a:spLocks noChangeArrowheads="1"/>
          </p:cNvSpPr>
          <p:nvPr/>
        </p:nvSpPr>
        <p:spPr bwMode="auto">
          <a:xfrm>
            <a:off x="2484438" y="2546350"/>
            <a:ext cx="1911350" cy="1060450"/>
          </a:xfrm>
          <a:prstGeom prst="rect">
            <a:avLst/>
          </a:prstGeom>
          <a:noFill/>
          <a:ln w="9525">
            <a:noFill/>
            <a:miter lim="800000"/>
            <a:headEnd/>
            <a:tailEnd/>
          </a:ln>
        </p:spPr>
        <p:txBody>
          <a:bodyPr>
            <a:spAutoFit/>
          </a:bodyPr>
          <a:lstStyle/>
          <a:p>
            <a:pPr algn="ctr"/>
            <a:r>
              <a:rPr lang="ru-RU" sz="2100">
                <a:latin typeface="Times New Roman" pitchFamily="18" charset="0"/>
                <a:cs typeface="Times New Roman" pitchFamily="18" charset="0"/>
              </a:rPr>
              <a:t>Национальные денежные единицы</a:t>
            </a:r>
          </a:p>
        </p:txBody>
      </p:sp>
      <p:cxnSp>
        <p:nvCxnSpPr>
          <p:cNvPr id="10" name="Прямая соединительная линия 9">
            <a:extLst>
              <a:ext uri="{FF2B5EF4-FFF2-40B4-BE49-F238E27FC236}"/>
            </a:extLst>
          </p:cNvPr>
          <p:cNvCxnSpPr>
            <a:cxnSpLocks/>
            <a:stCxn id="4" idx="4"/>
          </p:cNvCxnSpPr>
          <p:nvPr/>
        </p:nvCxnSpPr>
        <p:spPr>
          <a:xfrm>
            <a:off x="3444875" y="4086225"/>
            <a:ext cx="22225" cy="1009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extLst>
          </p:cNvPr>
          <p:cNvCxnSpPr>
            <a:stCxn id="4" idx="5"/>
          </p:cNvCxnSpPr>
          <p:nvPr/>
        </p:nvCxnSpPr>
        <p:spPr>
          <a:xfrm>
            <a:off x="4356100" y="3808413"/>
            <a:ext cx="877888" cy="84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extLst>
          </p:cNvPr>
          <p:cNvCxnSpPr>
            <a:cxnSpLocks/>
          </p:cNvCxnSpPr>
          <p:nvPr/>
        </p:nvCxnSpPr>
        <p:spPr>
          <a:xfrm flipH="1">
            <a:off x="2103438" y="3840163"/>
            <a:ext cx="539750" cy="765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Прямоугольник: скругленные углы 15">
            <a:extLst>
              <a:ext uri="{FF2B5EF4-FFF2-40B4-BE49-F238E27FC236}"/>
            </a:extLst>
          </p:cNvPr>
          <p:cNvSpPr/>
          <p:nvPr/>
        </p:nvSpPr>
        <p:spPr>
          <a:xfrm>
            <a:off x="757238" y="4605338"/>
            <a:ext cx="1676400" cy="5635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 name="Прямоугольник: скругленные углы 16">
            <a:extLst>
              <a:ext uri="{FF2B5EF4-FFF2-40B4-BE49-F238E27FC236}"/>
            </a:extLst>
          </p:cNvPr>
          <p:cNvSpPr/>
          <p:nvPr/>
        </p:nvSpPr>
        <p:spPr>
          <a:xfrm>
            <a:off x="2439988" y="5021263"/>
            <a:ext cx="2006600" cy="8429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8" name="Прямоугольник: скругленные углы 17">
            <a:extLst>
              <a:ext uri="{FF2B5EF4-FFF2-40B4-BE49-F238E27FC236}"/>
            </a:extLst>
          </p:cNvPr>
          <p:cNvSpPr/>
          <p:nvPr/>
        </p:nvSpPr>
        <p:spPr>
          <a:xfrm>
            <a:off x="4562475" y="4581525"/>
            <a:ext cx="1647825" cy="6365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7163" name="TextBox 20"/>
          <p:cNvSpPr txBox="1">
            <a:spLocks noChangeArrowheads="1"/>
          </p:cNvSpPr>
          <p:nvPr/>
        </p:nvSpPr>
        <p:spPr bwMode="auto">
          <a:xfrm>
            <a:off x="2565400" y="5021263"/>
            <a:ext cx="1647825" cy="923925"/>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Национальные финансовые рынки </a:t>
            </a:r>
          </a:p>
        </p:txBody>
      </p:sp>
      <p:sp>
        <p:nvSpPr>
          <p:cNvPr id="177164" name="TextBox 21"/>
          <p:cNvSpPr txBox="1">
            <a:spLocks noChangeArrowheads="1"/>
          </p:cNvSpPr>
          <p:nvPr/>
        </p:nvSpPr>
        <p:spPr bwMode="auto">
          <a:xfrm>
            <a:off x="823913" y="4702175"/>
            <a:ext cx="1812925" cy="3698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Производство </a:t>
            </a:r>
          </a:p>
        </p:txBody>
      </p:sp>
      <p:sp>
        <p:nvSpPr>
          <p:cNvPr id="177165" name="TextBox 22"/>
          <p:cNvSpPr txBox="1">
            <a:spLocks noChangeArrowheads="1"/>
          </p:cNvSpPr>
          <p:nvPr/>
        </p:nvSpPr>
        <p:spPr bwMode="auto">
          <a:xfrm>
            <a:off x="4535488" y="4725988"/>
            <a:ext cx="1700212" cy="369887"/>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Потреблени</a:t>
            </a:r>
            <a:r>
              <a:rPr lang="ru-RU">
                <a:latin typeface="Calibri" pitchFamily="34" charset="0"/>
              </a:rPr>
              <a:t>е</a:t>
            </a:r>
          </a:p>
        </p:txBody>
      </p:sp>
      <p:sp>
        <p:nvSpPr>
          <p:cNvPr id="177166" name="TextBox 23"/>
          <p:cNvSpPr txBox="1">
            <a:spLocks noChangeArrowheads="1"/>
          </p:cNvSpPr>
          <p:nvPr/>
        </p:nvSpPr>
        <p:spPr bwMode="auto">
          <a:xfrm flipH="1">
            <a:off x="7596188" y="2546350"/>
            <a:ext cx="2360612" cy="1060450"/>
          </a:xfrm>
          <a:prstGeom prst="rect">
            <a:avLst/>
          </a:prstGeom>
          <a:noFill/>
          <a:ln w="9525">
            <a:noFill/>
            <a:miter lim="800000"/>
            <a:headEnd/>
            <a:tailEnd/>
          </a:ln>
        </p:spPr>
        <p:txBody>
          <a:bodyPr>
            <a:spAutoFit/>
          </a:bodyPr>
          <a:lstStyle/>
          <a:p>
            <a:pPr algn="ctr"/>
            <a:r>
              <a:rPr lang="ru-RU" sz="2100">
                <a:latin typeface="Times New Roman" pitchFamily="18" charset="0"/>
                <a:cs typeface="Times New Roman" pitchFamily="18" charset="0"/>
              </a:rPr>
              <a:t>Коллективные денежные единицы </a:t>
            </a:r>
          </a:p>
        </p:txBody>
      </p:sp>
      <p:cxnSp>
        <p:nvCxnSpPr>
          <p:cNvPr id="25" name="Прямая соединительная линия 24">
            <a:extLst>
              <a:ext uri="{FF2B5EF4-FFF2-40B4-BE49-F238E27FC236}"/>
            </a:extLst>
          </p:cNvPr>
          <p:cNvCxnSpPr/>
          <p:nvPr/>
        </p:nvCxnSpPr>
        <p:spPr>
          <a:xfrm flipH="1">
            <a:off x="8777288" y="4016375"/>
            <a:ext cx="0" cy="113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extLst>
          </p:cNvPr>
          <p:cNvCxnSpPr/>
          <p:nvPr/>
        </p:nvCxnSpPr>
        <p:spPr>
          <a:xfrm>
            <a:off x="9648825" y="3810000"/>
            <a:ext cx="877888" cy="842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extLst>
          </p:cNvPr>
          <p:cNvCxnSpPr>
            <a:cxnSpLocks/>
          </p:cNvCxnSpPr>
          <p:nvPr/>
        </p:nvCxnSpPr>
        <p:spPr>
          <a:xfrm flipH="1">
            <a:off x="7448550" y="3862388"/>
            <a:ext cx="538163" cy="765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Прямоугольник: скругленные углы 27">
            <a:extLst>
              <a:ext uri="{FF2B5EF4-FFF2-40B4-BE49-F238E27FC236}"/>
            </a:extLst>
          </p:cNvPr>
          <p:cNvSpPr/>
          <p:nvPr/>
        </p:nvSpPr>
        <p:spPr>
          <a:xfrm>
            <a:off x="9702800" y="4652963"/>
            <a:ext cx="1647825" cy="635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7171" name="TextBox 28"/>
          <p:cNvSpPr txBox="1">
            <a:spLocks noChangeArrowheads="1"/>
          </p:cNvSpPr>
          <p:nvPr/>
        </p:nvSpPr>
        <p:spPr bwMode="auto">
          <a:xfrm>
            <a:off x="9659938" y="4778375"/>
            <a:ext cx="1700212" cy="368300"/>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Инвестиции</a:t>
            </a:r>
            <a:endParaRPr lang="ru-RU">
              <a:latin typeface="Calibri" pitchFamily="34" charset="0"/>
            </a:endParaRPr>
          </a:p>
        </p:txBody>
      </p:sp>
      <p:sp>
        <p:nvSpPr>
          <p:cNvPr id="30" name="Прямоугольник: скругленные углы 29">
            <a:extLst>
              <a:ext uri="{FF2B5EF4-FFF2-40B4-BE49-F238E27FC236}"/>
            </a:extLst>
          </p:cNvPr>
          <p:cNvSpPr/>
          <p:nvPr/>
        </p:nvSpPr>
        <p:spPr>
          <a:xfrm>
            <a:off x="7669213" y="5157788"/>
            <a:ext cx="2005012" cy="8429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7173" name="TextBox 30"/>
          <p:cNvSpPr txBox="1">
            <a:spLocks noChangeArrowheads="1"/>
          </p:cNvSpPr>
          <p:nvPr/>
        </p:nvSpPr>
        <p:spPr bwMode="auto">
          <a:xfrm>
            <a:off x="7848600" y="5157788"/>
            <a:ext cx="1646238" cy="922337"/>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Евразийские  финансовые рынки </a:t>
            </a:r>
          </a:p>
        </p:txBody>
      </p:sp>
      <p:sp>
        <p:nvSpPr>
          <p:cNvPr id="32" name="Прямоугольник: скругленные углы 31">
            <a:extLst>
              <a:ext uri="{FF2B5EF4-FFF2-40B4-BE49-F238E27FC236}"/>
            </a:extLst>
          </p:cNvPr>
          <p:cNvSpPr/>
          <p:nvPr/>
        </p:nvSpPr>
        <p:spPr>
          <a:xfrm>
            <a:off x="6411913" y="4494213"/>
            <a:ext cx="1677987" cy="5635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7175" name="TextBox 32"/>
          <p:cNvSpPr txBox="1">
            <a:spLocks noChangeArrowheads="1"/>
          </p:cNvSpPr>
          <p:nvPr/>
        </p:nvSpPr>
        <p:spPr bwMode="auto">
          <a:xfrm>
            <a:off x="6334125" y="4576763"/>
            <a:ext cx="1812925" cy="646112"/>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Торговля</a:t>
            </a:r>
          </a:p>
          <a:p>
            <a:pPr algn="ctr"/>
            <a:endParaRPr lang="ru-RU">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extLst>
          </p:cNvPr>
          <p:cNvSpPr txBox="1">
            <a:spLocks/>
          </p:cNvSpPr>
          <p:nvPr/>
        </p:nvSpPr>
        <p:spPr>
          <a:xfrm>
            <a:off x="838200" y="655638"/>
            <a:ext cx="10515600" cy="59594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fontAlgn="auto">
              <a:spcAft>
                <a:spcPts val="0"/>
              </a:spcAft>
              <a:defRPr/>
            </a:pPr>
            <a:r>
              <a:rPr lang="ru-RU" dirty="0">
                <a:latin typeface="Georgia" charset="0"/>
              </a:rPr>
              <a:t>Финансирование системы обязательного социального страхования в Великобритании входит в компетенцию государства. </a:t>
            </a:r>
          </a:p>
          <a:p>
            <a:pPr algn="just" fontAlgn="auto">
              <a:spcAft>
                <a:spcPts val="0"/>
              </a:spcAft>
              <a:defRPr/>
            </a:pPr>
            <a:r>
              <a:rPr lang="ru-RU" dirty="0">
                <a:latin typeface="Georgia" charset="0"/>
              </a:rPr>
              <a:t>Государство и рынок взаимно дополняют друг друга. Существует прямая зависимость между размером, развитостью и богатством экономики и потребляемыми государством ресурсами. </a:t>
            </a:r>
            <a:r>
              <a:rPr lang="ru-RU" dirty="0">
                <a:solidFill>
                  <a:srgbClr val="C00000"/>
                </a:solidFill>
                <a:latin typeface="Georgia" charset="0"/>
              </a:rPr>
              <a:t>Чем больше экономика, тем крупнее и могущественней государственный аппарат. </a:t>
            </a:r>
            <a:r>
              <a:rPr lang="ru-RU" dirty="0">
                <a:latin typeface="Georgia" charset="0"/>
              </a:rPr>
              <a:t>Именно сильные государственные институты обеспечивают наибольшую развитость и эффективность функционирования рынков. </a:t>
            </a:r>
          </a:p>
          <a:p>
            <a:pPr algn="just" fontAlgn="auto">
              <a:spcAft>
                <a:spcPts val="0"/>
              </a:spcAft>
              <a:defRPr/>
            </a:pPr>
            <a:r>
              <a:rPr lang="ru-RU" dirty="0">
                <a:latin typeface="Georgia" charset="0"/>
              </a:rPr>
              <a:t>Регулятором государственных издержек в Великобритании выступает система налогообложения. Основу создания высокоструктурированного социального государства как меры противодействия ущербу, нанесенному Великобритании двумя мировыми войнами, составляла </a:t>
            </a:r>
            <a:r>
              <a:rPr lang="ru-RU" dirty="0">
                <a:solidFill>
                  <a:srgbClr val="C00000"/>
                </a:solidFill>
                <a:latin typeface="Georgia" charset="0"/>
              </a:rPr>
              <a:t>политика чрезвычайных налоговых ставок</a:t>
            </a:r>
            <a:r>
              <a:rPr lang="ru-RU" dirty="0">
                <a:latin typeface="Georgia" charset="0"/>
              </a:rPr>
              <a:t>, которыми облагались наиболее обеспеченные слои общества. </a:t>
            </a:r>
          </a:p>
          <a:p>
            <a:pPr algn="just" fontAlgn="auto">
              <a:spcAft>
                <a:spcPts val="0"/>
              </a:spcAft>
              <a:defRPr/>
            </a:pPr>
            <a:endParaRPr lang="ru-RU" dirty="0">
              <a:latin typeface="Georgia" charset="0"/>
            </a:endParaRPr>
          </a:p>
          <a:p>
            <a:pPr fontAlgn="auto">
              <a:spcAft>
                <a:spcPts val="0"/>
              </a:spcAft>
              <a:defRPr/>
            </a:pPr>
            <a:endParaRPr lang="ru-RU"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p:txBody>
          <a:bodyPr rtlCol="0">
            <a:normAutofit/>
          </a:bodyPr>
          <a:lstStyle/>
          <a:p>
            <a:pPr marL="514350" indent="-514350" eaLnBrk="1" fontAlgn="auto" hangingPunct="1">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Национальные денежные единицы </a:t>
            </a:r>
            <a:r>
              <a:rPr lang="ru-RU" dirty="0">
                <a:latin typeface="Times New Roman" panose="02020603050405020304" pitchFamily="18" charset="0"/>
                <a:cs typeface="Times New Roman" panose="02020603050405020304" pitchFamily="18" charset="0"/>
              </a:rPr>
              <a:t>обслуживают производство и потребление на внутренних и национальных рынках</a:t>
            </a:r>
          </a:p>
          <a:p>
            <a:pPr marL="514350" indent="-514350" eaLnBrk="1" fontAlgn="auto" hangingPunct="1">
              <a:spcAft>
                <a:spcPts val="0"/>
              </a:spcAft>
              <a:buFont typeface="+mj-lt"/>
              <a:buAutoNum type="arabicPeriod"/>
              <a:defRPr/>
            </a:pPr>
            <a:endParaRPr lang="ru-RU" dirty="0">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mj-lt"/>
              <a:buAutoNum type="arabicPeriod"/>
              <a:defRPr/>
            </a:pPr>
            <a:endParaRPr lang="ru-RU" dirty="0">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mj-lt"/>
              <a:buAutoNum type="arabicPeriod"/>
              <a:defRPr/>
            </a:pPr>
            <a:endParaRPr lang="ru-RU" dirty="0">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mj-lt"/>
              <a:buAutoNum type="arabicPeriod"/>
              <a:defRPr/>
            </a:pPr>
            <a:r>
              <a:rPr lang="ru-RU" dirty="0">
                <a:latin typeface="Times New Roman" panose="02020603050405020304" pitchFamily="18" charset="0"/>
                <a:cs typeface="Times New Roman" panose="02020603050405020304" pitchFamily="18" charset="0"/>
              </a:rPr>
              <a:t>Торговля между странами осуществляется в коллективно созданных </a:t>
            </a:r>
            <a:r>
              <a:rPr lang="ru-RU" i="1" dirty="0">
                <a:latin typeface="Times New Roman" panose="02020603050405020304" pitchFamily="18" charset="0"/>
                <a:cs typeface="Times New Roman" panose="02020603050405020304" pitchFamily="18" charset="0"/>
              </a:rPr>
              <a:t>условных расчетных денежных единицах</a:t>
            </a:r>
          </a:p>
          <a:p>
            <a:pPr eaLnBrk="1" fontAlgn="auto" hangingPunct="1">
              <a:spcAft>
                <a:spcPts val="0"/>
              </a:spcAft>
              <a:buFont typeface="Arial" panose="020B0604020202020204" pitchFamily="34" charset="0"/>
              <a:buChar char="•"/>
              <a:defRPr/>
            </a:pPr>
            <a:endParaRPr lang="ru-RU" i="1" dirty="0">
              <a:latin typeface="Times New Roman" panose="02020603050405020304" pitchFamily="18" charset="0"/>
              <a:cs typeface="Times New Roman" panose="02020603050405020304" pitchFamily="18" charset="0"/>
            </a:endParaRPr>
          </a:p>
        </p:txBody>
      </p:sp>
      <p:sp>
        <p:nvSpPr>
          <p:cNvPr id="178178" name="Заголовок 1"/>
          <p:cNvSpPr>
            <a:spLocks noGrp="1"/>
          </p:cNvSpPr>
          <p:nvPr>
            <p:ph type="title"/>
          </p:nvPr>
        </p:nvSpPr>
        <p:spPr/>
        <p:txBody>
          <a:bodyPr/>
          <a:lstStyle/>
          <a:p>
            <a:pPr algn="ctr" eaLnBrk="1" hangingPunct="1"/>
            <a:r>
              <a:rPr lang="ru-RU" smtClean="0">
                <a:latin typeface="Times New Roman" pitchFamily="18" charset="0"/>
                <a:cs typeface="Times New Roman" pitchFamily="18" charset="0"/>
              </a:rPr>
              <a:t>Финансовая система </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«Евразийского финансового кластера»</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Заголовок 1"/>
          <p:cNvSpPr>
            <a:spLocks noGrp="1"/>
          </p:cNvSpPr>
          <p:nvPr>
            <p:ph type="title"/>
          </p:nvPr>
        </p:nvSpPr>
        <p:spPr/>
        <p:txBody>
          <a:bodyPr/>
          <a:lstStyle/>
          <a:p>
            <a:pPr algn="ctr" eaLnBrk="1" hangingPunct="1"/>
            <a:r>
              <a:rPr lang="ru-RU" smtClean="0">
                <a:latin typeface="Times New Roman" pitchFamily="18" charset="0"/>
                <a:cs typeface="Times New Roman" pitchFamily="18" charset="0"/>
              </a:rPr>
              <a:t>Преимущества подобной системы</a:t>
            </a:r>
          </a:p>
        </p:txBody>
      </p:sp>
      <p:sp>
        <p:nvSpPr>
          <p:cNvPr id="179202" name="Объект 2"/>
          <p:cNvSpPr>
            <a:spLocks noGrp="1"/>
          </p:cNvSpPr>
          <p:nvPr>
            <p:ph idx="1"/>
          </p:nvPr>
        </p:nvSpPr>
        <p:spPr>
          <a:xfrm>
            <a:off x="838200" y="1825625"/>
            <a:ext cx="11231563" cy="4891088"/>
          </a:xfrm>
        </p:spPr>
        <p:txBody>
          <a:bodyPr/>
          <a:lstStyle/>
          <a:p>
            <a:pPr marL="514350" indent="-514350" eaLnBrk="1" hangingPunct="1">
              <a:buFont typeface="Calibri Light"/>
              <a:buAutoNum type="arabicPeriod"/>
            </a:pPr>
            <a:r>
              <a:rPr lang="ru-RU" sz="2400" smtClean="0">
                <a:latin typeface="Times New Roman" pitchFamily="18" charset="0"/>
                <a:cs typeface="Times New Roman" pitchFamily="18" charset="0"/>
              </a:rPr>
              <a:t>Отделение внешней стоимости денег (валютный курс) от их внутренней стоимости (покупательной способности) с целью разрешения проблем инфляции, занятости, обеспечения реального сектора экономики фин. ресурсами и равномерного распределения доходов.</a:t>
            </a:r>
          </a:p>
          <a:p>
            <a:pPr marL="514350" indent="-514350" eaLnBrk="1" hangingPunct="1">
              <a:buFont typeface="Calibri Light"/>
              <a:buAutoNum type="arabicPeriod"/>
            </a:pPr>
            <a:r>
              <a:rPr lang="ru-RU" sz="2400" smtClean="0">
                <a:latin typeface="Times New Roman" pitchFamily="18" charset="0"/>
                <a:cs typeface="Times New Roman" pitchFamily="18" charset="0"/>
              </a:rPr>
              <a:t>Решение проблемы международной ликвидности без необходимости выведения денег из национального оборота в международный.</a:t>
            </a:r>
          </a:p>
          <a:p>
            <a:pPr marL="514350" indent="-514350" eaLnBrk="1" hangingPunct="1">
              <a:buFont typeface="Calibri Light"/>
              <a:buAutoNum type="arabicPeriod"/>
            </a:pPr>
            <a:r>
              <a:rPr lang="ru-RU" sz="2400" smtClean="0">
                <a:latin typeface="Times New Roman" pitchFamily="18" charset="0"/>
                <a:cs typeface="Times New Roman" pitchFamily="18" charset="0"/>
              </a:rPr>
              <a:t>Доход от эмиссии условных расчётных единиц переводится в инвестиционную сферу, используемую на благо развития инфраструктуры Евразийское экономического пространства. </a:t>
            </a:r>
          </a:p>
          <a:p>
            <a:pPr marL="514350" indent="-514350" eaLnBrk="1" hangingPunct="1">
              <a:buFont typeface="Calibri Light"/>
              <a:buAutoNum type="arabicPeriod"/>
            </a:pPr>
            <a:r>
              <a:rPr lang="ru-RU" sz="2400" smtClean="0">
                <a:latin typeface="Times New Roman" pitchFamily="18" charset="0"/>
                <a:cs typeface="Times New Roman" pitchFamily="18" charset="0"/>
              </a:rPr>
              <a:t>Сохранение национальной валюты, как главного атрибута гос. фин. суверенитета.</a:t>
            </a:r>
          </a:p>
          <a:p>
            <a:pPr marL="514350" indent="-514350" eaLnBrk="1" hangingPunct="1">
              <a:buFont typeface="Calibri Light"/>
              <a:buAutoNum type="arabicPeriod"/>
            </a:pPr>
            <a:r>
              <a:rPr lang="ru-RU" sz="2400" smtClean="0">
                <a:latin typeface="Times New Roman" pitchFamily="18" charset="0"/>
                <a:cs typeface="Times New Roman" pitchFamily="18" charset="0"/>
              </a:rPr>
              <a:t>Не допускается дискриминация других государств страной – эмитентом резервной валюты .</a:t>
            </a:r>
          </a:p>
          <a:p>
            <a:pPr marL="514350" indent="-514350" eaLnBrk="1" hangingPunct="1">
              <a:buFont typeface="Calibri Light"/>
              <a:buAutoNum type="arabicPeriod"/>
            </a:pPr>
            <a:endParaRPr lang="ru-RU" sz="2400" smtClean="0">
              <a:latin typeface="Times New Roman" pitchFamily="18" charset="0"/>
              <a:cs typeface="Times New Roman"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Заголовок 1"/>
          <p:cNvSpPr>
            <a:spLocks noGrp="1"/>
          </p:cNvSpPr>
          <p:nvPr>
            <p:ph type="title"/>
          </p:nvPr>
        </p:nvSpPr>
        <p:spPr/>
        <p:txBody>
          <a:bodyPr/>
          <a:lstStyle/>
          <a:p>
            <a:pPr algn="ctr" eaLnBrk="1" hangingPunct="1"/>
            <a:r>
              <a:rPr lang="ru-RU" smtClean="0">
                <a:latin typeface="Times New Roman" pitchFamily="18" charset="0"/>
                <a:cs typeface="Times New Roman" pitchFamily="18" charset="0"/>
              </a:rPr>
              <a:t>ВЫВОД</a:t>
            </a:r>
          </a:p>
        </p:txBody>
      </p:sp>
      <p:sp>
        <p:nvSpPr>
          <p:cNvPr id="180226" name="Объект 2"/>
          <p:cNvSpPr>
            <a:spLocks noGrp="1"/>
          </p:cNvSpPr>
          <p:nvPr>
            <p:ph idx="1"/>
          </p:nvPr>
        </p:nvSpPr>
        <p:spPr>
          <a:xfrm>
            <a:off x="1682750" y="2770188"/>
            <a:ext cx="8826500" cy="2576512"/>
          </a:xfrm>
        </p:spPr>
        <p:txBody>
          <a:bodyPr/>
          <a:lstStyle/>
          <a:p>
            <a:pPr marL="0" indent="0" algn="ctr" eaLnBrk="1" hangingPunct="1">
              <a:buFont typeface="Arial" charset="0"/>
              <a:buNone/>
            </a:pPr>
            <a:r>
              <a:rPr lang="ru-RU" smtClean="0">
                <a:latin typeface="Times New Roman" pitchFamily="18" charset="0"/>
                <a:cs typeface="Times New Roman" pitchFamily="18" charset="0"/>
              </a:rPr>
              <a:t>России пора выбрать путь развития. Наиболее рациональным в текущих условиях, кажется попытка строительства собственной дееспособной финансовой системы, на основе альтернативной социально экономической модели, вовлекая в ее развитие все большее количество стран и народов.</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5"/>
          <p:cNvGraphicFramePr>
            <a:graphicFrameLocks/>
          </p:cNvGraphicFramePr>
          <p:nvPr/>
        </p:nvGraphicFramePr>
        <p:xfrm>
          <a:off x="436516" y="1413004"/>
          <a:ext cx="5903323" cy="518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1250" name="Заголовок 1"/>
          <p:cNvSpPr>
            <a:spLocks noGrp="1"/>
          </p:cNvSpPr>
          <p:nvPr>
            <p:ph type="title"/>
          </p:nvPr>
        </p:nvSpPr>
        <p:spPr>
          <a:xfrm>
            <a:off x="1466850" y="160338"/>
            <a:ext cx="3074988" cy="849312"/>
          </a:xfrm>
        </p:spPr>
        <p:txBody>
          <a:bodyPr/>
          <a:lstStyle/>
          <a:p>
            <a:pPr eaLnBrk="1" hangingPunct="1"/>
            <a:r>
              <a:rPr lang="ru-RU" sz="3200" smtClean="0"/>
              <a:t>Заключение</a:t>
            </a:r>
          </a:p>
        </p:txBody>
      </p:sp>
      <p:graphicFrame>
        <p:nvGraphicFramePr>
          <p:cNvPr id="6" name="Объект 5"/>
          <p:cNvGraphicFramePr>
            <a:graphicFrameLocks noGrp="1"/>
          </p:cNvGraphicFramePr>
          <p:nvPr>
            <p:ph idx="1"/>
          </p:nvPr>
        </p:nvGraphicFramePr>
        <p:xfrm>
          <a:off x="6586944" y="46388"/>
          <a:ext cx="5605056" cy="6554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p:txBody>
          <a:bodyPr/>
          <a:lstStyle/>
          <a:p>
            <a:pPr algn="r"/>
            <a:r>
              <a:rPr lang="ru-RU" sz="2800" b="1" smtClean="0">
                <a:latin typeface="Times New Roman" pitchFamily="18" charset="0"/>
              </a:rPr>
              <a:t>Источник: А.В. Кузнецов,  д.э.н., профессор. Россия и англо-саксонский глобализм</a:t>
            </a:r>
          </a:p>
        </p:txBody>
      </p:sp>
      <p:pic>
        <p:nvPicPr>
          <p:cNvPr id="183300" name="Picture 2" descr="http://old.fa.ru/chair/gf/pps/PublishingImages/Kuznetcov%20Alexey.jpg"/>
          <p:cNvPicPr>
            <a:picLocks noChangeAspect="1" noChangeArrowheads="1"/>
          </p:cNvPicPr>
          <p:nvPr>
            <p:ph type="body" idx="1"/>
          </p:nvPr>
        </p:nvPicPr>
        <p:blipFill>
          <a:blip r:embed="rId2"/>
          <a:srcRect/>
          <a:stretch>
            <a:fillRect/>
          </a:stretch>
        </p:blipFill>
        <p:spPr>
          <a:xfrm>
            <a:off x="8769350" y="2720975"/>
            <a:ext cx="2878138" cy="2790825"/>
          </a:xfrm>
          <a:noFill/>
          <a:ln/>
        </p:spPr>
      </p:pic>
      <p:pic>
        <p:nvPicPr>
          <p:cNvPr id="6" name="Рисунок 5"/>
          <p:cNvPicPr>
            <a:picLocks noChangeAspect="1"/>
          </p:cNvPicPr>
          <p:nvPr/>
        </p:nvPicPr>
        <p:blipFill>
          <a:blip r:embed="rId3"/>
          <a:stretch>
            <a:fillRect/>
          </a:stretch>
        </p:blipFill>
        <p:spPr>
          <a:xfrm>
            <a:off x="4421188" y="1879600"/>
            <a:ext cx="2384425" cy="370046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extLst>
          </p:cNvPr>
          <p:cNvSpPr txBox="1">
            <a:spLocks/>
          </p:cNvSpPr>
          <p:nvPr/>
        </p:nvSpPr>
        <p:spPr>
          <a:xfrm>
            <a:off x="838200" y="655638"/>
            <a:ext cx="10515600" cy="59594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fontAlgn="auto">
              <a:spcAft>
                <a:spcPts val="0"/>
              </a:spcAft>
              <a:defRPr/>
            </a:pPr>
            <a:r>
              <a:rPr lang="ru-RU" dirty="0">
                <a:latin typeface="Georgia" charset="0"/>
              </a:rPr>
              <a:t>Английские политэкономы </a:t>
            </a:r>
            <a:r>
              <a:rPr lang="ru-RU" dirty="0">
                <a:solidFill>
                  <a:srgbClr val="C00000"/>
                </a:solidFill>
                <a:latin typeface="Georgia" charset="0"/>
              </a:rPr>
              <a:t>первыми разработали </a:t>
            </a:r>
            <a:r>
              <a:rPr lang="ru-RU" dirty="0">
                <a:latin typeface="Georgia" charset="0"/>
              </a:rPr>
              <a:t>теории международного разделения труда </a:t>
            </a:r>
            <a:r>
              <a:rPr lang="ru-RU" dirty="0">
                <a:solidFill>
                  <a:srgbClr val="C00000"/>
                </a:solidFill>
                <a:latin typeface="Georgia" charset="0"/>
              </a:rPr>
              <a:t>и обосновали </a:t>
            </a:r>
            <a:r>
              <a:rPr lang="ru-RU" dirty="0">
                <a:latin typeface="Georgia" charset="0"/>
              </a:rPr>
              <a:t>преимущества свободной торговли для остального мира. Опираясь на достижения промышленной революции и новаторский золотой стандарт, </a:t>
            </a:r>
            <a:r>
              <a:rPr lang="ru-RU" dirty="0">
                <a:solidFill>
                  <a:srgbClr val="C00000"/>
                </a:solidFill>
                <a:latin typeface="Georgia" charset="0"/>
              </a:rPr>
              <a:t>Англия первой отказалась от импортных пошлин в 1860 году</a:t>
            </a:r>
            <a:r>
              <a:rPr lang="ru-RU" dirty="0">
                <a:latin typeface="Georgia" charset="0"/>
              </a:rPr>
              <a:t>, которые продолжали взиматься другими странами (включая США) вплоть до окончания второй мировой войны. </a:t>
            </a:r>
            <a:r>
              <a:rPr lang="ru-RU" dirty="0">
                <a:solidFill>
                  <a:srgbClr val="C00000"/>
                </a:solidFill>
                <a:latin typeface="Georgia" charset="0"/>
              </a:rPr>
              <a:t>Фунт стерлингов, как первая в мире резервная валюта</a:t>
            </a:r>
            <a:r>
              <a:rPr lang="ru-RU" dirty="0">
                <a:latin typeface="Georgia" charset="0"/>
              </a:rPr>
              <a:t>,  обеспечивал Англии «непомерные привилегии» в отношениях с другими странами в расчетах и кредитовании внешней торговли. </a:t>
            </a:r>
          </a:p>
          <a:p>
            <a:pPr algn="just" fontAlgn="auto">
              <a:spcAft>
                <a:spcPts val="0"/>
              </a:spcAft>
              <a:defRPr/>
            </a:pPr>
            <a:r>
              <a:rPr lang="ru-RU" dirty="0">
                <a:latin typeface="Georgia" charset="0"/>
              </a:rPr>
              <a:t>Для развития внутреннего хозяйственного организма России имеет смысл использовать опыт британского </a:t>
            </a:r>
            <a:r>
              <a:rPr lang="ru-RU" dirty="0" err="1">
                <a:latin typeface="Georgia" charset="0"/>
              </a:rPr>
              <a:t>дирижизма</a:t>
            </a:r>
            <a:r>
              <a:rPr lang="ru-RU" dirty="0">
                <a:latin typeface="Georgia" charset="0"/>
              </a:rPr>
              <a:t> с целью усиления экономической и финансовой безопасности и </a:t>
            </a:r>
            <a:r>
              <a:rPr lang="ru-RU" dirty="0" err="1">
                <a:latin typeface="Georgia" charset="0"/>
              </a:rPr>
              <a:t>восстановленния</a:t>
            </a:r>
            <a:r>
              <a:rPr lang="ru-RU" dirty="0">
                <a:latin typeface="Georgia" charset="0"/>
              </a:rPr>
              <a:t> суверенитета России в условиях текущего усиления глобальных геополитических и геоэкономических </a:t>
            </a:r>
            <a:r>
              <a:rPr lang="ru-RU" dirty="0" err="1">
                <a:latin typeface="Georgia" charset="0"/>
              </a:rPr>
              <a:t>дисблансов</a:t>
            </a:r>
            <a:r>
              <a:rPr lang="ru-RU" dirty="0">
                <a:latin typeface="Georgia" charset="0"/>
              </a:rPr>
              <a:t>.</a:t>
            </a:r>
          </a:p>
          <a:p>
            <a:pPr algn="just" fontAlgn="auto">
              <a:spcAft>
                <a:spcPts val="0"/>
              </a:spcAft>
              <a:defRPr/>
            </a:pPr>
            <a:endParaRPr lang="ru-RU" dirty="0">
              <a:latin typeface="Georgia" charset="0"/>
            </a:endParaRPr>
          </a:p>
          <a:p>
            <a:pPr fontAlgn="auto">
              <a:spcAft>
                <a:spcPts val="0"/>
              </a:spcAft>
              <a:defRPr/>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9800" y="2360613"/>
            <a:ext cx="7772400" cy="923925"/>
          </a:xfrm>
        </p:spPr>
        <p:txBody>
          <a:bodyPr>
            <a:normAutofit/>
          </a:bodyPr>
          <a:lstStyle/>
          <a:p>
            <a:pPr eaLnBrk="1" hangingPunct="1"/>
            <a:r>
              <a:rPr lang="ru-RU" sz="3600" smtClean="0">
                <a:latin typeface="Times New Roman" pitchFamily="18" charset="0"/>
              </a:rPr>
              <a:t>Ассиметричная конструкция англосаксонского глобализма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7850" y="836613"/>
            <a:ext cx="8229600" cy="453707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dirty="0"/>
              <a:t>Ключевые характеристики англо-американской неолиберальной модели:</a:t>
            </a:r>
          </a:p>
          <a:p>
            <a:pPr eaLnBrk="1" fontAlgn="auto" hangingPunct="1">
              <a:spcAft>
                <a:spcPts val="0"/>
              </a:spcAft>
              <a:buFont typeface="Wingdings" panose="05000000000000000000" pitchFamily="2" charset="2"/>
              <a:buChar char="Ø"/>
              <a:defRPr/>
            </a:pPr>
            <a:r>
              <a:rPr lang="ru-RU" dirty="0"/>
              <a:t>Преобладание в мировой экономике финансового сектора</a:t>
            </a:r>
          </a:p>
          <a:p>
            <a:pPr eaLnBrk="1" fontAlgn="auto" hangingPunct="1">
              <a:spcAft>
                <a:spcPts val="0"/>
              </a:spcAft>
              <a:buFont typeface="Wingdings" panose="05000000000000000000" pitchFamily="2" charset="2"/>
              <a:buChar char="Ø"/>
              <a:defRPr/>
            </a:pPr>
            <a:r>
              <a:rPr lang="ru-RU" dirty="0"/>
              <a:t>Ослабление суверенитета национальных государств через создание искусственной зависимости национальных воспроизводственных процессов от нестабильной </a:t>
            </a:r>
            <a:r>
              <a:rPr lang="ru-RU" dirty="0" err="1"/>
              <a:t>ситуациина</a:t>
            </a:r>
            <a:r>
              <a:rPr lang="ru-RU" dirty="0"/>
              <a:t> международных финансовых рынках</a:t>
            </a:r>
          </a:p>
          <a:p>
            <a:pPr eaLnBrk="1" fontAlgn="auto" hangingPunct="1">
              <a:spcAft>
                <a:spcPts val="0"/>
              </a:spcAft>
              <a:buFont typeface="Wingdings" panose="05000000000000000000" pitchFamily="2" charset="2"/>
              <a:buChar char="Ø"/>
              <a:defRPr/>
            </a:pPr>
            <a:r>
              <a:rPr lang="ru-RU" dirty="0"/>
              <a:t>Создание новой структуры мировой элиты, включающей в себя не только авторитетных политиков, но и банкиров, предпринимателей, нобелевских лауреатов и т.д.</a:t>
            </a:r>
          </a:p>
          <a:p>
            <a:pPr eaLnBrk="1" fontAlgn="auto" hangingPunct="1">
              <a:spcAft>
                <a:spcPts val="0"/>
              </a:spcAft>
              <a:buFont typeface="Wingdings" panose="05000000000000000000" pitchFamily="2" charset="2"/>
              <a:buChar char="Ø"/>
              <a:defRPr/>
            </a:pPr>
            <a:r>
              <a:rPr lang="ru-RU" dirty="0"/>
              <a:t>Выраженная неприязнь элит к социализации общественного устройства и социально-пространственному </a:t>
            </a:r>
            <a:r>
              <a:rPr lang="ru-RU" dirty="0" err="1"/>
              <a:t>распределнию</a:t>
            </a:r>
            <a:r>
              <a:rPr lang="ru-RU" dirty="0"/>
              <a:t> благ</a:t>
            </a:r>
          </a:p>
          <a:p>
            <a:pPr eaLnBrk="1" fontAlgn="auto" hangingPunct="1">
              <a:spcAft>
                <a:spcPts val="0"/>
              </a:spcAft>
              <a:buFont typeface="Wingdings" panose="05000000000000000000" pitchFamily="2" charset="2"/>
              <a:buChar char="Ø"/>
              <a:defRPr/>
            </a:pPr>
            <a:r>
              <a:rPr lang="ru-RU" dirty="0"/>
              <a:t>Создание информационного хаоса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260350"/>
            <a:ext cx="8229600" cy="5865813"/>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ru-RU" dirty="0"/>
              <a:t>Глобальное распространение англо-американской модели рыночного фундаментализма ускорило прогресс финансового центра за счет социально-экономической деградации производительной периферии мировой экономики. К «линиям разлома» платформы мирового хозяйства можно отнести следующее:</a:t>
            </a:r>
          </a:p>
          <a:p>
            <a:pPr marL="514350" indent="-514350" eaLnBrk="1" fontAlgn="auto" hangingPunct="1">
              <a:spcAft>
                <a:spcPts val="0"/>
              </a:spcAft>
              <a:buFont typeface="+mj-lt"/>
              <a:buAutoNum type="arabicPeriod"/>
              <a:defRPr/>
            </a:pPr>
            <a:r>
              <a:rPr lang="ru-RU" dirty="0"/>
              <a:t>Ассиметричная аккумуляция финансовых, материальных и интеллектуальных активов в англосаксонском ядре</a:t>
            </a:r>
          </a:p>
          <a:p>
            <a:pPr marL="514350" indent="-514350" eaLnBrk="1" fontAlgn="auto" hangingPunct="1">
              <a:spcAft>
                <a:spcPts val="0"/>
              </a:spcAft>
              <a:buFont typeface="+mj-lt"/>
              <a:buAutoNum type="arabicPeriod"/>
              <a:defRPr/>
            </a:pPr>
            <a:r>
              <a:rPr lang="ru-RU" dirty="0"/>
              <a:t>Обусловленность мотивации деятельности экономических агентов иррациональностью и алчностью </a:t>
            </a:r>
          </a:p>
          <a:p>
            <a:pPr marL="514350" indent="-514350" eaLnBrk="1" fontAlgn="auto" hangingPunct="1">
              <a:spcAft>
                <a:spcPts val="0"/>
              </a:spcAft>
              <a:buFont typeface="+mj-lt"/>
              <a:buAutoNum type="arabicPeriod"/>
              <a:defRPr/>
            </a:pPr>
            <a:r>
              <a:rPr lang="ru-RU" dirty="0"/>
              <a:t>Двойные стандарты, действующие в отношениях между центром и периферией мировой экономики</a:t>
            </a:r>
          </a:p>
          <a:p>
            <a:pPr marL="514350" indent="-514350" eaLnBrk="1" fontAlgn="auto" hangingPunct="1">
              <a:spcAft>
                <a:spcPts val="0"/>
              </a:spcAft>
              <a:buFont typeface="+mj-lt"/>
              <a:buAutoNum type="arabicPeriod"/>
              <a:defRPr/>
            </a:pPr>
            <a:r>
              <a:rPr lang="ru-RU" dirty="0"/>
              <a:t>Отсутствие понимания в обществе истоков и фундаментальных причин возникновения указанных злокачественных асимметрий и мотиваций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115888"/>
            <a:ext cx="8229600" cy="6553200"/>
          </a:xfrm>
        </p:spPr>
        <p:txBody>
          <a:bodyPr rtlCol="0">
            <a:noAutofit/>
          </a:bodyPr>
          <a:lstStyle/>
          <a:p>
            <a:pPr marL="0" indent="0" eaLnBrk="1" fontAlgn="auto" hangingPunct="1">
              <a:spcAft>
                <a:spcPts val="0"/>
              </a:spcAft>
              <a:buFont typeface="Arial" panose="020B0604020202020204" pitchFamily="34" charset="0"/>
              <a:buNone/>
              <a:defRPr/>
            </a:pPr>
            <a:r>
              <a:rPr lang="ru-RU" sz="2000" b="1" dirty="0"/>
              <a:t>Воспроизводство англосаксонской модели финансового капитализма порождает следующие риски в планетарных масштабах:</a:t>
            </a:r>
          </a:p>
          <a:p>
            <a:pPr eaLnBrk="1" fontAlgn="auto" hangingPunct="1">
              <a:spcAft>
                <a:spcPts val="0"/>
              </a:spcAft>
              <a:buFont typeface="Wingdings" panose="05000000000000000000" pitchFamily="2" charset="2"/>
              <a:buChar char="q"/>
              <a:defRPr/>
            </a:pPr>
            <a:r>
              <a:rPr lang="ru-RU" sz="1600" dirty="0"/>
              <a:t>Централизация мировой экономической и финансовой систем в целях максимизации экономической </a:t>
            </a:r>
            <a:r>
              <a:rPr lang="ru-RU" sz="1600" dirty="0" err="1"/>
              <a:t>эффективностив</a:t>
            </a:r>
            <a:r>
              <a:rPr lang="ru-RU" sz="1600" dirty="0"/>
              <a:t> рамках разделения управленческих функций между Великобританией и США</a:t>
            </a:r>
          </a:p>
          <a:p>
            <a:pPr eaLnBrk="1" fontAlgn="auto" hangingPunct="1">
              <a:spcAft>
                <a:spcPts val="0"/>
              </a:spcAft>
              <a:buFont typeface="Wingdings" panose="05000000000000000000" pitchFamily="2" charset="2"/>
              <a:buChar char="q"/>
              <a:defRPr/>
            </a:pPr>
            <a:r>
              <a:rPr lang="ru-RU" sz="1600" dirty="0"/>
              <a:t>Получение США и ВБ безусловных привилегий в разработке и модификации «правил игры» в мировой экономике</a:t>
            </a:r>
          </a:p>
          <a:p>
            <a:pPr eaLnBrk="1" fontAlgn="auto" hangingPunct="1">
              <a:spcAft>
                <a:spcPts val="0"/>
              </a:spcAft>
              <a:buFont typeface="Wingdings" panose="05000000000000000000" pitchFamily="2" charset="2"/>
              <a:buChar char="q"/>
              <a:defRPr/>
            </a:pPr>
            <a:r>
              <a:rPr lang="ru-RU" sz="1600" dirty="0"/>
              <a:t>Сохранение за Лондоном и Нью-Йорком непропорциональной высокой доли в крупнейших сегментах мировых финансов</a:t>
            </a:r>
          </a:p>
          <a:p>
            <a:pPr eaLnBrk="1" fontAlgn="auto" hangingPunct="1">
              <a:spcAft>
                <a:spcPts val="0"/>
              </a:spcAft>
              <a:buFont typeface="Wingdings" panose="05000000000000000000" pitchFamily="2" charset="2"/>
              <a:buChar char="q"/>
              <a:defRPr/>
            </a:pPr>
            <a:r>
              <a:rPr lang="ru-RU" sz="1600" dirty="0"/>
              <a:t>Системный характер «информационной асимметрии» в процессах финансовой глобализации</a:t>
            </a:r>
          </a:p>
          <a:p>
            <a:pPr eaLnBrk="1" fontAlgn="auto" hangingPunct="1">
              <a:spcAft>
                <a:spcPts val="0"/>
              </a:spcAft>
              <a:buFont typeface="Wingdings" panose="05000000000000000000" pitchFamily="2" charset="2"/>
              <a:buChar char="q"/>
              <a:defRPr/>
            </a:pPr>
            <a:r>
              <a:rPr lang="ru-RU" sz="1600" dirty="0"/>
              <a:t>Использование глобализации как механизма навязывания другим странам универсальной англосаксонской системы ценностей</a:t>
            </a:r>
          </a:p>
          <a:p>
            <a:pPr eaLnBrk="1" fontAlgn="auto" hangingPunct="1">
              <a:spcAft>
                <a:spcPts val="0"/>
              </a:spcAft>
              <a:buFont typeface="Wingdings" panose="05000000000000000000" pitchFamily="2" charset="2"/>
              <a:buChar char="q"/>
              <a:defRPr/>
            </a:pPr>
            <a:r>
              <a:rPr lang="ru-RU" sz="1600" dirty="0"/>
              <a:t>Исключительная </a:t>
            </a:r>
            <a:r>
              <a:rPr lang="ru-RU" sz="1600" dirty="0" err="1"/>
              <a:t>заангажированность</a:t>
            </a:r>
            <a:r>
              <a:rPr lang="ru-RU" sz="1600" dirty="0"/>
              <a:t> правительств </a:t>
            </a:r>
            <a:r>
              <a:rPr lang="ru-RU" sz="1600" dirty="0" err="1"/>
              <a:t>англосакснских</a:t>
            </a:r>
            <a:r>
              <a:rPr lang="ru-RU" sz="1600" dirty="0"/>
              <a:t> государств в спасении фактически обанкротившихся частных финансовых институтов</a:t>
            </a:r>
          </a:p>
          <a:p>
            <a:pPr eaLnBrk="1" fontAlgn="auto" hangingPunct="1">
              <a:spcAft>
                <a:spcPts val="0"/>
              </a:spcAft>
              <a:buFont typeface="Wingdings" panose="05000000000000000000" pitchFamily="2" charset="2"/>
              <a:buChar char="q"/>
              <a:defRPr/>
            </a:pPr>
            <a:r>
              <a:rPr lang="ru-RU" sz="1600" dirty="0"/>
              <a:t>Чрезмерная зависимость суверенных государств от услуг виртуальных глобальных финансовых посредников в результате переплетения частных и государственных финансовых секторов</a:t>
            </a:r>
          </a:p>
          <a:p>
            <a:pPr eaLnBrk="1" fontAlgn="auto" hangingPunct="1">
              <a:spcAft>
                <a:spcPts val="0"/>
              </a:spcAft>
              <a:buFont typeface="Wingdings" panose="05000000000000000000" pitchFamily="2" charset="2"/>
              <a:buChar char="q"/>
              <a:defRPr/>
            </a:pPr>
            <a:r>
              <a:rPr lang="ru-RU" sz="1600" dirty="0"/>
              <a:t>Аномальная привлекательность англосаксонского рынка недвижимости как одного из наиболее прибыльных активов в соотношении волатильности и доходности в долгосрочной перспективе создает почву для серийных кризисов</a:t>
            </a:r>
          </a:p>
          <a:p>
            <a:pPr eaLnBrk="1" fontAlgn="auto" hangingPunct="1">
              <a:spcAft>
                <a:spcPts val="0"/>
              </a:spcAft>
              <a:buFont typeface="Wingdings" panose="05000000000000000000" pitchFamily="2" charset="2"/>
              <a:buChar char="q"/>
              <a:defRPr/>
            </a:pPr>
            <a:r>
              <a:rPr lang="ru-RU" sz="1600" dirty="0"/>
              <a:t> Сохранение за МВФ статуса институциональной основы международный валютной системы и роли глобального англосаксонского макро-регулятора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1"/>
          </p:nvPr>
        </p:nvSpPr>
        <p:spPr>
          <a:xfrm>
            <a:off x="1981200" y="333375"/>
            <a:ext cx="8229600" cy="6408738"/>
          </a:xfrm>
        </p:spPr>
        <p:txBody>
          <a:bodyPr/>
          <a:lstStyle/>
          <a:p>
            <a:pPr marL="0" indent="0" eaLnBrk="1" hangingPunct="1">
              <a:buFont typeface="Arial" charset="0"/>
              <a:buNone/>
            </a:pPr>
            <a:r>
              <a:rPr lang="ru-RU" smtClean="0"/>
              <a:t>Посредством кейнсианской модели глобальной экономики британский опыт снижения трансакционных издержек был перенесен на глобальный уровень. Эта модель в значительной мере помогла упорядочить и стабилизировать отношения между странами в торговой и финансовой сферах. Однако запас прочности любого механизма ограничен, особенно когда речь идет о мировой экономике. Резкий рост цен на нефть в 1970-х отрицательно повлиял на структуру расходов транснациональных компаний Запада. Фактор дешевой рабочей силы стал основным аргументом для переноса их производственных мощностей в азиатские страны. Главным бенефициаром этого решения стал </a:t>
            </a:r>
            <a:r>
              <a:rPr lang="ru-RU" b="1" smtClean="0"/>
              <a:t>Китай</a:t>
            </a:r>
            <a:r>
              <a:rPr lang="ru-RU"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115888"/>
            <a:ext cx="8229600" cy="6481762"/>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ru-RU" dirty="0"/>
              <a:t>Возросшее участие азиатских компаний в глобальных цепочках добавленной стоимости и неспособность ВТО завершить девятый </a:t>
            </a:r>
            <a:r>
              <a:rPr lang="ru-RU" i="1" dirty="0"/>
              <a:t>((</a:t>
            </a:r>
            <a:r>
              <a:rPr lang="ru-RU" i="1" dirty="0" err="1"/>
              <a:t>Дахийский</a:t>
            </a:r>
            <a:r>
              <a:rPr lang="ru-RU" i="1" dirty="0"/>
              <a:t>?)) раунд </a:t>
            </a:r>
            <a:r>
              <a:rPr lang="ru-RU" dirty="0"/>
              <a:t>переговоров по снижению торговых барьеров послужили стимулом для углубления торгово-экономического сотрудничества стран Азии на региональном уровне.</a:t>
            </a:r>
          </a:p>
          <a:p>
            <a:pPr marL="0" indent="0" eaLnBrk="1" fontAlgn="auto" hangingPunct="1">
              <a:spcAft>
                <a:spcPts val="0"/>
              </a:spcAft>
              <a:buFont typeface="Arial" panose="020B0604020202020204" pitchFamily="34" charset="0"/>
              <a:buNone/>
              <a:defRPr/>
            </a:pPr>
            <a:r>
              <a:rPr lang="ru-RU" dirty="0"/>
              <a:t> Платформой для интенсификации торгового взаимодействия азиатских государств стали двусторонние и многосторонние соглашения о свободной торговле, число которых достигло 249 в 2017 г. На эти соглашения приходится значительная доля торговых и финансовых потоков, а также участия азиатских компаний в глобальны цепочках добавленной стоимости, что ведет к увеличению доли </a:t>
            </a:r>
            <a:r>
              <a:rPr lang="ru-RU" dirty="0" err="1"/>
              <a:t>внутрирегиональной</a:t>
            </a:r>
            <a:r>
              <a:rPr lang="ru-RU" dirty="0"/>
              <a:t> торговли Азии, которая </a:t>
            </a:r>
            <a:r>
              <a:rPr lang="ru-RU" u="sng" dirty="0"/>
              <a:t>в 2016 г</a:t>
            </a:r>
            <a:r>
              <a:rPr lang="ru-RU" dirty="0"/>
              <a:t>. возросла </a:t>
            </a:r>
            <a:r>
              <a:rPr lang="ru-RU" u="sng" dirty="0"/>
              <a:t>до 57,3% </a:t>
            </a:r>
            <a:r>
              <a:rPr lang="ru-RU" dirty="0"/>
              <a:t>от ее общемирового объема.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ъект 2"/>
          <p:cNvSpPr>
            <a:spLocks noGrp="1"/>
          </p:cNvSpPr>
          <p:nvPr>
            <p:ph idx="1"/>
          </p:nvPr>
        </p:nvSpPr>
        <p:spPr>
          <a:xfrm>
            <a:off x="1981200" y="188913"/>
            <a:ext cx="8229600" cy="6669087"/>
          </a:xfrm>
        </p:spPr>
        <p:txBody>
          <a:bodyPr/>
          <a:lstStyle/>
          <a:p>
            <a:pPr marL="0" indent="0" eaLnBrk="1" hangingPunct="1">
              <a:buFont typeface="Arial" charset="0"/>
              <a:buNone/>
            </a:pPr>
            <a:r>
              <a:rPr lang="ru-RU" b="1" smtClean="0"/>
              <a:t>АСЕАН</a:t>
            </a:r>
            <a:r>
              <a:rPr lang="ru-RU" smtClean="0"/>
              <a:t>-ключевой компонент Регионального всеобъемлющего экономического партнерства. В результате подписания этого межрегионального торгового соглашения может возникнуть </a:t>
            </a:r>
            <a:r>
              <a:rPr lang="ru-RU" u="sng" smtClean="0"/>
              <a:t>крупнейшее в мире единое экономическое пространство</a:t>
            </a:r>
            <a:r>
              <a:rPr lang="ru-RU" smtClean="0"/>
              <a:t>, участниками которого кроме стран АСЕАН станут Япония, Китай, Южная Корея, Индия, Новая Зеландия и Австралия. Отдельное торговое трехстороннее соглашение может быть также заключено в Северо-восточной Азии между Японией, Китаем и Южной Кореей.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1847850" y="260350"/>
            <a:ext cx="8640763" cy="6408738"/>
          </a:xfrm>
        </p:spPr>
        <p:txBody>
          <a:bodyPr/>
          <a:lstStyle/>
          <a:p>
            <a:pPr marL="0" indent="0" eaLnBrk="1" hangingPunct="1">
              <a:buFont typeface="Arial" charset="0"/>
              <a:buNone/>
            </a:pPr>
            <a:r>
              <a:rPr lang="ru-RU" smtClean="0"/>
              <a:t>На саммите Азиатско-Тихоокеанского экономического сотрудничества, которое проходило 14 ноября 2014, Китай выступил с инициативой заключения Соглашения о создании зоны свободной торговли в Азиатско-Тихоокеанском регионе. Все эти инициативы стали своеобразным ответом Китая на проекты торговых </a:t>
            </a:r>
            <a:r>
              <a:rPr lang="ru-RU" i="1" smtClean="0"/>
              <a:t>мегаблоков</a:t>
            </a:r>
            <a:r>
              <a:rPr lang="ru-RU" smtClean="0"/>
              <a:t>, разработанных под эгидой США – </a:t>
            </a:r>
            <a:r>
              <a:rPr lang="ru-RU" u="sng" smtClean="0"/>
              <a:t>Трансатлантического торгово-инвестиционного партнерства и Трантихоокеанского партнерства.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ъект 2"/>
          <p:cNvSpPr>
            <a:spLocks noGrp="1"/>
          </p:cNvSpPr>
          <p:nvPr>
            <p:ph idx="1"/>
          </p:nvPr>
        </p:nvSpPr>
        <p:spPr>
          <a:xfrm>
            <a:off x="1981200" y="188913"/>
            <a:ext cx="8229600" cy="6480175"/>
          </a:xfrm>
        </p:spPr>
        <p:txBody>
          <a:bodyPr/>
          <a:lstStyle/>
          <a:p>
            <a:pPr marL="0" indent="0" eaLnBrk="1" hangingPunct="1">
              <a:buFont typeface="Arial" charset="0"/>
              <a:buNone/>
            </a:pPr>
            <a:r>
              <a:rPr lang="ru-RU" smtClean="0"/>
              <a:t>Сохранение за долларом статуса основной мировой валюты порождает серьезные проблемы для полноценного включения Китая в процессы финансовой глобализации. МВФ определяет финансовую глобализацию как взаимосвязь стран через трансграничное владение финансовыми активами, которая измеряется как отношение суммы иностранных активов и обязательств страны к ВВП.</a:t>
            </a:r>
          </a:p>
          <a:p>
            <a:pPr marL="0" indent="0" eaLnBrk="1" hangingPunct="1">
              <a:buFont typeface="Arial" charset="0"/>
              <a:buNone/>
            </a:pPr>
            <a:r>
              <a:rPr lang="ru-RU" smtClean="0"/>
              <a:t>Если принимать во внимание данную формулировку, то степень влияния той или иной страны на процессы финансовой глобализации определяется размером подконтрольных ей международных финансовых активов и обязательств.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188913"/>
            <a:ext cx="8229600" cy="6480175"/>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ru-RU" dirty="0"/>
              <a:t>По мнению американского финансиста Дж. Сороса мировой финансовый рынок функционирует по модели «центр-периферия». </a:t>
            </a:r>
          </a:p>
          <a:p>
            <a:pPr marL="0" indent="0" eaLnBrk="1" fontAlgn="auto" hangingPunct="1">
              <a:spcAft>
                <a:spcPts val="0"/>
              </a:spcAft>
              <a:buFont typeface="Arial" panose="020B0604020202020204" pitchFamily="34" charset="0"/>
              <a:buNone/>
              <a:defRPr/>
            </a:pPr>
            <a:r>
              <a:rPr lang="ru-RU" dirty="0" err="1"/>
              <a:t>Дж.Сорос</a:t>
            </a:r>
            <a:r>
              <a:rPr lang="ru-RU" dirty="0"/>
              <a:t> о модели: </a:t>
            </a:r>
            <a:r>
              <a:rPr lang="ru-RU" sz="3400" i="1" dirty="0"/>
              <a:t>«Финансовые рынки «всасывают» большую часть сбережений и прибыли, создаваемых во всем мире, перекачивают их в центр, откуда они затем вновь отправляются на периферию либо непосредственно через финансовые инструменты вроде активов и облигаций, либо опосредованно через транснациональные корпорации»</a:t>
            </a:r>
            <a:endParaRPr lang="ru-RU" sz="3600" i="1" dirty="0"/>
          </a:p>
          <a:p>
            <a:pPr marL="0" indent="0" eaLnBrk="1" fontAlgn="auto" hangingPunct="1">
              <a:spcAft>
                <a:spcPts val="0"/>
              </a:spcAft>
              <a:buFont typeface="Arial" panose="020B0604020202020204" pitchFamily="34" charset="0"/>
              <a:buNone/>
              <a:defRPr/>
            </a:pPr>
            <a:r>
              <a:rPr lang="ru-RU" sz="3100" dirty="0"/>
              <a:t>Центром финансового рынка, с точки зрения, Сороса, выступают Нью-Йорк и Лондон, где совершается наибольшее число международных финансовых сделок, а также офшорные зоны – место концентрации наиболее активных и мобильных финансовых капиталов. </a:t>
            </a:r>
          </a:p>
          <a:p>
            <a:pPr marL="0" indent="0" eaLnBrk="1" fontAlgn="auto" hangingPunct="1">
              <a:spcAft>
                <a:spcPts val="0"/>
              </a:spcAft>
              <a:buFont typeface="Arial" panose="020B0604020202020204" pitchFamily="34" charset="0"/>
              <a:buNone/>
              <a:defRPr/>
            </a:pPr>
            <a:endParaRPr lang="ru-RU" dirty="0"/>
          </a:p>
          <a:p>
            <a:pPr marL="0" indent="0" eaLnBrk="1" fontAlgn="auto" hangingPunct="1">
              <a:spcAft>
                <a:spcPts val="0"/>
              </a:spcAft>
              <a:buFont typeface="Arial" panose="020B0604020202020204" pitchFamily="34" charset="0"/>
              <a:buNone/>
              <a:defRPr/>
            </a:pPr>
            <a:r>
              <a:rPr lang="ru-RU" b="1" dirty="0"/>
              <a:t>В 2017 г. В 10 странах было сконцентрировано 63,2% накопленного размера прямых иностранных инвестиций  и 68,9% портфельных иностранных инвестиций.</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ъект 2"/>
          <p:cNvSpPr>
            <a:spLocks noGrp="1"/>
          </p:cNvSpPr>
          <p:nvPr>
            <p:ph idx="1"/>
          </p:nvPr>
        </p:nvSpPr>
        <p:spPr>
          <a:xfrm>
            <a:off x="1981200" y="115888"/>
            <a:ext cx="8229600" cy="6553200"/>
          </a:xfrm>
        </p:spPr>
        <p:txBody>
          <a:bodyPr/>
          <a:lstStyle/>
          <a:p>
            <a:pPr marL="0" indent="0" eaLnBrk="1" hangingPunct="1">
              <a:buFont typeface="Arial" charset="0"/>
              <a:buNone/>
            </a:pPr>
            <a:r>
              <a:rPr lang="ru-RU" smtClean="0"/>
              <a:t>Таким образом, несмотря на значительное увеличение веса Китая в мировой экономике и включение юаня в валютную корзину СПЗ, доллар продолжает играть ключевую роль на мировом рынке, в расчетах по сделкам международной продажи товаров и услуг, а также выступать в качестве основной валюты цены при заключении внешнеторговых контрактов. Помимо этого, доллар служит главным резервным активом в портфелях Центробанков (свыше 60%). В долларах также деноминировано более 50% международных депозитов, кредитов и долговых обязательств.</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ъект 2"/>
          <p:cNvSpPr>
            <a:spLocks noGrp="1"/>
          </p:cNvSpPr>
          <p:nvPr>
            <p:ph idx="1"/>
          </p:nvPr>
        </p:nvSpPr>
        <p:spPr>
          <a:xfrm>
            <a:off x="2019300" y="398463"/>
            <a:ext cx="8229600" cy="5024437"/>
          </a:xfrm>
        </p:spPr>
        <p:txBody>
          <a:bodyPr/>
          <a:lstStyle/>
          <a:p>
            <a:pPr marL="0" indent="0" eaLnBrk="1" hangingPunct="1">
              <a:buFont typeface="Arial" charset="0"/>
              <a:buNone/>
            </a:pPr>
            <a:r>
              <a:rPr lang="ru-RU" smtClean="0"/>
              <a:t>Великобритания так же выступает местом размещения самого большого числа головных офисов и филиалов крупнейших транснациональных банков и компаний. Товарные биржи Лондона формируют мировой уровень цен на драгоценные и цветные металлы. Каждый день в Лондоне рассчитывается наиболее значимая в мире финансов ставка процента – </a:t>
            </a:r>
            <a:r>
              <a:rPr lang="ru-RU" i="1" u="sng" smtClean="0"/>
              <a:t>ЛИБОР. </a:t>
            </a:r>
            <a:endParaRPr lang="ru-RU" i="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757738" y="42863"/>
            <a:ext cx="3019425" cy="854075"/>
          </a:xfrm>
        </p:spPr>
        <p:txBody>
          <a:bodyPr/>
          <a:lstStyle/>
          <a:p>
            <a:pPr eaLnBrk="1" hangingPunct="1"/>
            <a:r>
              <a:rPr lang="ru-RU" smtClean="0"/>
              <a:t>Введение</a:t>
            </a:r>
          </a:p>
        </p:txBody>
      </p:sp>
      <p:graphicFrame>
        <p:nvGraphicFramePr>
          <p:cNvPr id="4" name="Объект 3"/>
          <p:cNvGraphicFramePr>
            <a:graphicFrameLocks noGrp="1"/>
          </p:cNvGraphicFramePr>
          <p:nvPr>
            <p:ph idx="1"/>
          </p:nvPr>
        </p:nvGraphicFramePr>
        <p:xfrm>
          <a:off x="431129" y="896983"/>
          <a:ext cx="7208519" cy="28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3"/>
          <p:cNvGraphicFramePr>
            <a:graphicFrameLocks/>
          </p:cNvGraphicFramePr>
          <p:nvPr/>
        </p:nvGraphicFramePr>
        <p:xfrm>
          <a:off x="838200" y="2602991"/>
          <a:ext cx="10515600" cy="5097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Объект 3"/>
          <p:cNvGraphicFramePr>
            <a:graphicFrameLocks/>
          </p:cNvGraphicFramePr>
          <p:nvPr/>
        </p:nvGraphicFramePr>
        <p:xfrm>
          <a:off x="6392091" y="606425"/>
          <a:ext cx="6183085" cy="37826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ъект 2"/>
          <p:cNvSpPr>
            <a:spLocks noGrp="1"/>
          </p:cNvSpPr>
          <p:nvPr>
            <p:ph idx="1"/>
          </p:nvPr>
        </p:nvSpPr>
        <p:spPr>
          <a:xfrm>
            <a:off x="1919288" y="4025900"/>
            <a:ext cx="8229600" cy="2808288"/>
          </a:xfrm>
        </p:spPr>
        <p:txBody>
          <a:bodyPr/>
          <a:lstStyle/>
          <a:p>
            <a:pPr marL="0" indent="0" eaLnBrk="1" hangingPunct="1">
              <a:buFont typeface="Arial" charset="0"/>
              <a:buNone/>
            </a:pPr>
            <a:r>
              <a:rPr lang="ru-RU" smtClean="0"/>
              <a:t>«Глобальная борьба финансовых ТНК в рамках финансовой глобализации становится решающим фактором социально-экономической жизни не только отдельных капиталов, но и стран, народов»</a:t>
            </a:r>
          </a:p>
          <a:p>
            <a:pPr marL="0" indent="0" algn="r" eaLnBrk="1" hangingPunct="1">
              <a:buFont typeface="Arial" charset="0"/>
              <a:buNone/>
            </a:pPr>
            <a:r>
              <a:rPr lang="ru-RU" i="1" u="sng" smtClean="0"/>
              <a:t>Профессор МГУ имени Ломоносова Бузгалин А.В.</a:t>
            </a:r>
          </a:p>
        </p:txBody>
      </p:sp>
      <p:pic>
        <p:nvPicPr>
          <p:cNvPr id="43010" name="Picture 2" descr="C:\Users\dell\Desktop\Aleksandr_Buzgalin.jpg"/>
          <p:cNvPicPr>
            <a:picLocks noChangeAspect="1" noChangeArrowheads="1"/>
          </p:cNvPicPr>
          <p:nvPr/>
        </p:nvPicPr>
        <p:blipFill>
          <a:blip r:embed="rId2"/>
          <a:srcRect/>
          <a:stretch>
            <a:fillRect/>
          </a:stretch>
        </p:blipFill>
        <p:spPr bwMode="auto">
          <a:xfrm>
            <a:off x="3863975" y="115888"/>
            <a:ext cx="3960813" cy="381793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115888"/>
            <a:ext cx="8229600" cy="6481762"/>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ru-RU" dirty="0"/>
              <a:t>С учетом подконтрольности международных финансовых рынков англо-американским институтам, системного разделения мировой экономики на «потребляющий центр» и «</a:t>
            </a:r>
            <a:r>
              <a:rPr lang="ru-RU" dirty="0" err="1"/>
              <a:t>произдоственную</a:t>
            </a:r>
            <a:r>
              <a:rPr lang="ru-RU" dirty="0"/>
              <a:t> периферию», всяческого поощрения Западом русофобских настроений и продолжения антироссийских санкций, дальнейшая интеграция России в систему мировых финансов может иметь разрушительные последствия для экономического развития и финансового суверенитета страны. </a:t>
            </a:r>
          </a:p>
          <a:p>
            <a:pPr marL="0" indent="0" eaLnBrk="1" fontAlgn="auto" hangingPunct="1">
              <a:spcAft>
                <a:spcPts val="0"/>
              </a:spcAft>
              <a:buFont typeface="Arial" panose="020B0604020202020204" pitchFamily="34" charset="0"/>
              <a:buNone/>
              <a:defRPr/>
            </a:pPr>
            <a:r>
              <a:rPr lang="ru-RU" dirty="0"/>
              <a:t>Решающим фактором в формировании альтернативного евразийского экономического пространства, независимого от англосаксонских «правил игры», должно стать активное создание Россией собственных финансовых институтов. </a:t>
            </a:r>
          </a:p>
          <a:p>
            <a:pPr marL="0" indent="0" eaLnBrk="1" fontAlgn="auto" hangingPunct="1">
              <a:spcAft>
                <a:spcPts val="0"/>
              </a:spcAft>
              <a:buFont typeface="Arial" panose="020B0604020202020204" pitchFamily="34" charset="0"/>
              <a:buNone/>
              <a:defRPr/>
            </a:pPr>
            <a:r>
              <a:rPr lang="ru-RU" dirty="0"/>
              <a:t>При этом политэкономическая система призвана сыграть ключевую роль в формировании ценностной платформы, ориентированной на всестороннее развитие человека и социума в рамках </a:t>
            </a:r>
            <a:r>
              <a:rPr lang="ru-RU" dirty="0" err="1"/>
              <a:t>ноосферно</a:t>
            </a:r>
            <a:r>
              <a:rPr lang="ru-RU" dirty="0"/>
              <a:t>-космической парадигмы, </a:t>
            </a:r>
            <a:r>
              <a:rPr lang="ru-RU" dirty="0" err="1"/>
              <a:t>невстраиваемой</a:t>
            </a:r>
            <a:r>
              <a:rPr lang="ru-RU" dirty="0"/>
              <a:t> в неолиберальную матрицу и несопоставимой с мировой гегемонией ТНК-монополий</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p:txBody>
          <a:bodyPr>
            <a:normAutofit/>
          </a:bodyPr>
          <a:lstStyle/>
          <a:p>
            <a:pPr eaLnBrk="1" hangingPunct="1"/>
            <a:r>
              <a:rPr lang="ru-RU" sz="5400" smtClean="0"/>
              <a:t/>
            </a:r>
            <a:br>
              <a:rPr lang="ru-RU" sz="5400" smtClean="0"/>
            </a:br>
            <a:r>
              <a:rPr lang="ru-RU" sz="5400" smtClean="0">
                <a:latin typeface="Times New Roman" pitchFamily="18" charset="0"/>
              </a:rPr>
              <a:t>Политэкономические основы финансовой глобализации.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8200" y="738188"/>
            <a:ext cx="10515600" cy="952500"/>
          </a:xfrm>
        </p:spPr>
        <p:txBody>
          <a:bodyPr rtlCol="0">
            <a:normAutofit fontScale="90000"/>
          </a:bodyPr>
          <a:lstStyle/>
          <a:p>
            <a:pPr algn="ctr" eaLnBrk="1" fontAlgn="auto" hangingPunct="1">
              <a:spcAft>
                <a:spcPts val="0"/>
              </a:spcAft>
              <a:defRPr/>
            </a:pPr>
            <a:r>
              <a:rPr lang="ru-RU" sz="3600" dirty="0"/>
              <a:t>С окончанием противостояния капиталистической и социалистической системы глобальная экономика приходит всё к большему хаосу :</a:t>
            </a:r>
            <a:r>
              <a:rPr lang="ru-RU" dirty="0"/>
              <a:t/>
            </a:r>
            <a:br>
              <a:rPr lang="ru-RU" dirty="0"/>
            </a:br>
            <a:endParaRPr lang="ru-RU" dirty="0"/>
          </a:p>
        </p:txBody>
      </p:sp>
      <p:sp>
        <p:nvSpPr>
          <p:cNvPr id="3" name="Объект 2">
            <a:extLst>
              <a:ext uri="{FF2B5EF4-FFF2-40B4-BE49-F238E27FC236}"/>
            </a:extLst>
          </p:cNvPr>
          <p:cNvSpPr>
            <a:spLocks noGrp="1"/>
          </p:cNvSpPr>
          <p:nvPr>
            <p:ph idx="1"/>
          </p:nvPr>
        </p:nvSpPr>
        <p:spPr>
          <a:xfrm>
            <a:off x="838200" y="1690688"/>
            <a:ext cx="10515600" cy="4486275"/>
          </a:xfrm>
        </p:spPr>
        <p:txBody>
          <a:bodyPr rtlCol="0">
            <a:normAutofit fontScale="77500" lnSpcReduction="20000"/>
          </a:bodyPr>
          <a:lstStyle/>
          <a:p>
            <a:pPr marL="514350" indent="-514350" eaLnBrk="1" fontAlgn="auto" hangingPunct="1">
              <a:spcAft>
                <a:spcPts val="0"/>
              </a:spcAft>
              <a:buFont typeface="+mj-lt"/>
              <a:buAutoNum type="arabicPeriod"/>
              <a:defRPr/>
            </a:pPr>
            <a:r>
              <a:rPr lang="ru-RU" dirty="0"/>
              <a:t>центробежные тенденции в интеграционных экономических группировках</a:t>
            </a:r>
          </a:p>
          <a:p>
            <a:pPr marL="514350" indent="-514350" eaLnBrk="1" fontAlgn="auto" hangingPunct="1">
              <a:spcAft>
                <a:spcPts val="0"/>
              </a:spcAft>
              <a:buFont typeface="+mj-lt"/>
              <a:buAutoNum type="arabicPeriod"/>
              <a:defRPr/>
            </a:pPr>
            <a:r>
              <a:rPr lang="ru-RU" dirty="0"/>
              <a:t>эскалация региональных вооруженных конфликтов</a:t>
            </a:r>
          </a:p>
          <a:p>
            <a:pPr marL="514350" indent="-514350" eaLnBrk="1" fontAlgn="auto" hangingPunct="1">
              <a:spcAft>
                <a:spcPts val="0"/>
              </a:spcAft>
              <a:buFont typeface="+mj-lt"/>
              <a:buAutoNum type="arabicPeriod"/>
              <a:defRPr/>
            </a:pPr>
            <a:r>
              <a:rPr lang="ru-RU" dirty="0"/>
              <a:t>авральный характер работы системных учреждений, полностью поглощенных решением сиюминутных задач</a:t>
            </a:r>
          </a:p>
          <a:p>
            <a:pPr marL="514350" indent="-514350" eaLnBrk="1" fontAlgn="auto" hangingPunct="1">
              <a:spcAft>
                <a:spcPts val="0"/>
              </a:spcAft>
              <a:buFont typeface="+mj-lt"/>
              <a:buAutoNum type="arabicPeriod"/>
              <a:defRPr/>
            </a:pPr>
            <a:r>
              <a:rPr lang="ru-RU" dirty="0"/>
              <a:t>ощущение постоянно надвигающегося кризиса</a:t>
            </a:r>
          </a:p>
          <a:p>
            <a:pPr marL="514350" indent="-514350" eaLnBrk="1" fontAlgn="auto" hangingPunct="1">
              <a:spcAft>
                <a:spcPts val="0"/>
              </a:spcAft>
              <a:buFont typeface="+mj-lt"/>
              <a:buAutoNum type="arabicPeriod"/>
              <a:defRPr/>
            </a:pPr>
            <a:r>
              <a:rPr lang="ru-RU" dirty="0"/>
              <a:t>возрастающая социальная поляризация общества в крупнейших экономиках мира</a:t>
            </a:r>
          </a:p>
          <a:p>
            <a:pPr marL="514350" indent="-514350" eaLnBrk="1" fontAlgn="auto" hangingPunct="1">
              <a:spcAft>
                <a:spcPts val="0"/>
              </a:spcAft>
              <a:buFont typeface="+mj-lt"/>
              <a:buAutoNum type="arabicPeriod"/>
              <a:defRPr/>
            </a:pPr>
            <a:r>
              <a:rPr lang="ru-RU" dirty="0"/>
              <a:t>геополитическая неопределенность</a:t>
            </a:r>
          </a:p>
          <a:p>
            <a:pPr marL="514350" indent="-514350" eaLnBrk="1" fontAlgn="auto" hangingPunct="1">
              <a:spcAft>
                <a:spcPts val="0"/>
              </a:spcAft>
              <a:buFont typeface="+mj-lt"/>
              <a:buAutoNum type="arabicPeriod"/>
              <a:defRPr/>
            </a:pPr>
            <a:r>
              <a:rPr lang="ru-RU" dirty="0"/>
              <a:t>стагнация мировой торговли и инвестиций</a:t>
            </a:r>
          </a:p>
          <a:p>
            <a:pPr marL="514350" indent="-514350" eaLnBrk="1" fontAlgn="auto" hangingPunct="1">
              <a:spcAft>
                <a:spcPts val="0"/>
              </a:spcAft>
              <a:buFont typeface="+mj-lt"/>
              <a:buAutoNum type="arabicPeriod"/>
              <a:defRPr/>
            </a:pPr>
            <a:r>
              <a:rPr lang="ru-RU" dirty="0"/>
              <a:t>миграционные волны, грозящие перерасти в демографическую катастрофу</a:t>
            </a:r>
          </a:p>
          <a:p>
            <a:pPr marL="514350" indent="-514350" eaLnBrk="1" fontAlgn="auto" hangingPunct="1">
              <a:spcAft>
                <a:spcPts val="0"/>
              </a:spcAft>
              <a:buFont typeface="+mj-lt"/>
              <a:buAutoNum type="arabicPeriod"/>
              <a:defRPr/>
            </a:pPr>
            <a:r>
              <a:rPr lang="ru-RU" dirty="0"/>
              <a:t>кластеризация</a:t>
            </a:r>
          </a:p>
          <a:p>
            <a:pPr marL="514350" indent="-514350" eaLnBrk="1" fontAlgn="auto" hangingPunct="1">
              <a:spcAft>
                <a:spcPts val="0"/>
              </a:spcAft>
              <a:buFont typeface="+mj-lt"/>
              <a:buAutoNum type="arabicPeriod"/>
              <a:defRPr/>
            </a:pPr>
            <a:r>
              <a:rPr lang="ru-RU" dirty="0"/>
              <a:t>цифровизация</a:t>
            </a:r>
          </a:p>
          <a:p>
            <a:pPr marL="514350" indent="-514350" eaLnBrk="1" fontAlgn="auto" hangingPunct="1">
              <a:spcAft>
                <a:spcPts val="0"/>
              </a:spcAft>
              <a:buFont typeface="+mj-lt"/>
              <a:buAutoNum type="arabicPeriod"/>
              <a:defRPr/>
            </a:pPr>
            <a:r>
              <a:rPr lang="ru-RU" dirty="0" err="1"/>
              <a:t>трансгумманизация</a:t>
            </a:r>
            <a:endParaRPr lang="ru-RU" dirty="0"/>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14325"/>
            <a:ext cx="10515600" cy="6267450"/>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ru-RU" dirty="0"/>
              <a:t>Два противоположных императива определяют развитие мировой экономики на современном этапе— поддержание устойчивых темпов экономического роста и недопущение уничтожения планетарной экосистемы в процессе истощения не возобновляемых ресурсов Земли. Половина мировых денежных сбережений приходится на развивающиеся страны. Развивающиеся страны обязаны вкладывать эти ресурсы в развитие своих национальных экономик с целью достижения паритетного экономического положения с индустриально развитыми странами Запада. Такая модель инвестирования создает предпосылки для выравнивания глобальных дисбалансов. Однако в реальности этого добиться сложно, так как по каналам международного резервирования сбережения периферии неизменно направляются в центр мировой экономики для финансирования долговой модели экономического роста.</a:t>
            </a:r>
          </a:p>
          <a:p>
            <a:pPr marL="0" indent="0" eaLnBrk="1" fontAlgn="auto" hangingPunct="1">
              <a:spcAft>
                <a:spcPts val="0"/>
              </a:spcAft>
              <a:buFont typeface="Arial" panose="020B0604020202020204" pitchFamily="34" charset="0"/>
              <a:buNone/>
              <a:defRPr/>
            </a:pPr>
            <a:r>
              <a:rPr lang="ru-RU" dirty="0"/>
              <a:t>Урегулирование мирового финансового и экономического кризиса продемонстрировало неэффективность работы системы институтов ООН в разрешении проблем асимметричного развития мировой экономики. «Группа двадцати», несмотря на включение в ее состав развивающихся стран, выступает таким же проводником глобализации, как и «Группа семи» — только в расширенном формате. Стратегия «Группы двадцати» о возвращении глобальной экономики на траекторию «уверенного, устойчивого н сбалансированного роста» не содержит в себе никаких механизмов, действие которых было направлено на сдерживание активности транснациональных компаний по эксплуатации природного ландшафта и ресурсного богатства планеты. Она призвана законсервировать нынешнюю неолиберальную модель развития глобальной экономики, целью которой, как и в докризисный период, выступает максимизация прибыли.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85763"/>
            <a:ext cx="10515600" cy="60674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dirty="0"/>
              <a:t>В 1990—2016 годах темпы прироста мирового ВВП в три раза отставали от темпов прироста добавленной стоимости, производимых транснациональными корпорациями. прирост совокупных финансовых активов транснациональных компаний в этот период опережал прирост мирового ВВП в восемь раз. Такой разрыв приводит к огромным социальным диспропорциям, как в мировом масштабе, так и на национальном уровне с учетом того, что в транснациональных компаниях занято всего 2,5% трудоспособного населения мира. При отсутствии эффективных инструментов регулирования глобальных дисбалансов, порождаемых свободным движением транснационального капитала, достижение цели максимизации прибыли и является главной причиной экономического хаоса и геополитической неопределенности.</a:t>
            </a:r>
          </a:p>
          <a:p>
            <a:pPr marL="0" indent="0" eaLnBrk="1" fontAlgn="auto" hangingPunct="1">
              <a:spcAft>
                <a:spcPts val="0"/>
              </a:spcAft>
              <a:buFont typeface="Arial" panose="020B0604020202020204" pitchFamily="34" charset="0"/>
              <a:buNone/>
              <a:defRPr/>
            </a:pPr>
            <a:r>
              <a:rPr lang="ru-RU" dirty="0"/>
              <a:t>Сверхзадачей современного этапа глобализации является оцифровывание экономики и человека. С 1980-х годов основным механизмом ее реализации являются разнообразные компьютерные гаджеты и продукты финансовой инженерии. С их помощью человек медленно «врастает» в виртуальное пространство интернета. ( Притягательность интернета усиливается за счет его наполнения разнообразными инструментами быстрого заработка.)</a:t>
            </a:r>
          </a:p>
          <a:p>
            <a:pPr marL="0" indent="0" eaLnBrk="1" fontAlgn="auto" hangingPunct="1">
              <a:spcAft>
                <a:spcPts val="0"/>
              </a:spcAft>
              <a:buFont typeface="Arial" panose="020B0604020202020204" pitchFamily="34" charset="0"/>
              <a:buNone/>
              <a:defRPr/>
            </a:pPr>
            <a:r>
              <a:rPr lang="ru-RU" dirty="0"/>
              <a:t>С 1971 мировой финансовый рынок формируется как огромная непроизводительная надстройка подконтрольная англо-американскому мир-системному ядру.</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242888"/>
            <a:ext cx="10515600" cy="593407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ru-RU" dirty="0"/>
              <a:t>Финансовая глобализация в учебной литературе определяется как растущая взаимозависимость стран на основе увеличения и разнообразия международных валютных, кредитных и финансовых операций с использованием информационных технологи. В научных рассуждениях финансовая глобализация представляется закономерностью эволюционного развития социума, качественной модификацией воспроизводственных структур в условиях исчерпания природных ресурсов, объективным результатом научно-технического прогресса и </a:t>
            </a:r>
            <a:r>
              <a:rPr lang="ru-RU" dirty="0" err="1"/>
              <a:t>тд</a:t>
            </a:r>
            <a:r>
              <a:rPr lang="ru-RU" dirty="0"/>
              <a:t>.</a:t>
            </a:r>
          </a:p>
          <a:p>
            <a:pPr marL="0" indent="0" eaLnBrk="1" fontAlgn="auto" hangingPunct="1">
              <a:spcAft>
                <a:spcPts val="0"/>
              </a:spcAft>
              <a:buFont typeface="Arial" panose="020B0604020202020204" pitchFamily="34" charset="0"/>
              <a:buNone/>
              <a:defRPr/>
            </a:pPr>
            <a:r>
              <a:rPr lang="ru-RU" dirty="0"/>
              <a:t>С точки Зрения мир-системного анализа, финансовая глобализация является инструментом подведения глобального социума под унифицированную систему финансово-экономических стандартов и норм социального поведении с одной единственной целью –создание общества, подконтрольного интересам англосаксонской финансовой </a:t>
            </a:r>
            <a:r>
              <a:rPr lang="ru-RU" dirty="0" err="1"/>
              <a:t>капиталократии</a:t>
            </a:r>
            <a:r>
              <a:rPr lang="ru-RU" dirty="0"/>
              <a:t>. Англо-американская глобализации в ее нынешнем виде едва ли имела бы место, если бы только Англии не удалось воплотить в жизнь целый ряд революционных экономических идей.</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1014413" y="349250"/>
            <a:ext cx="10848975" cy="893763"/>
          </a:xfrm>
        </p:spPr>
        <p:txBody>
          <a:bodyPr/>
          <a:lstStyle/>
          <a:p>
            <a:pPr algn="ctr" eaLnBrk="1" hangingPunct="1"/>
            <a:r>
              <a:rPr lang="ru-RU" sz="2800" smtClean="0">
                <a:latin typeface="Times New Roman" pitchFamily="18" charset="0"/>
              </a:rPr>
              <a:t>Глобальный вклад Великобритании в формирование институциональной матрицы финансовой глобализации</a:t>
            </a:r>
            <a:r>
              <a:rPr lang="ru-RU" sz="3200" smtClean="0"/>
              <a:t>.</a:t>
            </a:r>
          </a:p>
        </p:txBody>
      </p:sp>
      <p:graphicFrame>
        <p:nvGraphicFramePr>
          <p:cNvPr id="51239" name="Group 39"/>
          <p:cNvGraphicFramePr>
            <a:graphicFrameLocks noGrp="1"/>
          </p:cNvGraphicFramePr>
          <p:nvPr>
            <p:ph idx="1"/>
          </p:nvPr>
        </p:nvGraphicFramePr>
        <p:xfrm>
          <a:off x="1847850" y="1257300"/>
          <a:ext cx="10067925" cy="5459413"/>
        </p:xfrm>
        <a:graphic>
          <a:graphicData uri="http://schemas.openxmlformats.org/drawingml/2006/table">
            <a:tbl>
              <a:tblPr/>
              <a:tblGrid>
                <a:gridCol w="5033963"/>
                <a:gridCol w="5033962"/>
              </a:tblGrid>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Первый этап (1694-1970)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Второй этап (1980-е годы- по настоящее время)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1. Централизация денежно-кредитного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обращения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1. Финансовое дерегулирование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2. Промышленная революция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2. Большая приватизация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3. Теории свободного рынка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3. Офшоризация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4. Империализм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4. Международные стандарты финансовой отчетности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5. Экономический либерализм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5. Английское общее право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6. Золотой стандарт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6. Антициклическая политика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7. Международные финансовые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организации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7. Таргетирование инфляции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8. Рынок евродолларов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8. Государственно-частное партнерство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9. Всемирная паутина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800100"/>
            <a:ext cx="10515600" cy="5838825"/>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dirty="0"/>
              <a:t>Революции в сфере финансов и производства были ключевыми характеристиками первого этапа </a:t>
            </a:r>
            <a:r>
              <a:rPr lang="ru-RU" dirty="0" err="1"/>
              <a:t>англобализации</a:t>
            </a:r>
            <a:r>
              <a:rPr lang="ru-RU" dirty="0"/>
              <a:t>, длившегося в период с 1694 года по начало 1970-х годов.</a:t>
            </a:r>
          </a:p>
          <a:p>
            <a:pPr marL="0" indent="0" eaLnBrk="1" fontAlgn="auto" hangingPunct="1">
              <a:spcAft>
                <a:spcPts val="0"/>
              </a:spcAft>
              <a:buFont typeface="Arial" panose="020B0604020202020204" pitchFamily="34" charset="0"/>
              <a:buNone/>
              <a:defRPr/>
            </a:pPr>
            <a:r>
              <a:rPr lang="ru-RU" dirty="0"/>
              <a:t>Важным новшеством, предопределившим последующие успехи Англии в мировой экономике, стала централизация денежно-кредитного обращения. Ключевым событием в данной связи является учреждение Английского центрального банка в 1694 году. Этот банк был создан по образцу Амстердамского банка в форме частного акционерного общества. (Однако компетенции Банка Англии распространялись на больший круг вопросов, чем у его голландского прототипа.) Так, приоритетной и главной целью Английского банка было кредитование правительства, поэтому привилегированным положением пользовались акционеры, готовые предоставить в его распоряжение необходимую сумму денег. Кроме того, на Банк Англии была возложена функция развития внешней торговли, ранее</a:t>
            </a:r>
          </a:p>
          <a:p>
            <a:pPr marL="0" indent="0" eaLnBrk="1" fontAlgn="auto" hangingPunct="1">
              <a:spcAft>
                <a:spcPts val="0"/>
              </a:spcAft>
              <a:buFont typeface="Arial" panose="020B0604020202020204" pitchFamily="34" charset="0"/>
              <a:buNone/>
              <a:defRPr/>
            </a:pPr>
            <a:r>
              <a:rPr lang="ru-RU" dirty="0"/>
              <a:t>принадлежавшая гильдии английских ювелиров. И, наконец, Банк Англии активно занялся расширением использования в обращении бумажных денег. Главный выигрыш правительства от создания Банка Англии заключался в том, что его акционеры согласились предоставлять займы государству под 8 % годовых.</a:t>
            </a:r>
          </a:p>
          <a:p>
            <a:pPr marL="0" indent="0" eaLnBrk="1" fontAlgn="auto" hangingPunct="1">
              <a:spcAft>
                <a:spcPts val="0"/>
              </a:spcAft>
              <a:buFont typeface="Arial" panose="020B0604020202020204" pitchFamily="34" charset="0"/>
              <a:buNone/>
              <a:defRPr/>
            </a:pPr>
            <a:r>
              <a:rPr lang="ru-RU" dirty="0"/>
              <a:t>Таким образом с созданием Банка Англии государственные финансы частично перешли под контроль частного капитала. С этого момента каждая новая денежная эмиссия сопровождалась пропорциональным ростом государственного долга. Помимо обеспечения денежной эмиссии госдолг служил источником внушительных доходов для его держателей— частных банкиров. Впоследствии эта финансовая модель была использована при создании ФРС США и других </a:t>
            </a:r>
            <a:r>
              <a:rPr lang="ru-RU" dirty="0" err="1"/>
              <a:t>Центро</a:t>
            </a:r>
            <a:r>
              <a:rPr lang="ru-RU" dirty="0"/>
              <a:t>-банков мира.</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447675"/>
            <a:ext cx="10515600" cy="5795963"/>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ru-RU" dirty="0"/>
              <a:t>Важную роль в объединении мира в общую </a:t>
            </a:r>
            <a:r>
              <a:rPr lang="ru-RU" dirty="0" err="1"/>
              <a:t>коммуникационно</a:t>
            </a:r>
            <a:r>
              <a:rPr lang="ru-RU" dirty="0"/>
              <a:t>-транспортную систему сыграла английская промышленная революция. Телеграф, каналы, пароходы и железные дороги стали ключевой технической составляющей для обмена факторами производства и развития торговли в мировом масштабе.</a:t>
            </a:r>
          </a:p>
          <a:p>
            <a:pPr marL="0" indent="0" eaLnBrk="1" fontAlgn="auto" hangingPunct="1">
              <a:spcAft>
                <a:spcPts val="0"/>
              </a:spcAft>
              <a:buFont typeface="Arial" panose="020B0604020202020204" pitchFamily="34" charset="0"/>
              <a:buNone/>
              <a:defRPr/>
            </a:pPr>
            <a:r>
              <a:rPr lang="ru-RU" dirty="0"/>
              <a:t>Разработанные английскими политэкономами (А. Смитом и Д. Рикардо) теории свободного рынка, а также принципы «невидимой руки» и сравнительных преимуществ в значительной мере поспособствовали снятию торговых барьеров между государствами и международному разделению труда. Они также послужили мощным теоретическим фундаментом для утверждения капиталистического способа производства как наиболее отвечающего индивидуалистической природе. </a:t>
            </a:r>
          </a:p>
          <a:p>
            <a:pPr marL="0" indent="0" eaLnBrk="1" fontAlgn="auto" hangingPunct="1">
              <a:spcAft>
                <a:spcPts val="0"/>
              </a:spcAft>
              <a:buFont typeface="Arial" panose="020B0604020202020204" pitchFamily="34" charset="0"/>
              <a:buNone/>
              <a:defRPr/>
            </a:pPr>
            <a:r>
              <a:rPr lang="ru-RU" dirty="0"/>
              <a:t>Основным инструментом навязывания развитие странами внешнего контроля и правил другим странам стала политика империализма. В долгосрочной перспективе империалистическая политика Англии позволила снизить транзакционные издержки ведения бизнеса путем насаждения собственных коммерческих, юридических, управленческих и образовательных стандартов в своих протекторатах, колониях и доминионах.</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1054100"/>
            <a:ext cx="10248900" cy="3786188"/>
          </a:xfrm>
          <a:prstGeom prst="rect">
            <a:avLst/>
          </a:prstGeom>
          <a:noFill/>
        </p:spPr>
        <p:txBody>
          <a:bodyPr>
            <a:spAutoFit/>
          </a:bodyPr>
          <a:lstStyle/>
          <a:p>
            <a:pPr algn="ctr">
              <a:defRPr/>
            </a:pPr>
            <a:r>
              <a:rPr lang="ru-RU" sz="4800">
                <a:solidFill>
                  <a:srgbClr val="C00000"/>
                </a:solidFill>
                <a:effectLst>
                  <a:outerShdw blurRad="38100" dist="38100" dir="2700000" algn="tl">
                    <a:srgbClr val="C0C0C0"/>
                  </a:outerShdw>
                </a:effectLst>
                <a:latin typeface="Georgia" pitchFamily="18" charset="0"/>
              </a:rPr>
              <a:t>Англо-американские инструменты глобального превосходства</a:t>
            </a:r>
          </a:p>
          <a:p>
            <a:pPr algn="ctr">
              <a:defRPr/>
            </a:pPr>
            <a:r>
              <a:rPr lang="ru-RU" sz="4800">
                <a:effectLst>
                  <a:outerShdw blurRad="38100" dist="38100" dir="2700000" algn="tl">
                    <a:srgbClr val="C0C0C0"/>
                  </a:outerShdw>
                </a:effectLst>
                <a:latin typeface="Georgia" pitchFamily="18" charset="0"/>
              </a:rPr>
              <a:t>1.1. Британский финансовый капитал как первооснова глобализации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657225" y="438150"/>
            <a:ext cx="10515600" cy="6143625"/>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ru-RU" sz="3200" dirty="0"/>
              <a:t>Следующим фактором, поспособствовавшим объединению мира в единую финансовую систему, стал золотой стандарт, окончательно введенный в Англии в 1821 году после разгрома Наполеона. Золотой стандарт устранил риски колебания валютных курсов, тем самым создав наиболее благоприятные условия для свободного движения капиталов, обслуживающих международную торговлю.</a:t>
            </a:r>
          </a:p>
          <a:p>
            <a:pPr marL="0" indent="0" eaLnBrk="1" fontAlgn="auto" hangingPunct="1">
              <a:spcAft>
                <a:spcPts val="0"/>
              </a:spcAft>
              <a:buFont typeface="Arial" panose="020B0604020202020204" pitchFamily="34" charset="0"/>
              <a:buNone/>
              <a:defRPr/>
            </a:pPr>
            <a:r>
              <a:rPr lang="ru-RU" sz="3200" dirty="0"/>
              <a:t>Также Англии принадлежала инициатива создания первых международных финансовых организаций — Банка международных расчетов и Международного валютного фонда. Эти многосторонние институты, членами которых сегодня выступает 189 стран, создали универсальную платформу для освоения финансовым капиталом экономик национальных государств. Через различные финансовые инструменты транснациональные банки без особых перестраховок наращивают объемы задолженности суверенных и корпоративных заемщиков в расчете на то„ что МВФ обеспечит гарантии возврата их капиталов в случае проблем с платежеспособностью должников.</a:t>
            </a:r>
          </a:p>
          <a:p>
            <a:pPr marL="0" indent="0" eaLnBrk="1" fontAlgn="auto" hangingPunct="1">
              <a:spcAft>
                <a:spcPts val="0"/>
              </a:spcAft>
              <a:buFont typeface="Arial" panose="020B0604020202020204" pitchFamily="34" charset="0"/>
              <a:buNone/>
              <a:defRPr/>
            </a:pPr>
            <a:r>
              <a:rPr lang="ru-RU" sz="3200" dirty="0"/>
              <a:t>Группа Всемирного банка, в состав которой входят пять структурных подразделений. помогает финансовому капиталу осваивать национальные рынки своих государств-членов. Так, Международный банк реконструкции и развития занимается проектным финансированием, Международная финансовая корпорация содействует укреплению частного сектора путем участия в капитале предприятий развивающихся стран. Многостороннее агентство по инвестиционным гарантиям осуществляет страхование инвестиций от некоммерческих рисков, Международный центр по урегулированию инвестиционных споров выполняет функции арбитражного суда, а Международная ассоциация развития вовлекает в зависимость от транснационального капитала беднейшие страны мира. В отличие от МВФ Всемирный банк привлекает свои ресурсы не только от суверенных государств, но и от частного сектора. Более 90 % ресурсов МБРР представляют облигационные займы на международных рынках капитала. С учетом того, что МБРР </a:t>
            </a:r>
            <a:r>
              <a:rPr lang="ru-RU" sz="3200" dirty="0" err="1"/>
              <a:t>имеетнаивысший</a:t>
            </a:r>
            <a:r>
              <a:rPr lang="ru-RU" sz="3200" dirty="0"/>
              <a:t> инвестиционный рейтинг и деноминирует свои долговые обязательства преимущественно в долларах, стоимость заимствований для этой организации является символической.</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257175"/>
            <a:ext cx="10515600" cy="5919788"/>
          </a:xfrm>
        </p:spPr>
        <p:txBody>
          <a:bodyPr rtlCol="0">
            <a:normAutofit/>
          </a:bodyPr>
          <a:lstStyle/>
          <a:p>
            <a:pPr marL="0" indent="0" eaLnBrk="1" fontAlgn="auto" hangingPunct="1">
              <a:spcAft>
                <a:spcPts val="0"/>
              </a:spcAft>
              <a:buFont typeface="Arial" panose="020B0604020202020204" pitchFamily="34" charset="0"/>
              <a:buNone/>
              <a:defRPr/>
            </a:pPr>
            <a:r>
              <a:rPr lang="ru-RU" dirty="0"/>
              <a:t>В результате активного расширения присутствия американского бизнеса в Европе, а также для обслуживания  внешнеторговых сделок стран социалистического лагеря (прежде всего СССР, находящегося в антагонистических отношениях с США) в середине 1950-х годов в Лондоне  формируется рынок евродолларов. Сегодня на валютном рынке лондонского Сити ежедневные объемы валютных сделок с участием доллара превышают объемы долларовых операций в США. Кроме  того, доллары в огромных количествах создаются на лондонском межбанковском рынке депозитов в обход основного эмитента американской валюты — Федеральной резервной системы США. Таким Образом, глобальное обращение доллара как ведущей мировой валюты подконтрольно не столько регулирующим органам США, сколько такому неформальному институту, как рынок евродолларов.</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19088"/>
            <a:ext cx="10515600" cy="585787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dirty="0"/>
              <a:t>Главной характеристикой второго этапа </a:t>
            </a:r>
            <a:r>
              <a:rPr lang="ru-RU" dirty="0" err="1"/>
              <a:t>англобализации</a:t>
            </a:r>
            <a:r>
              <a:rPr lang="ru-RU" dirty="0"/>
              <a:t> стала революция в сфере информационных технологий. М. Тэтчер и Р. Рейгану принадлежат рискованные инициативы по проведению всестороннего финансового дерегулирования, связанного прежде всего с отменой ограничений на международное движение капиталов. В результате финансовой либерализации перед американскими инвестиционными компаниями и банками открываются практически неограниченные возможности действий на многочисленных рынках лондонского Сити.</a:t>
            </a:r>
          </a:p>
          <a:p>
            <a:pPr marL="0" indent="0" eaLnBrk="1" fontAlgn="auto" hangingPunct="1">
              <a:spcAft>
                <a:spcPts val="0"/>
              </a:spcAft>
              <a:buFont typeface="Arial" panose="020B0604020202020204" pitchFamily="34" charset="0"/>
              <a:buNone/>
              <a:defRPr/>
            </a:pPr>
            <a:r>
              <a:rPr lang="ru-RU" dirty="0"/>
              <a:t>Одновременно Великобритания подает пример другим западным странам в проведении масштабной политики разгосударствления—большой приватизации системно значимых государственных предприятий. Как следствие, из-под прямого государственного ведения выводятся ключевые производственные активы.</a:t>
            </a:r>
          </a:p>
          <a:p>
            <a:pPr marL="0" indent="0" eaLnBrk="1" fontAlgn="auto" hangingPunct="1">
              <a:spcAft>
                <a:spcPts val="0"/>
              </a:spcAft>
              <a:buFont typeface="Arial" panose="020B0604020202020204" pitchFamily="34" charset="0"/>
              <a:buNone/>
              <a:defRPr/>
            </a:pPr>
            <a:r>
              <a:rPr lang="ru-RU" dirty="0"/>
              <a:t>При отсутствии системы социальной защиты все большее значение в англосаксонских странах приобретает развитие малого бизнеса как альтернативной формы занятости. В связи с этим в Великобритании действует целый ряд механизмов финансово-кредитной поддержки, которые поощряют предпринимательскую инициативу и позволяют в максимально короткий период создавать небольшие по размеру коммерческие предприятия.</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extLst>
          </p:cNvPr>
          <p:cNvSpPr>
            <a:spLocks noGrp="1"/>
          </p:cNvSpPr>
          <p:nvPr>
            <p:ph idx="1"/>
          </p:nvPr>
        </p:nvSpPr>
        <p:spPr>
          <a:xfrm>
            <a:off x="838200" y="895350"/>
            <a:ext cx="10515600" cy="5281613"/>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dirty="0"/>
              <a:t>С разрушением системы государственного контроля над производственными активами стран социалистического лагеря с 1990—х годов начинается эра массового выведения национальных капиталов из систем государственной финансовой отчетности и регулирования и направление их в так называемые «налоговые гавани». </a:t>
            </a:r>
            <a:r>
              <a:rPr lang="ru-RU" dirty="0" err="1"/>
              <a:t>Офшоризация</a:t>
            </a:r>
            <a:r>
              <a:rPr lang="ru-RU" dirty="0"/>
              <a:t> по сути лишает государства возможности осуществлять полный контроль над своими финансовыми системами. Главными бенефициарами утраченных государством финансовых ресурсов становятся институты теневого банкинга — зарегистрированные в офшорах инвестиционные компании и фонды, оперирующие на международных рынках капитала. В данной связи необходимо обратить внимание на то обстоятельство, что около двух десятков крупнейших офшорных зон мира частично или полностью находятся в британской юрисдикции.</a:t>
            </a:r>
          </a:p>
          <a:p>
            <a:pPr marL="0" indent="0" eaLnBrk="1" fontAlgn="auto" hangingPunct="1">
              <a:spcAft>
                <a:spcPts val="0"/>
              </a:spcAft>
              <a:buFont typeface="Arial" panose="020B0604020202020204" pitchFamily="34" charset="0"/>
              <a:buNone/>
              <a:defRPr/>
            </a:pPr>
            <a:r>
              <a:rPr lang="ru-RU" dirty="0"/>
              <a:t>Для осуществления эффективного учета транснационального капитала, в том числе и того, который находится в офшорных юрисдикциях, в Лондоне был создан специальный комитет, который в период 1973—2001 годов разработал </a:t>
            </a:r>
            <a:r>
              <a:rPr lang="ru-RU" i="1" dirty="0"/>
              <a:t>Международные стандарты финансовой отчетности </a:t>
            </a:r>
            <a:r>
              <a:rPr lang="ru-RU" dirty="0"/>
              <a:t>(МСФО), связавшие глобальное корпоративное сообщество едиными стандартами бухгалтерского учета. МСФО выступают важным элементом успеха глобальной англосаксонской экспансии. Сегодня эти стандарты применяются уже в 120 государствах и процесс присоединения продолжается. </a:t>
            </a:r>
          </a:p>
          <a:p>
            <a:pPr marL="0" indent="0" eaLnBrk="1" fontAlgn="auto" hangingPunct="1">
              <a:spcAft>
                <a:spcPts val="0"/>
              </a:spcAft>
              <a:buFont typeface="Arial" panose="020B0604020202020204" pitchFamily="34" charset="0"/>
              <a:buNone/>
              <a:defRPr/>
            </a:pPr>
            <a:r>
              <a:rPr lang="ru-RU" dirty="0"/>
              <a:t>Англосаксонские компании являются мировыми лидерами по предоставлению международных аудиторских услуг. «Большая четверка» крупнейших в мире аудиторских компаний включает три американские фирмы — </a:t>
            </a:r>
            <a:r>
              <a:rPr lang="en-US" dirty="0"/>
              <a:t>Deloitte</a:t>
            </a:r>
            <a:r>
              <a:rPr lang="ru-RU" dirty="0"/>
              <a:t>, </a:t>
            </a:r>
            <a:r>
              <a:rPr lang="en-US" dirty="0"/>
              <a:t>KPMG</a:t>
            </a:r>
            <a:r>
              <a:rPr lang="ru-RU" dirty="0"/>
              <a:t>, </a:t>
            </a:r>
            <a:r>
              <a:rPr lang="en-US" dirty="0"/>
              <a:t>PricewaterhouseCoopers</a:t>
            </a:r>
            <a:r>
              <a:rPr lang="ru-RU" dirty="0"/>
              <a:t>, и одну британскую </a:t>
            </a:r>
            <a:r>
              <a:rPr lang="en-US" dirty="0"/>
              <a:t>Ernst</a:t>
            </a:r>
            <a:r>
              <a:rPr lang="ru-RU" dirty="0"/>
              <a:t>&amp;</a:t>
            </a:r>
            <a:r>
              <a:rPr lang="en-US" dirty="0"/>
              <a:t>Young</a:t>
            </a:r>
            <a:r>
              <a:rPr lang="ru-RU" dirty="0"/>
              <a:t>(ЕУ).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52425"/>
            <a:ext cx="10515600" cy="5824538"/>
          </a:xfrm>
        </p:spPr>
        <p:txBody>
          <a:bodyPr rtlCol="0">
            <a:normAutofit/>
          </a:bodyPr>
          <a:lstStyle/>
          <a:p>
            <a:pPr marL="0" indent="0" eaLnBrk="1" fontAlgn="auto" hangingPunct="1">
              <a:spcAft>
                <a:spcPts val="0"/>
              </a:spcAft>
              <a:buFont typeface="Arial" panose="020B0604020202020204" pitchFamily="34" charset="0"/>
              <a:buNone/>
              <a:defRPr/>
            </a:pPr>
            <a:r>
              <a:rPr lang="ru-RU" dirty="0"/>
              <a:t>Еще одним важным ключом к пониманию той ведущей роли, которую США и Великобритания играют в мировых экономических процессах, является предпочтительное использование международным бизнесом английского общего права (и его производной в виде американского общего права), Из США и Великобритании ведут свое происхождение 50 самых крупных, влиятельных и прибыльных юридических компаний мира. Особенностью английского общего права является то, что оно стоит на защите прав кредиторов. Поэтому его можно рассматривать как некий дополнительный «фактор производства», обеспечивающий гарантии сверхприбыльного обращения транснационального финансового капитала на мировых рынках.</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extLst>
          </p:cNvPr>
          <p:cNvSpPr>
            <a:spLocks noGrp="1"/>
          </p:cNvSpPr>
          <p:nvPr>
            <p:ph idx="1"/>
          </p:nvPr>
        </p:nvSpPr>
        <p:spPr>
          <a:xfrm>
            <a:off x="838200" y="366713"/>
            <a:ext cx="10515600" cy="581025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ru-RU" dirty="0"/>
              <a:t>Изменение стандарта банковского регулирования, известного под названием Базель 2, предопределило судьбу американского финансового рынка. разработкой стандартов достаточности банковского капитала занимается Банк международных расчетов. В этом новом стандарте были значительно ослаблены требования к резервированию собственного капитала по </a:t>
            </a:r>
            <a:r>
              <a:rPr lang="ru-RU" dirty="0" err="1"/>
              <a:t>секьюритизированным</a:t>
            </a:r>
            <a:r>
              <a:rPr lang="ru-RU" dirty="0"/>
              <a:t> активам с наивысшим инвестиционным рейтингом. Одновременно были значительно повышены требования к резервированию по активам спекулятивной категории. Таким образом, финансовые учреждения должны были формировать капитал в соответствие с текущими рейтингами ценных бумаг от трех ведущих американских агентств. Когда в результате ипотечного кризиса рейтинги этих бумаг были резко понижены с инвестиционного до спекулятивного, американские финансовые институты оказались на грани банкротства. Банковская система США осталась на плаву только за счет предоставления чрезвычайных по размеру кредитов со стороны Федеральной резервной системы (на общую сумму свыше 16 трлн. </a:t>
            </a:r>
            <a:r>
              <a:rPr lang="ru-RU" dirty="0" err="1"/>
              <a:t>долл</a:t>
            </a:r>
            <a:r>
              <a:rPr lang="ru-RU" dirty="0"/>
              <a:t>). Использование эмиссионных возможностей ФРС зависит от его акционеров которые выражают интересы как американского, так и английского капитала. </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90525"/>
            <a:ext cx="10515600" cy="5786438"/>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ru-RU" dirty="0"/>
              <a:t>К механизмам уменьшения финансовой мощи государства к выгоде транснационального финансового капитала возможно также причислить таргетирование инфляции. С переходом Великобритании на этот монетарный режим в 1992 году он стал пользоваться чрезвычайной популярностью во многих странах мира“. Приоритетной целью инфляционного таргетирования является сохранение стабильности национальной денежной единицы на внутреннем рынке. Глобальная популяризация режима таргетирования инфляции играет важную роль для Британии, поскольку переход других стран мира на данный режим означает реальную возможность их отвязки от доллара.</a:t>
            </a:r>
          </a:p>
          <a:p>
            <a:pPr marL="0" indent="0" eaLnBrk="1" fontAlgn="auto" hangingPunct="1">
              <a:spcAft>
                <a:spcPts val="0"/>
              </a:spcAft>
              <a:buFont typeface="Arial" panose="020B0604020202020204" pitchFamily="34" charset="0"/>
              <a:buNone/>
              <a:defRPr/>
            </a:pPr>
            <a:r>
              <a:rPr lang="ru-RU" dirty="0"/>
              <a:t>В начале 1990-х годов в Англии стал широко применяться механизм государственно-частного партнерства (ГЧП), который представляет собой еще один инновационный инструмент для осуществления контроля со стороны финансового капитала над стратегическими государственными активами. Механизм ГЧП позволяет финансовому капиталу проникать в такие «неприкосновенные» государственные сферы, как коммунальные службы, объекты инфраструктуры, пенитенциарная система.</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p:nvPr>
        </p:nvSpPr>
        <p:spPr>
          <a:xfrm>
            <a:off x="838200" y="365125"/>
            <a:ext cx="10515600" cy="549275"/>
          </a:xfrm>
        </p:spPr>
        <p:txBody>
          <a:bodyPr/>
          <a:lstStyle/>
          <a:p>
            <a:pPr algn="ctr" eaLnBrk="1" hangingPunct="1"/>
            <a:r>
              <a:rPr lang="ru-RU" sz="3200" smtClean="0"/>
              <a:t>Информационная революция</a:t>
            </a:r>
          </a:p>
        </p:txBody>
      </p:sp>
      <p:sp>
        <p:nvSpPr>
          <p:cNvPr id="3" name="Объект 2">
            <a:extLst>
              <a:ext uri="{FF2B5EF4-FFF2-40B4-BE49-F238E27FC236}"/>
            </a:extLst>
          </p:cNvPr>
          <p:cNvSpPr>
            <a:spLocks noGrp="1"/>
          </p:cNvSpPr>
          <p:nvPr>
            <p:ph idx="1"/>
          </p:nvPr>
        </p:nvSpPr>
        <p:spPr>
          <a:xfrm>
            <a:off x="838200" y="914400"/>
            <a:ext cx="10515600" cy="5262563"/>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ru-RU" dirty="0"/>
              <a:t>В 1980-х годах британский изобретатель Тимоти Бернерс-Ли предложил концепцию </a:t>
            </a:r>
            <a:r>
              <a:rPr lang="ru-RU" i="1" dirty="0"/>
              <a:t>Всемирной паутины</a:t>
            </a:r>
            <a:r>
              <a:rPr lang="ru-RU" dirty="0"/>
              <a:t>. Этот виртуальный информационный ресурс позволяет оказывать систематическое воздействие на сознание все большего числа регулярных пользователей Интернета с целью непротивления распространению англосаксонского глобализма. Вклад Британии в создание институционального каркаса финансовой глобализации превышает соответствующий вклад всех других капиталистических стран, включая США, вместе взятых. Осуществляя контроль над международными финансовыми рынками и информационным пространством, США и Великобритания замыкают на себя глобальные финансовые и информационные потоки. Присутствие на глобальных рынках наибольшего числа англо-американских компаний и банков обусловлено чрезвычайным проникновением англо-американской аудиторской практики и системы общего права в систему международных экономических и финансовых отношений.</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71475"/>
            <a:ext cx="10515600" cy="5805488"/>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dirty="0"/>
              <a:t>Профессор Гарвардского университета Д. </a:t>
            </a:r>
            <a:r>
              <a:rPr lang="ru-RU" dirty="0" err="1"/>
              <a:t>Родрик</a:t>
            </a:r>
            <a:r>
              <a:rPr lang="ru-RU" dirty="0"/>
              <a:t> считает, что </a:t>
            </a:r>
            <a:r>
              <a:rPr lang="ru-RU" dirty="0" err="1"/>
              <a:t>трилемма</a:t>
            </a:r>
            <a:r>
              <a:rPr lang="ru-RU" dirty="0"/>
              <a:t> финансовой глобализации заключается в попытке достижения Трех несовместимых целей: </a:t>
            </a:r>
            <a:r>
              <a:rPr lang="ru-RU" dirty="0" err="1"/>
              <a:t>гиперглобализации</a:t>
            </a:r>
            <a:r>
              <a:rPr lang="ru-RU" dirty="0"/>
              <a:t>, демократии и сохранения суверенных государств. По его мнению, экспансия глобального капитала (</a:t>
            </a:r>
            <a:r>
              <a:rPr lang="ru-RU" dirty="0" err="1"/>
              <a:t>гиперглобализация</a:t>
            </a:r>
            <a:r>
              <a:rPr lang="ru-RU" dirty="0"/>
              <a:t>) может продолжаться только за счет дальнейшего снижения трансакционных издержек, что достижимо двумя способами: либо человечество должно отказаться от всех завоеваний социальной политики, либо национальные правительства должны делегировать свои полномочия наднациональному мировому правительству. Ценой отказа от демократической политики является лишение трудящихся прав и социальных гарантий, а ценой создания мирового правительства— отказ от института суверенных государств (путем уничтожения национальных налоговых властей, центральных банков и политического влияния других органов государственного контроля).</a:t>
            </a:r>
          </a:p>
          <a:p>
            <a:pPr marL="0" indent="0" eaLnBrk="1" fontAlgn="auto" hangingPunct="1">
              <a:spcAft>
                <a:spcPts val="0"/>
              </a:spcAft>
              <a:buFont typeface="Arial" panose="020B0604020202020204" pitchFamily="34" charset="0"/>
              <a:buNone/>
              <a:defRPr/>
            </a:pPr>
            <a:r>
              <a:rPr lang="ru-RU" dirty="0"/>
              <a:t> Существует и третий вариант- временное сворачивание процессов глобализации и их переход в своеобразный режим ожидания в рамках «нового Бреттон-</a:t>
            </a:r>
            <a:r>
              <a:rPr lang="ru-RU" dirty="0" err="1"/>
              <a:t>Вудса</a:t>
            </a:r>
            <a:r>
              <a:rPr lang="ru-RU" dirty="0"/>
              <a:t>» с его ограничениями монетарных и финансовых свобод. Эта альтернатива представляется Д. </a:t>
            </a:r>
            <a:r>
              <a:rPr lang="ru-RU" dirty="0" err="1"/>
              <a:t>Родрику</a:t>
            </a:r>
            <a:r>
              <a:rPr lang="ru-RU" dirty="0"/>
              <a:t> наиболее реалистичной поскольку европейский эксперимент по созданию «мирового правительства» на региональном уровне фактически провалился. </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1319213"/>
            <a:ext cx="10515600" cy="4857750"/>
          </a:xfrm>
        </p:spPr>
        <p:txBody>
          <a:bodyPr rtlCol="0">
            <a:normAutofit/>
          </a:bodyPr>
          <a:lstStyle/>
          <a:p>
            <a:pPr marL="0" indent="0" eaLnBrk="1" fontAlgn="auto" hangingPunct="1">
              <a:spcAft>
                <a:spcPts val="0"/>
              </a:spcAft>
              <a:buFont typeface="Arial" panose="020B0604020202020204" pitchFamily="34" charset="0"/>
              <a:buNone/>
              <a:defRPr/>
            </a:pPr>
            <a:r>
              <a:rPr lang="ru-RU" dirty="0"/>
              <a:t>Бреттон- </a:t>
            </a:r>
            <a:r>
              <a:rPr lang="ru-RU" dirty="0" err="1"/>
              <a:t>Вудская</a:t>
            </a:r>
            <a:r>
              <a:rPr lang="ru-RU" dirty="0"/>
              <a:t> модель обеспечивала некое подобие планетарного баланса до тех пор, пока влияние стран капиталистического лагеря на мировой арене уравнивалось сопоставимым по мощи влиянием стран социалистического блока. Исходя из этого опыта, на современном этапе развития мировой экономики реальным противовесом глобализму может стать только система, основанная на ценностях, альтернативных рыночному фундаментализму. Основой такой системы должен стать императив всестороннего развития человека и реализации его способностей.</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1"/>
          </p:nvPr>
        </p:nvSpPr>
        <p:spPr>
          <a:xfrm>
            <a:off x="266700" y="1063625"/>
            <a:ext cx="11620500" cy="4740275"/>
          </a:xfrm>
        </p:spPr>
        <p:txBody>
          <a:bodyPr/>
          <a:lstStyle/>
          <a:p>
            <a:pPr algn="just" eaLnBrk="1" hangingPunct="1"/>
            <a:r>
              <a:rPr lang="ru-RU" sz="2600" smtClean="0">
                <a:latin typeface="Georgia" pitchFamily="18" charset="0"/>
              </a:rPr>
              <a:t>Началом глобализации принято считать конец 19 века, когда крупнейшие империи резко увеличили свое участие в мировой торговле. </a:t>
            </a:r>
          </a:p>
          <a:p>
            <a:pPr algn="just" eaLnBrk="1" hangingPunct="1"/>
            <a:r>
              <a:rPr lang="ru-RU" sz="2600" smtClean="0">
                <a:latin typeface="Georgia" pitchFamily="18" charset="0"/>
              </a:rPr>
              <a:t>Мощь государства в открытой мировой экономике определяется не столько размерами его населения, территории и произведенного национального продукта, сколько способностью осуществлять контроль над международными потоками товаров и капиталов. </a:t>
            </a:r>
          </a:p>
          <a:p>
            <a:pPr algn="just" eaLnBrk="1" hangingPunct="1"/>
            <a:r>
              <a:rPr lang="ru-RU" sz="2600" smtClean="0">
                <a:latin typeface="Georgia" pitchFamily="18" charset="0"/>
              </a:rPr>
              <a:t>Британская империя через банки лондонского Сити контролировала мировое капиталистическое хозяйство 19 и начала 20-го столетия. Для удержания политической власти над завоеванными территориями был необходим субъект, заинтересованный в самофинансировании. Таким субъектом стала </a:t>
            </a:r>
            <a:r>
              <a:rPr lang="ru-RU" sz="2600" smtClean="0">
                <a:solidFill>
                  <a:srgbClr val="C00000"/>
                </a:solidFill>
                <a:latin typeface="Georgia" pitchFamily="18" charset="0"/>
              </a:rPr>
              <a:t>Британская Ост-Индская компания (БОИК). </a:t>
            </a:r>
          </a:p>
          <a:p>
            <a:pPr eaLnBrk="1" hangingPunct="1"/>
            <a:endParaRPr lang="ru-RU" sz="26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3063" y="836613"/>
            <a:ext cx="11385550" cy="2132012"/>
          </a:xfrm>
          <a:ln w="28575">
            <a:solidFill>
              <a:schemeClr val="tx1">
                <a:lumMod val="95000"/>
                <a:lumOff val="5000"/>
              </a:schemeClr>
            </a:solidFill>
          </a:ln>
        </p:spPr>
        <p:txBody>
          <a:bodyPr>
            <a:normAutofit/>
          </a:bodyPr>
          <a:lstStyle/>
          <a:p>
            <a:pPr eaLnBrk="1" hangingPunct="1"/>
            <a:r>
              <a:rPr lang="ru-RU" sz="4400" smtClean="0">
                <a:latin typeface="Times New Roman" pitchFamily="18" charset="0"/>
                <a:cs typeface="Times New Roman" pitchFamily="18" charset="0"/>
              </a:rPr>
              <a:t>Особенности эволюции международной </a:t>
            </a:r>
            <a:br>
              <a:rPr lang="ru-RU" sz="4400" smtClean="0">
                <a:latin typeface="Times New Roman" pitchFamily="18" charset="0"/>
                <a:cs typeface="Times New Roman" pitchFamily="18" charset="0"/>
              </a:rPr>
            </a:br>
            <a:r>
              <a:rPr lang="ru-RU" sz="4400" smtClean="0">
                <a:latin typeface="Times New Roman" pitchFamily="18" charset="0"/>
                <a:cs typeface="Times New Roman" pitchFamily="18" charset="0"/>
              </a:rPr>
              <a:t>валютно – финансовой системы</a:t>
            </a:r>
          </a:p>
        </p:txBody>
      </p:sp>
      <p:sp>
        <p:nvSpPr>
          <p:cNvPr id="64514" name="Подзаголовок 2"/>
          <p:cNvSpPr>
            <a:spLocks noGrp="1"/>
          </p:cNvSpPr>
          <p:nvPr>
            <p:ph type="subTitle" idx="1"/>
          </p:nvPr>
        </p:nvSpPr>
        <p:spPr>
          <a:xfrm>
            <a:off x="1171575" y="3189288"/>
            <a:ext cx="9788525" cy="2168525"/>
          </a:xfrm>
          <a:ln w="28575">
            <a:solidFill>
              <a:schemeClr val="tx1"/>
            </a:solidFill>
          </a:ln>
        </p:spPr>
        <p:txBody>
          <a:bodyPr/>
          <a:lstStyle/>
          <a:p>
            <a:pPr eaLnBrk="1" hangingPunct="1"/>
            <a:endParaRPr lang="ru-RU" sz="2800" smtClean="0">
              <a:latin typeface="Times New Roman" pitchFamily="18" charset="0"/>
              <a:cs typeface="Times New Roman" pitchFamily="18" charset="0"/>
            </a:endParaRPr>
          </a:p>
          <a:p>
            <a:pPr eaLnBrk="1" hangingPunct="1"/>
            <a:r>
              <a:rPr lang="ru-RU" sz="3500" smtClean="0">
                <a:latin typeface="Times New Roman" pitchFamily="18" charset="0"/>
                <a:cs typeface="Times New Roman" pitchFamily="18" charset="0"/>
              </a:rPr>
              <a:t>Слияние государства и капитала            как причина изменения глобального баланса сил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688" y="1377950"/>
            <a:ext cx="11823700" cy="5351463"/>
          </a:xfrm>
          <a:ln w="28575">
            <a:solidFill>
              <a:schemeClr val="tx1"/>
            </a:solidFill>
          </a:ln>
        </p:spPr>
        <p:txBody>
          <a:bodyPr rtlCol="0">
            <a:noAutofit/>
          </a:bodyPr>
          <a:lstStyle/>
          <a:p>
            <a:pPr marL="0" indent="0" algn="just" eaLnBrk="1" fontAlgn="auto" hangingPunct="1">
              <a:spcAft>
                <a:spcPts val="0"/>
              </a:spcAft>
              <a:buFont typeface="Arial" panose="020B0604020202020204" pitchFamily="34" charset="0"/>
              <a:buNone/>
              <a:defRPr/>
            </a:pPr>
            <a:r>
              <a:rPr lang="ru-RU" sz="1800" dirty="0">
                <a:latin typeface="Times New Roman" panose="02020603050405020304" pitchFamily="18" charset="0"/>
                <a:cs typeface="Times New Roman" panose="02020603050405020304" pitchFamily="18" charset="0"/>
              </a:rPr>
              <a:t>Ключевую роль в становлении Англии как глобальной империи сыграла государственная политика.</a:t>
            </a:r>
          </a:p>
          <a:p>
            <a:pPr marL="0" indent="0" eaLnBrk="1" fontAlgn="auto" hangingPunct="1">
              <a:spcAft>
                <a:spcPts val="0"/>
              </a:spcAft>
              <a:buFont typeface="Arial" panose="020B0604020202020204" pitchFamily="34" charset="0"/>
              <a:buNone/>
              <a:defRPr/>
            </a:pPr>
            <a:r>
              <a:rPr lang="ru-RU" sz="1800" b="1" dirty="0">
                <a:latin typeface="Times New Roman" panose="02020603050405020304" pitchFamily="18" charset="0"/>
                <a:cs typeface="Times New Roman" panose="02020603050405020304" pitchFamily="18" charset="0"/>
              </a:rPr>
              <a:t>Причины, возвысившие Британию над другими европейскими метрополиями:</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«английский гений» и «дух здорового англосаксонского индивидуализма»;</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благоприятные условия для накопления капитала вследствие высокой нормы сбережений и постоянно снижающейся процентной ставки;</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технические новшества;</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обильные запасы собственных природных ресурсов (в первую очередь угля и железной руды);</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проведение политики </a:t>
            </a:r>
            <a:r>
              <a:rPr lang="en-US" sz="1800" dirty="0">
                <a:latin typeface="Times New Roman" panose="02020603050405020304" pitchFamily="18" charset="0"/>
                <a:cs typeface="Times New Roman" panose="02020603050405020304" pitchFamily="18" charset="0"/>
              </a:rPr>
              <a:t>laissez-faire</a:t>
            </a:r>
            <a:r>
              <a:rPr lang="ru-RU" sz="1800" dirty="0">
                <a:latin typeface="Times New Roman" panose="02020603050405020304" pitchFamily="18" charset="0"/>
                <a:cs typeface="Times New Roman" panose="02020603050405020304" pitchFamily="18" charset="0"/>
              </a:rPr>
              <a:t>;</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рыночная экспансия, сопровождающаяся ростом населения;</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высокая производительность сельского хозяйства и активная заморская торговля;</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успехи в войнах и череда хороших урожаев в 1730 – х и 1740 – х гг.;</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благотворное влияние британских политических и социальных институтов, гарантирующих безопасность личности и собственности, свободу прессы, децентрализацию местной администрации, умеренность судебной системы;</a:t>
            </a:r>
          </a:p>
          <a:p>
            <a:pPr eaLnBrk="1" fontAlgn="auto" hangingPunct="1">
              <a:spcAft>
                <a:spcPts val="0"/>
              </a:spcAft>
              <a:buFont typeface="Arial" panose="020B0604020202020204" pitchFamily="34" charset="0"/>
              <a:buChar char="•"/>
              <a:defRPr/>
            </a:pPr>
            <a:r>
              <a:rPr lang="ru-RU" sz="1800" dirty="0">
                <a:latin typeface="Times New Roman" panose="02020603050405020304" pitchFamily="18" charset="0"/>
                <a:cs typeface="Times New Roman" panose="02020603050405020304" pitchFamily="18" charset="0"/>
              </a:rPr>
              <a:t>роль парламента в содействии и усилении всех форм торговой и экономической деятельности. </a:t>
            </a:r>
          </a:p>
          <a:p>
            <a:pPr marL="0" indent="0" algn="just" eaLnBrk="1" fontAlgn="auto" hangingPunct="1">
              <a:spcAft>
                <a:spcPts val="0"/>
              </a:spcAft>
              <a:buFont typeface="Arial" panose="020B0604020202020204" pitchFamily="34" charset="0"/>
              <a:buNone/>
              <a:defRPr/>
            </a:pPr>
            <a:r>
              <a:rPr lang="ru-RU" sz="1800" dirty="0">
                <a:latin typeface="Times New Roman" panose="02020603050405020304" pitchFamily="18" charset="0"/>
                <a:cs typeface="Times New Roman" panose="02020603050405020304" pitchFamily="18" charset="0"/>
              </a:rPr>
              <a:t>Считается, что связующим звеном всех вышеуказанных факторов выступает политика либерализма. </a:t>
            </a:r>
          </a:p>
        </p:txBody>
      </p:sp>
      <p:sp>
        <p:nvSpPr>
          <p:cNvPr id="4" name="Прямоугольник 3"/>
          <p:cNvSpPr/>
          <p:nvPr/>
        </p:nvSpPr>
        <p:spPr>
          <a:xfrm>
            <a:off x="166688" y="90488"/>
            <a:ext cx="11823700" cy="11461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В настоящее время общепризнанным является тот факт, что глобализация имеет западные корни.                                    По мнению известного российского социолога Б. Ю </a:t>
            </a:r>
            <a:r>
              <a:rPr lang="ru-RU" dirty="0" err="1">
                <a:solidFill>
                  <a:schemeClr val="tx1"/>
                </a:solidFill>
                <a:latin typeface="Times New Roman" panose="02020603050405020304" pitchFamily="18" charset="0"/>
                <a:cs typeface="Times New Roman" panose="02020603050405020304" pitchFamily="18" charset="0"/>
              </a:rPr>
              <a:t>Кагарлицкого</a:t>
            </a:r>
            <a:r>
              <a:rPr lang="ru-RU" dirty="0">
                <a:solidFill>
                  <a:schemeClr val="tx1"/>
                </a:solidFill>
                <a:latin typeface="Times New Roman" panose="02020603050405020304" pitchFamily="18" charset="0"/>
                <a:cs typeface="Times New Roman" panose="02020603050405020304" pitchFamily="18" charset="0"/>
              </a:rPr>
              <a:t>, причина изменения мирового баланса в пользу Запада произошла главным образом в результате целенаправленной государственной поддержки торговой экспансии и интересов финансового капитала.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288" y="90488"/>
            <a:ext cx="11874500" cy="1468437"/>
          </a:xfrm>
          <a:ln w="28575">
            <a:solidFill>
              <a:schemeClr val="tx1"/>
            </a:solidFill>
          </a:ln>
        </p:spPr>
        <p:txBody>
          <a:bodyPr rtlCol="0">
            <a:normAutofit lnSpcReduction="10000"/>
          </a:bodyPr>
          <a:lstStyle/>
          <a:p>
            <a:pPr marL="0" indent="0" algn="just" eaLnBrk="1" fontAlgn="auto" hangingPunct="1">
              <a:spcAft>
                <a:spcPts val="0"/>
              </a:spcAft>
              <a:buFont typeface="Arial" panose="020B0604020202020204" pitchFamily="34" charset="0"/>
              <a:buNone/>
              <a:defRPr/>
            </a:pPr>
            <a:r>
              <a:rPr lang="ru-RU" sz="1750" dirty="0">
                <a:latin typeface="Times New Roman" panose="02020603050405020304" pitchFamily="18" charset="0"/>
                <a:cs typeface="Times New Roman" panose="02020603050405020304" pitchFamily="18" charset="0"/>
              </a:rPr>
              <a:t>Британия добилась столь весомых успехов в военном, торговом, промышленном и финансовом превосходстве над остальным миром вследствие проведения последовательной политики государственного монополистического капитализма. В 18 в. в казну «либеральной» Британии поступало гораздо больше налогов, чем в казну «дирижистской» Франции. На протяжении почти всего 18 в. доля налогов в национальном доходе Франции не превышали 10 – 13 %, в Британии соответствующий показатель составлял 20 %, увеличившись практически с нулевой отметки в 1688 г. При этом на военные расходы приходилась 83 % издержек британского правительства. </a:t>
            </a:r>
          </a:p>
          <a:p>
            <a:pPr marL="0" indent="0" eaLnBrk="1" fontAlgn="auto" hangingPunct="1">
              <a:spcAft>
                <a:spcPts val="0"/>
              </a:spcAft>
              <a:buFont typeface="Arial" panose="020B0604020202020204" pitchFamily="34" charset="0"/>
              <a:buNone/>
              <a:defRPr/>
            </a:pPr>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1288" y="1647825"/>
            <a:ext cx="11874500" cy="24987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ru-RU" sz="1700" dirty="0">
              <a:solidFill>
                <a:schemeClr val="tx1"/>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ru-RU" sz="1700" dirty="0">
                <a:solidFill>
                  <a:schemeClr val="tx1"/>
                </a:solidFill>
                <a:latin typeface="Times New Roman" panose="02020603050405020304" pitchFamily="18" charset="0"/>
                <a:cs typeface="Times New Roman" panose="02020603050405020304" pitchFamily="18" charset="0"/>
              </a:rPr>
              <a:t>Классик английского либерализма Адам Смит в своем фундаментальном исследовании о причинах богатства народов побуждал соотечественников устранить барьеры, препятствовавшие свободе торговли. Однако в последовавшие 100 лет после издания этого монументального труда, английское правительство собрало больше таможенных налогов, чем Франция, выступающая цитаделью протекционизма. </a:t>
            </a:r>
          </a:p>
          <a:p>
            <a:pPr algn="just" fontAlgn="auto">
              <a:spcBef>
                <a:spcPts val="0"/>
              </a:spcBef>
              <a:spcAft>
                <a:spcPts val="0"/>
              </a:spcAft>
              <a:defRPr/>
            </a:pPr>
            <a:r>
              <a:rPr lang="ru-RU" sz="1700" dirty="0">
                <a:solidFill>
                  <a:schemeClr val="tx1"/>
                </a:solidFill>
                <a:latin typeface="Times New Roman" panose="02020603050405020304" pitchFamily="18" charset="0"/>
                <a:cs typeface="Times New Roman" panose="02020603050405020304" pitchFamily="18" charset="0"/>
              </a:rPr>
              <a:t>Известный норвежский экономист Э. </a:t>
            </a:r>
            <a:r>
              <a:rPr lang="ru-RU" sz="1700" dirty="0" err="1">
                <a:solidFill>
                  <a:schemeClr val="tx1"/>
                </a:solidFill>
                <a:latin typeface="Times New Roman" panose="02020603050405020304" pitchFamily="18" charset="0"/>
                <a:cs typeface="Times New Roman" panose="02020603050405020304" pitchFamily="18" charset="0"/>
              </a:rPr>
              <a:t>Райнерт</a:t>
            </a:r>
            <a:r>
              <a:rPr lang="ru-RU" sz="1700" dirty="0">
                <a:solidFill>
                  <a:schemeClr val="tx1"/>
                </a:solidFill>
                <a:latin typeface="Times New Roman" panose="02020603050405020304" pitchFamily="18" charset="0"/>
                <a:cs typeface="Times New Roman" panose="02020603050405020304" pitchFamily="18" charset="0"/>
              </a:rPr>
              <a:t> указывает на то, что своим богатством Англия в гораздо большей степени обязана созданию сложной институциональной системы налогов и таможенных пошлин, чем теории свободной торговли, разработанной А. Смитом. В последующем проведении собственной внешнеэкономической и фискальной политики Америка следовала практическому примеру Англии, что и послужило основным фактором становления США как военной, индустриальной, экономической  и финансовой сверхдержавы. </a:t>
            </a:r>
          </a:p>
          <a:p>
            <a:pPr algn="just" fontAlgn="auto">
              <a:spcBef>
                <a:spcPts val="0"/>
              </a:spcBef>
              <a:spcAft>
                <a:spcPts val="0"/>
              </a:spcAft>
              <a:defRPr/>
            </a:pP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1288" y="4237038"/>
            <a:ext cx="11874500" cy="258921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700" dirty="0">
                <a:solidFill>
                  <a:schemeClr val="tx1"/>
                </a:solidFill>
                <a:latin typeface="Times New Roman" panose="02020603050405020304" pitchFamily="18" charset="0"/>
                <a:cs typeface="Times New Roman" panose="02020603050405020304" pitchFamily="18" charset="0"/>
              </a:rPr>
              <a:t>Однако поднявшись на вершину мирового экономического могущества, Великобритания и США решили не афишировать истинных причин своего столь удачного восхождения. Напротив, англосаксонские лидеры глобализации стали проповедовать остальному миру либеральную доктрину международного разделения труда, основанную на теории абсолютных преимуществ А. Смита и теории относительных преимуществ Д. </a:t>
            </a:r>
            <a:r>
              <a:rPr lang="ru-RU" sz="1700" dirty="0" err="1">
                <a:solidFill>
                  <a:schemeClr val="tx1"/>
                </a:solidFill>
                <a:latin typeface="Times New Roman" panose="02020603050405020304" pitchFamily="18" charset="0"/>
                <a:cs typeface="Times New Roman" panose="02020603050405020304" pitchFamily="18" charset="0"/>
              </a:rPr>
              <a:t>Рикардо</a:t>
            </a:r>
            <a:r>
              <a:rPr lang="ru-RU" sz="1700" dirty="0">
                <a:solidFill>
                  <a:schemeClr val="tx1"/>
                </a:solidFill>
                <a:latin typeface="Times New Roman" panose="02020603050405020304" pitchFamily="18" charset="0"/>
                <a:cs typeface="Times New Roman" panose="02020603050405020304" pitchFamily="18" charset="0"/>
              </a:rPr>
              <a:t>. Практическое применение данных теорий служит причиной возрастающего разрыва в благосостоянии между развитыми и развивающимися странами в связи с тем, что в системе международного разделения труда действуют принципы неэквивалентного обмена. </a:t>
            </a:r>
          </a:p>
          <a:p>
            <a:pPr algn="just" fontAlgn="auto">
              <a:spcBef>
                <a:spcPts val="0"/>
              </a:spcBef>
              <a:spcAft>
                <a:spcPts val="0"/>
              </a:spcAft>
              <a:defRPr/>
            </a:pPr>
            <a:r>
              <a:rPr lang="ru-RU" sz="1700" dirty="0">
                <a:solidFill>
                  <a:schemeClr val="tx1"/>
                </a:solidFill>
                <a:latin typeface="Times New Roman" panose="02020603050405020304" pitchFamily="18" charset="0"/>
                <a:cs typeface="Times New Roman" panose="02020603050405020304" pitchFamily="18" charset="0"/>
              </a:rPr>
              <a:t>Для усиления эффекта действия модели неэквивалентного обмена англосаксы используют межправительственные финансовые институты. Так МВФ И Всемирный банк с помощью универсального набора макроэкономических директив, известных как «Вашингтонский консенсус», жестко пресекают попытки развивающихся стран следовать опыту развитых стран в проведении промышленной политики.</a:t>
            </a:r>
            <a:endParaRPr lang="ru-RU" sz="17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ъект 2"/>
          <p:cNvSpPr>
            <a:spLocks noGrp="1"/>
          </p:cNvSpPr>
          <p:nvPr>
            <p:ph idx="1"/>
          </p:nvPr>
        </p:nvSpPr>
        <p:spPr>
          <a:xfrm>
            <a:off x="128588" y="1662113"/>
            <a:ext cx="11912600" cy="5060950"/>
          </a:xfrm>
          <a:ln w="28575">
            <a:solidFill>
              <a:schemeClr val="tx1"/>
            </a:solidFill>
          </a:ln>
        </p:spPr>
        <p:txBody>
          <a:bodyPr/>
          <a:lstStyle/>
          <a:p>
            <a:pPr marL="0" indent="0" algn="just" eaLnBrk="1" hangingPunct="1">
              <a:buFont typeface="Arial" charset="0"/>
              <a:buNone/>
            </a:pPr>
            <a:r>
              <a:rPr lang="ru-RU" sz="1800" smtClean="0">
                <a:latin typeface="Times New Roman" pitchFamily="18" charset="0"/>
                <a:cs typeface="Times New Roman" pitchFamily="18" charset="0"/>
              </a:rPr>
              <a:t>В Средние века в Европе существовало большое число экономических субъектов, наделенных правом чеканки монет. Это порождало значительные проблемы в сфере денежного обращения, поскольку рынок был наводнен разносортными монетами, сильно отличавшимися по своему качеству и достоинству. В Англии, несмотря на существование множества монетных дворов, везде поддерживался однообразной чекан королевской монеты. </a:t>
            </a:r>
          </a:p>
          <a:p>
            <a:pPr marL="0" indent="0" algn="just" eaLnBrk="1" hangingPunct="1">
              <a:buFont typeface="Arial" charset="0"/>
              <a:buNone/>
            </a:pPr>
            <a:r>
              <a:rPr lang="ru-RU" sz="1800" smtClean="0">
                <a:latin typeface="Times New Roman" pitchFamily="18" charset="0"/>
                <a:cs typeface="Times New Roman" pitchFamily="18" charset="0"/>
              </a:rPr>
              <a:t>Окончательная централизация монетного обращения в Англии произошла в конце 17 в., когда королевский                        Монетный двор возглавил выдающийся британский физик И. Ньютон. Под его руководством в кратчайшие сроки была проведена Великая перечеканка монет, в результате которой практически полностью из обращения были изъяты обрезанные неполновесные и фальшивые монеты ручной чеканки и заменены полноценными монетами машинной чеканки с ребристым ободком, что затруднило их подделку и порчу. </a:t>
            </a:r>
          </a:p>
          <a:p>
            <a:pPr marL="0" indent="0" algn="just" eaLnBrk="1" hangingPunct="1">
              <a:buFont typeface="Arial" charset="0"/>
              <a:buNone/>
            </a:pPr>
            <a:r>
              <a:rPr lang="ru-RU" sz="1800" smtClean="0">
                <a:latin typeface="Times New Roman" pitchFamily="18" charset="0"/>
                <a:cs typeface="Times New Roman" pitchFamily="18" charset="0"/>
              </a:rPr>
              <a:t>После наполнения рынка необходимым количеством монет Ньютон предложил чеканить серебряную монету под частные заказы – для обслуживания торговли с Востоком, в первую очередь с Индией и Китаем, где серебряная монета выступала главным средством торговых расчетов. Для привлечения частных заказов Ньютон снизил цену серебра на  10 % по отношению к среднеевропейским ценам и обязался в сжатые сроки производить столько монет, сколько пожелают заказчики. Таким образом, главными клиентами Монетного двора стали крупные компании – монополисты, владевшие основной частью мирового торгового капитала. В обмен на монеты эти компании стали предоставлять Англии льготные кредиты. Так Ньютон поставил мировой торговый капитал на службу британской монархии. Дешевый кредит стимулировал деловую активность и позволял Англии собирать большую сумму налогов, чем европейским конкурентам. Повышенный спрос на английское  серебро вызвал дефицит металла на внутреннем рынке, что привело к росту спроса на бумажные деньги. </a:t>
            </a:r>
          </a:p>
        </p:txBody>
      </p:sp>
      <p:sp>
        <p:nvSpPr>
          <p:cNvPr id="4" name="Прямоугольник 3"/>
          <p:cNvSpPr/>
          <p:nvPr/>
        </p:nvSpPr>
        <p:spPr>
          <a:xfrm>
            <a:off x="128588" y="141288"/>
            <a:ext cx="11912600" cy="13779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Первоначально успех проведения промышленной политики в Англии был обеспечен благодаря установлению строгого государственного контроля над национальной денежно – кредитной и финансовой системами. Процесс «огосударствления» частного капитала в Англии проходил медленно и постепенно в течение 300 лет. Основой финансовой мощи Англии стала централизация государственной финансовой системы на ранних этапах развития капитализма .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875" y="331788"/>
            <a:ext cx="11885613" cy="3441700"/>
          </a:xfrm>
          <a:ln w="28575">
            <a:solidFill>
              <a:schemeClr val="tx1"/>
            </a:solidFill>
          </a:ln>
        </p:spPr>
        <p:txBody>
          <a:bodyPr rtlCol="0">
            <a:noAutofit/>
          </a:bodyPr>
          <a:lstStyle/>
          <a:p>
            <a:pPr marL="0" indent="0" algn="just" eaLnBrk="1" fontAlgn="auto" hangingPunct="1">
              <a:spcAft>
                <a:spcPts val="0"/>
              </a:spcAft>
              <a:buFont typeface="Arial" panose="020B0604020202020204" pitchFamily="34" charset="0"/>
              <a:buNone/>
              <a:defRPr/>
            </a:pPr>
            <a:r>
              <a:rPr lang="ru-RU" sz="1850" dirty="0">
                <a:latin typeface="Times New Roman" panose="02020603050405020304" pitchFamily="18" charset="0"/>
                <a:cs typeface="Times New Roman" panose="02020603050405020304" pitchFamily="18" charset="0"/>
              </a:rPr>
              <a:t>Англия первой в Европе (не считая Швеции) запустила бумажные деньги в широкое обращение. Еще до учреждения Банка Англии они обращались в форме билетов золотых дел мастеров и завоевывали доверие англичан. После получения Банком Англии монополии на эмиссию денег популярность бумажных денег у населения возросла еще больше. Кроме того, в 18 в. в Англии произошла «финансовая революция», которая завершилась преобразованием государственного кредита. В середине 17 в. структура английских финансов была децентрализованной и во многом независимой от государства. В Англии владельцы капиталов не зависели от государства: государственные чиновники покупали свои должности, коммерсанты лондонского Сити были заняты ведением своих собственных дел. Английская реформа проходила незаметно, в ходе которой государство последовательно избавилось от неугодных финансовых посредников. В 1671 г. государству перешел контроль над таможнями, в 1683 г. – полномочия по взиманию акцизного сбора, а затем и налога на потребление. В 1714 г. была создана должность лорда – казначея и учреждено ведомство Казначейства, которое осуществляло финансовый надзор за доходами государственной казны. В ходе постепенной национализации финансов к середине 18 в. Казначейство установило контроль над Банком Англии. </a:t>
            </a:r>
          </a:p>
        </p:txBody>
      </p:sp>
      <p:sp>
        <p:nvSpPr>
          <p:cNvPr id="4" name="Прямоугольник 3"/>
          <p:cNvSpPr/>
          <p:nvPr/>
        </p:nvSpPr>
        <p:spPr>
          <a:xfrm>
            <a:off x="142875" y="3992563"/>
            <a:ext cx="11885613" cy="24860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850" dirty="0">
                <a:solidFill>
                  <a:schemeClr val="tx1"/>
                </a:solidFill>
                <a:latin typeface="Times New Roman" panose="02020603050405020304" pitchFamily="18" charset="0"/>
                <a:cs typeface="Times New Roman" panose="02020603050405020304" pitchFamily="18" charset="0"/>
              </a:rPr>
              <a:t>До конца 17в. в Англии не существовало организованного денежного рынка и национального долга.                   Золотых дел мастера выступали основными кредиторами монархов, которые часто не выполняли свои долговые обязательства. Поэтому ставки по процентам были очень высокими -  30 % годовых. До Славной революции 1688 г. Англия имела репутацию страны, объявляющей серийные дефолты. Хаос в сфере кредитного обращения был прекращен с созданием Банка Англии, который централизовал обслуживание национального дохода и понизил стоимость его обслуживания до 8 % годовых. Одновременно Банк Англии стал играть основную роль в урегулировании задолженности на межбанковском кредитном рынке.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175" y="266700"/>
            <a:ext cx="11898313" cy="2952750"/>
          </a:xfrm>
          <a:ln w="28575">
            <a:solidFill>
              <a:schemeClr val="tx1"/>
            </a:solidFill>
          </a:ln>
        </p:spPr>
        <p:txBody>
          <a:bodyPr rtlCol="0">
            <a:normAutofit lnSpcReduction="10000"/>
          </a:bodyPr>
          <a:lstStyle/>
          <a:p>
            <a:pPr marL="0" indent="0" algn="just" eaLnBrk="1" fontAlgn="auto" hangingPunct="1">
              <a:spcAft>
                <a:spcPts val="0"/>
              </a:spcAft>
              <a:buFont typeface="Arial" panose="020B0604020202020204" pitchFamily="34" charset="0"/>
              <a:buNone/>
              <a:defRPr/>
            </a:pPr>
            <a:endParaRPr lang="ru-RU" sz="185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ru-RU" sz="1850" dirty="0">
                <a:latin typeface="Times New Roman" panose="02020603050405020304" pitchFamily="18" charset="0"/>
                <a:cs typeface="Times New Roman" panose="02020603050405020304" pitchFamily="18" charset="0"/>
              </a:rPr>
              <a:t>Ключевым фактором для закрепления стратегических позиций Великобритании в системе мировых финансов в начале 20 в. стало сотрудничество между Банком Англии и Федеральной резервной системой. Главным «связником» между Федеральным резервом и Английским банком выступил банкирский «Дом Морганов», который сыграл ведущую роль в агитации, планировании и разработке законодательных положений по учреждению ФРС. Используя родственные связи в высших кругах лондонского Сити, перед началом первой мировой войны банкирский «Дом Морганов» добился статуса финансового агента британского Казначейства и Банка Англии, а также стал подрядчиком по выполнению британских заказов в США на производство всего необходимого для ведения войны. Кроме того, Морганы получили монополию на размещение британских облигационных займов, предназначенных для оплаты грандиозных военных поставок. Таким образом, Морганы выступили главными посредниками в укреплении сотрудничества между Британией и США в финансовой сфере. </a:t>
            </a:r>
          </a:p>
        </p:txBody>
      </p:sp>
      <p:sp>
        <p:nvSpPr>
          <p:cNvPr id="4" name="Прямоугольник 3"/>
          <p:cNvSpPr/>
          <p:nvPr/>
        </p:nvSpPr>
        <p:spPr>
          <a:xfrm>
            <a:off x="130175" y="3451225"/>
            <a:ext cx="11898313" cy="31432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850" dirty="0">
                <a:solidFill>
                  <a:schemeClr val="tx1"/>
                </a:solidFill>
                <a:latin typeface="Times New Roman" panose="02020603050405020304" pitchFamily="18" charset="0"/>
                <a:cs typeface="Times New Roman" panose="02020603050405020304" pitchFamily="18" charset="0"/>
              </a:rPr>
              <a:t>Управляющий Банком Англии в 1920 – 1944 гг. М. </a:t>
            </a:r>
            <a:r>
              <a:rPr lang="ru-RU" sz="1850" dirty="0" err="1">
                <a:solidFill>
                  <a:schemeClr val="tx1"/>
                </a:solidFill>
                <a:latin typeface="Times New Roman" panose="02020603050405020304" pitchFamily="18" charset="0"/>
                <a:cs typeface="Times New Roman" panose="02020603050405020304" pitchFamily="18" charset="0"/>
              </a:rPr>
              <a:t>Норман</a:t>
            </a:r>
            <a:r>
              <a:rPr lang="ru-RU" sz="1850" dirty="0">
                <a:solidFill>
                  <a:schemeClr val="tx1"/>
                </a:solidFill>
                <a:latin typeface="Times New Roman" panose="02020603050405020304" pitchFamily="18" charset="0"/>
                <a:cs typeface="Times New Roman" panose="02020603050405020304" pitchFamily="18" charset="0"/>
              </a:rPr>
              <a:t> благодаря содействию семьи Морганов установил доверительные отношения с президентов Федерального резервного банка Нью – Йорка в 1914 – 1928 гг.                                  Б. </a:t>
            </a:r>
            <a:r>
              <a:rPr lang="ru-RU" sz="1850" dirty="0" err="1">
                <a:solidFill>
                  <a:schemeClr val="tx1"/>
                </a:solidFill>
                <a:latin typeface="Times New Roman" panose="02020603050405020304" pitchFamily="18" charset="0"/>
                <a:cs typeface="Times New Roman" panose="02020603050405020304" pitchFamily="18" charset="0"/>
              </a:rPr>
              <a:t>Стронгом</a:t>
            </a:r>
            <a:r>
              <a:rPr lang="ru-RU" sz="1850" dirty="0">
                <a:solidFill>
                  <a:schemeClr val="tx1"/>
                </a:solidFill>
                <a:latin typeface="Times New Roman" panose="02020603050405020304" pitchFamily="18" charset="0"/>
                <a:cs typeface="Times New Roman" panose="02020603050405020304" pitchFamily="18" charset="0"/>
              </a:rPr>
              <a:t>, который фактически управлял Федеральным резервом. М. </a:t>
            </a:r>
            <a:r>
              <a:rPr lang="ru-RU" sz="1850" dirty="0" err="1">
                <a:solidFill>
                  <a:schemeClr val="tx1"/>
                </a:solidFill>
                <a:latin typeface="Times New Roman" panose="02020603050405020304" pitchFamily="18" charset="0"/>
                <a:cs typeface="Times New Roman" panose="02020603050405020304" pitchFamily="18" charset="0"/>
              </a:rPr>
              <a:t>Норман</a:t>
            </a:r>
            <a:r>
              <a:rPr lang="ru-RU" sz="1850" dirty="0">
                <a:solidFill>
                  <a:schemeClr val="tx1"/>
                </a:solidFill>
                <a:latin typeface="Times New Roman" panose="02020603050405020304" pitchFamily="18" charset="0"/>
                <a:cs typeface="Times New Roman" panose="02020603050405020304" pitchFamily="18" charset="0"/>
              </a:rPr>
              <a:t> был убежденным империалистом, стремившимся сделать Банк Англии арбитром мировой валютной системы, что сохранило бы за Лондоном положение мирового финансового центра. Федеральный резервный банк Нью – Йорка оказывал в этом Лондону поддержку путем проведения политики дешевых денег с тем, чтобы дать возможность фунту стерлингов восстановить свой довоенный курс к доллару – 4, 87 долларов за 1 фунт стерлингов. Это было необходимо Британии для установления в Европе золотодевизного стандарта, в котором бы бумажному британскому фунту отводилось место ключевого резервного актива наряду с золотом.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688" y="1068388"/>
            <a:ext cx="11823700" cy="4483100"/>
          </a:xfrm>
          <a:ln w="28575">
            <a:solidFill>
              <a:schemeClr val="tx1"/>
            </a:solidFill>
          </a:ln>
        </p:spPr>
        <p:txBody>
          <a:bodyPr rtlCol="0">
            <a:normAutofit/>
          </a:bodyPr>
          <a:lstStyle/>
          <a:p>
            <a:pPr marL="0" indent="0" algn="just" eaLnBrk="1" fontAlgn="auto" hangingPunct="1">
              <a:spcAft>
                <a:spcPts val="0"/>
              </a:spcAft>
              <a:buFont typeface="Arial" panose="020B0604020202020204" pitchFamily="34" charset="0"/>
              <a:buNone/>
              <a:defRPr/>
            </a:pPr>
            <a:endParaRPr lang="ru-RU" sz="185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endParaRPr lang="ru-RU" sz="185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ru-RU" sz="1850" dirty="0">
                <a:latin typeface="Times New Roman" panose="02020603050405020304" pitchFamily="18" charset="0"/>
                <a:cs typeface="Times New Roman" panose="02020603050405020304" pitchFamily="18" charset="0"/>
              </a:rPr>
              <a:t>Созванная весной 1922 г. Лигой Наций Генуэзская финансовая конференция должна была стать основным инструментом введения золотодевизного стандарта в Европе. М. </a:t>
            </a:r>
            <a:r>
              <a:rPr lang="ru-RU" sz="1850" dirty="0" err="1">
                <a:latin typeface="Times New Roman" panose="02020603050405020304" pitchFamily="18" charset="0"/>
                <a:cs typeface="Times New Roman" panose="02020603050405020304" pitchFamily="18" charset="0"/>
              </a:rPr>
              <a:t>Норман</a:t>
            </a:r>
            <a:r>
              <a:rPr lang="ru-RU" sz="1850" dirty="0">
                <a:latin typeface="Times New Roman" panose="02020603050405020304" pitchFamily="18" charset="0"/>
                <a:cs typeface="Times New Roman" panose="02020603050405020304" pitchFamily="18" charset="0"/>
              </a:rPr>
              <a:t> занимал главное положение в                  Женевском комитете Лиги Наций по финансовым и экономическим вопросам. </a:t>
            </a:r>
          </a:p>
          <a:p>
            <a:pPr marL="0" indent="0" algn="just" eaLnBrk="1" fontAlgn="auto" hangingPunct="1">
              <a:spcAft>
                <a:spcPts val="0"/>
              </a:spcAft>
              <a:buFont typeface="Arial" panose="020B0604020202020204" pitchFamily="34" charset="0"/>
              <a:buNone/>
              <a:defRPr/>
            </a:pPr>
            <a:r>
              <a:rPr lang="ru-RU" sz="1850" dirty="0">
                <a:latin typeface="Times New Roman" panose="02020603050405020304" pitchFamily="18" charset="0"/>
                <a:cs typeface="Times New Roman" panose="02020603050405020304" pitchFamily="18" charset="0"/>
              </a:rPr>
              <a:t>Управляющий Банка Франции Э. Монро отзывался о деятельности Британии в этом контексте следующим образом: «В каждой стране провоцировались финансовые проблемы, чтобы та была вынуждена обратиться в контролируемый британцами Женевский комитет. Метод разрешения проблем всегда был одинаковым: в центральный банк назначался иностранный контролер – британец или по рекомендации Банка Англии, часть резервов центрального банка размещалась в Банке Англии, что обеспечивало одновременно укрепление фунта и британского влияния. Чтобы предотвратить возможные неудачи, они заручались сотрудничеством Федерального резервного банка Нью – Йорка. Кроме того, на Америку возложили обязанность предоставлять иностранные займы, если их сумма неподъемна </a:t>
            </a:r>
            <a:r>
              <a:rPr lang="en-US" sz="1850" dirty="0">
                <a:latin typeface="Times New Roman" panose="02020603050405020304" pitchFamily="18" charset="0"/>
                <a:cs typeface="Times New Roman" panose="02020603050405020304" pitchFamily="18" charset="0"/>
              </a:rPr>
              <a:t>[</a:t>
            </a:r>
            <a:r>
              <a:rPr lang="ru-RU" sz="1850" dirty="0">
                <a:latin typeface="Times New Roman" panose="02020603050405020304" pitchFamily="18" charset="0"/>
                <a:cs typeface="Times New Roman" panose="02020603050405020304" pitchFamily="18" charset="0"/>
              </a:rPr>
              <a:t>для англичан</a:t>
            </a:r>
            <a:r>
              <a:rPr lang="en-US" sz="1850" dirty="0">
                <a:latin typeface="Times New Roman" panose="02020603050405020304" pitchFamily="18" charset="0"/>
                <a:cs typeface="Times New Roman" panose="02020603050405020304" pitchFamily="18" charset="0"/>
              </a:rPr>
              <a:t>]</a:t>
            </a:r>
            <a:r>
              <a:rPr lang="ru-RU" sz="1850" dirty="0">
                <a:latin typeface="Times New Roman" panose="02020603050405020304" pitchFamily="18" charset="0"/>
                <a:cs typeface="Times New Roman" panose="02020603050405020304" pitchFamily="18" charset="0"/>
              </a:rPr>
              <a:t>, но политические выгоды от этих операций неизменно достаются британцам».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263" y="93663"/>
            <a:ext cx="11115675" cy="939800"/>
          </a:xfrm>
        </p:spPr>
        <p:style>
          <a:lnRef idx="2">
            <a:schemeClr val="dk1"/>
          </a:lnRef>
          <a:fillRef idx="1">
            <a:schemeClr val="lt1"/>
          </a:fillRef>
          <a:effectRef idx="0">
            <a:schemeClr val="dk1"/>
          </a:effectRef>
          <a:fontRef idx="minor">
            <a:schemeClr val="dk1"/>
          </a:fontRef>
        </p:style>
        <p:txBody>
          <a:bodyPr>
            <a:normAutofit/>
          </a:bodyPr>
          <a:lstStyle/>
          <a:p>
            <a:pPr algn="ctr" eaLnBrk="1" hangingPunct="1"/>
            <a:r>
              <a:rPr lang="ru-RU" sz="2900" smtClean="0">
                <a:solidFill>
                  <a:srgbClr val="000000"/>
                </a:solidFill>
                <a:latin typeface="Times New Roman" pitchFamily="18" charset="0"/>
                <a:cs typeface="Times New Roman" pitchFamily="18" charset="0"/>
              </a:rPr>
              <a:t>Слияние государства и капитала как причина изменения глбльного баланса сил</a:t>
            </a:r>
            <a:endParaRPr lang="en-US" sz="2900" smtClean="0">
              <a:solidFill>
                <a:srgbClr val="000000"/>
              </a:solidFill>
              <a:latin typeface="Times New Roman" pitchFamily="18" charset="0"/>
              <a:cs typeface="Times New Roman" pitchFamily="18" charset="0"/>
            </a:endParaRPr>
          </a:p>
        </p:txBody>
      </p:sp>
      <p:sp>
        <p:nvSpPr>
          <p:cNvPr id="3" name="Объект 2"/>
          <p:cNvSpPr>
            <a:spLocks noGrp="1"/>
          </p:cNvSpPr>
          <p:nvPr>
            <p:ph idx="1"/>
          </p:nvPr>
        </p:nvSpPr>
        <p:spPr>
          <a:xfrm>
            <a:off x="203200" y="1157288"/>
            <a:ext cx="11709400" cy="3270250"/>
          </a:xfrm>
        </p:spPr>
        <p:style>
          <a:lnRef idx="2">
            <a:schemeClr val="dk1"/>
          </a:lnRef>
          <a:fillRef idx="1">
            <a:schemeClr val="lt1"/>
          </a:fillRef>
          <a:effectRef idx="0">
            <a:schemeClr val="dk1"/>
          </a:effectRef>
          <a:fontRef idx="minor">
            <a:schemeClr val="dk1"/>
          </a:fontRef>
        </p:style>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      Благодаря посреднической деятельности банкирского «Дома Морганов» два ведущих англосаксонских государства объединили мощь своих государственных и финансовых структур, чтобы установить долгосрочный контроль над системой мировых финансов. Вопреки периодическим алармистским сообщениям ведущих средств массовой информации о кризисном состоянии англосаксонской финансово-экономической системы позиции англо-американских финансовых институтов на международных финансовых рынках остаются незыблемыми. </a:t>
            </a:r>
          </a:p>
          <a:p>
            <a:pPr marL="0" indent="0" algn="just" eaLnBrk="1" fontAlgn="auto" hangingPunct="1">
              <a:spcAft>
                <a:spcPts val="0"/>
              </a:spcAft>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      По данным, опубликованным компанией </a:t>
            </a:r>
            <a:r>
              <a:rPr lang="en-US" sz="2200" dirty="0" err="1">
                <a:latin typeface="Times New Roman" panose="02020603050405020304" pitchFamily="18" charset="0"/>
                <a:cs typeface="Times New Roman" panose="02020603050405020304" pitchFamily="18" charset="0"/>
              </a:rPr>
              <a:t>TheCityUk</a:t>
            </a:r>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 августе 2016, совокупная доля США и Великобритании в различных сегментах глобального финансового рынка составляла: 77% - в активах хедж-фондов, 76% - в </a:t>
            </a:r>
            <a:r>
              <a:rPr lang="ru-RU" sz="2200" dirty="0" err="1">
                <a:latin typeface="Times New Roman" panose="02020603050405020304" pitchFamily="18" charset="0"/>
                <a:cs typeface="Times New Roman" panose="02020603050405020304" pitchFamily="18" charset="0"/>
              </a:rPr>
              <a:t>финтех-стартапах</a:t>
            </a:r>
            <a:r>
              <a:rPr lang="ru-RU" sz="2200" dirty="0">
                <a:latin typeface="Times New Roman" panose="02020603050405020304" pitchFamily="18" charset="0"/>
                <a:cs typeface="Times New Roman" panose="02020603050405020304" pitchFamily="18" charset="0"/>
              </a:rPr>
              <a:t>, 75% - в частном решении капитала, 72% - во внебиржевой торговле процентными </a:t>
            </a:r>
            <a:r>
              <a:rPr lang="ru-RU" sz="2200" dirty="0" err="1">
                <a:latin typeface="Times New Roman" panose="02020603050405020304" pitchFamily="18" charset="0"/>
                <a:cs typeface="Times New Roman" panose="02020603050405020304" pitchFamily="18" charset="0"/>
              </a:rPr>
              <a:t>деривативами</a:t>
            </a:r>
            <a:r>
              <a:rPr lang="ru-RU" sz="2200" dirty="0">
                <a:latin typeface="Times New Roman" panose="02020603050405020304" pitchFamily="18" charset="0"/>
                <a:cs typeface="Times New Roman" panose="02020603050405020304" pitchFamily="18" charset="0"/>
              </a:rPr>
              <a:t>, 63% - в управлении активами, 60% - в международной валютной торговле, 58% - во вторичной торговле акциями, 44% - в инвестиционном банкинге, 38% - в межбанковском кредитовании, 35% - в морском страховании</a:t>
            </a:r>
            <a:r>
              <a:rPr lang="ru-RU" dirty="0"/>
              <a:t>.</a:t>
            </a:r>
          </a:p>
        </p:txBody>
      </p:sp>
      <p:sp>
        <p:nvSpPr>
          <p:cNvPr id="4" name="Прямоугольник 3"/>
          <p:cNvSpPr/>
          <p:nvPr/>
        </p:nvSpPr>
        <p:spPr>
          <a:xfrm>
            <a:off x="203200" y="4594225"/>
            <a:ext cx="11709400" cy="18700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fontAlgn="auto">
              <a:lnSpc>
                <a:spcPct val="107000"/>
              </a:lnSpc>
              <a:spcBef>
                <a:spcPts val="0"/>
              </a:spcBef>
              <a:spcAft>
                <a:spcPts val="80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        Из США и Великобритании ведут свои происхождения крупнейшие юридические фирмы и аудиторские компании мира. Международные финансовые рынки находятся под постоянным влиянием таких ведущих англо-американских средств массовой информации, как </a:t>
            </a:r>
            <a:r>
              <a:rPr lang="en-US" dirty="0">
                <a:latin typeface="Times New Roman" panose="02020603050405020304" pitchFamily="18" charset="0"/>
                <a:ea typeface="Calibri" panose="020F0502020204030204" pitchFamily="34" charset="0"/>
                <a:cs typeface="Times New Roman" panose="02020603050405020304" pitchFamily="18" charset="0"/>
              </a:rPr>
              <a:t>Financial Times</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Wall</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Street</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Journal</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The Economist</a:t>
            </a:r>
            <a:r>
              <a:rPr lang="ru-RU" dirty="0">
                <a:latin typeface="Times New Roman" panose="02020603050405020304" pitchFamily="18" charset="0"/>
                <a:ea typeface="Calibri" panose="020F0502020204030204" pitchFamily="34" charset="0"/>
                <a:cs typeface="Times New Roman" panose="02020603050405020304" pitchFamily="18" charset="0"/>
              </a:rPr>
              <a:t>, информационных и рейтинговых агентств </a:t>
            </a:r>
            <a:r>
              <a:rPr lang="en-US" dirty="0">
                <a:latin typeface="Times New Roman" panose="02020603050405020304" pitchFamily="18" charset="0"/>
                <a:ea typeface="Calibri" panose="020F0502020204030204" pitchFamily="34" charset="0"/>
                <a:cs typeface="Times New Roman" panose="02020603050405020304" pitchFamily="18" charset="0"/>
              </a:rPr>
              <a:t>Bloomberg</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Thomson Reuters</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Standard</a:t>
            </a:r>
            <a:r>
              <a:rPr lang="ru-RU" dirty="0">
                <a:latin typeface="Times New Roman" panose="02020603050405020304" pitchFamily="18" charset="0"/>
                <a:ea typeface="Calibri" panose="020F0502020204030204" pitchFamily="34" charset="0"/>
                <a:cs typeface="Times New Roman" panose="02020603050405020304" pitchFamily="18" charset="0"/>
              </a:rPr>
              <a:t> &amp; </a:t>
            </a:r>
            <a:r>
              <a:rPr lang="en-US" dirty="0">
                <a:latin typeface="Times New Roman" panose="02020603050405020304" pitchFamily="18" charset="0"/>
                <a:ea typeface="Calibri" panose="020F0502020204030204" pitchFamily="34" charset="0"/>
                <a:cs typeface="Times New Roman" panose="02020603050405020304" pitchFamily="18" charset="0"/>
              </a:rPr>
              <a:t>Poor</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Moody</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Fitch</a:t>
            </a:r>
            <a:r>
              <a:rPr lang="ru-RU" dirty="0">
                <a:latin typeface="Times New Roman" panose="02020603050405020304" pitchFamily="18" charset="0"/>
                <a:ea typeface="Calibri" panose="020F0502020204030204" pitchFamily="34" charset="0"/>
                <a:cs typeface="Times New Roman" panose="02020603050405020304" pitchFamily="18" charset="0"/>
              </a:rPr>
              <a:t>. По данным газеты </a:t>
            </a:r>
            <a:r>
              <a:rPr lang="en-US" dirty="0">
                <a:latin typeface="Times New Roman" panose="02020603050405020304" pitchFamily="18" charset="0"/>
                <a:ea typeface="Calibri" panose="020F0502020204030204" pitchFamily="34" charset="0"/>
                <a:cs typeface="Times New Roman" panose="02020603050405020304" pitchFamily="18" charset="0"/>
              </a:rPr>
              <a:t>Financial Times</a:t>
            </a:r>
            <a:r>
              <a:rPr lang="ru-RU" dirty="0">
                <a:latin typeface="Times New Roman" panose="02020603050405020304" pitchFamily="18" charset="0"/>
                <a:ea typeface="Calibri" panose="020F0502020204030204" pitchFamily="34" charset="0"/>
                <a:cs typeface="Times New Roman" panose="02020603050405020304" pitchFamily="18" charset="0"/>
              </a:rPr>
              <a:t>, в марте 2018 года из пятисот крупнейших компаний мира по размеру рыночной капитализации 357 компаний были англо-американскими.</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938" y="395288"/>
            <a:ext cx="11861800" cy="5118100"/>
          </a:xfrm>
        </p:spPr>
        <p:style>
          <a:lnRef idx="2">
            <a:schemeClr val="dk1"/>
          </a:lnRef>
          <a:fillRef idx="1">
            <a:schemeClr val="lt1"/>
          </a:fillRef>
          <a:effectRef idx="0">
            <a:schemeClr val="dk1"/>
          </a:effectRef>
          <a:fontRef idx="minor">
            <a:schemeClr val="dk1"/>
          </a:fontRef>
        </p:style>
        <p:txBody>
          <a:bodyPr rtlCol="0">
            <a:normAutofit/>
          </a:bodyPr>
          <a:lstStyle/>
          <a:p>
            <a:pPr marL="0" indent="0" algn="just" eaLnBrk="1" fontAlgn="auto" hangingPunct="1">
              <a:spcAft>
                <a:spcPts val="0"/>
              </a:spcAft>
              <a:buFont typeface="Arial" panose="020B0604020202020204" pitchFamily="34" charset="0"/>
              <a:buNone/>
              <a:defRPr/>
            </a:pPr>
            <a:r>
              <a:rPr lang="ru-RU" sz="1800" dirty="0"/>
              <a:t>     </a:t>
            </a:r>
            <a:r>
              <a:rPr lang="ru-RU" sz="1800" dirty="0">
                <a:latin typeface="Times New Roman" panose="02020603050405020304" pitchFamily="18" charset="0"/>
                <a:cs typeface="Times New Roman" panose="02020603050405020304" pitchFamily="18" charset="0"/>
              </a:rPr>
              <a:t>Лондон является крупнейшим рынком и клиринговым центром для торговли драгоценными металлами. Также здесь рассчитывается важнейшая в мире ставка межбанковского кредитования – ЛИБОР, на которую ориентированы финансовые продукты общей стоимостью около 800 трлн. долл. </a:t>
            </a:r>
          </a:p>
          <a:p>
            <a:pPr marL="0" indent="0" algn="just" eaLnBrk="1" fontAlgn="auto" hangingPunct="1">
              <a:spcAft>
                <a:spcPts val="0"/>
              </a:spcAft>
              <a:buFont typeface="Arial" panose="020B0604020202020204" pitchFamily="34" charset="0"/>
              <a:buNone/>
              <a:defRPr/>
            </a:pPr>
            <a:r>
              <a:rPr lang="ru-RU" sz="1800" dirty="0">
                <a:latin typeface="Times New Roman" panose="02020603050405020304" pitchFamily="18" charset="0"/>
                <a:cs typeface="Times New Roman" panose="02020603050405020304" pitchFamily="18" charset="0"/>
              </a:rPr>
              <a:t>    В США и Великобритании расположены крупнейшие товарные биржи мира, ежедневно формирующие цены на сырьевые товары, такие как нефть. Из США ведут свое происхождение также 26 из 50 наиболее инновационных компаний мира, включенных в список </a:t>
            </a:r>
            <a:r>
              <a:rPr lang="en-US" sz="1800" dirty="0">
                <a:latin typeface="Times New Roman" panose="02020603050405020304" pitchFamily="18" charset="0"/>
                <a:cs typeface="Times New Roman" panose="02020603050405020304" pitchFamily="18" charset="0"/>
              </a:rPr>
              <a:t>Forbes </a:t>
            </a:r>
            <a:r>
              <a:rPr lang="ru-RU" sz="1800" dirty="0">
                <a:latin typeface="Times New Roman" panose="02020603050405020304" pitchFamily="18" charset="0"/>
                <a:cs typeface="Times New Roman" panose="02020603050405020304" pitchFamily="18" charset="0"/>
              </a:rPr>
              <a:t>в 2018 году. </a:t>
            </a:r>
            <a:endParaRPr lang="en-US" sz="18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ru-RU" sz="1800" dirty="0">
                <a:latin typeface="Times New Roman" panose="02020603050405020304" pitchFamily="18" charset="0"/>
                <a:cs typeface="Times New Roman" panose="02020603050405020304" pitchFamily="18" charset="0"/>
              </a:rPr>
              <a:t>    Следует подчеркнуть, что именно государство оказало беспроцентную поддержку финансовому сектору в Великобритании и США во время кризиса 2008-2009 годах. Тогда в Соединенном Королевстве под контроль государства перешли крупнейшие ипотечные банки </a:t>
            </a:r>
            <a:r>
              <a:rPr lang="ru-RU" sz="1800" dirty="0" err="1">
                <a:latin typeface="Times New Roman" panose="02020603050405020304" pitchFamily="18" charset="0"/>
                <a:cs typeface="Times New Roman" panose="02020603050405020304" pitchFamily="18" charset="0"/>
              </a:rPr>
              <a:t>Northern</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Rock </a:t>
            </a:r>
            <a:r>
              <a:rPr lang="ru-RU" sz="1800" dirty="0">
                <a:latin typeface="Times New Roman" panose="02020603050405020304" pitchFamily="18" charset="0"/>
                <a:cs typeface="Times New Roman" panose="02020603050405020304" pitchFamily="18" charset="0"/>
              </a:rPr>
              <a:t>и </a:t>
            </a:r>
            <a:r>
              <a:rPr lang="en-US" sz="1800" dirty="0">
                <a:latin typeface="Times New Roman" panose="02020603050405020304" pitchFamily="18" charset="0"/>
                <a:cs typeface="Times New Roman" panose="02020603050405020304" pitchFamily="18" charset="0"/>
              </a:rPr>
              <a:t>Braford </a:t>
            </a:r>
            <a:r>
              <a:rPr lang="ru-RU" sz="1800" dirty="0">
                <a:latin typeface="Times New Roman" panose="02020603050405020304" pitchFamily="18" charset="0"/>
                <a:cs typeface="Times New Roman" panose="02020603050405020304" pitchFamily="18" charset="0"/>
              </a:rPr>
              <a:t>&amp; </a:t>
            </a:r>
            <a:r>
              <a:rPr lang="en-US" sz="1800" dirty="0">
                <a:latin typeface="Times New Roman" panose="02020603050405020304" pitchFamily="18" charset="0"/>
                <a:cs typeface="Times New Roman" panose="02020603050405020304" pitchFamily="18" charset="0"/>
              </a:rPr>
              <a:t>Bingley</a:t>
            </a:r>
            <a:r>
              <a:rPr lang="ru-RU" sz="1800" dirty="0">
                <a:latin typeface="Times New Roman" panose="02020603050405020304" pitchFamily="18" charset="0"/>
                <a:cs typeface="Times New Roman" panose="02020603050405020304" pitchFamily="18" charset="0"/>
              </a:rPr>
              <a:t>, а также крупнейшие коммерческие банки страны </a:t>
            </a:r>
            <a:r>
              <a:rPr lang="en-US" sz="1800" dirty="0">
                <a:latin typeface="Times New Roman" panose="02020603050405020304" pitchFamily="18" charset="0"/>
                <a:cs typeface="Times New Roman" panose="02020603050405020304" pitchFamily="18" charset="0"/>
              </a:rPr>
              <a:t>Royal Bank of Scotland </a:t>
            </a:r>
            <a:r>
              <a:rPr lang="ru-RU" sz="1800" dirty="0">
                <a:latin typeface="Times New Roman" panose="02020603050405020304" pitchFamily="18" charset="0"/>
                <a:cs typeface="Times New Roman" panose="02020603050405020304" pitchFamily="18" charset="0"/>
              </a:rPr>
              <a:t>и </a:t>
            </a:r>
            <a:r>
              <a:rPr lang="en-US" sz="1800" dirty="0" err="1">
                <a:latin typeface="Times New Roman" panose="02020603050405020304" pitchFamily="18" charset="0"/>
                <a:cs typeface="Times New Roman" panose="02020603050405020304" pitchFamily="18" charset="0"/>
              </a:rPr>
              <a:t>Lloyed</a:t>
            </a:r>
            <a:r>
              <a:rPr lang="ru-RU"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s Banking</a:t>
            </a:r>
            <a:r>
              <a:rPr lang="ru-RU" sz="1800" dirty="0">
                <a:latin typeface="Times New Roman" panose="02020603050405020304" pitchFamily="18" charset="0"/>
                <a:cs typeface="Times New Roman" panose="02020603050405020304" pitchFamily="18" charset="0"/>
              </a:rPr>
              <a:t>. Заблаговременно выкупив акции этих банков, государство </a:t>
            </a:r>
            <a:r>
              <a:rPr lang="ru-RU" sz="1800" dirty="0" err="1">
                <a:latin typeface="Times New Roman" panose="02020603050405020304" pitchFamily="18" charset="0"/>
                <a:cs typeface="Times New Roman" panose="02020603050405020304" pitchFamily="18" charset="0"/>
              </a:rPr>
              <a:t>недопустило</a:t>
            </a:r>
            <a:r>
              <a:rPr lang="ru-RU" sz="1800" dirty="0">
                <a:latin typeface="Times New Roman" panose="02020603050405020304" pitchFamily="18" charset="0"/>
                <a:cs typeface="Times New Roman" panose="02020603050405020304" pitchFamily="18" charset="0"/>
              </a:rPr>
              <a:t> фатального снижения их рыночной стоимости. В свою очередь помощь государства финансовому сектору в США составила около 12 трлн. долл. или почти 80% ВВП, включая все поставленные гарантии и спасательные операции такие, как выкуп крупнейшей в мире страховой компании </a:t>
            </a:r>
            <a:r>
              <a:rPr lang="en-US" sz="1800" dirty="0">
                <a:latin typeface="Times New Roman" panose="02020603050405020304" pitchFamily="18" charset="0"/>
                <a:cs typeface="Times New Roman" panose="02020603050405020304" pitchFamily="18" charset="0"/>
              </a:rPr>
              <a:t>AIG </a:t>
            </a:r>
            <a:r>
              <a:rPr lang="ru-RU" sz="1800" dirty="0">
                <a:latin typeface="Times New Roman" panose="02020603050405020304" pitchFamily="18" charset="0"/>
                <a:cs typeface="Times New Roman" panose="02020603050405020304" pitchFamily="18" charset="0"/>
              </a:rPr>
              <a:t>и ряда крупнейших банков. Нобелевский лауреат Дж. </a:t>
            </a:r>
            <a:r>
              <a:rPr lang="ru-RU" sz="1800" dirty="0" err="1">
                <a:latin typeface="Times New Roman" panose="02020603050405020304" pitchFamily="18" charset="0"/>
                <a:cs typeface="Times New Roman" panose="02020603050405020304" pitchFamily="18" charset="0"/>
              </a:rPr>
              <a:t>Стиглиц</a:t>
            </a:r>
            <a:r>
              <a:rPr lang="ru-RU" sz="1800" dirty="0">
                <a:latin typeface="Times New Roman" panose="02020603050405020304" pitchFamily="18" charset="0"/>
                <a:cs typeface="Times New Roman" panose="02020603050405020304" pitchFamily="18" charset="0"/>
              </a:rPr>
              <a:t> отметил: «Уолл-стрит получила деньги в таких количествах, о которых даже самые коррумпированные руководители в развивающихся странах никогда и не думали в самых смелых своих мечтах».</a:t>
            </a:r>
            <a:endParaRPr lang="en-US" sz="1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34938" y="4872038"/>
            <a:ext cx="11861800" cy="1477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fontAlgn="auto">
              <a:spcBef>
                <a:spcPts val="0"/>
              </a:spcBef>
              <a:spcAft>
                <a:spcPts val="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      Группы советников, работавших при министерстве финансов США Г. </a:t>
            </a:r>
            <a:r>
              <a:rPr lang="ru-RU" dirty="0" err="1">
                <a:latin typeface="Times New Roman" panose="02020603050405020304" pitchFamily="18" charset="0"/>
                <a:ea typeface="Calibri" panose="020F0502020204030204" pitchFamily="34" charset="0"/>
                <a:cs typeface="Times New Roman" panose="02020603050405020304" pitchFamily="18" charset="0"/>
              </a:rPr>
              <a:t>Полсоне</a:t>
            </a:r>
            <a:r>
              <a:rPr lang="ru-RU" dirty="0">
                <a:latin typeface="Times New Roman" panose="02020603050405020304" pitchFamily="18" charset="0"/>
                <a:ea typeface="Calibri" panose="020F0502020204030204" pitchFamily="34" charset="0"/>
                <a:cs typeface="Times New Roman" panose="02020603050405020304" pitchFamily="18" charset="0"/>
              </a:rPr>
              <a:t> и Т. </a:t>
            </a:r>
            <a:r>
              <a:rPr lang="ru-RU" dirty="0" err="1">
                <a:latin typeface="Times New Roman" panose="02020603050405020304" pitchFamily="18" charset="0"/>
                <a:ea typeface="Calibri" panose="020F0502020204030204" pitchFamily="34" charset="0"/>
                <a:cs typeface="Times New Roman" panose="02020603050405020304" pitchFamily="18" charset="0"/>
              </a:rPr>
              <a:t>Гейтнере</a:t>
            </a:r>
            <a:r>
              <a:rPr lang="ru-RU" dirty="0">
                <a:latin typeface="Times New Roman" panose="02020603050405020304" pitchFamily="18" charset="0"/>
                <a:ea typeface="Calibri" panose="020F0502020204030204" pitchFamily="34" charset="0"/>
                <a:cs typeface="Times New Roman" panose="02020603050405020304" pitchFamily="18" charset="0"/>
              </a:rPr>
              <a:t> и помогавшие осуществлять контроль за распределением антикризисной государственной поддержки американскому банковскому сектору, были укомплектованы сотрудниками американских банков «Голдман Сакс», «</a:t>
            </a:r>
            <a:r>
              <a:rPr lang="ru-RU" dirty="0" err="1">
                <a:latin typeface="Times New Roman" panose="02020603050405020304" pitchFamily="18" charset="0"/>
                <a:ea typeface="Calibri" panose="020F0502020204030204" pitchFamily="34" charset="0"/>
                <a:cs typeface="Times New Roman" panose="02020603050405020304" pitchFamily="18" charset="0"/>
              </a:rPr>
              <a:t>Ситигрупп</a:t>
            </a:r>
            <a:r>
              <a:rPr lang="ru-RU" dirty="0">
                <a:latin typeface="Times New Roman" panose="02020603050405020304" pitchFamily="18" charset="0"/>
                <a:ea typeface="Calibri" panose="020F0502020204030204" pitchFamily="34" charset="0"/>
                <a:cs typeface="Times New Roman" panose="02020603050405020304" pitchFamily="18" charset="0"/>
              </a:rPr>
              <a:t>» и других инвестиционных банков с Уолл-стрит. Самый прибыльный американский банк «Голдман Сакс» первым получил поддержку от федерального правительства по линии программы спасения проблемных активов (</a:t>
            </a:r>
            <a:r>
              <a:rPr lang="en-US" dirty="0">
                <a:latin typeface="Times New Roman" panose="02020603050405020304" pitchFamily="18" charset="0"/>
                <a:ea typeface="Calibri" panose="020F0502020204030204" pitchFamily="34" charset="0"/>
                <a:cs typeface="Times New Roman" panose="02020603050405020304" pitchFamily="18" charset="0"/>
              </a:rPr>
              <a:t>TARP</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263" y="1147763"/>
            <a:ext cx="11785600" cy="2484437"/>
          </a:xfrm>
        </p:spPr>
        <p:style>
          <a:lnRef idx="2">
            <a:schemeClr val="dk1"/>
          </a:lnRef>
          <a:fillRef idx="1">
            <a:schemeClr val="lt1"/>
          </a:fillRef>
          <a:effectRef idx="0">
            <a:schemeClr val="dk1"/>
          </a:effectRef>
          <a:fontRef idx="minor">
            <a:schemeClr val="dk1"/>
          </a:fontRef>
        </p:style>
        <p:txBody>
          <a:bodyPr rtlCol="0">
            <a:normAutofit/>
          </a:bodyPr>
          <a:lstStyle/>
          <a:p>
            <a:pPr marL="0" indent="0" algn="ctr" eaLnBrk="1" fontAlgn="auto" hangingPunct="1">
              <a:spcAft>
                <a:spcPts val="0"/>
              </a:spcAft>
              <a:buFont typeface="Arial" panose="020B0604020202020204" pitchFamily="34" charset="0"/>
              <a:buNone/>
              <a:defRPr/>
            </a:pPr>
            <a:r>
              <a:rPr lang="ru-RU" dirty="0"/>
              <a:t>     </a:t>
            </a:r>
            <a:r>
              <a:rPr lang="ru-RU" sz="1800" dirty="0">
                <a:latin typeface="Times New Roman" panose="02020603050405020304" pitchFamily="18" charset="0"/>
                <a:cs typeface="Times New Roman" panose="02020603050405020304" pitchFamily="18" charset="0"/>
              </a:rPr>
              <a:t>Еще более значимую финансовую поддержку американские банки получили от ФРС США в виде практически беспроцентных кредитов. Так, общий объем финансовых ресурсов, предоставленных   американскими банками со стороны ФРС США в период с 1 декабря 2007 года по 21 июля 2010 года, составил: </a:t>
            </a:r>
            <a:r>
              <a:rPr lang="en-US" sz="1800" dirty="0">
                <a:latin typeface="Times New Roman" panose="02020603050405020304" pitchFamily="18" charset="0"/>
                <a:cs typeface="Times New Roman" panose="02020603050405020304" pitchFamily="18" charset="0"/>
              </a:rPr>
              <a:t>Citigroup </a:t>
            </a:r>
            <a:r>
              <a:rPr lang="en-US" sz="1800" dirty="0" err="1">
                <a:latin typeface="Times New Roman" panose="02020603050405020304" pitchFamily="18" charset="0"/>
                <a:cs typeface="Times New Roman" panose="02020603050405020304" pitchFamily="18" charset="0"/>
              </a:rPr>
              <a:t>Inc</a:t>
            </a:r>
            <a:r>
              <a:rPr lang="ru-RU" sz="1800" dirty="0">
                <a:latin typeface="Times New Roman" panose="02020603050405020304" pitchFamily="18" charset="0"/>
                <a:cs typeface="Times New Roman" panose="02020603050405020304" pitchFamily="18" charset="0"/>
              </a:rPr>
              <a:t>. – 2, 513 трлн. долл., </a:t>
            </a:r>
            <a:r>
              <a:rPr lang="en-US" sz="1800" dirty="0">
                <a:latin typeface="Times New Roman" panose="02020603050405020304" pitchFamily="18" charset="0"/>
                <a:cs typeface="Times New Roman" panose="02020603050405020304" pitchFamily="18" charset="0"/>
              </a:rPr>
              <a:t>Morgan Stanley </a:t>
            </a:r>
            <a:r>
              <a:rPr lang="ru-RU" sz="1800" dirty="0">
                <a:latin typeface="Times New Roman" panose="02020603050405020304" pitchFamily="18" charset="0"/>
                <a:cs typeface="Times New Roman" panose="02020603050405020304" pitchFamily="18" charset="0"/>
              </a:rPr>
              <a:t>– 2,041 трлн. долл., </a:t>
            </a:r>
            <a:r>
              <a:rPr lang="en-US" sz="1800" dirty="0">
                <a:latin typeface="Times New Roman" panose="02020603050405020304" pitchFamily="18" charset="0"/>
                <a:cs typeface="Times New Roman" panose="02020603050405020304" pitchFamily="18" charset="0"/>
              </a:rPr>
              <a:t>Merrill Lynch</a:t>
            </a:r>
            <a:r>
              <a:rPr lang="ru-RU" sz="1800" dirty="0">
                <a:latin typeface="Times New Roman" panose="02020603050405020304" pitchFamily="18" charset="0"/>
                <a:cs typeface="Times New Roman" panose="02020603050405020304" pitchFamily="18" charset="0"/>
              </a:rPr>
              <a:t> &amp; </a:t>
            </a:r>
            <a:r>
              <a:rPr lang="en-US" sz="1800" dirty="0">
                <a:latin typeface="Times New Roman" panose="02020603050405020304" pitchFamily="18" charset="0"/>
                <a:cs typeface="Times New Roman" panose="02020603050405020304" pitchFamily="18" charset="0"/>
              </a:rPr>
              <a:t>Co</a:t>
            </a:r>
            <a:r>
              <a:rPr lang="ru-RU" sz="1800" dirty="0">
                <a:latin typeface="Times New Roman" panose="02020603050405020304" pitchFamily="18" charset="0"/>
                <a:cs typeface="Times New Roman" panose="02020603050405020304" pitchFamily="18" charset="0"/>
              </a:rPr>
              <a:t>. – 1,949 трлн. долл., </a:t>
            </a:r>
            <a:r>
              <a:rPr lang="en-US" sz="1800" dirty="0">
                <a:latin typeface="Times New Roman" panose="02020603050405020304" pitchFamily="18" charset="0"/>
                <a:cs typeface="Times New Roman" panose="02020603050405020304" pitchFamily="18" charset="0"/>
              </a:rPr>
              <a:t>Bank of America </a:t>
            </a:r>
            <a:r>
              <a:rPr lang="ru-RU" sz="1800" dirty="0">
                <a:latin typeface="Times New Roman" panose="02020603050405020304" pitchFamily="18" charset="0"/>
                <a:cs typeface="Times New Roman" panose="02020603050405020304" pitchFamily="18" charset="0"/>
              </a:rPr>
              <a:t>– 1,344 трлн. долл., </a:t>
            </a:r>
            <a:r>
              <a:rPr lang="en-US" sz="1800" dirty="0">
                <a:latin typeface="Times New Roman" panose="02020603050405020304" pitchFamily="18" charset="0"/>
                <a:cs typeface="Times New Roman" panose="02020603050405020304" pitchFamily="18" charset="0"/>
              </a:rPr>
              <a:t>Bear Stearns Companies</a:t>
            </a:r>
            <a:r>
              <a:rPr lang="ru-RU"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Inc</a:t>
            </a:r>
            <a:r>
              <a:rPr lang="ru-RU" sz="1800" dirty="0">
                <a:latin typeface="Times New Roman" panose="02020603050405020304" pitchFamily="18" charset="0"/>
                <a:cs typeface="Times New Roman" panose="02020603050405020304" pitchFamily="18" charset="0"/>
              </a:rPr>
              <a:t>. – 853 млрд. долл., </a:t>
            </a:r>
            <a:r>
              <a:rPr lang="en-US" sz="1800" dirty="0">
                <a:latin typeface="Times New Roman" panose="02020603050405020304" pitchFamily="18" charset="0"/>
                <a:cs typeface="Times New Roman" panose="02020603050405020304" pitchFamily="18" charset="0"/>
              </a:rPr>
              <a:t>Goldman Sachs Group </a:t>
            </a:r>
            <a:r>
              <a:rPr lang="en-US" sz="1800" dirty="0" err="1">
                <a:latin typeface="Times New Roman" panose="02020603050405020304" pitchFamily="18" charset="0"/>
                <a:cs typeface="Times New Roman" panose="02020603050405020304" pitchFamily="18" charset="0"/>
              </a:rPr>
              <a:t>Inc</a:t>
            </a:r>
            <a:r>
              <a:rPr lang="ru-RU" sz="1800" dirty="0">
                <a:latin typeface="Times New Roman" panose="02020603050405020304" pitchFamily="18" charset="0"/>
                <a:cs typeface="Times New Roman" panose="02020603050405020304" pitchFamily="18" charset="0"/>
              </a:rPr>
              <a:t>. - 814 млрд. долл., </a:t>
            </a:r>
            <a:r>
              <a:rPr lang="en-US" sz="1800" dirty="0">
                <a:latin typeface="Times New Roman" panose="02020603050405020304" pitchFamily="18" charset="0"/>
                <a:cs typeface="Times New Roman" panose="02020603050405020304" pitchFamily="18" charset="0"/>
              </a:rPr>
              <a:t>JP Morgan Chase and Co</a:t>
            </a:r>
            <a:r>
              <a:rPr lang="ru-RU" sz="1800" dirty="0">
                <a:latin typeface="Times New Roman" panose="02020603050405020304" pitchFamily="18" charset="0"/>
                <a:cs typeface="Times New Roman" panose="02020603050405020304" pitchFamily="18" charset="0"/>
              </a:rPr>
              <a:t>. - 391 млрд. долл., </a:t>
            </a:r>
            <a:r>
              <a:rPr lang="en-US" sz="1800" dirty="0">
                <a:latin typeface="Times New Roman" panose="02020603050405020304" pitchFamily="18" charset="0"/>
                <a:cs typeface="Times New Roman" panose="02020603050405020304" pitchFamily="18" charset="0"/>
              </a:rPr>
              <a:t>Lehman Brothers Holdings </a:t>
            </a:r>
            <a:r>
              <a:rPr lang="en-US" sz="1800" dirty="0" err="1">
                <a:latin typeface="Times New Roman" panose="02020603050405020304" pitchFamily="18" charset="0"/>
                <a:cs typeface="Times New Roman" panose="02020603050405020304" pitchFamily="18" charset="0"/>
              </a:rPr>
              <a:t>Inc</a:t>
            </a:r>
            <a:r>
              <a:rPr lang="ru-RU" sz="1800" dirty="0">
                <a:latin typeface="Times New Roman" panose="02020603050405020304" pitchFamily="18" charset="0"/>
                <a:cs typeface="Times New Roman" panose="02020603050405020304" pitchFamily="18" charset="0"/>
              </a:rPr>
              <a:t>. - 183 млрд. долл., </a:t>
            </a:r>
            <a:r>
              <a:rPr lang="en-US" sz="1800" dirty="0">
                <a:latin typeface="Times New Roman" panose="02020603050405020304" pitchFamily="18" charset="0"/>
                <a:cs typeface="Times New Roman" panose="02020603050405020304" pitchFamily="18" charset="0"/>
              </a:rPr>
              <a:t>Wells Fargo</a:t>
            </a:r>
            <a:r>
              <a:rPr lang="ru-RU" sz="1800" dirty="0">
                <a:latin typeface="Times New Roman" panose="02020603050405020304" pitchFamily="18" charset="0"/>
                <a:cs typeface="Times New Roman" panose="02020603050405020304" pitchFamily="18" charset="0"/>
              </a:rPr>
              <a:t> &amp; </a:t>
            </a:r>
            <a:r>
              <a:rPr lang="en-US" sz="1800" dirty="0">
                <a:latin typeface="Times New Roman" panose="02020603050405020304" pitchFamily="18" charset="0"/>
                <a:cs typeface="Times New Roman" panose="02020603050405020304" pitchFamily="18" charset="0"/>
              </a:rPr>
              <a:t>Co</a:t>
            </a:r>
            <a:r>
              <a:rPr lang="ru-RU" sz="1800" dirty="0">
                <a:latin typeface="Times New Roman" panose="02020603050405020304" pitchFamily="18" charset="0"/>
                <a:cs typeface="Times New Roman" panose="02020603050405020304" pitchFamily="18" charset="0"/>
              </a:rPr>
              <a:t>. - 159 млрд. долл., </a:t>
            </a:r>
            <a:r>
              <a:rPr lang="en-US" sz="1800" dirty="0">
                <a:latin typeface="Times New Roman" panose="02020603050405020304" pitchFamily="18" charset="0"/>
                <a:cs typeface="Times New Roman" panose="02020603050405020304" pitchFamily="18" charset="0"/>
              </a:rPr>
              <a:t>Wachovia Corporation </a:t>
            </a:r>
            <a:r>
              <a:rPr lang="ru-RU" sz="1800" dirty="0">
                <a:latin typeface="Times New Roman" panose="02020603050405020304" pitchFamily="18" charset="0"/>
                <a:cs typeface="Times New Roman" panose="02020603050405020304" pitchFamily="18" charset="0"/>
              </a:rPr>
              <a:t>– 142 млрд. долл. </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95263" y="3421063"/>
            <a:ext cx="11785600" cy="31384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fontAlgn="auto">
              <a:spcBef>
                <a:spcPts val="0"/>
              </a:spcBef>
              <a:spcAft>
                <a:spcPts val="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     В течение длительного времени США проводили эксперимент с абсолютно свободной банковской системой, когда банки не соглашались делегировать полномочия по проведению денежно-кредитной политики централизованному учреждению. Противодействие всемогущим частным финансистам со стороны американских законодателей вплоть до 1913 года препятствовало созданию в США полноценного центрального банка; попытки в виде функционирования Первого (1791-1811 гг.) и Второго банка Соединенных Штатов (1816-1833 гг.) оказались неудачными. </a:t>
            </a:r>
          </a:p>
          <a:p>
            <a:pPr algn="just" fontAlgn="auto">
              <a:spcBef>
                <a:spcPts val="0"/>
              </a:spcBef>
              <a:spcAft>
                <a:spcPts val="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     Согласно Закону о национальном банке от 1864 года, барьеры для учреждения частных банков были сняты, а требования к их капиталу занижены в сравнении с их европейскими стандартами. Одновременно законодательство запрещало банкам открывать филиалы в других штатах, а иногда даже в пределах одного и того же штата. Кумулятивный эффект от действия этих правил привел к тому, что в течение </a:t>
            </a:r>
            <a:r>
              <a:rPr lang="en-US" dirty="0">
                <a:latin typeface="Times New Roman" panose="02020603050405020304" pitchFamily="18" charset="0"/>
                <a:ea typeface="Calibri" panose="020F0502020204030204" pitchFamily="34" charset="0"/>
                <a:cs typeface="Times New Roman" panose="02020603050405020304" pitchFamily="18" charset="0"/>
              </a:rPr>
              <a:t>XIX</a:t>
            </a:r>
            <a:r>
              <a:rPr lang="ru-RU" dirty="0">
                <a:latin typeface="Times New Roman" panose="02020603050405020304" pitchFamily="18" charset="0"/>
                <a:ea typeface="Calibri" panose="020F0502020204030204" pitchFamily="34" charset="0"/>
                <a:cs typeface="Times New Roman" panose="02020603050405020304" pitchFamily="18" charset="0"/>
              </a:rPr>
              <a:t> - начале </a:t>
            </a:r>
            <a:r>
              <a:rPr lang="en-US" dirty="0">
                <a:latin typeface="Times New Roman" panose="02020603050405020304" pitchFamily="18" charset="0"/>
                <a:ea typeface="Calibri" panose="020F0502020204030204" pitchFamily="34" charset="0"/>
                <a:cs typeface="Times New Roman" panose="02020603050405020304" pitchFamily="18" charset="0"/>
              </a:rPr>
              <a:t>XX</a:t>
            </a:r>
            <a:r>
              <a:rPr lang="ru-RU" dirty="0">
                <a:latin typeface="Times New Roman" panose="02020603050405020304" pitchFamily="18" charset="0"/>
                <a:ea typeface="Calibri" panose="020F0502020204030204" pitchFamily="34" charset="0"/>
                <a:cs typeface="Times New Roman" panose="02020603050405020304" pitchFamily="18" charset="0"/>
              </a:rPr>
              <a:t> столетия в США продолжался бум по созданию частных банков, в результате которого их количество возросло с 12 000 в 1899 году до 30 000 в 1922 году.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2"/>
          <p:cNvSpPr>
            <a:spLocks noGrp="1"/>
          </p:cNvSpPr>
          <p:nvPr>
            <p:ph idx="1"/>
          </p:nvPr>
        </p:nvSpPr>
        <p:spPr>
          <a:xfrm>
            <a:off x="520700" y="974725"/>
            <a:ext cx="11087100" cy="4524375"/>
          </a:xfrm>
        </p:spPr>
        <p:txBody>
          <a:bodyPr/>
          <a:lstStyle/>
          <a:p>
            <a:pPr algn="just" eaLnBrk="1" hangingPunct="1">
              <a:lnSpc>
                <a:spcPct val="80000"/>
              </a:lnSpc>
            </a:pPr>
            <a:r>
              <a:rPr lang="ru-RU" sz="2600" smtClean="0">
                <a:latin typeface="Georgia" pitchFamily="18" charset="0"/>
              </a:rPr>
              <a:t>Частная торговая монополия БОИК возникла в 1600 году и получила исключительные привилегии от короны на принудительную интеграцию богатейших рынков Индии и Китая в мировую экономику. </a:t>
            </a:r>
          </a:p>
          <a:p>
            <a:pPr algn="just" eaLnBrk="1" hangingPunct="1">
              <a:lnSpc>
                <a:spcPct val="80000"/>
              </a:lnSpc>
            </a:pPr>
            <a:r>
              <a:rPr lang="ru-RU" sz="2600" smtClean="0">
                <a:latin typeface="Georgia" pitchFamily="18" charset="0"/>
              </a:rPr>
              <a:t>При этом еще одним новшеством стала </a:t>
            </a:r>
            <a:r>
              <a:rPr lang="ru-RU" sz="2600" smtClean="0">
                <a:solidFill>
                  <a:srgbClr val="C00000"/>
                </a:solidFill>
                <a:latin typeface="Georgia" pitchFamily="18" charset="0"/>
              </a:rPr>
              <a:t>монопольная организация промышленности </a:t>
            </a:r>
            <a:r>
              <a:rPr lang="ru-RU" sz="2600" smtClean="0">
                <a:latin typeface="Georgia" pitchFamily="18" charset="0"/>
              </a:rPr>
              <a:t>– в то время на рынке практически отсутствовали товары, не относящиеся к монопольным промыслам, санкционированным английским монархов.</a:t>
            </a:r>
          </a:p>
          <a:p>
            <a:pPr algn="just" eaLnBrk="1" hangingPunct="1">
              <a:lnSpc>
                <a:spcPct val="80000"/>
              </a:lnSpc>
            </a:pPr>
            <a:r>
              <a:rPr lang="ru-RU" sz="2600" smtClean="0">
                <a:latin typeface="Georgia" pitchFamily="18" charset="0"/>
              </a:rPr>
              <a:t>В период существования Британской империи зарубежные инвестиции английских монополий существенно превышали капиталовложения других европейских стран (в 1938 г. – 23 млрд. долл.). </a:t>
            </a:r>
          </a:p>
          <a:p>
            <a:pPr eaLnBrk="1" hangingPunct="1">
              <a:lnSpc>
                <a:spcPct val="80000"/>
              </a:lnSpc>
            </a:pPr>
            <a:endParaRPr lang="ru-RU" sz="26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063" y="1046163"/>
            <a:ext cx="11945937" cy="3441700"/>
          </a:xfrm>
        </p:spPr>
        <p:style>
          <a:lnRef idx="2">
            <a:schemeClr val="dk1"/>
          </a:lnRef>
          <a:fillRef idx="1">
            <a:schemeClr val="lt1"/>
          </a:fillRef>
          <a:effectRef idx="0">
            <a:schemeClr val="dk1"/>
          </a:effectRef>
          <a:fontRef idx="minor">
            <a:schemeClr val="dk1"/>
          </a:fontRef>
        </p:style>
        <p:txBody>
          <a:bodyPr rtlCol="0">
            <a:normAutofit/>
          </a:bodyPr>
          <a:lstStyle/>
          <a:p>
            <a:pPr marL="0" indent="0" algn="ctr" eaLnBrk="1" fontAlgn="auto" hangingPunct="1">
              <a:spcAft>
                <a:spcPts val="0"/>
              </a:spcAft>
              <a:buFont typeface="Arial" panose="020B0604020202020204" pitchFamily="34" charset="0"/>
              <a:buNone/>
              <a:defRPr/>
            </a:pPr>
            <a:r>
              <a:rPr lang="ru-RU" sz="1800" dirty="0"/>
              <a:t>      </a:t>
            </a:r>
            <a:r>
              <a:rPr lang="ru-RU" sz="1800" dirty="0">
                <a:latin typeface="Times New Roman" panose="02020603050405020304" pitchFamily="18" charset="0"/>
                <a:cs typeface="Times New Roman" panose="02020603050405020304" pitchFamily="18" charset="0"/>
              </a:rPr>
              <a:t>Основы американского либерализма в финансовой сфере были подорваны в 1913 году созданием частного центрального банка – Федеральной резервной системы (ФРС), которая прекратила практику выдачи индивидуальных банковских лицензий, предоставляющих банкам право денежно-кредитной эмиссии, и ограничила банковскую свободу, обязав банки хранить часть своих ликвидных средств на счетах федеральных резервных банков. Можно считать, что именно с этого момента система государственных финансов оказывается под мощным воздействием интересов частного олигополистического капитала, контролирующего ФРС, а государство становится заложником долговой пирамиды, основанной на эмитируемом ФРС долларе США.</a:t>
            </a:r>
            <a:endParaRPr lang="en-US" sz="1800" dirty="0">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anose="020B0604020202020204" pitchFamily="34" charset="0"/>
              <a:buNone/>
              <a:defRPr/>
            </a:pPr>
            <a:r>
              <a:rPr lang="ru-RU" sz="1800" dirty="0">
                <a:latin typeface="Times New Roman" panose="02020603050405020304" pitchFamily="18" charset="0"/>
                <a:cs typeface="Times New Roman" panose="02020603050405020304" pitchFamily="18" charset="0"/>
              </a:rPr>
              <a:t>     С момента основания ФРС государственный долг США увеличился в 7535 раз. На конец 2017 года общий объем выпущенных в обращение казначейских облигаций достиг 20,5 трлн. дол., из которых 40,0% находилось в портфеле Федеральной резервной системы. Даже при том, что сегодня доходность облигаций государственного долга США является относительно низкой (2,5% годовых в январе 2019 года), с учетом общего объема эмиссии, доходы их держателей являются более, чем значительными. </a:t>
            </a:r>
            <a:endParaRPr lang="en-US" sz="1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9063" y="4210050"/>
            <a:ext cx="11945937" cy="2584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ru-RU" dirty="0">
                <a:latin typeface="Times New Roman" panose="02020603050405020304" pitchFamily="18" charset="0"/>
                <a:cs typeface="Times New Roman" panose="02020603050405020304" pitchFamily="18" charset="0"/>
              </a:rPr>
              <a:t>Увы, ни одна из валют двух крупнейших мировых экономических блоков – США и Еврозоны – таковой сегодня не является, поскольку в долларе и евро деноминированы около двух третей мировых финансовых активов, сверхдоходы от торговли которыми распределяются между узкой группы глобальных финансовых посредников. Максимальные прибыли от глобального финансового посредничества концентрируются в Лондоне, который обслуживает наибольший в мире объем международных финансовых операций. В результате неограниченной кредитной мультипликации размер глобальной ликвидности приблизительно в 20 раз превышает размер глобального ВВП. Обеспечение этой денежной массы достигается за счет применения изощренных механизмов долговой экономики, основой которой является потребительской кредитование. Таким образом, деньги перестали выполнять присущие им функции обслуживания хозяйственных процессов и превратились в самостоятельную субстанцию, отмежевавшуюся от реальной экономики.</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725" y="698500"/>
            <a:ext cx="11979275" cy="12795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lnSpc>
                <a:spcPct val="107000"/>
              </a:lnSpc>
              <a:spcBef>
                <a:spcPts val="0"/>
              </a:spcBef>
              <a:spcAft>
                <a:spcPts val="80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Следует почеркнуть, что в условиях торжества вседозволенности, снятия моральных и нравственных ограничений и возрастающей социокультурной, экономической и политической энтропии деньги все больше утрачивают присущее им ранее качество рационализации человеческой деятельности и служения в качестве универсальной «страховки» на случаи непредсказуемых поворотов судьбы. Этому существует множество пояснений.</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69888" y="2271713"/>
            <a:ext cx="11531600" cy="33035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Во-первых, после демонетизации золота деньги перестали выполнять функцию всеобщего эквивалента стоимости, их связь с производством и реальной экономикой становится более призрачной. Причиной утраты деньгами своей главной функции является размывание контроля над сферой денежной мультипликации со стороны центральных банков как следствия «лишения» их эмиссионной монополии</a:t>
            </a:r>
            <a:r>
              <a:rPr lang="ru-RU" dirty="0">
                <a:latin typeface="Times New Roman" panose="02020603050405020304" pitchFamily="18" charset="0"/>
                <a:ea typeface="Calibri" panose="020F0502020204030204" pitchFamily="34" charset="0"/>
                <a:cs typeface="Times New Roman" panose="02020603050405020304" pitchFamily="18" charset="0"/>
              </a:rPr>
              <a:t>. </a:t>
            </a:r>
          </a:p>
          <a:p>
            <a:pPr algn="ctr" fontAlgn="auto">
              <a:spcBef>
                <a:spcPts val="0"/>
              </a:spcBef>
              <a:spcAft>
                <a:spcPts val="0"/>
              </a:spcAft>
              <a:defRPr/>
            </a:pPr>
            <a:r>
              <a:rPr lang="ru-RU" i="1" dirty="0">
                <a:latin typeface="Times New Roman" panose="02020603050405020304" pitchFamily="18" charset="0"/>
                <a:ea typeface="Calibri" panose="020F0502020204030204" pitchFamily="34" charset="0"/>
                <a:cs typeface="Times New Roman" panose="02020603050405020304" pitchFamily="18" charset="0"/>
              </a:rPr>
              <a:t>     Во-вторых, после кризиса 2008-2009 годов вкладчики утратили доверие к банковской системе как к месту надежного хранения денег, что также изменило их отношение к процессу накопления денег как создания универсальной «подушки безопасности». </a:t>
            </a:r>
          </a:p>
          <a:p>
            <a:pPr algn="ctr" fontAlgn="auto">
              <a:lnSpc>
                <a:spcPct val="107000"/>
              </a:lnSpc>
              <a:spcBef>
                <a:spcPts val="0"/>
              </a:spcBef>
              <a:spcAft>
                <a:spcPts val="800"/>
              </a:spcAft>
              <a:defRPr/>
            </a:pPr>
            <a:r>
              <a:rPr lang="ru-RU" i="1" dirty="0">
                <a:latin typeface="Times New Roman" panose="02020603050405020304" pitchFamily="18" charset="0"/>
                <a:ea typeface="Calibri" panose="020F0502020204030204" pitchFamily="34" charset="0"/>
                <a:cs typeface="Times New Roman" panose="02020603050405020304" pitchFamily="18" charset="0"/>
              </a:rPr>
              <a:t>     В-третьих, по мере денатурализации рыночной продукции деньги утрачивают свою покупательную способность.</a:t>
            </a:r>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pPr algn="ctr" fontAlgn="auto">
              <a:lnSpc>
                <a:spcPct val="107000"/>
              </a:lnSpc>
              <a:spcBef>
                <a:spcPts val="0"/>
              </a:spcBef>
              <a:spcAft>
                <a:spcPts val="800"/>
              </a:spcAft>
              <a:defRPr/>
            </a:pPr>
            <a:r>
              <a:rPr lang="ru-RU" i="1" dirty="0">
                <a:latin typeface="Times New Roman" panose="02020603050405020304" pitchFamily="18" charset="0"/>
                <a:ea typeface="Calibri" panose="020F0502020204030204" pitchFamily="34" charset="0"/>
                <a:cs typeface="Times New Roman" panose="02020603050405020304" pitchFamily="18" charset="0"/>
              </a:rPr>
              <a:t>    В-четвертых, увеличение финансового богатства само по себе не создает гарантий длительной и безопасной жизни. </a:t>
            </a:r>
            <a:endParaRPr lang="en-US" i="1"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3225" y="1624013"/>
            <a:ext cx="11552238" cy="4351337"/>
          </a:xfrm>
        </p:spPr>
        <p:style>
          <a:lnRef idx="2">
            <a:schemeClr val="dk1"/>
          </a:lnRef>
          <a:fillRef idx="1">
            <a:schemeClr val="lt1"/>
          </a:fillRef>
          <a:effectRef idx="0">
            <a:schemeClr val="dk1"/>
          </a:effectRef>
          <a:fontRef idx="minor">
            <a:schemeClr val="dk1"/>
          </a:fontRef>
        </p:style>
        <p:txBody>
          <a:bodyPr rtlCol="0">
            <a:normAutofit/>
          </a:bodyPr>
          <a:lstStyle/>
          <a:p>
            <a:pPr marL="0" indent="0" eaLnBrk="1" fontAlgn="auto" hangingPunct="1">
              <a:spcAft>
                <a:spcPts val="0"/>
              </a:spcAft>
              <a:buFont typeface="Arial" panose="020B0604020202020204" pitchFamily="34" charset="0"/>
              <a:buNone/>
              <a:defRPr/>
            </a:pPr>
            <a:r>
              <a:rPr lang="ru-RU" sz="1800" i="1" dirty="0">
                <a:latin typeface="Times New Roman" panose="02020603050405020304" pitchFamily="18" charset="0"/>
                <a:cs typeface="Times New Roman" panose="02020603050405020304" pitchFamily="18" charset="0"/>
              </a:rPr>
              <a:t>    В-пятых, деньги не в состоянии служить заменителем таких жизненно важных взаимоотношений между людьми, как сострадание, дружба, любовь, которые являются проявлением духовных качеств человека, не воспроизводимых путем рыночного обмена.</a:t>
            </a:r>
            <a:endParaRPr lang="en-US" sz="1800" i="1"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sz="1800" i="1" dirty="0">
                <a:latin typeface="Times New Roman" panose="02020603050405020304" pitchFamily="18" charset="0"/>
                <a:cs typeface="Times New Roman" panose="02020603050405020304" pitchFamily="18" charset="0"/>
              </a:rPr>
              <a:t>    В-шестых, всеобщая коммерциализация человеческой деятельности искажает назначение социальной сферы: образование перестает учить, медицина – лечить, полиция – защищать, искусство -  возвышать. Таким образом, денежная экономика снижает качество предоставляемых социальных услуг.</a:t>
            </a:r>
            <a:endParaRPr lang="en-US" sz="1800" i="1"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sz="1800" i="1" dirty="0">
                <a:latin typeface="Times New Roman" panose="02020603050405020304" pitchFamily="18" charset="0"/>
                <a:cs typeface="Times New Roman" panose="02020603050405020304" pitchFamily="18" charset="0"/>
              </a:rPr>
              <a:t>    В-седьмых, деньги лишают общество творческого начала, поскольку ведут к механизации всех сфер социального взаимодействия в процессе повышения экономической эффективности.</a:t>
            </a:r>
            <a:endParaRPr lang="en-US" sz="1800" i="1"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sz="1800" i="1" dirty="0">
                <a:latin typeface="Times New Roman" panose="02020603050405020304" pitchFamily="18" charset="0"/>
                <a:cs typeface="Times New Roman" panose="02020603050405020304" pitchFamily="18" charset="0"/>
              </a:rPr>
              <a:t>    В-восьмых, цель достижения финансового благополучия для подавляющего большинства жителей планеты является невыполнимой как вследствие постоянного повышения «нормативной планки», так и в силу концентрации контроля над финансовыми потоками в руках «избранного» меньшинства. Кроме того, всецелое погружение в работу над повышением своего финансового благополучия является нерациональной тратой времени.</a:t>
            </a:r>
            <a:endParaRPr lang="en-US" sz="1800" i="1"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sz="1800" i="1" dirty="0">
                <a:latin typeface="Times New Roman" panose="02020603050405020304" pitchFamily="18" charset="0"/>
                <a:cs typeface="Times New Roman" panose="02020603050405020304" pitchFamily="18" charset="0"/>
              </a:rPr>
              <a:t>    В-девятых, поскольку деньги являются главным средством развращения и порабощения души человека, с точки зрения моральных императивов они выступают носителями Зла. </a:t>
            </a:r>
            <a:endParaRPr lang="en-US" sz="1800" i="1"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317500" y="166688"/>
            <a:ext cx="11637963" cy="900112"/>
          </a:xfrm>
          <a:prstGeom prst="rect">
            <a:avLst/>
          </a:prstGeom>
        </p:spPr>
        <p:style>
          <a:lnRef idx="2">
            <a:schemeClr val="dk1"/>
          </a:lnRef>
          <a:fillRef idx="1">
            <a:schemeClr val="lt1"/>
          </a:fillRef>
          <a:effectRef idx="0">
            <a:schemeClr val="dk1"/>
          </a:effectRef>
          <a:fontRef idx="minor">
            <a:schemeClr val="dk1"/>
          </a:fontRef>
        </p:style>
        <p:txBody>
          <a:bodyPr anchor="ctr">
            <a:normAutofit/>
          </a:bodyPr>
          <a:lstStyle/>
          <a:p>
            <a:pPr algn="ctr">
              <a:lnSpc>
                <a:spcPct val="90000"/>
              </a:lnSpc>
            </a:pPr>
            <a:r>
              <a:rPr lang="ru-RU" sz="2700">
                <a:solidFill>
                  <a:srgbClr val="000000"/>
                </a:solidFill>
                <a:latin typeface="Times New Roman" pitchFamily="18" charset="0"/>
                <a:cs typeface="Times New Roman" pitchFamily="18" charset="0"/>
              </a:rPr>
              <a:t>Слияние государства и капитала как причина изменения глобального баланса сил</a:t>
            </a:r>
            <a:endParaRPr lang="en-US" sz="2700">
              <a:solidFill>
                <a:srgbClr val="000000"/>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6100" y="1689100"/>
            <a:ext cx="11036300" cy="4351338"/>
          </a:xfrm>
        </p:spPr>
        <p:style>
          <a:lnRef idx="2">
            <a:schemeClr val="dk1"/>
          </a:lnRef>
          <a:fillRef idx="1">
            <a:schemeClr val="lt1"/>
          </a:fillRef>
          <a:effectRef idx="0">
            <a:schemeClr val="dk1"/>
          </a:effectRef>
          <a:fontRef idx="minor">
            <a:schemeClr val="dk1"/>
          </a:fontRef>
        </p:style>
        <p:txBody>
          <a:bodyPr rtlCol="0">
            <a:normAutofit fontScale="85000" lnSpcReduction="10000"/>
          </a:bodyPr>
          <a:lstStyle/>
          <a:p>
            <a:pPr marL="0" indent="0" algn="just" eaLnBrk="1" fontAlgn="auto" hangingPunct="1">
              <a:spcAft>
                <a:spcPts val="0"/>
              </a:spcAft>
              <a:buFont typeface="Arial" panose="020B0604020202020204" pitchFamily="34" charset="0"/>
              <a:buNone/>
              <a:defRPr/>
            </a:pPr>
            <a:r>
              <a:rPr lang="ru-RU" dirty="0"/>
              <a:t>      </a:t>
            </a:r>
            <a:r>
              <a:rPr lang="ru-RU" dirty="0">
                <a:latin typeface="Times New Roman" panose="02020603050405020304" pitchFamily="18" charset="0"/>
                <a:cs typeface="Times New Roman" panose="02020603050405020304" pitchFamily="18" charset="0"/>
              </a:rPr>
              <a:t>С точки зрения философа В. В. Ильина, деньги являются универсальным способом разрешения всех проблем в рамках «финансовой цивилизации». Поскольку экономические революции эпохи Модерна закономерно трансформировать в </a:t>
            </a:r>
            <a:r>
              <a:rPr lang="ru-RU" i="1" dirty="0" err="1">
                <a:latin typeface="Times New Roman" panose="02020603050405020304" pitchFamily="18" charset="0"/>
                <a:cs typeface="Times New Roman" panose="02020603050405020304" pitchFamily="18" charset="0"/>
              </a:rPr>
              <a:t>финансизм</a:t>
            </a:r>
            <a:r>
              <a:rPr lang="ru-RU" dirty="0">
                <a:latin typeface="Times New Roman" panose="02020603050405020304" pitchFamily="18" charset="0"/>
                <a:cs typeface="Times New Roman" panose="02020603050405020304" pitchFamily="18" charset="0"/>
              </a:rPr>
              <a:t>, то любая гуманистическая настроенность, нравственная деятельность или благотворительность не могут сегодня существовать вне силы денежной поддержки. </a:t>
            </a:r>
            <a:endParaRPr lang="en-US"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ru-RU" dirty="0">
                <a:latin typeface="Times New Roman" panose="02020603050405020304" pitchFamily="18" charset="0"/>
                <a:cs typeface="Times New Roman" panose="02020603050405020304" pitchFamily="18" charset="0"/>
              </a:rPr>
              <a:t>     Вместе </a:t>
            </a:r>
            <a:r>
              <a:rPr lang="ru-RU">
                <a:latin typeface="Times New Roman" panose="02020603050405020304" pitchFamily="18" charset="0"/>
                <a:cs typeface="Times New Roman" panose="02020603050405020304" pitchFamily="18" charset="0"/>
              </a:rPr>
              <a:t>с тем, </a:t>
            </a:r>
            <a:r>
              <a:rPr lang="ru-RU" dirty="0">
                <a:latin typeface="Times New Roman" panose="02020603050405020304" pitchFamily="18" charset="0"/>
                <a:cs typeface="Times New Roman" panose="02020603050405020304" pitchFamily="18" charset="0"/>
              </a:rPr>
              <a:t>движущей силой </a:t>
            </a:r>
            <a:r>
              <a:rPr lang="ru-RU" dirty="0" err="1">
                <a:latin typeface="Times New Roman" panose="02020603050405020304" pitchFamily="18" charset="0"/>
                <a:cs typeface="Times New Roman" panose="02020603050405020304" pitchFamily="18" charset="0"/>
              </a:rPr>
              <a:t>финасизма</a:t>
            </a:r>
            <a:r>
              <a:rPr lang="ru-RU" dirty="0">
                <a:latin typeface="Times New Roman" panose="02020603050405020304" pitchFamily="18" charset="0"/>
                <a:cs typeface="Times New Roman" panose="02020603050405020304" pitchFamily="18" charset="0"/>
              </a:rPr>
              <a:t> является повсеместная ориентация «производительной» деятельности общества на получение прибыли. В данной связи докторант Массачусетского университета И. В. Левина отметила следующее: «процессы, протекающие на финансовых рынках, порождают новый тип человека – </a:t>
            </a:r>
            <a:r>
              <a:rPr lang="en-US" i="1" dirty="0">
                <a:latin typeface="Times New Roman" panose="02020603050405020304" pitchFamily="18" charset="0"/>
                <a:cs typeface="Times New Roman" panose="02020603050405020304" pitchFamily="18" charset="0"/>
              </a:rPr>
              <a:t>Homo </a:t>
            </a:r>
            <a:r>
              <a:rPr lang="en-US" i="1" dirty="0" err="1">
                <a:latin typeface="Times New Roman" panose="02020603050405020304" pitchFamily="18" charset="0"/>
                <a:cs typeface="Times New Roman" panose="02020603050405020304" pitchFamily="18" charset="0"/>
              </a:rPr>
              <a:t>Finansus</a:t>
            </a:r>
            <a:r>
              <a:rPr lang="ru-RU" dirty="0">
                <a:latin typeface="Times New Roman" panose="02020603050405020304" pitchFamily="18" charset="0"/>
                <a:cs typeface="Times New Roman" panose="02020603050405020304" pitchFamily="18" charset="0"/>
              </a:rPr>
              <a:t>… стремление к извлечению прибыли и жажда наживы настолько высоки для </a:t>
            </a:r>
            <a:r>
              <a:rPr lang="en-US" i="1" dirty="0">
                <a:latin typeface="Times New Roman" panose="02020603050405020304" pitchFamily="18" charset="0"/>
                <a:cs typeface="Times New Roman" panose="02020603050405020304" pitchFamily="18" charset="0"/>
              </a:rPr>
              <a:t>Homo </a:t>
            </a:r>
            <a:r>
              <a:rPr lang="en-US" i="1" dirty="0" err="1">
                <a:latin typeface="Times New Roman" panose="02020603050405020304" pitchFamily="18" charset="0"/>
                <a:cs typeface="Times New Roman" panose="02020603050405020304" pitchFamily="18" charset="0"/>
              </a:rPr>
              <a:t>Finansus</a:t>
            </a:r>
            <a:r>
              <a:rPr lang="ru-RU" dirty="0">
                <a:latin typeface="Times New Roman" panose="02020603050405020304" pitchFamily="18" charset="0"/>
                <a:cs typeface="Times New Roman" panose="02020603050405020304" pitchFamily="18" charset="0"/>
              </a:rPr>
              <a:t>, что в той мере, в какой финансовые рынки </a:t>
            </a:r>
            <a:r>
              <a:rPr lang="ru-RU" dirty="0" err="1">
                <a:latin typeface="Times New Roman" panose="02020603050405020304" pitchFamily="18" charset="0"/>
                <a:cs typeface="Times New Roman" panose="02020603050405020304" pitchFamily="18" charset="0"/>
              </a:rPr>
              <a:t>спосбны</a:t>
            </a:r>
            <a:r>
              <a:rPr lang="ru-RU" dirty="0">
                <a:latin typeface="Times New Roman" panose="02020603050405020304" pitchFamily="18" charset="0"/>
                <a:cs typeface="Times New Roman" panose="02020603050405020304" pitchFamily="18" charset="0"/>
              </a:rPr>
              <a:t> обеспечить возможности извлечения прибыли, </a:t>
            </a:r>
            <a:r>
              <a:rPr lang="en-US" i="1" dirty="0">
                <a:latin typeface="Times New Roman" panose="02020603050405020304" pitchFamily="18" charset="0"/>
                <a:cs typeface="Times New Roman" panose="02020603050405020304" pitchFamily="18" charset="0"/>
              </a:rPr>
              <a:t>Homo </a:t>
            </a:r>
            <a:r>
              <a:rPr lang="en-US" i="1" dirty="0" err="1">
                <a:latin typeface="Times New Roman" panose="02020603050405020304" pitchFamily="18" charset="0"/>
                <a:cs typeface="Times New Roman" panose="02020603050405020304" pitchFamily="18" charset="0"/>
              </a:rPr>
              <a:t>Finansus</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жертвует всеми соображениями, касательно процесса производства, ради роста капитала».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a:xfrm>
            <a:off x="831850" y="342900"/>
            <a:ext cx="10515600" cy="812800"/>
          </a:xfrm>
        </p:spPr>
        <p:txBody>
          <a:bodyPr/>
          <a:lstStyle/>
          <a:p>
            <a:pPr algn="ctr" eaLnBrk="1" hangingPunct="1"/>
            <a:r>
              <a:rPr lang="ru-RU" sz="4400" b="1" smtClean="0">
                <a:latin typeface="Times New Roman" pitchFamily="18" charset="0"/>
                <a:cs typeface="Times New Roman" pitchFamily="18" charset="0"/>
              </a:rPr>
              <a:t>Мультипликация денег</a:t>
            </a:r>
          </a:p>
        </p:txBody>
      </p:sp>
      <p:sp>
        <p:nvSpPr>
          <p:cNvPr id="78850" name="Текст 2"/>
          <p:cNvSpPr>
            <a:spLocks noGrp="1"/>
          </p:cNvSpPr>
          <p:nvPr>
            <p:ph type="body" idx="1"/>
          </p:nvPr>
        </p:nvSpPr>
        <p:spPr>
          <a:xfrm>
            <a:off x="831850" y="1511300"/>
            <a:ext cx="10515600" cy="4578350"/>
          </a:xfrm>
        </p:spPr>
        <p:txBody>
          <a:bodyPr/>
          <a:lstStyle/>
          <a:p>
            <a:pPr algn="just" eaLnBrk="1" hangingPunct="1">
              <a:lnSpc>
                <a:spcPct val="80000"/>
              </a:lnSpc>
            </a:pPr>
            <a:r>
              <a:rPr lang="ru-RU" sz="2700" smtClean="0">
                <a:solidFill>
                  <a:schemeClr val="tx1"/>
                </a:solidFill>
                <a:latin typeface="Times New Roman" pitchFamily="18" charset="0"/>
                <a:cs typeface="Times New Roman" pitchFamily="18" charset="0"/>
              </a:rPr>
              <a:t>На Западе осознание того, что единственным способом получения денег стала неограниченная мультипликация денег, пришло в конце 1970-х годов, когда были достигнуты пределы роста и возникла проблема «исчерпаемости природных ресурсов».</a:t>
            </a:r>
          </a:p>
          <a:p>
            <a:pPr algn="just" eaLnBrk="1" hangingPunct="1">
              <a:lnSpc>
                <a:spcPct val="80000"/>
              </a:lnSpc>
            </a:pPr>
            <a:r>
              <a:rPr lang="ru-RU" sz="2700" smtClean="0">
                <a:solidFill>
                  <a:schemeClr val="tx1"/>
                </a:solidFill>
                <a:latin typeface="Times New Roman" pitchFamily="18" charset="0"/>
                <a:cs typeface="Times New Roman" pitchFamily="18" charset="0"/>
              </a:rPr>
              <a:t>В противостоянии социально-экономических систем США победили СССР за счет снятия всех ограничений в финансовой сфере. Деньги утратили связь с реальным миром, стали обращаться в виртуальном пространстве в виде различных суррогатов.</a:t>
            </a:r>
          </a:p>
          <a:p>
            <a:pPr algn="just" eaLnBrk="1" hangingPunct="1">
              <a:lnSpc>
                <a:spcPct val="80000"/>
              </a:lnSpc>
            </a:pPr>
            <a:r>
              <a:rPr lang="ru-RU" sz="2700" smtClean="0">
                <a:solidFill>
                  <a:schemeClr val="tx1"/>
                </a:solidFill>
                <a:latin typeface="Times New Roman" pitchFamily="18" charset="0"/>
                <a:cs typeface="Times New Roman" pitchFamily="18" charset="0"/>
              </a:rPr>
              <a:t>Англосаксы заменили естественную среду обитания человека искусственной формой жизни внутри виртуального мира. </a:t>
            </a:r>
            <a:r>
              <a:rPr lang="en-US" sz="2700" smtClean="0">
                <a:solidFill>
                  <a:schemeClr val="tx1"/>
                </a:solidFill>
                <a:latin typeface="Times New Roman" pitchFamily="18" charset="0"/>
                <a:cs typeface="Times New Roman" pitchFamily="18" charset="0"/>
              </a:rPr>
              <a:t>Homo Finansus </a:t>
            </a:r>
            <a:r>
              <a:rPr lang="ru-RU" sz="2700" smtClean="0">
                <a:solidFill>
                  <a:schemeClr val="tx1"/>
                </a:solidFill>
                <a:latin typeface="Times New Roman" pitchFamily="18" charset="0"/>
                <a:cs typeface="Times New Roman" pitchFamily="18" charset="0"/>
              </a:rPr>
              <a:t>вытеснил Человека-творца за пределы ойкумены.</a:t>
            </a:r>
            <a:r>
              <a:rPr lang="ru-RU" sz="2000" smtClean="0">
                <a:solidFill>
                  <a:srgbClr val="898989"/>
                </a:solidFill>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Заголовок 1"/>
          <p:cNvSpPr>
            <a:spLocks noGrp="1"/>
          </p:cNvSpPr>
          <p:nvPr>
            <p:ph type="title"/>
          </p:nvPr>
        </p:nvSpPr>
        <p:spPr>
          <a:xfrm>
            <a:off x="831850" y="-180975"/>
            <a:ext cx="10515600" cy="965200"/>
          </a:xfrm>
        </p:spPr>
        <p:txBody>
          <a:bodyPr/>
          <a:lstStyle/>
          <a:p>
            <a:pPr algn="ctr" eaLnBrk="1" hangingPunct="1"/>
            <a:r>
              <a:rPr lang="ru-RU" sz="4400" b="1" smtClean="0">
                <a:latin typeface="Times New Roman" pitchFamily="18" charset="0"/>
                <a:cs typeface="Times New Roman" pitchFamily="18" charset="0"/>
              </a:rPr>
              <a:t>Инновации</a:t>
            </a:r>
          </a:p>
        </p:txBody>
      </p:sp>
      <p:sp>
        <p:nvSpPr>
          <p:cNvPr id="79874" name="Текст 2"/>
          <p:cNvSpPr>
            <a:spLocks noGrp="1"/>
          </p:cNvSpPr>
          <p:nvPr>
            <p:ph type="body" idx="1"/>
          </p:nvPr>
        </p:nvSpPr>
        <p:spPr>
          <a:xfrm>
            <a:off x="831850" y="895350"/>
            <a:ext cx="11080750" cy="4654550"/>
          </a:xfrm>
        </p:spPr>
        <p:txBody>
          <a:bodyPr/>
          <a:lstStyle/>
          <a:p>
            <a:pPr algn="just" eaLnBrk="1" hangingPunct="1"/>
            <a:r>
              <a:rPr lang="ru-RU" sz="1800" smtClean="0">
                <a:solidFill>
                  <a:schemeClr val="tx1"/>
                </a:solidFill>
                <a:latin typeface="Times New Roman" pitchFamily="18" charset="0"/>
                <a:cs typeface="Times New Roman" pitchFamily="18" charset="0"/>
              </a:rPr>
              <a:t>Даже в виртуальном пространстве возможности мультипликации денег ограничены. Для дальнейшей виртуализации экономики необходимы инновации.</a:t>
            </a:r>
          </a:p>
          <a:p>
            <a:pPr algn="just" eaLnBrk="1" hangingPunct="1"/>
            <a:r>
              <a:rPr lang="ru-RU" sz="1800" smtClean="0">
                <a:solidFill>
                  <a:schemeClr val="tx1"/>
                </a:solidFill>
                <a:latin typeface="Times New Roman" pitchFamily="18" charset="0"/>
                <a:cs typeface="Times New Roman" pitchFamily="18" charset="0"/>
              </a:rPr>
              <a:t>Инновация </a:t>
            </a:r>
            <a:r>
              <a:rPr lang="mr-IN" sz="1800" smtClean="0">
                <a:solidFill>
                  <a:schemeClr val="tx1"/>
                </a:solidFill>
                <a:latin typeface="Times New Roman" pitchFamily="18" charset="0"/>
                <a:cs typeface="Times New Roman" pitchFamily="18" charset="0"/>
              </a:rPr>
              <a:t>–</a:t>
            </a:r>
            <a:r>
              <a:rPr lang="ru-RU" sz="1800" smtClean="0">
                <a:solidFill>
                  <a:schemeClr val="tx1"/>
                </a:solidFill>
                <a:latin typeface="Times New Roman" pitchFamily="18" charset="0"/>
                <a:cs typeface="Times New Roman" pitchFamily="18" charset="0"/>
              </a:rPr>
              <a:t> замена более ценного материала менее ценным. Трансформация форм, которые принимали деньги, является наглядным примером фальсификации.</a:t>
            </a:r>
          </a:p>
          <a:p>
            <a:pPr algn="just" eaLnBrk="1" hangingPunct="1"/>
            <a:r>
              <a:rPr lang="ru-RU" sz="1800" smtClean="0">
                <a:solidFill>
                  <a:schemeClr val="tx1"/>
                </a:solidFill>
                <a:latin typeface="Times New Roman" pitchFamily="18" charset="0"/>
                <a:cs typeface="Times New Roman" pitchFamily="18" charset="0"/>
              </a:rPr>
              <a:t>Инновационная экономика напрямую зависит развития естественных и технических наук. Двигателем инновационного развития служит стремление к максимизации прибыли удовлетворения жажды наживы. Расширение НТП как основного генератора развития инновационной экономики требует одобрения и содействия со стороны общества.</a:t>
            </a:r>
          </a:p>
          <a:p>
            <a:pPr algn="just" eaLnBrk="1" hangingPunct="1">
              <a:lnSpc>
                <a:spcPct val="100000"/>
              </a:lnSpc>
            </a:pPr>
            <a:r>
              <a:rPr lang="ru-RU" sz="1800" smtClean="0">
                <a:solidFill>
                  <a:schemeClr val="tx1"/>
                </a:solidFill>
                <a:latin typeface="Times New Roman" pitchFamily="18" charset="0"/>
                <a:cs typeface="Times New Roman" pitchFamily="18" charset="0"/>
              </a:rPr>
              <a:t>На вершине иерархии гуманитарных наук стоит экономическая наука, поскольку в системе ценностей «финансовой цивилизации» деньги занимают центральное место. Главной целью общественного развития выступает финансовое богатство. На пороге 20 века финансовый капитализм трансформировался в  «финансомику», которая выражается в функциональном господстве денежно </a:t>
            </a:r>
            <a:r>
              <a:rPr lang="mr-IN" sz="1800" smtClean="0">
                <a:solidFill>
                  <a:schemeClr val="tx1"/>
                </a:solidFill>
                <a:latin typeface="Times New Roman" pitchFamily="18" charset="0"/>
                <a:cs typeface="Times New Roman" pitchFamily="18" charset="0"/>
              </a:rPr>
              <a:t>–</a:t>
            </a:r>
            <a:r>
              <a:rPr lang="ru-RU" sz="1800" smtClean="0">
                <a:solidFill>
                  <a:schemeClr val="tx1"/>
                </a:solidFill>
                <a:latin typeface="Times New Roman" pitchFamily="18" charset="0"/>
                <a:cs typeface="Times New Roman" pitchFamily="18" charset="0"/>
              </a:rPr>
              <a:t> финансового механизма над всеми хозяйственными, экономическими и социальными процессами.</a:t>
            </a:r>
          </a:p>
          <a:p>
            <a:pPr algn="just" eaLnBrk="1" hangingPunct="1"/>
            <a:r>
              <a:rPr lang="ru-RU" sz="1800" smtClean="0">
                <a:solidFill>
                  <a:schemeClr val="tx1"/>
                </a:solidFill>
                <a:latin typeface="Times New Roman" pitchFamily="18" charset="0"/>
                <a:cs typeface="Times New Roman" pitchFamily="18" charset="0"/>
              </a:rPr>
              <a:t>Инновационная экономика ориентирована на получение сверхприбылей. Это нивелирует такие общепринятые нормы общественного поведения как, как уважение жизни, свободы, достоинства, прав человека. Разрабатываются и применяются технологии сбора и обработки информации, направленные на нарушение конфиденциальности частной жизни с целью получения одними участниками рынка информационных преимуществ над другими его участниками.</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4988" y="573088"/>
            <a:ext cx="10515600" cy="5729287"/>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ru-RU" dirty="0">
                <a:solidFill>
                  <a:schemeClr val="tx1"/>
                </a:solidFill>
              </a:rPr>
              <a:t>К этим технологиям относится:</a:t>
            </a:r>
          </a:p>
          <a:p>
            <a:pPr marL="342900" indent="-342900" algn="just" eaLnBrk="1" fontAlgn="auto" hangingPunct="1">
              <a:spcAft>
                <a:spcPts val="0"/>
              </a:spcAft>
              <a:buFont typeface="Arial" charset="0"/>
              <a:buChar char="•"/>
              <a:defRPr/>
            </a:pPr>
            <a:r>
              <a:rPr lang="ru-RU" dirty="0">
                <a:solidFill>
                  <a:schemeClr val="tx1"/>
                </a:solidFill>
              </a:rPr>
              <a:t>глобальный экономический мониторинг;</a:t>
            </a:r>
          </a:p>
          <a:p>
            <a:pPr marL="342900" indent="-342900" algn="just" eaLnBrk="1" fontAlgn="auto" hangingPunct="1">
              <a:spcAft>
                <a:spcPts val="0"/>
              </a:spcAft>
              <a:buFont typeface="Arial" charset="0"/>
              <a:buChar char="•"/>
              <a:defRPr/>
            </a:pPr>
            <a:r>
              <a:rPr lang="ru-RU" dirty="0">
                <a:solidFill>
                  <a:schemeClr val="tx1"/>
                </a:solidFill>
              </a:rPr>
              <a:t>использование специальных информационных технологий, обеспечивающих круглосуточное наблюдение за людьми, объектами;</a:t>
            </a:r>
          </a:p>
          <a:p>
            <a:pPr marL="342900" indent="-342900" algn="just" eaLnBrk="1" fontAlgn="auto" hangingPunct="1">
              <a:spcAft>
                <a:spcPts val="0"/>
              </a:spcAft>
              <a:buFont typeface="Arial" charset="0"/>
              <a:buChar char="•"/>
              <a:defRPr/>
            </a:pPr>
            <a:r>
              <a:rPr lang="ru-RU" dirty="0">
                <a:solidFill>
                  <a:schemeClr val="tx1"/>
                </a:solidFill>
              </a:rPr>
              <a:t>учет факторов, определяющих конкурентные преимущества других компаний;</a:t>
            </a:r>
          </a:p>
          <a:p>
            <a:pPr marL="342900" indent="-342900" algn="just" eaLnBrk="1" fontAlgn="auto" hangingPunct="1">
              <a:spcAft>
                <a:spcPts val="0"/>
              </a:spcAft>
              <a:buFont typeface="Arial" charset="0"/>
              <a:buChar char="•"/>
              <a:defRPr/>
            </a:pPr>
            <a:r>
              <a:rPr lang="ru-RU" dirty="0">
                <a:solidFill>
                  <a:schemeClr val="tx1"/>
                </a:solidFill>
              </a:rPr>
              <a:t>получение авторских и других персональных и/или корпоративных имущественных прав путем перехвата коммерческих секретов, промышленного шпионажа, несанкционированного доступа к электронным базам данных;</a:t>
            </a:r>
          </a:p>
          <a:p>
            <a:pPr marL="342900" indent="-342900" algn="just" eaLnBrk="1" fontAlgn="auto" hangingPunct="1">
              <a:spcAft>
                <a:spcPts val="0"/>
              </a:spcAft>
              <a:buFont typeface="Arial" charset="0"/>
              <a:buChar char="•"/>
              <a:defRPr/>
            </a:pPr>
            <a:r>
              <a:rPr lang="ru-RU" dirty="0">
                <a:solidFill>
                  <a:schemeClr val="tx1"/>
                </a:solidFill>
              </a:rPr>
              <a:t>фальсификация финансовых документов;</a:t>
            </a:r>
          </a:p>
          <a:p>
            <a:pPr marL="342900" indent="-342900" algn="just" eaLnBrk="1" fontAlgn="auto" hangingPunct="1">
              <a:spcAft>
                <a:spcPts val="0"/>
              </a:spcAft>
              <a:buFont typeface="Arial" charset="0"/>
              <a:buChar char="•"/>
              <a:defRPr/>
            </a:pPr>
            <a:r>
              <a:rPr lang="ru-RU" dirty="0">
                <a:solidFill>
                  <a:schemeClr val="tx1"/>
                </a:solidFill>
              </a:rPr>
              <a:t>недобросовестная реклама;</a:t>
            </a:r>
          </a:p>
          <a:p>
            <a:pPr marL="342900" indent="-342900" algn="just" eaLnBrk="1" fontAlgn="auto" hangingPunct="1">
              <a:spcAft>
                <a:spcPts val="0"/>
              </a:spcAft>
              <a:buFont typeface="Arial" charset="0"/>
              <a:buChar char="•"/>
              <a:defRPr/>
            </a:pPr>
            <a:r>
              <a:rPr lang="ru-RU" dirty="0">
                <a:solidFill>
                  <a:schemeClr val="tx1"/>
                </a:solidFill>
              </a:rPr>
              <a:t>другие средства, предназначенные для введение участников рынка в заблуждение.</a:t>
            </a:r>
          </a:p>
          <a:p>
            <a:pPr algn="just" eaLnBrk="1" fontAlgn="auto" hangingPunct="1">
              <a:spcAft>
                <a:spcPts val="0"/>
              </a:spcAft>
              <a:buFont typeface="Arial" panose="020B0604020202020204" pitchFamily="34" charset="0"/>
              <a:buNone/>
              <a:defRPr/>
            </a:pPr>
            <a:endParaRPr lang="ru-RU" dirty="0">
              <a:solidFill>
                <a:schemeClr val="tx1"/>
              </a:solidFill>
            </a:endParaRPr>
          </a:p>
          <a:p>
            <a:pPr algn="just" eaLnBrk="1" fontAlgn="auto" hangingPunct="1">
              <a:spcAft>
                <a:spcPts val="0"/>
              </a:spcAft>
              <a:buFont typeface="Arial" panose="020B0604020202020204" pitchFamily="34" charset="0"/>
              <a:buNone/>
              <a:defRPr/>
            </a:pPr>
            <a:r>
              <a:rPr lang="ru-RU" dirty="0">
                <a:solidFill>
                  <a:schemeClr val="tx1"/>
                </a:solidFill>
              </a:rPr>
              <a:t>Контроль над СМИ </a:t>
            </a:r>
            <a:r>
              <a:rPr lang="mr-IN" dirty="0">
                <a:solidFill>
                  <a:schemeClr val="tx1"/>
                </a:solidFill>
              </a:rPr>
              <a:t>–</a:t>
            </a:r>
            <a:r>
              <a:rPr lang="ru-RU" dirty="0">
                <a:solidFill>
                  <a:schemeClr val="tx1"/>
                </a:solidFill>
              </a:rPr>
              <a:t> важнейший фактор извлечения сверхприбылей в инновационной экономике.</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Заголовок 1"/>
          <p:cNvSpPr>
            <a:spLocks noGrp="1"/>
          </p:cNvSpPr>
          <p:nvPr>
            <p:ph type="title"/>
          </p:nvPr>
        </p:nvSpPr>
        <p:spPr>
          <a:xfrm>
            <a:off x="831850" y="444500"/>
            <a:ext cx="10515600" cy="825500"/>
          </a:xfrm>
        </p:spPr>
        <p:txBody>
          <a:bodyPr/>
          <a:lstStyle/>
          <a:p>
            <a:pPr algn="ctr" eaLnBrk="1" hangingPunct="1"/>
            <a:r>
              <a:rPr lang="ru-RU" sz="5400" b="1" smtClean="0">
                <a:latin typeface="Times New Roman" pitchFamily="18" charset="0"/>
                <a:cs typeface="Times New Roman" pitchFamily="18" charset="0"/>
              </a:rPr>
              <a:t>«Финансовая цивилизация»</a:t>
            </a:r>
          </a:p>
        </p:txBody>
      </p:sp>
      <p:sp>
        <p:nvSpPr>
          <p:cNvPr id="81922" name="Текст 2"/>
          <p:cNvSpPr>
            <a:spLocks noGrp="1"/>
          </p:cNvSpPr>
          <p:nvPr>
            <p:ph type="body" idx="1"/>
          </p:nvPr>
        </p:nvSpPr>
        <p:spPr>
          <a:xfrm>
            <a:off x="831850" y="1651000"/>
            <a:ext cx="10515600" cy="4972050"/>
          </a:xfrm>
        </p:spPr>
        <p:txBody>
          <a:bodyPr/>
          <a:lstStyle/>
          <a:p>
            <a:pPr algn="just" eaLnBrk="1" hangingPunct="1">
              <a:lnSpc>
                <a:spcPct val="70000"/>
              </a:lnSpc>
            </a:pPr>
            <a:r>
              <a:rPr lang="ru-RU" sz="2000" smtClean="0">
                <a:solidFill>
                  <a:schemeClr val="tx1"/>
                </a:solidFill>
                <a:latin typeface="Times New Roman" pitchFamily="18" charset="0"/>
                <a:cs typeface="Times New Roman" pitchFamily="18" charset="0"/>
              </a:rPr>
              <a:t>Установочным приоритетом в системе ценностей «финансовой цивилизации» является достижение  финансового благополучия любой ценой. Такая установка отодвигает на задний план любые формы некоммерческой реализации творческого и духовного потенциала человечества. Денежные суррогаты и научно-технические инновации подменяют полноценную жизнь человека и возможности реализации его творческих способностей.</a:t>
            </a:r>
          </a:p>
          <a:p>
            <a:pPr algn="just" eaLnBrk="1" hangingPunct="1">
              <a:lnSpc>
                <a:spcPct val="70000"/>
              </a:lnSpc>
            </a:pPr>
            <a:r>
              <a:rPr lang="ru-RU" sz="2000" smtClean="0">
                <a:solidFill>
                  <a:schemeClr val="tx1"/>
                </a:solidFill>
                <a:latin typeface="Times New Roman" pitchFamily="18" charset="0"/>
                <a:cs typeface="Times New Roman" pitchFamily="18" charset="0"/>
              </a:rPr>
              <a:t>«Финансовая цивилизация» - стадия развития финансовой глобализации на основе псевдогумманистических ценностных установок, действие которых направлено на сворачивание жизнеутверждающих сфер деятельности социума путем установления тотального контроля над его сознанием, создания иллюзии финансового благополучия в условиях консервации возможностей духовной и творческой самореализации и использования достижений НТП для монопольного извлечения сверхприбылей на рынках инновационной продукции за счет нивелирования важности разрешения злободневных проблем развития человечества.</a:t>
            </a:r>
          </a:p>
          <a:p>
            <a:pPr algn="just" eaLnBrk="1" hangingPunct="1">
              <a:lnSpc>
                <a:spcPct val="70000"/>
              </a:lnSpc>
            </a:pPr>
            <a:r>
              <a:rPr lang="ru-RU" sz="2000" smtClean="0">
                <a:solidFill>
                  <a:schemeClr val="tx1"/>
                </a:solidFill>
                <a:latin typeface="Times New Roman" pitchFamily="18" charset="0"/>
                <a:cs typeface="Times New Roman" pitchFamily="18" charset="0"/>
              </a:rPr>
              <a:t>Становление Великобритании как крупнейшей мировой метрополии было бы невозможным без централизации национальной финансовой системы, которая выступила эффективным инструментом реализации ее империалистической политики. В своем восхождении на вершину глобального экономического лидерства Великобритания опиралась на мощную государственную поддержку и придерживалась методов прямо противоположных тем, что впоследствии декларировала развивающимся странам. На современном этапе англосаксонские страны монополизировали контроль над международными финансовыми рынками с целью недопущения развивающихся стран к реализации инновационной модели развития.</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Текст 2"/>
          <p:cNvSpPr>
            <a:spLocks noGrp="1"/>
          </p:cNvSpPr>
          <p:nvPr>
            <p:ph type="body" idx="1"/>
          </p:nvPr>
        </p:nvSpPr>
        <p:spPr>
          <a:xfrm>
            <a:off x="1103313" y="1211263"/>
            <a:ext cx="10515600" cy="3716337"/>
          </a:xfrm>
        </p:spPr>
        <p:txBody>
          <a:bodyPr/>
          <a:lstStyle/>
          <a:p>
            <a:pPr algn="just" eaLnBrk="1" hangingPunct="1"/>
            <a:r>
              <a:rPr lang="ru-RU" smtClean="0">
                <a:solidFill>
                  <a:schemeClr val="tx1"/>
                </a:solidFill>
              </a:rPr>
              <a:t>Однако решение проблем создания и поддержания высоких стандартов гражданского общества, обеспечения баланса сил между наиболее привилегированными и наименее защищенными группами населения, а также выступление в роли арбитра социальной справедливости под силу только государству. Вместе с тем по мере того, как частные финансовые интересы начинают довлеть над интересами этого самого государства, его дееспособность ослабевает, что ведет к нивелированию этических стандартов, норм поведения, размыванию самого понятия социальной справедливости. Эффект последовательной утраты государством своей дееспособности в данном контексте наиболее ярко прослеживается на примере США.</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p:cNvSpPr>
          <p:nvPr>
            <p:ph type="title"/>
          </p:nvPr>
        </p:nvSpPr>
        <p:spPr>
          <a:xfrm>
            <a:off x="831850" y="546100"/>
            <a:ext cx="10515600" cy="901700"/>
          </a:xfrm>
        </p:spPr>
        <p:txBody>
          <a:bodyPr/>
          <a:lstStyle/>
          <a:p>
            <a:pPr algn="ctr" eaLnBrk="1" hangingPunct="1"/>
            <a:r>
              <a:rPr lang="ru-RU" sz="5400" b="1" smtClean="0">
                <a:latin typeface="Times New Roman" pitchFamily="18" charset="0"/>
                <a:cs typeface="Times New Roman" pitchFamily="18" charset="0"/>
              </a:rPr>
              <a:t>Глобализация </a:t>
            </a:r>
          </a:p>
        </p:txBody>
      </p:sp>
      <p:sp>
        <p:nvSpPr>
          <p:cNvPr id="83970" name="Текст 2"/>
          <p:cNvSpPr>
            <a:spLocks noGrp="1"/>
          </p:cNvSpPr>
          <p:nvPr>
            <p:ph type="body" idx="1"/>
          </p:nvPr>
        </p:nvSpPr>
        <p:spPr>
          <a:xfrm>
            <a:off x="831850" y="1581150"/>
            <a:ext cx="10515600" cy="5041900"/>
          </a:xfrm>
        </p:spPr>
        <p:txBody>
          <a:bodyPr/>
          <a:lstStyle/>
          <a:p>
            <a:pPr algn="just" eaLnBrk="1" hangingPunct="1">
              <a:lnSpc>
                <a:spcPct val="70000"/>
              </a:lnSpc>
            </a:pPr>
            <a:r>
              <a:rPr lang="ru-RU" sz="2200" smtClean="0">
                <a:solidFill>
                  <a:schemeClr val="tx1"/>
                </a:solidFill>
                <a:latin typeface="Times New Roman" pitchFamily="18" charset="0"/>
                <a:cs typeface="Times New Roman" pitchFamily="18" charset="0"/>
              </a:rPr>
              <a:t>Глобализация основывается на постоянном совершенствовании техники. Глобальный капитализм находится в тупике поскольку расходы на создание и обслуживание новой техники значительно превышают рентабельность частного бизнеса. В условиях повсеместного господства коррупционных схем бизнес утратил доверие к способности национальных властей обеспечить сохранность капитала. Для реанимации капитализма необходим переход на  новый технологический уклад.  Для этого нужны инвестиции, которые бы на порядки превышали инвестиции предыдущих технологических укладов.</a:t>
            </a:r>
          </a:p>
          <a:p>
            <a:pPr algn="just" eaLnBrk="1" hangingPunct="1">
              <a:lnSpc>
                <a:spcPct val="70000"/>
              </a:lnSpc>
            </a:pPr>
            <a:r>
              <a:rPr lang="ru-RU" sz="2200" smtClean="0">
                <a:solidFill>
                  <a:schemeClr val="tx1"/>
                </a:solidFill>
                <a:latin typeface="Times New Roman" pitchFamily="18" charset="0"/>
                <a:cs typeface="Times New Roman" pitchFamily="18" charset="0"/>
              </a:rPr>
              <a:t>Подконтрольные англосаксам СМИ активно манипулируют общественным мнением. Усиливающаяся виртуализация экономических процессов, прогрессирующее выведение финансовых ресурсов из реального сектора экономики в спекулятивную сферу свидетельствует об интеллектуальном регрессе современной экономической мысли.</a:t>
            </a:r>
          </a:p>
          <a:p>
            <a:pPr algn="just" eaLnBrk="1" hangingPunct="1">
              <a:lnSpc>
                <a:spcPct val="70000"/>
              </a:lnSpc>
            </a:pPr>
            <a:r>
              <a:rPr lang="ru-RU" sz="2200" smtClean="0">
                <a:solidFill>
                  <a:schemeClr val="tx1"/>
                </a:solidFill>
                <a:latin typeface="Times New Roman" pitchFamily="18" charset="0"/>
                <a:cs typeface="Times New Roman" pitchFamily="18" charset="0"/>
              </a:rPr>
              <a:t>Таким образом, англосаксы не отказались от идеи подчинения мира своим интересам теперь уже через установление контроля над глобальными финансовыми потоками, которые без ограничений перемещаются по всему миру, выступая одновременно и очагом социально </a:t>
            </a:r>
            <a:r>
              <a:rPr lang="mr-IN" sz="2200" smtClean="0">
                <a:solidFill>
                  <a:schemeClr val="tx1"/>
                </a:solidFill>
                <a:latin typeface="Times New Roman" pitchFamily="18" charset="0"/>
                <a:cs typeface="Times New Roman" pitchFamily="18" charset="0"/>
              </a:rPr>
              <a:t>–</a:t>
            </a:r>
            <a:r>
              <a:rPr lang="ru-RU" sz="2200" smtClean="0">
                <a:solidFill>
                  <a:schemeClr val="tx1"/>
                </a:solidFill>
                <a:latin typeface="Times New Roman" pitchFamily="18" charset="0"/>
                <a:cs typeface="Times New Roman" pitchFamily="18" charset="0"/>
              </a:rPr>
              <a:t> экономической нестабильности, и источником получения сверхприбыли.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idx="1"/>
          </p:nvPr>
        </p:nvSpPr>
        <p:spPr>
          <a:xfrm>
            <a:off x="723900" y="685800"/>
            <a:ext cx="10515600" cy="5351463"/>
          </a:xfrm>
        </p:spPr>
        <p:txBody>
          <a:bodyPr/>
          <a:lstStyle/>
          <a:p>
            <a:pPr algn="just" eaLnBrk="1" hangingPunct="1"/>
            <a:r>
              <a:rPr lang="ru-RU" sz="2600" smtClean="0">
                <a:solidFill>
                  <a:srgbClr val="C00000"/>
                </a:solidFill>
                <a:latin typeface="Georgia" pitchFamily="18" charset="0"/>
              </a:rPr>
              <a:t>В начале 20 века на долю Англии приходилось почти 60% всех частных зарубежных капиталовложений. </a:t>
            </a:r>
            <a:r>
              <a:rPr lang="ru-RU" sz="2600" smtClean="0">
                <a:latin typeface="Georgia" pitchFamily="18" charset="0"/>
              </a:rPr>
              <a:t>Причем 45% британских иностранных инвестиций было сконцентрировано в США, 20% - в Латинской Америке, 16% - в Азии, 13% - в Африке и лишь около 6% приходилось на страны Западной Европы.</a:t>
            </a:r>
          </a:p>
          <a:p>
            <a:pPr algn="just" eaLnBrk="1" hangingPunct="1"/>
            <a:r>
              <a:rPr lang="ru-RU" sz="2600" smtClean="0">
                <a:latin typeface="Georgia" pitchFamily="18" charset="0"/>
              </a:rPr>
              <a:t>После второй мировой войны Великобритания утратила позицию мирового лидера. Однако британское правительство продолжало активно поддерживать политику высокого курса фунта стерлингов с целью создания своим транснациональным монополиям наиболее благоприятные условия для иностранного инвестирования. </a:t>
            </a:r>
          </a:p>
          <a:p>
            <a:pPr algn="just" eaLnBrk="1" hangingPunct="1"/>
            <a:r>
              <a:rPr lang="ru-RU" sz="2600" smtClean="0">
                <a:latin typeface="Georgia" pitchFamily="18" charset="0"/>
              </a:rPr>
              <a:t>Таким образом, и после распада колониальной системы </a:t>
            </a:r>
            <a:r>
              <a:rPr lang="ru-RU" sz="2600" smtClean="0">
                <a:solidFill>
                  <a:srgbClr val="C00000"/>
                </a:solidFill>
                <a:latin typeface="Georgia" pitchFamily="18" charset="0"/>
              </a:rPr>
              <a:t>экспорт капитала остался доминирующей формой мирохозяйственных связей Великобритании.</a:t>
            </a:r>
          </a:p>
          <a:p>
            <a:pPr eaLnBrk="1" hangingPunct="1"/>
            <a:endParaRPr lang="ru-RU"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Заголовок 1"/>
          <p:cNvSpPr>
            <a:spLocks noGrp="1"/>
          </p:cNvSpPr>
          <p:nvPr>
            <p:ph type="title"/>
          </p:nvPr>
        </p:nvSpPr>
        <p:spPr/>
        <p:txBody>
          <a:bodyPr/>
          <a:lstStyle/>
          <a:p>
            <a:pPr algn="ctr" eaLnBrk="1" hangingPunct="1"/>
            <a:r>
              <a:rPr lang="ru-RU" smtClean="0"/>
              <a:t>Текущие геополитические тенденции с точки зрения России</a:t>
            </a:r>
          </a:p>
        </p:txBody>
      </p:sp>
      <p:sp>
        <p:nvSpPr>
          <p:cNvPr id="84994" name="Объект 2"/>
          <p:cNvSpPr>
            <a:spLocks noGrp="1"/>
          </p:cNvSpPr>
          <p:nvPr>
            <p:ph idx="1"/>
          </p:nvPr>
        </p:nvSpPr>
        <p:spPr/>
        <p:txBody>
          <a:bodyPr/>
          <a:lstStyle/>
          <a:p>
            <a:pPr marL="514350" indent="-514350" eaLnBrk="1" hangingPunct="1">
              <a:buFont typeface="Arial" charset="0"/>
              <a:buAutoNum type="arabicParenR"/>
            </a:pPr>
            <a:r>
              <a:rPr lang="ru-RU" b="1" smtClean="0"/>
              <a:t>Тенденция:</a:t>
            </a:r>
            <a:r>
              <a:rPr lang="ru-RU" smtClean="0"/>
              <a:t> искуственное понижение рыночной стоимости сырьевых ресурсов со стороны англосаксонского блока</a:t>
            </a:r>
            <a:br>
              <a:rPr lang="ru-RU" smtClean="0"/>
            </a:br>
            <a:r>
              <a:rPr lang="ru-RU" b="1" smtClean="0"/>
              <a:t>Цель:</a:t>
            </a:r>
            <a:r>
              <a:rPr lang="ru-RU" smtClean="0"/>
              <a:t> увеличение политического давления на страны-экспортёры сырья.</a:t>
            </a:r>
          </a:p>
          <a:p>
            <a:pPr marL="514350" indent="-514350" eaLnBrk="1" hangingPunct="1">
              <a:buFont typeface="Arial" charset="0"/>
              <a:buAutoNum type="arabicParenR"/>
            </a:pPr>
            <a:r>
              <a:rPr lang="ru-RU" b="1" smtClean="0"/>
              <a:t>Тенденция:</a:t>
            </a:r>
            <a:r>
              <a:rPr lang="ru-RU" smtClean="0"/>
              <a:t> укрепление долгосрочных отношений Китая с Россией в сфере энергетики.</a:t>
            </a:r>
            <a:br>
              <a:rPr lang="ru-RU" smtClean="0"/>
            </a:br>
            <a:r>
              <a:rPr lang="ru-RU" b="1" smtClean="0"/>
              <a:t>Цель:</a:t>
            </a:r>
            <a:r>
              <a:rPr lang="ru-RU" smtClean="0"/>
              <a:t> использование энергоресурсов как потенциального рычага воздействия на Европу путём их сбыта Китаю как новому потенциальному мировому лидеру.</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Заголовок 1"/>
          <p:cNvSpPr>
            <a:spLocks noGrp="1"/>
          </p:cNvSpPr>
          <p:nvPr>
            <p:ph type="title"/>
          </p:nvPr>
        </p:nvSpPr>
        <p:spPr/>
        <p:txBody>
          <a:bodyPr/>
          <a:lstStyle/>
          <a:p>
            <a:pPr algn="ctr" eaLnBrk="1" hangingPunct="1"/>
            <a:r>
              <a:rPr lang="ru-RU" smtClean="0"/>
              <a:t>Государство и рынок</a:t>
            </a:r>
          </a:p>
        </p:txBody>
      </p:sp>
      <p:sp>
        <p:nvSpPr>
          <p:cNvPr id="3" name="Объект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ru-RU" dirty="0"/>
              <a:t>«Рынок – побочный продукт финансирования армии» (Д. Гербер)</a:t>
            </a:r>
          </a:p>
          <a:p>
            <a:pPr eaLnBrk="1" fontAlgn="auto" hangingPunct="1">
              <a:spcAft>
                <a:spcPts val="0"/>
              </a:spcAft>
              <a:buFont typeface="Arial" panose="020B0604020202020204" pitchFamily="34" charset="0"/>
              <a:buChar char="•"/>
              <a:defRPr/>
            </a:pPr>
            <a:r>
              <a:rPr lang="ru-RU" dirty="0"/>
              <a:t>Рынок создан государством, а не наоборот</a:t>
            </a:r>
          </a:p>
          <a:p>
            <a:pPr eaLnBrk="1" fontAlgn="auto" hangingPunct="1">
              <a:spcAft>
                <a:spcPts val="0"/>
              </a:spcAft>
              <a:buFont typeface="Arial" panose="020B0604020202020204" pitchFamily="34" charset="0"/>
              <a:buChar char="•"/>
              <a:defRPr/>
            </a:pPr>
            <a:r>
              <a:rPr lang="ru-RU" dirty="0"/>
              <a:t>Отрыв рынка от государства служит причиной масштабных экономических кризисов.</a:t>
            </a:r>
          </a:p>
          <a:p>
            <a:pPr marL="0" indent="0" eaLnBrk="1" fontAlgn="auto" hangingPunct="1">
              <a:spcAft>
                <a:spcPts val="0"/>
              </a:spcAft>
              <a:buFont typeface="Arial" panose="020B0604020202020204" pitchFamily="34" charset="0"/>
              <a:buNone/>
              <a:defRPr/>
            </a:pPr>
            <a:r>
              <a:rPr lang="ru-RU" dirty="0"/>
              <a:t/>
            </a:r>
            <a:br>
              <a:rPr lang="ru-RU" dirty="0"/>
            </a:br>
            <a:r>
              <a:rPr lang="ru-RU" b="1" dirty="0"/>
              <a:t>Пример:</a:t>
            </a:r>
            <a:r>
              <a:rPr lang="ru-RU" dirty="0"/>
              <a:t> по версии Дж. К. </a:t>
            </a:r>
            <a:r>
              <a:rPr lang="ru-RU" dirty="0" err="1"/>
              <a:t>Гелбрейта</a:t>
            </a:r>
            <a:r>
              <a:rPr lang="ru-RU" dirty="0"/>
              <a:t>, </a:t>
            </a:r>
            <a:r>
              <a:rPr lang="ru-RU" b="1" dirty="0"/>
              <a:t>главная причина Великой депрессии </a:t>
            </a:r>
            <a:r>
              <a:rPr lang="ru-RU" dirty="0"/>
              <a:t>– </a:t>
            </a:r>
            <a:r>
              <a:rPr lang="ru-RU" dirty="0" err="1"/>
              <a:t>сверхконцентрация</a:t>
            </a:r>
            <a:r>
              <a:rPr lang="ru-RU" dirty="0"/>
              <a:t> мировых доходов в руках компаний из США, т.е. – </a:t>
            </a:r>
            <a:r>
              <a:rPr lang="ru-RU" b="1" dirty="0"/>
              <a:t>отрыв рынка от национальных экономик всех остальных государств.</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Заголовок 1"/>
          <p:cNvSpPr>
            <a:spLocks noGrp="1"/>
          </p:cNvSpPr>
          <p:nvPr>
            <p:ph type="title"/>
          </p:nvPr>
        </p:nvSpPr>
        <p:spPr/>
        <p:txBody>
          <a:bodyPr/>
          <a:lstStyle/>
          <a:p>
            <a:pPr algn="ctr" eaLnBrk="1" hangingPunct="1"/>
            <a:r>
              <a:rPr lang="ru-RU" smtClean="0"/>
              <a:t>1933-1970. Действия США для устранения последствий Великой депрессии </a:t>
            </a:r>
          </a:p>
        </p:txBody>
      </p:sp>
      <p:sp>
        <p:nvSpPr>
          <p:cNvPr id="87042" name="Объект 2"/>
          <p:cNvSpPr>
            <a:spLocks noGrp="1"/>
          </p:cNvSpPr>
          <p:nvPr>
            <p:ph idx="1"/>
          </p:nvPr>
        </p:nvSpPr>
        <p:spPr/>
        <p:txBody>
          <a:bodyPr/>
          <a:lstStyle/>
          <a:p>
            <a:pPr eaLnBrk="1" hangingPunct="1"/>
            <a:r>
              <a:rPr lang="ru-RU" b="1" smtClean="0"/>
              <a:t>Шаг 1. Фискальный рычаг. </a:t>
            </a:r>
            <a:r>
              <a:rPr lang="ru-RU" smtClean="0"/>
              <a:t>Установление прогрессивного налога на прибыль (до 92% для наиболее богатых компаний США).</a:t>
            </a:r>
            <a:br>
              <a:rPr lang="ru-RU" smtClean="0"/>
            </a:br>
            <a:r>
              <a:rPr lang="ru-RU" b="1" smtClean="0"/>
              <a:t>Что это дало: </a:t>
            </a:r>
            <a:r>
              <a:rPr lang="ru-RU" smtClean="0"/>
              <a:t>максимально быстрый приток денежных средств в гос. казну с целью их последующего перераспределения.</a:t>
            </a:r>
          </a:p>
          <a:p>
            <a:pPr eaLnBrk="1" hangingPunct="1"/>
            <a:r>
              <a:rPr lang="ru-RU" b="1" smtClean="0"/>
              <a:t>Шаг 2. </a:t>
            </a:r>
            <a:r>
              <a:rPr lang="ru-RU" smtClean="0"/>
              <a:t>Резкое повышение государственных расходов на строительство инфраструктуры.</a:t>
            </a:r>
            <a:br>
              <a:rPr lang="ru-RU" smtClean="0"/>
            </a:br>
            <a:r>
              <a:rPr lang="ru-RU" b="1" smtClean="0"/>
              <a:t>Что это дало: </a:t>
            </a:r>
            <a:r>
              <a:rPr lang="ru-RU" smtClean="0"/>
              <a:t>была предпринята попытка восстановления работы мирового рынка. </a:t>
            </a:r>
            <a:r>
              <a:rPr lang="ru-RU" b="1" smtClean="0"/>
              <a:t>Плюс: </a:t>
            </a:r>
            <a:r>
              <a:rPr lang="ru-RU" smtClean="0"/>
              <a:t>25 миллионов человек были спасены от голодания. </a:t>
            </a:r>
            <a:r>
              <a:rPr lang="ru-RU" b="1" smtClean="0"/>
              <a:t>Минус:</a:t>
            </a:r>
            <a:r>
              <a:rPr lang="ru-RU" smtClean="0"/>
              <a:t> до конца 1960-х годов экономика США оставалась под полным контролем государства.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Заголовок 1"/>
          <p:cNvSpPr>
            <a:spLocks noGrp="1"/>
          </p:cNvSpPr>
          <p:nvPr>
            <p:ph type="title"/>
          </p:nvPr>
        </p:nvSpPr>
        <p:spPr/>
        <p:txBody>
          <a:bodyPr/>
          <a:lstStyle/>
          <a:p>
            <a:pPr algn="ctr" eaLnBrk="1" hangingPunct="1"/>
            <a:r>
              <a:rPr lang="ru-RU" smtClean="0"/>
              <a:t>1960-н.в.</a:t>
            </a:r>
          </a:p>
        </p:txBody>
      </p:sp>
      <p:sp>
        <p:nvSpPr>
          <p:cNvPr id="88066" name="Объект 2"/>
          <p:cNvSpPr>
            <a:spLocks noGrp="1"/>
          </p:cNvSpPr>
          <p:nvPr>
            <p:ph idx="1"/>
          </p:nvPr>
        </p:nvSpPr>
        <p:spPr/>
        <p:txBody>
          <a:bodyPr/>
          <a:lstStyle/>
          <a:p>
            <a:pPr eaLnBrk="1" hangingPunct="1"/>
            <a:r>
              <a:rPr lang="ru-RU" b="1" smtClean="0"/>
              <a:t>Шаг 3. </a:t>
            </a:r>
            <a:r>
              <a:rPr lang="ru-RU" smtClean="0"/>
              <a:t>Экспансия американских ТНК на мировые рынки. Глобализация как процесс слияния рынков товаров, производимых ТНК. </a:t>
            </a:r>
            <a:br>
              <a:rPr lang="ru-RU" smtClean="0"/>
            </a:br>
            <a:r>
              <a:rPr lang="ru-RU" b="1" smtClean="0"/>
              <a:t>Минусы:</a:t>
            </a:r>
            <a:r>
              <a:rPr lang="ru-RU" smtClean="0"/>
              <a:t> на сегодняшний день, экспансия ТНК достигла своих пределов. </a:t>
            </a:r>
            <a:br>
              <a:rPr lang="ru-RU" smtClean="0"/>
            </a:br>
            <a:r>
              <a:rPr lang="ru-RU" b="1" smtClean="0"/>
              <a:t>Следствие:</a:t>
            </a:r>
            <a:r>
              <a:rPr lang="ru-RU" smtClean="0"/>
              <a:t> замедление процесса глобализации.</a:t>
            </a:r>
            <a:br>
              <a:rPr lang="ru-RU" smtClean="0"/>
            </a:br>
            <a:r>
              <a:rPr lang="ru-RU" b="1" smtClean="0"/>
              <a:t>Выход:</a:t>
            </a:r>
            <a:r>
              <a:rPr lang="ru-RU" smtClean="0"/>
              <a:t> значительное снижение издержек ТНК (предложено Д. Родриком)</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Заголовок 1"/>
          <p:cNvSpPr>
            <a:spLocks noGrp="1"/>
          </p:cNvSpPr>
          <p:nvPr>
            <p:ph type="title"/>
          </p:nvPr>
        </p:nvSpPr>
        <p:spPr/>
        <p:txBody>
          <a:bodyPr/>
          <a:lstStyle/>
          <a:p>
            <a:pPr algn="ctr" eaLnBrk="1" hangingPunct="1"/>
            <a:r>
              <a:rPr lang="ru-RU" smtClean="0"/>
              <a:t>Трилемма мировой экономики по Д. Родрику</a:t>
            </a:r>
          </a:p>
        </p:txBody>
      </p:sp>
      <p:sp>
        <p:nvSpPr>
          <p:cNvPr id="89090" name="Объект 2"/>
          <p:cNvSpPr>
            <a:spLocks noGrp="1"/>
          </p:cNvSpPr>
          <p:nvPr>
            <p:ph idx="1"/>
          </p:nvPr>
        </p:nvSpPr>
        <p:spPr/>
        <p:txBody>
          <a:bodyPr/>
          <a:lstStyle/>
          <a:p>
            <a:pPr marL="0" indent="0" eaLnBrk="1" hangingPunct="1">
              <a:buFont typeface="Arial" charset="0"/>
              <a:buNone/>
            </a:pPr>
            <a:r>
              <a:rPr lang="ru-RU" smtClean="0"/>
              <a:t>Для ускорения процесса глобализации необходимо:</a:t>
            </a:r>
          </a:p>
          <a:p>
            <a:pPr marL="0" indent="0" eaLnBrk="1" hangingPunct="1">
              <a:buFont typeface="Arial" charset="0"/>
              <a:buNone/>
            </a:pPr>
            <a:r>
              <a:rPr lang="ru-RU" smtClean="0"/>
              <a:t/>
            </a:r>
            <a:br>
              <a:rPr lang="ru-RU" smtClean="0"/>
            </a:br>
            <a:r>
              <a:rPr lang="ru-RU" b="1" smtClean="0"/>
              <a:t>Либо: </a:t>
            </a:r>
            <a:r>
              <a:rPr lang="ru-RU" smtClean="0"/>
              <a:t>упразднить национальные государства с передачей их полнопочий по управлению глобальной экономикой Мировому правительству (Кейнс);</a:t>
            </a:r>
            <a:br>
              <a:rPr lang="ru-RU" smtClean="0"/>
            </a:br>
            <a:r>
              <a:rPr lang="ru-RU" b="1" smtClean="0"/>
              <a:t>Либо:</a:t>
            </a:r>
            <a:r>
              <a:rPr lang="ru-RU" smtClean="0"/>
              <a:t> свернуть системы социальных гарантий и отказаться от завоеваний демократической политики;</a:t>
            </a:r>
            <a:br>
              <a:rPr lang="ru-RU" smtClean="0"/>
            </a:br>
            <a:r>
              <a:rPr lang="ru-RU" b="1" smtClean="0"/>
              <a:t>Либо: </a:t>
            </a:r>
            <a:r>
              <a:rPr lang="ru-RU" smtClean="0"/>
              <a:t>восстановить контроль международного движения капитала и регулирования валютных курсов (Вулф, Гринберг).</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Заголовок 1"/>
          <p:cNvSpPr>
            <a:spLocks noGrp="1"/>
          </p:cNvSpPr>
          <p:nvPr>
            <p:ph type="title"/>
          </p:nvPr>
        </p:nvSpPr>
        <p:spPr/>
        <p:txBody>
          <a:bodyPr/>
          <a:lstStyle/>
          <a:p>
            <a:pPr algn="ctr" eaLnBrk="1" hangingPunct="1"/>
            <a:r>
              <a:rPr lang="ru-RU" smtClean="0"/>
              <a:t>Причины  проблем и двигатели глобальной финансовой системы (МВФС)</a:t>
            </a:r>
          </a:p>
        </p:txBody>
      </p:sp>
      <p:sp>
        <p:nvSpPr>
          <p:cNvPr id="3" name="Объект 2"/>
          <p:cNvSpPr>
            <a:spLocks noGrp="1"/>
          </p:cNvSpPr>
          <p:nvPr>
            <p:ph idx="1"/>
          </p:nvPr>
        </p:nvSpPr>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ru-RU" dirty="0"/>
              <a:t>Причины проблем МВФС:</a:t>
            </a:r>
          </a:p>
          <a:p>
            <a:pPr eaLnBrk="1" fontAlgn="auto" hangingPunct="1">
              <a:spcAft>
                <a:spcPts val="0"/>
              </a:spcAft>
              <a:buFont typeface="Arial" panose="020B0604020202020204" pitchFamily="34" charset="0"/>
              <a:buChar char="•"/>
              <a:defRPr/>
            </a:pPr>
            <a:r>
              <a:rPr lang="ru-RU" dirty="0"/>
              <a:t>По </a:t>
            </a:r>
            <a:r>
              <a:rPr lang="ru-RU" b="1" dirty="0"/>
              <a:t>М. Вулфу</a:t>
            </a:r>
            <a:r>
              <a:rPr lang="ru-RU" dirty="0"/>
              <a:t>: </a:t>
            </a:r>
            <a:r>
              <a:rPr lang="ru-RU" dirty="0" err="1"/>
              <a:t>доллароцентризм</a:t>
            </a:r>
            <a:r>
              <a:rPr lang="ru-RU" dirty="0"/>
              <a:t>, который препятствует свободе глобальных финансовых потоков.</a:t>
            </a:r>
          </a:p>
          <a:p>
            <a:pPr eaLnBrk="1" fontAlgn="auto" hangingPunct="1">
              <a:spcAft>
                <a:spcPts val="0"/>
              </a:spcAft>
              <a:buFont typeface="Arial" panose="020B0604020202020204" pitchFamily="34" charset="0"/>
              <a:buChar char="•"/>
              <a:defRPr/>
            </a:pPr>
            <a:r>
              <a:rPr lang="ru-RU" dirty="0"/>
              <a:t>По </a:t>
            </a:r>
            <a:r>
              <a:rPr lang="ru-RU" b="1" dirty="0"/>
              <a:t>Р. С. Гринбергу</a:t>
            </a:r>
            <a:r>
              <a:rPr lang="ru-RU" dirty="0"/>
              <a:t>: свобода </a:t>
            </a:r>
            <a:r>
              <a:rPr lang="ru-RU" dirty="0" err="1"/>
              <a:t>кризисогенного</a:t>
            </a:r>
            <a:r>
              <a:rPr lang="ru-RU" dirty="0"/>
              <a:t> трансграничного перемещения спекулятивных капиталов.</a:t>
            </a:r>
          </a:p>
          <a:p>
            <a:pPr eaLnBrk="1" fontAlgn="auto" hangingPunct="1">
              <a:spcAft>
                <a:spcPts val="0"/>
              </a:spcAft>
              <a:buFont typeface="Arial" panose="020B0604020202020204" pitchFamily="34" charset="0"/>
              <a:buChar char="•"/>
              <a:defRPr/>
            </a:pPr>
            <a:endParaRPr lang="ru-RU" dirty="0"/>
          </a:p>
          <a:p>
            <a:pPr marL="0" indent="0" eaLnBrk="1" fontAlgn="auto" hangingPunct="1">
              <a:spcAft>
                <a:spcPts val="0"/>
              </a:spcAft>
              <a:buFont typeface="Arial" panose="020B0604020202020204" pitchFamily="34" charset="0"/>
              <a:buNone/>
              <a:defRPr/>
            </a:pPr>
            <a:r>
              <a:rPr lang="ru-RU" dirty="0"/>
              <a:t>Двигатели МВФС: </a:t>
            </a:r>
          </a:p>
          <a:p>
            <a:pPr eaLnBrk="1" fontAlgn="auto" hangingPunct="1">
              <a:spcAft>
                <a:spcPts val="0"/>
              </a:spcAft>
              <a:buFont typeface="Arial" panose="020B0604020202020204" pitchFamily="34" charset="0"/>
              <a:buChar char="•"/>
              <a:defRPr/>
            </a:pPr>
            <a:r>
              <a:rPr lang="ru-RU" dirty="0"/>
              <a:t>Активная интеграция стран в МРТ; </a:t>
            </a:r>
          </a:p>
          <a:p>
            <a:pPr eaLnBrk="1" fontAlgn="auto" hangingPunct="1">
              <a:spcAft>
                <a:spcPts val="0"/>
              </a:spcAft>
              <a:buFont typeface="Arial" panose="020B0604020202020204" pitchFamily="34" charset="0"/>
              <a:buChar char="•"/>
              <a:defRPr/>
            </a:pPr>
            <a:r>
              <a:rPr lang="ru-RU" dirty="0"/>
              <a:t>Интернационализация глобальной цепочки создания стоимости; </a:t>
            </a:r>
          </a:p>
          <a:p>
            <a:pPr eaLnBrk="1" fontAlgn="auto" hangingPunct="1">
              <a:spcAft>
                <a:spcPts val="0"/>
              </a:spcAft>
              <a:buFont typeface="Arial" panose="020B0604020202020204" pitchFamily="34" charset="0"/>
              <a:buChar char="•"/>
              <a:defRPr/>
            </a:pPr>
            <a:r>
              <a:rPr lang="ru-RU" dirty="0"/>
              <a:t>Интенсификация международного обмена факторами производства</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Заголовок 1"/>
          <p:cNvSpPr>
            <a:spLocks noGrp="1"/>
          </p:cNvSpPr>
          <p:nvPr>
            <p:ph type="title"/>
          </p:nvPr>
        </p:nvSpPr>
        <p:spPr/>
        <p:txBody>
          <a:bodyPr/>
          <a:lstStyle/>
          <a:p>
            <a:pPr algn="ctr" eaLnBrk="1" hangingPunct="1"/>
            <a:r>
              <a:rPr lang="ru-RU" smtClean="0"/>
              <a:t>Этапы развития МВФС</a:t>
            </a:r>
          </a:p>
        </p:txBody>
      </p:sp>
      <p:sp>
        <p:nvSpPr>
          <p:cNvPr id="3" name="Объект 2"/>
          <p:cNvSpPr>
            <a:spLocks noGrp="1"/>
          </p:cNvSpPr>
          <p:nvPr>
            <p:ph idx="1"/>
          </p:nvPr>
        </p:nvSpPr>
        <p:spPr>
          <a:xfrm>
            <a:off x="838200" y="1825625"/>
            <a:ext cx="10604500" cy="4351338"/>
          </a:xfrm>
        </p:spPr>
        <p:txBody>
          <a:bodyPr rtlCol="0">
            <a:normAutofit lnSpcReduction="10000"/>
          </a:bodyPr>
          <a:lstStyle/>
          <a:p>
            <a:pPr eaLnBrk="1" fontAlgn="auto" hangingPunct="1">
              <a:spcAft>
                <a:spcPts val="0"/>
              </a:spcAft>
              <a:buFont typeface="Arial" panose="020B0604020202020204" pitchFamily="34" charset="0"/>
              <a:buChar char="•"/>
              <a:defRPr/>
            </a:pPr>
            <a:r>
              <a:rPr lang="ru-RU" dirty="0"/>
              <a:t>Золотой (1821-1925)</a:t>
            </a:r>
            <a:br>
              <a:rPr lang="ru-RU" dirty="0"/>
            </a:br>
            <a:r>
              <a:rPr lang="ru-RU" b="1" dirty="0"/>
              <a:t>Проблема:</a:t>
            </a:r>
            <a:r>
              <a:rPr lang="ru-RU" dirty="0"/>
              <a:t> зависимость объёма денег в обращении от объёма добычи золота.</a:t>
            </a:r>
          </a:p>
          <a:p>
            <a:pPr eaLnBrk="1" fontAlgn="auto" hangingPunct="1">
              <a:spcAft>
                <a:spcPts val="0"/>
              </a:spcAft>
              <a:buFont typeface="Arial" panose="020B0604020202020204" pitchFamily="34" charset="0"/>
              <a:buChar char="•"/>
              <a:defRPr/>
            </a:pPr>
            <a:r>
              <a:rPr lang="ru-RU" dirty="0"/>
              <a:t>Золотодевизный (1925-1944). Генуэзская конференция.</a:t>
            </a:r>
            <a:br>
              <a:rPr lang="ru-RU" dirty="0"/>
            </a:br>
            <a:r>
              <a:rPr lang="ru-RU" b="1" dirty="0"/>
              <a:t>Проблема:</a:t>
            </a:r>
            <a:r>
              <a:rPr lang="ru-RU" dirty="0"/>
              <a:t> преобразование политической карты в результате </a:t>
            </a:r>
            <a:r>
              <a:rPr lang="en-US" altLang="zh-CN" dirty="0"/>
              <a:t>II</a:t>
            </a:r>
            <a:r>
              <a:rPr lang="ru-RU" altLang="zh-CN" dirty="0"/>
              <a:t>МВ.</a:t>
            </a:r>
            <a:endParaRPr lang="ru-RU" dirty="0"/>
          </a:p>
          <a:p>
            <a:pPr eaLnBrk="1" fontAlgn="auto" hangingPunct="1">
              <a:spcAft>
                <a:spcPts val="0"/>
              </a:spcAft>
              <a:buFont typeface="Arial" panose="020B0604020202020204" pitchFamily="34" charset="0"/>
              <a:buChar char="•"/>
              <a:defRPr/>
            </a:pPr>
            <a:r>
              <a:rPr lang="ru-RU" dirty="0"/>
              <a:t>Золотодолларовый (1944-1976). </a:t>
            </a:r>
            <a:r>
              <a:rPr lang="ru-RU" dirty="0" err="1"/>
              <a:t>Бреттон-вудская</a:t>
            </a:r>
            <a:r>
              <a:rPr lang="ru-RU" dirty="0"/>
              <a:t> конференция.</a:t>
            </a:r>
            <a:br>
              <a:rPr lang="ru-RU" dirty="0"/>
            </a:br>
            <a:r>
              <a:rPr lang="ru-RU" b="1" dirty="0"/>
              <a:t>Проблема:</a:t>
            </a:r>
            <a:r>
              <a:rPr lang="ru-RU" dirty="0"/>
              <a:t> европейские Центробанки предъявили часть «евродолларов» к прямому обмену на золото. </a:t>
            </a:r>
            <a:r>
              <a:rPr lang="ru-RU" dirty="0" err="1"/>
              <a:t>Золотозапас</a:t>
            </a:r>
            <a:r>
              <a:rPr lang="ru-RU" dirty="0"/>
              <a:t> США истощился.</a:t>
            </a:r>
          </a:p>
          <a:p>
            <a:pPr eaLnBrk="1" fontAlgn="auto" hangingPunct="1">
              <a:spcAft>
                <a:spcPts val="0"/>
              </a:spcAft>
              <a:buFont typeface="Arial" panose="020B0604020202020204" pitchFamily="34" charset="0"/>
              <a:buChar char="•"/>
              <a:defRPr/>
            </a:pPr>
            <a:r>
              <a:rPr lang="ru-RU" dirty="0"/>
              <a:t>Мультивалютный (1976-н.в.). Ямайское соглашение. СПЗ. Отношение СПЗ государств как основа валютного курса.</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Заголовок 1"/>
          <p:cNvSpPr>
            <a:spLocks noGrp="1"/>
          </p:cNvSpPr>
          <p:nvPr>
            <p:ph type="title"/>
          </p:nvPr>
        </p:nvSpPr>
        <p:spPr/>
        <p:txBody>
          <a:bodyPr/>
          <a:lstStyle/>
          <a:p>
            <a:pPr algn="ctr" eaLnBrk="1" hangingPunct="1"/>
            <a:r>
              <a:rPr lang="ru-RU" smtClean="0"/>
              <a:t>Кейнсианская модель МВФС как альтернатива существующей</a:t>
            </a:r>
          </a:p>
        </p:txBody>
      </p:sp>
      <p:sp>
        <p:nvSpPr>
          <p:cNvPr id="92162" name="Объект 2"/>
          <p:cNvSpPr>
            <a:spLocks noGrp="1"/>
          </p:cNvSpPr>
          <p:nvPr>
            <p:ph idx="1"/>
          </p:nvPr>
        </p:nvSpPr>
        <p:spPr/>
        <p:txBody>
          <a:bodyPr/>
          <a:lstStyle/>
          <a:p>
            <a:pPr eaLnBrk="1" hangingPunct="1"/>
            <a:r>
              <a:rPr lang="ru-RU" smtClean="0"/>
              <a:t>Основное положение: вместо вступления в золотодолларовый этап, Кейнс предлагал создать Мировой Центральный банк (МКС).</a:t>
            </a:r>
          </a:p>
          <a:p>
            <a:pPr eaLnBrk="1" hangingPunct="1"/>
            <a:r>
              <a:rPr lang="ru-RU" smtClean="0"/>
              <a:t>МКС был бы наделён монопольным правом эмиссии </a:t>
            </a:r>
            <a:r>
              <a:rPr lang="ru-RU" b="1" smtClean="0"/>
              <a:t>банкора</a:t>
            </a:r>
            <a:r>
              <a:rPr lang="ru-RU" smtClean="0"/>
              <a:t>.</a:t>
            </a:r>
          </a:p>
          <a:p>
            <a:pPr eaLnBrk="1" hangingPunct="1"/>
            <a:r>
              <a:rPr lang="ru-RU" smtClean="0"/>
              <a:t>Банкор – мировые деньги.</a:t>
            </a:r>
          </a:p>
          <a:p>
            <a:pPr eaLnBrk="1" hangingPunct="1"/>
            <a:r>
              <a:rPr lang="ru-RU" smtClean="0"/>
              <a:t>Банкоры начислялись бы на счёт страны за каждую единицу экспорта и вычитались бы за каждую единицу импорта.</a:t>
            </a:r>
          </a:p>
          <a:p>
            <a:pPr eaLnBrk="1" hangingPunct="1"/>
            <a:r>
              <a:rPr lang="ru-RU" smtClean="0"/>
              <a:t>Штрафовались бы как страны с положительным (Китай, Германия), так и страны с отрицательным (США, Великобритания) сальдо торгового баланса.</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Заголовок 1"/>
          <p:cNvSpPr>
            <a:spLocks noGrp="1"/>
          </p:cNvSpPr>
          <p:nvPr>
            <p:ph type="title"/>
          </p:nvPr>
        </p:nvSpPr>
        <p:spPr/>
        <p:txBody>
          <a:bodyPr/>
          <a:lstStyle/>
          <a:p>
            <a:pPr algn="ctr" eaLnBrk="1" hangingPunct="1"/>
            <a:r>
              <a:rPr lang="ru-RU" smtClean="0"/>
              <a:t>Применимость кейнсианской модели в современных условиях</a:t>
            </a:r>
          </a:p>
        </p:txBody>
      </p:sp>
      <p:sp>
        <p:nvSpPr>
          <p:cNvPr id="3" name="Объект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ru-RU" dirty="0"/>
              <a:t>Такая модель:</a:t>
            </a:r>
          </a:p>
          <a:p>
            <a:pPr eaLnBrk="1" fontAlgn="auto" hangingPunct="1">
              <a:spcAft>
                <a:spcPts val="0"/>
              </a:spcAft>
              <a:buFont typeface="Arial" panose="020B0604020202020204" pitchFamily="34" charset="0"/>
              <a:buChar char="•"/>
              <a:defRPr/>
            </a:pPr>
            <a:r>
              <a:rPr lang="ru-RU" dirty="0"/>
              <a:t>Сдерживала бы экономическое развитие Германии и Китая как «чистых экспортёров» на мировом рынке;</a:t>
            </a:r>
          </a:p>
          <a:p>
            <a:pPr eaLnBrk="1" fontAlgn="auto" hangingPunct="1">
              <a:spcAft>
                <a:spcPts val="0"/>
              </a:spcAft>
              <a:buFont typeface="Arial" panose="020B0604020202020204" pitchFamily="34" charset="0"/>
              <a:buChar char="•"/>
              <a:defRPr/>
            </a:pPr>
            <a:r>
              <a:rPr lang="ru-RU" dirty="0"/>
              <a:t>Не позволяла бы США и Великобритании выплачивать внешний долг посредством импорта без каких-либо лишних издержек;</a:t>
            </a:r>
          </a:p>
          <a:p>
            <a:pPr eaLnBrk="1" fontAlgn="auto" hangingPunct="1">
              <a:spcAft>
                <a:spcPts val="0"/>
              </a:spcAft>
              <a:buFont typeface="Arial" panose="020B0604020202020204" pitchFamily="34" charset="0"/>
              <a:buChar char="•"/>
              <a:defRPr/>
            </a:pPr>
            <a:r>
              <a:rPr lang="ru-RU" dirty="0"/>
              <a:t>Предусматривала бы равномерную ответственность за формирование МВФС между странами.</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Заголовок 1"/>
          <p:cNvSpPr>
            <a:spLocks noGrp="1"/>
          </p:cNvSpPr>
          <p:nvPr>
            <p:ph type="title"/>
          </p:nvPr>
        </p:nvSpPr>
        <p:spPr/>
        <p:txBody>
          <a:bodyPr/>
          <a:lstStyle/>
          <a:p>
            <a:pPr algn="ctr" eaLnBrk="1" hangingPunct="1"/>
            <a:r>
              <a:rPr lang="ru-RU" smtClean="0"/>
              <a:t>Проблемы, которые могла бы решить Кейнсианская модель МВФС</a:t>
            </a:r>
          </a:p>
        </p:txBody>
      </p:sp>
      <p:sp>
        <p:nvSpPr>
          <p:cNvPr id="94210" name="Объект 2"/>
          <p:cNvSpPr>
            <a:spLocks noGrp="1"/>
          </p:cNvSpPr>
          <p:nvPr>
            <p:ph idx="1"/>
          </p:nvPr>
        </p:nvSpPr>
        <p:spPr/>
        <p:txBody>
          <a:bodyPr/>
          <a:lstStyle/>
          <a:p>
            <a:pPr eaLnBrk="1" hangingPunct="1"/>
            <a:r>
              <a:rPr lang="ru-RU" smtClean="0"/>
              <a:t>Противоречия в урегулировании торговых дисбалансов, вызванных неконвертируемостью национальных валют;</a:t>
            </a:r>
          </a:p>
          <a:p>
            <a:pPr eaLnBrk="1" hangingPunct="1"/>
            <a:r>
              <a:rPr lang="ru-RU" smtClean="0"/>
              <a:t>Недостаточный контроль курсов валют, с помощью которого одни страны получают преимущество за счёт других;</a:t>
            </a:r>
          </a:p>
          <a:p>
            <a:pPr eaLnBrk="1" hangingPunct="1"/>
            <a:r>
              <a:rPr lang="ru-RU" smtClean="0"/>
              <a:t>Привязанность стоимости золота к технологии его добычи и следующая из этого неустойчивость золотой, золотодевизной и золотодолларовой систем;</a:t>
            </a:r>
          </a:p>
          <a:p>
            <a:pPr eaLnBrk="1" hangingPunct="1"/>
            <a:r>
              <a:rPr lang="ru-RU" smtClean="0"/>
              <a:t>«Использовать или потерять»: в интересах государства – погашать долги.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596900" y="530225"/>
            <a:ext cx="11125200" cy="5743575"/>
          </a:xfrm>
        </p:spPr>
        <p:txBody>
          <a:bodyPr/>
          <a:lstStyle/>
          <a:p>
            <a:pPr algn="just" eaLnBrk="1" hangingPunct="1"/>
            <a:r>
              <a:rPr lang="ru-RU" sz="2600" smtClean="0">
                <a:solidFill>
                  <a:srgbClr val="C00000"/>
                </a:solidFill>
                <a:latin typeface="Georgia" pitchFamily="18" charset="0"/>
              </a:rPr>
              <a:t>С начала 1960-х годов приоритетное место во внешнеэкономической стратегии Великобритании стала занимать Западная Европа. </a:t>
            </a:r>
            <a:r>
              <a:rPr lang="ru-RU" sz="2600" smtClean="0">
                <a:latin typeface="Georgia" pitchFamily="18" charset="0"/>
              </a:rPr>
              <a:t>Это было связано с распадом британской колониальной империи, а также структурной трансформацией экономик промышленно развитых стран. </a:t>
            </a:r>
          </a:p>
          <a:p>
            <a:pPr algn="just" eaLnBrk="1" hangingPunct="1"/>
            <a:r>
              <a:rPr lang="ru-RU" sz="2600" smtClean="0">
                <a:latin typeface="Georgia" pitchFamily="18" charset="0"/>
              </a:rPr>
              <a:t>Британские инвестиции в развивающиеся страны сокращались в виду национально-освободительных революций и национализации собственности английских ТНК в этих странах. Высокий потребительский спрос на рынках Западной Европы обусловил необычайную привлекательность для инвестиций британских ТНК. </a:t>
            </a:r>
          </a:p>
          <a:p>
            <a:pPr algn="just" eaLnBrk="1" hangingPunct="1"/>
            <a:r>
              <a:rPr lang="ru-RU" sz="2600" smtClean="0">
                <a:latin typeface="Georgia" pitchFamily="18" charset="0"/>
              </a:rPr>
              <a:t>Сегодня Великобритания является более интегрированной в мировое производство, чем все остальные европейские и азиатские страны. </a:t>
            </a:r>
            <a:r>
              <a:rPr lang="ru-RU" sz="2600" smtClean="0">
                <a:solidFill>
                  <a:srgbClr val="C00000"/>
                </a:solidFill>
                <a:latin typeface="Georgia" pitchFamily="18" charset="0"/>
              </a:rPr>
              <a:t>В 2017 г. по совокупному размеру международных финансовых активов Великобритания уступала только США и опережала другие ведущие индустриальные страны мира. </a:t>
            </a:r>
          </a:p>
          <a:p>
            <a:pPr eaLnBrk="1" hangingPunct="1"/>
            <a:endParaRPr lang="ru-RU"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Заголовок 1"/>
          <p:cNvSpPr>
            <a:spLocks noGrp="1"/>
          </p:cNvSpPr>
          <p:nvPr>
            <p:ph type="title"/>
          </p:nvPr>
        </p:nvSpPr>
        <p:spPr/>
        <p:txBody>
          <a:bodyPr/>
          <a:lstStyle/>
          <a:p>
            <a:pPr algn="ctr" eaLnBrk="1" hangingPunct="1"/>
            <a:r>
              <a:rPr lang="ru-RU" smtClean="0"/>
              <a:t>Проблема международной ликвидности 1944-1960 гг.</a:t>
            </a:r>
          </a:p>
        </p:txBody>
      </p:sp>
      <p:sp>
        <p:nvSpPr>
          <p:cNvPr id="95234" name="Объект 2"/>
          <p:cNvSpPr>
            <a:spLocks noGrp="1"/>
          </p:cNvSpPr>
          <p:nvPr>
            <p:ph idx="1"/>
          </p:nvPr>
        </p:nvSpPr>
        <p:spPr/>
        <p:txBody>
          <a:bodyPr/>
          <a:lstStyle/>
          <a:p>
            <a:pPr eaLnBrk="1" hangingPunct="1"/>
            <a:r>
              <a:rPr lang="ru-RU" smtClean="0"/>
              <a:t>Страны, которые не могут обеспечить конвертируемость своих валют, не могут использовать механизмы МВФ до 1958 года, когда валюты всех стран-членов приобрели конвертируемость в МВФ;</a:t>
            </a:r>
          </a:p>
          <a:p>
            <a:pPr eaLnBrk="1" hangingPunct="1"/>
            <a:r>
              <a:rPr lang="ru-RU" smtClean="0"/>
              <a:t>Создание СПЗ в 1970 без создания МКС.</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Заголовок 1"/>
          <p:cNvSpPr>
            <a:spLocks noGrp="1"/>
          </p:cNvSpPr>
          <p:nvPr>
            <p:ph type="title"/>
          </p:nvPr>
        </p:nvSpPr>
        <p:spPr/>
        <p:txBody>
          <a:bodyPr/>
          <a:lstStyle/>
          <a:p>
            <a:pPr eaLnBrk="1" hangingPunct="1"/>
            <a:r>
              <a:rPr lang="ru-RU" smtClean="0"/>
              <a:t>Предложенные США механизмы финансирования:</a:t>
            </a:r>
          </a:p>
        </p:txBody>
      </p:sp>
      <p:sp>
        <p:nvSpPr>
          <p:cNvPr id="96258" name="Объект 2"/>
          <p:cNvSpPr>
            <a:spLocks noGrp="1"/>
          </p:cNvSpPr>
          <p:nvPr>
            <p:ph idx="1"/>
          </p:nvPr>
        </p:nvSpPr>
        <p:spPr>
          <a:xfrm>
            <a:off x="1319213" y="2981325"/>
            <a:ext cx="10515600" cy="4351338"/>
          </a:xfrm>
        </p:spPr>
        <p:txBody>
          <a:bodyPr/>
          <a:lstStyle/>
          <a:p>
            <a:pPr eaLnBrk="1" hangingPunct="1"/>
            <a:r>
              <a:rPr lang="ru-RU" sz="3600" smtClean="0"/>
              <a:t>1) План Маршалла</a:t>
            </a:r>
          </a:p>
          <a:p>
            <a:pPr eaLnBrk="1" hangingPunct="1"/>
            <a:r>
              <a:rPr lang="ru-RU" sz="3600" smtClean="0"/>
              <a:t>2) Помощь развитию и разоружению</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1"/>
          <p:cNvSpPr>
            <a:spLocks noGrp="1"/>
          </p:cNvSpPr>
          <p:nvPr>
            <p:ph type="title"/>
          </p:nvPr>
        </p:nvSpPr>
        <p:spPr/>
        <p:txBody>
          <a:bodyPr/>
          <a:lstStyle/>
          <a:p>
            <a:pPr eaLnBrk="1" hangingPunct="1"/>
            <a:r>
              <a:rPr lang="ru-RU" smtClean="0"/>
              <a:t>Обусловленность высокого статуса доллара после второй мировой войны</a:t>
            </a:r>
          </a:p>
        </p:txBody>
      </p:sp>
      <p:sp>
        <p:nvSpPr>
          <p:cNvPr id="97282" name="Объект 2"/>
          <p:cNvSpPr>
            <a:spLocks noGrp="1"/>
          </p:cNvSpPr>
          <p:nvPr>
            <p:ph idx="1"/>
          </p:nvPr>
        </p:nvSpPr>
        <p:spPr>
          <a:xfrm>
            <a:off x="1187450" y="2740025"/>
            <a:ext cx="10515600" cy="4351338"/>
          </a:xfrm>
        </p:spPr>
        <p:txBody>
          <a:bodyPr/>
          <a:lstStyle/>
          <a:p>
            <a:pPr eaLnBrk="1" hangingPunct="1"/>
            <a:r>
              <a:rPr lang="ru-RU" smtClean="0"/>
              <a:t>На США приходилось около 50% мирового ВВП</a:t>
            </a:r>
          </a:p>
          <a:p>
            <a:pPr eaLnBrk="1" hangingPunct="1"/>
            <a:r>
              <a:rPr lang="ru-RU" smtClean="0"/>
              <a:t>На США приходилось 70% официальных запасов золота</a:t>
            </a:r>
          </a:p>
          <a:p>
            <a:pPr eaLnBrk="1" hangingPunct="1"/>
            <a:r>
              <a:rPr lang="ru-RU" smtClean="0"/>
              <a:t>Страны Западной Европы попали в зависимость от США</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Заголовок 1"/>
          <p:cNvSpPr>
            <a:spLocks noGrp="1"/>
          </p:cNvSpPr>
          <p:nvPr>
            <p:ph type="title"/>
          </p:nvPr>
        </p:nvSpPr>
        <p:spPr/>
        <p:txBody>
          <a:bodyPr/>
          <a:lstStyle/>
          <a:p>
            <a:pPr eaLnBrk="1" hangingPunct="1"/>
            <a:r>
              <a:rPr lang="ru-RU" smtClean="0"/>
              <a:t>Почему доллар считается основной валютой международных торгов?</a:t>
            </a:r>
          </a:p>
        </p:txBody>
      </p:sp>
      <p:sp>
        <p:nvSpPr>
          <p:cNvPr id="98306" name="Объект 2"/>
          <p:cNvSpPr>
            <a:spLocks noGrp="1"/>
          </p:cNvSpPr>
          <p:nvPr>
            <p:ph idx="1"/>
          </p:nvPr>
        </p:nvSpPr>
        <p:spPr>
          <a:xfrm>
            <a:off x="838200" y="2836863"/>
            <a:ext cx="10515600" cy="4351337"/>
          </a:xfrm>
        </p:spPr>
        <p:txBody>
          <a:bodyPr/>
          <a:lstStyle/>
          <a:p>
            <a:pPr eaLnBrk="1" hangingPunct="1"/>
            <a:r>
              <a:rPr lang="ru-RU" smtClean="0"/>
              <a:t>88% сделок происходит в долларах</a:t>
            </a:r>
          </a:p>
          <a:p>
            <a:pPr eaLnBrk="1" hangingPunct="1"/>
            <a:r>
              <a:rPr lang="ru-RU" smtClean="0"/>
              <a:t>В долларе деноминировано около 60% международных финансовых активов</a:t>
            </a:r>
          </a:p>
          <a:p>
            <a:pPr eaLnBrk="1" hangingPunct="1"/>
            <a:r>
              <a:rPr lang="ru-RU" smtClean="0"/>
              <a:t>Свыше 40% международных расчётов происходит в долларах</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Заголовок 1"/>
          <p:cNvSpPr>
            <a:spLocks noGrp="1"/>
          </p:cNvSpPr>
          <p:nvPr>
            <p:ph type="title"/>
          </p:nvPr>
        </p:nvSpPr>
        <p:spPr/>
        <p:txBody>
          <a:bodyPr/>
          <a:lstStyle/>
          <a:p>
            <a:pPr eaLnBrk="1" hangingPunct="1"/>
            <a:r>
              <a:rPr lang="ru-RU" smtClean="0"/>
              <a:t>Причины удержания долларом столь высокого положения:</a:t>
            </a:r>
          </a:p>
        </p:txBody>
      </p:sp>
      <p:sp>
        <p:nvSpPr>
          <p:cNvPr id="99330" name="Объект 2"/>
          <p:cNvSpPr>
            <a:spLocks noGrp="1"/>
          </p:cNvSpPr>
          <p:nvPr>
            <p:ph idx="1"/>
          </p:nvPr>
        </p:nvSpPr>
        <p:spPr/>
        <p:txBody>
          <a:bodyPr/>
          <a:lstStyle/>
          <a:p>
            <a:pPr eaLnBrk="1" hangingPunct="1"/>
            <a:r>
              <a:rPr lang="ru-RU" smtClean="0"/>
              <a:t>Наибольший размер американской экономики в мире</a:t>
            </a:r>
          </a:p>
          <a:p>
            <a:pPr eaLnBrk="1" hangingPunct="1"/>
            <a:r>
              <a:rPr lang="ru-RU" smtClean="0"/>
              <a:t>Огромный потенциал вооруженных сил, финансируемый самым крупным военном бюджетом в размере 824,6 млрд. долларов в 2018 году</a:t>
            </a:r>
          </a:p>
          <a:p>
            <a:pPr eaLnBrk="1" hangingPunct="1"/>
            <a:r>
              <a:rPr lang="ru-RU" smtClean="0"/>
              <a:t>Большое влияние в международных финансовых и экономических организациях, во многих из которых США – основной источник финансирования </a:t>
            </a:r>
          </a:p>
          <a:p>
            <a:pPr eaLnBrk="1" hangingPunct="1"/>
            <a:r>
              <a:rPr lang="ru-RU" smtClean="0"/>
              <a:t>Мировое лидерство США в сфере НИОКР</a:t>
            </a:r>
          </a:p>
          <a:p>
            <a:pPr eaLnBrk="1" hangingPunct="1"/>
            <a:r>
              <a:rPr lang="ru-RU" smtClean="0"/>
              <a:t>Мировое лидерство в системе высшего образования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Заголовок 1"/>
          <p:cNvSpPr>
            <a:spLocks noGrp="1"/>
          </p:cNvSpPr>
          <p:nvPr>
            <p:ph type="title"/>
          </p:nvPr>
        </p:nvSpPr>
        <p:spPr/>
        <p:txBody>
          <a:bodyPr/>
          <a:lstStyle/>
          <a:p>
            <a:pPr eaLnBrk="1" hangingPunct="1"/>
            <a:r>
              <a:rPr lang="ru-RU" smtClean="0"/>
              <a:t>Причины удержания долларом столь высокого положения:</a:t>
            </a:r>
          </a:p>
        </p:txBody>
      </p:sp>
      <p:sp>
        <p:nvSpPr>
          <p:cNvPr id="100354" name="Объект 2"/>
          <p:cNvSpPr>
            <a:spLocks noGrp="1"/>
          </p:cNvSpPr>
          <p:nvPr>
            <p:ph idx="1"/>
          </p:nvPr>
        </p:nvSpPr>
        <p:spPr>
          <a:xfrm>
            <a:off x="838200" y="2619375"/>
            <a:ext cx="10515600" cy="4351338"/>
          </a:xfrm>
        </p:spPr>
        <p:txBody>
          <a:bodyPr/>
          <a:lstStyle/>
          <a:p>
            <a:pPr eaLnBrk="1" hangingPunct="1"/>
            <a:r>
              <a:rPr lang="ru-RU" smtClean="0"/>
              <a:t>Мировое лидерство в процессах экономической и финансовой глобализации</a:t>
            </a:r>
          </a:p>
          <a:p>
            <a:pPr eaLnBrk="1" hangingPunct="1"/>
            <a:r>
              <a:rPr lang="ru-RU" smtClean="0"/>
              <a:t>Мировое лидерство в сфере инноваций </a:t>
            </a:r>
          </a:p>
          <a:p>
            <a:pPr eaLnBrk="1" hangingPunct="1"/>
            <a:r>
              <a:rPr lang="ru-RU" smtClean="0"/>
              <a:t>Лидерство в сфере международной миграции</a:t>
            </a:r>
          </a:p>
          <a:p>
            <a:pPr eaLnBrk="1" hangingPunct="1"/>
            <a:r>
              <a:rPr lang="ru-RU" smtClean="0"/>
              <a:t>Контроль глобального информационного и киберпространства через американские медиахолдинги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1"/>
          <p:cNvSpPr>
            <a:spLocks noGrp="1"/>
          </p:cNvSpPr>
          <p:nvPr>
            <p:ph type="title"/>
          </p:nvPr>
        </p:nvSpPr>
        <p:spPr/>
        <p:txBody>
          <a:bodyPr/>
          <a:lstStyle/>
          <a:p>
            <a:pPr eaLnBrk="1" hangingPunct="1"/>
            <a:r>
              <a:rPr lang="ru-RU" smtClean="0"/>
              <a:t>Характеристика национальной денежной системы Й. Шумпетера:</a:t>
            </a:r>
          </a:p>
        </p:txBody>
      </p:sp>
      <p:sp>
        <p:nvSpPr>
          <p:cNvPr id="101378" name="Объект 2"/>
          <p:cNvSpPr>
            <a:spLocks noGrp="1"/>
          </p:cNvSpPr>
          <p:nvPr>
            <p:ph idx="1"/>
          </p:nvPr>
        </p:nvSpPr>
        <p:spPr>
          <a:xfrm>
            <a:off x="838200" y="2763838"/>
            <a:ext cx="10515600" cy="4351337"/>
          </a:xfrm>
        </p:spPr>
        <p:txBody>
          <a:bodyPr/>
          <a:lstStyle/>
          <a:p>
            <a:pPr eaLnBrk="1" hangingPunct="1"/>
            <a:r>
              <a:rPr lang="ru-RU" smtClean="0"/>
              <a:t>«В денежной системе нации все её стремления, поступки, страдания, сущность и именно через денежную систему нации осуществляется судьбоносное влияние на её экономическое и общественное развитие»</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ru-RU" dirty="0"/>
              <a:t>Председатель Совета директоров банка «</a:t>
            </a:r>
            <a:r>
              <a:rPr lang="ru-RU" dirty="0" err="1"/>
              <a:t>Дж.П</a:t>
            </a:r>
            <a:r>
              <a:rPr lang="ru-RU" dirty="0"/>
              <a:t>. Морган Чейз Интернэшнл» Д. Френкель </a:t>
            </a:r>
          </a:p>
        </p:txBody>
      </p:sp>
      <p:sp>
        <p:nvSpPr>
          <p:cNvPr id="3" name="Объект 2">
            <a:extLst>
              <a:ext uri="{FF2B5EF4-FFF2-40B4-BE49-F238E27FC236}"/>
            </a:extLst>
          </p:cNvPr>
          <p:cNvSpPr>
            <a:spLocks noGrp="1"/>
          </p:cNvSpPr>
          <p:nvPr>
            <p:ph idx="1"/>
          </p:nvPr>
        </p:nvSpPr>
        <p:spPr>
          <a:xfrm>
            <a:off x="1019175" y="2506663"/>
            <a:ext cx="10515600" cy="4351337"/>
          </a:xfrm>
        </p:spPr>
        <p:txBody>
          <a:bodyPr rtlCol="0">
            <a:normAutofit/>
          </a:bodyPr>
          <a:lstStyle/>
          <a:p>
            <a:pPr eaLnBrk="1" fontAlgn="auto" hangingPunct="1">
              <a:spcAft>
                <a:spcPts val="0"/>
              </a:spcAft>
              <a:buFont typeface="Arial" panose="020B0604020202020204" pitchFamily="34" charset="0"/>
              <a:buChar char="•"/>
              <a:defRPr/>
            </a:pPr>
            <a:r>
              <a:rPr lang="ru-RU" dirty="0"/>
              <a:t>«Безупречная международная валютно-финансовая система должна обладать достаточно богатой функциональностью для соответствия сложному миру, но при этом быть относительно простой, прозрачной, практичной и удобной в реализации»</a:t>
            </a:r>
          </a:p>
          <a:p>
            <a:pPr eaLnBrk="1" fontAlgn="auto" hangingPunct="1">
              <a:spcAft>
                <a:spcPts val="0"/>
              </a:spcAft>
              <a:buFont typeface="Arial" panose="020B0604020202020204" pitchFamily="34" charset="0"/>
              <a:buChar char="•"/>
              <a:defRPr/>
            </a:pPr>
            <a:endParaRPr lang="ru-RU" dirty="0"/>
          </a:p>
          <a:p>
            <a:pPr marL="0" indent="0" eaLnBrk="1" fontAlgn="auto" hangingPunct="1">
              <a:spcAft>
                <a:spcPts val="0"/>
              </a:spcAft>
              <a:buFont typeface="Arial" panose="020B0604020202020204" pitchFamily="34" charset="0"/>
              <a:buNone/>
              <a:defRPr/>
            </a:pPr>
            <a:r>
              <a:rPr lang="ru-RU" dirty="0"/>
              <a:t>Возможно МВФС, основанная на долларе США, и удовлетворяет данным требованиям, однако она порождает целый ряд фундаментальных противоречий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Заголовок 1"/>
          <p:cNvSpPr>
            <a:spLocks noGrp="1"/>
          </p:cNvSpPr>
          <p:nvPr>
            <p:ph type="title"/>
          </p:nvPr>
        </p:nvSpPr>
        <p:spPr/>
        <p:txBody>
          <a:bodyPr/>
          <a:lstStyle/>
          <a:p>
            <a:pPr eaLnBrk="1" hangingPunct="1"/>
            <a:r>
              <a:rPr lang="ru-RU" smtClean="0"/>
              <a:t>Противоречие 1:</a:t>
            </a:r>
          </a:p>
        </p:txBody>
      </p:sp>
      <p:sp>
        <p:nvSpPr>
          <p:cNvPr id="103426" name="Объект 2"/>
          <p:cNvSpPr>
            <a:spLocks noGrp="1"/>
          </p:cNvSpPr>
          <p:nvPr>
            <p:ph idx="1"/>
          </p:nvPr>
        </p:nvSpPr>
        <p:spPr>
          <a:xfrm>
            <a:off x="838200" y="2428875"/>
            <a:ext cx="10515600" cy="4351338"/>
          </a:xfrm>
        </p:spPr>
        <p:txBody>
          <a:bodyPr/>
          <a:lstStyle/>
          <a:p>
            <a:pPr eaLnBrk="1" hangingPunct="1"/>
            <a:r>
              <a:rPr lang="ru-RU" smtClean="0"/>
              <a:t>Использование доллара как глобального эталона стоимости. С одной стороны, стоимость доллара носит виртуальный характер, поскольку ежедневно определяется на бирже на основе стоимости других валют. С другой стороны, доллар потерял более 95 своей первичной покупательной способности с 1913 года, когда была основана Федеральная резервная система США.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ru-RU" dirty="0"/>
              <a:t>Соотношение ВВП стран Группы двадцати, рассчитанного по паритету покупательной способности валют, 2016 г., </a:t>
            </a:r>
            <a:r>
              <a:rPr lang="en-US" dirty="0"/>
              <a:t>%</a:t>
            </a:r>
            <a:endParaRPr lang="ru-RU" dirty="0"/>
          </a:p>
        </p:txBody>
      </p:sp>
      <p:pic>
        <p:nvPicPr>
          <p:cNvPr id="104450" name="Объект 4"/>
          <p:cNvPicPr>
            <a:picLocks noGrp="1" noChangeAspect="1"/>
          </p:cNvPicPr>
          <p:nvPr>
            <p:ph idx="1"/>
          </p:nvPr>
        </p:nvPicPr>
        <p:blipFill>
          <a:blip r:embed="rId2"/>
          <a:srcRect/>
          <a:stretch>
            <a:fillRect/>
          </a:stretch>
        </p:blipFill>
        <p:spPr>
          <a:xfrm rot="21449352">
            <a:off x="-630238" y="525463"/>
            <a:ext cx="11361738" cy="8251825"/>
          </a:xfrm>
        </p:spPr>
      </p:pic>
      <p:sp>
        <p:nvSpPr>
          <p:cNvPr id="104451" name="TextBox 5"/>
          <p:cNvSpPr txBox="1">
            <a:spLocks noChangeArrowheads="1"/>
          </p:cNvSpPr>
          <p:nvPr/>
        </p:nvSpPr>
        <p:spPr bwMode="auto">
          <a:xfrm>
            <a:off x="6543675" y="2243138"/>
            <a:ext cx="4810125" cy="923925"/>
          </a:xfrm>
          <a:prstGeom prst="rect">
            <a:avLst/>
          </a:prstGeom>
          <a:noFill/>
          <a:ln w="9525">
            <a:noFill/>
            <a:miter lim="800000"/>
            <a:headEnd/>
            <a:tailEnd/>
          </a:ln>
        </p:spPr>
        <p:txBody>
          <a:bodyPr>
            <a:spAutoFit/>
          </a:bodyPr>
          <a:lstStyle/>
          <a:p>
            <a:r>
              <a:rPr lang="ru-RU">
                <a:latin typeface="Calibri" pitchFamily="34" charset="0"/>
              </a:rPr>
              <a:t>Источник: составлено по данным Всемирного банка: </a:t>
            </a:r>
            <a:r>
              <a:rPr lang="en-US">
                <a:latin typeface="Calibri" pitchFamily="34" charset="0"/>
              </a:rPr>
              <a:t>http://databank.worldbank.org/data/home.aspx</a:t>
            </a:r>
            <a:endParaRPr lang="ru-RU">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1435100" y="141288"/>
            <a:ext cx="9652000" cy="646112"/>
          </a:xfrm>
          <a:prstGeom prst="rect">
            <a:avLst/>
          </a:prstGeom>
          <a:noFill/>
          <a:ln w="9525">
            <a:noFill/>
            <a:miter lim="800000"/>
            <a:headEnd/>
            <a:tailEnd/>
          </a:ln>
        </p:spPr>
        <p:txBody>
          <a:bodyPr>
            <a:spAutoFit/>
          </a:bodyPr>
          <a:lstStyle/>
          <a:p>
            <a:pPr algn="r"/>
            <a:r>
              <a:rPr lang="ru-RU" b="1">
                <a:latin typeface="Times New Roman" pitchFamily="18" charset="0"/>
                <a:cs typeface="Times New Roman" pitchFamily="18" charset="0"/>
              </a:rPr>
              <a:t>Табл. 1. Региональные центры британских прямых, портфельных и прочих зарубежных инвестиций, 2017 г.</a:t>
            </a:r>
          </a:p>
        </p:txBody>
      </p:sp>
      <p:graphicFrame>
        <p:nvGraphicFramePr>
          <p:cNvPr id="5" name="Таблица 4"/>
          <p:cNvGraphicFramePr>
            <a:graphicFrameLocks noGrp="1"/>
          </p:cNvGraphicFramePr>
          <p:nvPr/>
        </p:nvGraphicFramePr>
        <p:xfrm>
          <a:off x="1435100" y="787400"/>
          <a:ext cx="9652000" cy="5908675"/>
        </p:xfrm>
        <a:graphic>
          <a:graphicData uri="http://schemas.openxmlformats.org/drawingml/2006/table">
            <a:tbl>
              <a:tblPr/>
              <a:tblGrid>
                <a:gridCol w="2344738"/>
                <a:gridCol w="2232025"/>
                <a:gridCol w="1598612"/>
                <a:gridCol w="1704975"/>
                <a:gridCol w="1771650"/>
              </a:tblGrid>
              <a:tr h="1141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Регион</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Всего британских инвестиций в регионе (млрд. ф. ст.)</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Центр инвестиций в регионе</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Размер инвестиций в центре (млрд. ф. ст.)</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Доля центра в общем объеме инвестиций в регионе</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sym typeface="Wingdings" pitchFamily="2" charset="2"/>
                        </a:rPr>
                        <a:t>%)</a:t>
                      </a:r>
                      <a:endParaRPr kumimoji="0" lang="ru-RU" sz="1600" b="1"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r>
              <a:tr h="795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Африка</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43,2</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Южно-Африканская Республика</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23,0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53,2</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Азия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507,1</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Япония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235,5</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46,4</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Австралия и Океания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82,3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Австралия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76,4</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92,8</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ЕС-28</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2277,5</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Франция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439,2</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19,2</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r>
              <a:tr h="795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Европейская ассоциация свободной торговли</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210,3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Швейцария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148,1</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70,4</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Прочая Европа</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271,3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Турция</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34,4</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12,6</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Америка</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1731,3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США</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1299,8</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75,0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Международные организации</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26,3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Прочие активы</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55,6</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8D7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5204,9</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2256.4</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43,3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CECE8"/>
                    </a:solidFill>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ru-RU" dirty="0"/>
              <a:t>Потери России от заниженной покупательной способности рубля по отношению к доллару</a:t>
            </a:r>
          </a:p>
        </p:txBody>
      </p:sp>
      <p:sp>
        <p:nvSpPr>
          <p:cNvPr id="105474" name="Объект 2"/>
          <p:cNvSpPr>
            <a:spLocks noGrp="1"/>
          </p:cNvSpPr>
          <p:nvPr>
            <p:ph idx="1"/>
          </p:nvPr>
        </p:nvSpPr>
        <p:spPr/>
        <p:txBody>
          <a:bodyPr/>
          <a:lstStyle/>
          <a:p>
            <a:pPr marL="514350" indent="-514350" eaLnBrk="1" hangingPunct="1">
              <a:buFont typeface="Arial" charset="0"/>
              <a:buAutoNum type="arabicParenR"/>
            </a:pPr>
            <a:r>
              <a:rPr lang="ru-RU" smtClean="0"/>
              <a:t>Недополучение валютной выручки</a:t>
            </a:r>
            <a:r>
              <a:rPr lang="en-US" smtClean="0"/>
              <a:t>;</a:t>
            </a:r>
            <a:endParaRPr lang="ru-RU" smtClean="0"/>
          </a:p>
          <a:p>
            <a:pPr marL="514350" indent="-514350" eaLnBrk="1" hangingPunct="1">
              <a:buFont typeface="Arial" charset="0"/>
              <a:buAutoNum type="arabicParenR"/>
            </a:pPr>
            <a:r>
              <a:rPr lang="ru-RU" smtClean="0"/>
              <a:t>Получение возможности иностранных экспортеров в приобретении российских предприятий</a:t>
            </a:r>
            <a:r>
              <a:rPr lang="en-US" smtClean="0"/>
              <a:t>;</a:t>
            </a:r>
            <a:endParaRPr lang="ru-RU" smtClean="0"/>
          </a:p>
          <a:p>
            <a:pPr marL="514350" indent="-514350" eaLnBrk="1" hangingPunct="1">
              <a:buFont typeface="Arial" charset="0"/>
              <a:buAutoNum type="arabicParenR"/>
            </a:pPr>
            <a:r>
              <a:rPr lang="ru-RU" smtClean="0"/>
              <a:t>Цены на товары внутреннего рынка равны долларовому эквиваленту, пересчитанному по фактическому курсу.</a:t>
            </a:r>
            <a:endParaRPr lang="en-US" smtClean="0"/>
          </a:p>
          <a:p>
            <a:pPr marL="514350" indent="-514350" eaLnBrk="1" hangingPunct="1">
              <a:buFont typeface="Arial" charset="0"/>
              <a:buAutoNum type="arabicParenR"/>
            </a:pPr>
            <a:endParaRPr lang="ru-RU"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Заголовок 1"/>
          <p:cNvSpPr>
            <a:spLocks noGrp="1"/>
          </p:cNvSpPr>
          <p:nvPr>
            <p:ph type="title"/>
          </p:nvPr>
        </p:nvSpPr>
        <p:spPr/>
        <p:txBody>
          <a:bodyPr/>
          <a:lstStyle/>
          <a:p>
            <a:pPr eaLnBrk="1" hangingPunct="1"/>
            <a:r>
              <a:rPr lang="ru-RU" smtClean="0"/>
              <a:t>Противоречие 2 и 3:</a:t>
            </a:r>
          </a:p>
        </p:txBody>
      </p:sp>
      <p:sp>
        <p:nvSpPr>
          <p:cNvPr id="106498" name="Объект 2"/>
          <p:cNvSpPr>
            <a:spLocks noGrp="1"/>
          </p:cNvSpPr>
          <p:nvPr>
            <p:ph idx="1"/>
          </p:nvPr>
        </p:nvSpPr>
        <p:spPr/>
        <p:txBody>
          <a:bodyPr/>
          <a:lstStyle/>
          <a:p>
            <a:pPr eaLnBrk="1" hangingPunct="1">
              <a:buFontTx/>
              <a:buChar char="-"/>
            </a:pPr>
            <a:endParaRPr lang="ru-RU" sz="3200" smtClean="0"/>
          </a:p>
          <a:p>
            <a:pPr eaLnBrk="1" hangingPunct="1">
              <a:buFontTx/>
              <a:buChar char="-"/>
            </a:pPr>
            <a:r>
              <a:rPr lang="ru-RU" sz="3200" smtClean="0"/>
              <a:t>Использование доллара как валюту международного расчета</a:t>
            </a:r>
          </a:p>
          <a:p>
            <a:pPr eaLnBrk="1" hangingPunct="1">
              <a:buFontTx/>
              <a:buChar char="-"/>
            </a:pPr>
            <a:r>
              <a:rPr lang="ru-RU" sz="3200" smtClean="0"/>
              <a:t>Доллар используется как валюта номинала международных финансовых активов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Заголовок 1"/>
          <p:cNvSpPr>
            <a:spLocks noGrp="1"/>
          </p:cNvSpPr>
          <p:nvPr>
            <p:ph type="title"/>
          </p:nvPr>
        </p:nvSpPr>
        <p:spPr/>
        <p:txBody>
          <a:bodyPr/>
          <a:lstStyle/>
          <a:p>
            <a:pPr eaLnBrk="1" hangingPunct="1"/>
            <a:r>
              <a:rPr lang="ru-RU" smtClean="0"/>
              <a:t>Проявление противоречий на примере России</a:t>
            </a:r>
          </a:p>
        </p:txBody>
      </p:sp>
      <p:pic>
        <p:nvPicPr>
          <p:cNvPr id="107522" name="Объект 4"/>
          <p:cNvPicPr>
            <a:picLocks noGrp="1" noChangeAspect="1"/>
          </p:cNvPicPr>
          <p:nvPr>
            <p:ph idx="1"/>
          </p:nvPr>
        </p:nvPicPr>
        <p:blipFill>
          <a:blip r:embed="rId2"/>
          <a:srcRect/>
          <a:stretch>
            <a:fillRect/>
          </a:stretch>
        </p:blipFill>
        <p:spPr>
          <a:xfrm>
            <a:off x="-820738" y="-993775"/>
            <a:ext cx="12174538" cy="8843963"/>
          </a:xfrm>
        </p:spPr>
      </p:pic>
      <p:sp>
        <p:nvSpPr>
          <p:cNvPr id="107523" name="TextBox 5"/>
          <p:cNvSpPr txBox="1">
            <a:spLocks noChangeArrowheads="1"/>
          </p:cNvSpPr>
          <p:nvPr/>
        </p:nvSpPr>
        <p:spPr bwMode="auto">
          <a:xfrm>
            <a:off x="838200" y="1814513"/>
            <a:ext cx="4691063" cy="923925"/>
          </a:xfrm>
          <a:prstGeom prst="rect">
            <a:avLst/>
          </a:prstGeom>
          <a:noFill/>
          <a:ln w="9525">
            <a:noFill/>
            <a:miter lim="800000"/>
            <a:headEnd/>
            <a:tailEnd/>
          </a:ln>
        </p:spPr>
        <p:txBody>
          <a:bodyPr>
            <a:spAutoFit/>
          </a:bodyPr>
          <a:lstStyle/>
          <a:p>
            <a:r>
              <a:rPr lang="ru-RU">
                <a:latin typeface="Calibri" pitchFamily="34" charset="0"/>
              </a:rPr>
              <a:t>Показатели России в мировой финансовой системе в докризисный и посткризисный периоды</a:t>
            </a:r>
          </a:p>
        </p:txBody>
      </p:sp>
      <p:sp>
        <p:nvSpPr>
          <p:cNvPr id="107524" name="TextBox 6"/>
          <p:cNvSpPr txBox="1">
            <a:spLocks noChangeArrowheads="1"/>
          </p:cNvSpPr>
          <p:nvPr/>
        </p:nvSpPr>
        <p:spPr bwMode="auto">
          <a:xfrm>
            <a:off x="6243638" y="1814513"/>
            <a:ext cx="5110162" cy="1477962"/>
          </a:xfrm>
          <a:prstGeom prst="rect">
            <a:avLst/>
          </a:prstGeom>
          <a:noFill/>
          <a:ln w="9525">
            <a:noFill/>
            <a:miter lim="800000"/>
            <a:headEnd/>
            <a:tailEnd/>
          </a:ln>
        </p:spPr>
        <p:txBody>
          <a:bodyPr>
            <a:spAutoFit/>
          </a:bodyPr>
          <a:lstStyle/>
          <a:p>
            <a:r>
              <a:rPr lang="ru-RU">
                <a:latin typeface="Calibri" pitchFamily="34" charset="0"/>
              </a:rPr>
              <a:t>Источник: составлено по данным: Данилов Ю. Оценка места Российской Федерации на глобальном финансовом рынке</a:t>
            </a:r>
            <a:r>
              <a:rPr lang="en-US">
                <a:latin typeface="Calibri" pitchFamily="34" charset="0"/>
              </a:rPr>
              <a:t> // </a:t>
            </a:r>
            <a:r>
              <a:rPr lang="ru-RU">
                <a:latin typeface="Calibri" pitchFamily="34" charset="0"/>
              </a:rPr>
              <a:t>Вопросы экономики. 20167 №11. с.109</a:t>
            </a:r>
            <a:r>
              <a:rPr lang="en-US">
                <a:latin typeface="Calibri" pitchFamily="34" charset="0"/>
              </a:rPr>
              <a:t>; SWIFT, BIS, GFCI 22, World Bank.</a:t>
            </a:r>
            <a:endParaRPr lang="ru-RU">
              <a:latin typeface="Calibri"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Заголовок 1"/>
          <p:cNvSpPr>
            <a:spLocks noGrp="1"/>
          </p:cNvSpPr>
          <p:nvPr>
            <p:ph type="title"/>
          </p:nvPr>
        </p:nvSpPr>
        <p:spPr/>
        <p:txBody>
          <a:bodyPr/>
          <a:lstStyle/>
          <a:p>
            <a:pPr eaLnBrk="1" hangingPunct="1"/>
            <a:r>
              <a:rPr lang="ru-RU" smtClean="0"/>
              <a:t>Особые качества и недостатки Биткойна как потенциальной мировой валюты</a:t>
            </a:r>
          </a:p>
        </p:txBody>
      </p:sp>
      <p:sp>
        <p:nvSpPr>
          <p:cNvPr id="3" name="Объект 2">
            <a:extLst>
              <a:ext uri="{FF2B5EF4-FFF2-40B4-BE49-F238E27FC236}"/>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ru-RU" dirty="0"/>
              <a:t>+ Нулевые </a:t>
            </a:r>
            <a:r>
              <a:rPr lang="ru-RU" dirty="0" err="1"/>
              <a:t>трансакционные</a:t>
            </a:r>
            <a:r>
              <a:rPr lang="ru-RU" dirty="0"/>
              <a:t> издержки</a:t>
            </a:r>
          </a:p>
          <a:p>
            <a:pPr marL="0" indent="0" eaLnBrk="1" fontAlgn="auto" hangingPunct="1">
              <a:spcAft>
                <a:spcPts val="0"/>
              </a:spcAft>
              <a:buFont typeface="Arial" panose="020B0604020202020204" pitchFamily="34" charset="0"/>
              <a:buNone/>
              <a:defRPr/>
            </a:pPr>
            <a:r>
              <a:rPr lang="ru-RU" dirty="0"/>
              <a:t>+ Максимально упрощенный порядок использования</a:t>
            </a:r>
          </a:p>
          <a:p>
            <a:pPr marL="0" indent="0" eaLnBrk="1" fontAlgn="auto" hangingPunct="1">
              <a:spcAft>
                <a:spcPts val="0"/>
              </a:spcAft>
              <a:buFont typeface="Arial" panose="020B0604020202020204" pitchFamily="34" charset="0"/>
              <a:buNone/>
              <a:defRPr/>
            </a:pPr>
            <a:r>
              <a:rPr lang="ru-RU" dirty="0"/>
              <a:t>+ Развитие в режиме онлайн </a:t>
            </a:r>
          </a:p>
          <a:p>
            <a:pPr marL="514350" indent="-514350" eaLnBrk="1" fontAlgn="auto" hangingPunct="1">
              <a:spcAft>
                <a:spcPts val="0"/>
              </a:spcAft>
              <a:buFont typeface="Arial" panose="020B0604020202020204" pitchFamily="34" charset="0"/>
              <a:buAutoNum type="arabicParenR"/>
              <a:defRPr/>
            </a:pPr>
            <a:endParaRPr lang="ru-RU" dirty="0"/>
          </a:p>
          <a:p>
            <a:pPr eaLnBrk="1" fontAlgn="auto" hangingPunct="1">
              <a:spcAft>
                <a:spcPts val="0"/>
              </a:spcAft>
              <a:buFontTx/>
              <a:buChar char="-"/>
              <a:defRPr/>
            </a:pPr>
            <a:r>
              <a:rPr lang="ru-RU" dirty="0"/>
              <a:t>Анонимность</a:t>
            </a:r>
          </a:p>
          <a:p>
            <a:pPr eaLnBrk="1" fontAlgn="auto" hangingPunct="1">
              <a:spcAft>
                <a:spcPts val="0"/>
              </a:spcAft>
              <a:buFontTx/>
              <a:buChar char="-"/>
              <a:defRPr/>
            </a:pPr>
            <a:r>
              <a:rPr lang="ru-RU" dirty="0"/>
              <a:t>Постоянный рост рынка</a:t>
            </a:r>
          </a:p>
          <a:p>
            <a:pPr eaLnBrk="1" fontAlgn="auto" hangingPunct="1">
              <a:spcAft>
                <a:spcPts val="0"/>
              </a:spcAft>
              <a:buFontTx/>
              <a:buChar char="-"/>
              <a:defRPr/>
            </a:pPr>
            <a:r>
              <a:rPr lang="ru-RU" dirty="0"/>
              <a:t>Огромный финансовый пузырь</a:t>
            </a:r>
          </a:p>
          <a:p>
            <a:pPr eaLnBrk="1" fontAlgn="auto" hangingPunct="1">
              <a:spcAft>
                <a:spcPts val="0"/>
              </a:spcAft>
              <a:buFontTx/>
              <a:buChar char="-"/>
              <a:defRPr/>
            </a:pPr>
            <a:endParaRPr lang="ru-RU" dirty="0"/>
          </a:p>
          <a:p>
            <a:pPr marL="514350" indent="-514350" eaLnBrk="1" fontAlgn="auto" hangingPunct="1">
              <a:spcAft>
                <a:spcPts val="0"/>
              </a:spcAft>
              <a:buFont typeface="Arial" panose="020B0604020202020204" pitchFamily="34" charset="0"/>
              <a:buAutoNum type="arabicParenR"/>
              <a:defRPr/>
            </a:pPr>
            <a:endParaRPr lang="ru-RU"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Заголовок 1"/>
          <p:cNvSpPr>
            <a:spLocks noGrp="1"/>
          </p:cNvSpPr>
          <p:nvPr>
            <p:ph type="title"/>
          </p:nvPr>
        </p:nvSpPr>
        <p:spPr/>
        <p:txBody>
          <a:bodyPr/>
          <a:lstStyle/>
          <a:p>
            <a:pPr eaLnBrk="1" hangingPunct="1"/>
            <a:r>
              <a:rPr lang="ru-RU" smtClean="0"/>
              <a:t>Эффект бихевиоризм на современном этапе</a:t>
            </a:r>
          </a:p>
        </p:txBody>
      </p:sp>
      <p:sp>
        <p:nvSpPr>
          <p:cNvPr id="109570" name="Объект 2"/>
          <p:cNvSpPr>
            <a:spLocks noGrp="1"/>
          </p:cNvSpPr>
          <p:nvPr>
            <p:ph idx="1"/>
          </p:nvPr>
        </p:nvSpPr>
        <p:spPr/>
        <p:txBody>
          <a:bodyPr/>
          <a:lstStyle/>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r>
              <a:rPr lang="ru-RU" smtClean="0"/>
              <a:t>Сущность- возможности оказания воздействий на неприметные поведенческие стереотипы, стимулы и характеристики людей для внесения соответствующих изменений.</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Заголовок 1"/>
          <p:cNvSpPr>
            <a:spLocks noGrp="1"/>
          </p:cNvSpPr>
          <p:nvPr>
            <p:ph type="title"/>
          </p:nvPr>
        </p:nvSpPr>
        <p:spPr/>
        <p:txBody>
          <a:bodyPr/>
          <a:lstStyle/>
          <a:p>
            <a:pPr eaLnBrk="1" hangingPunct="1"/>
            <a:r>
              <a:rPr lang="ru-RU" smtClean="0"/>
              <a:t>Технология </a:t>
            </a:r>
            <a:r>
              <a:rPr lang="en-US" smtClean="0"/>
              <a:t>“</a:t>
            </a:r>
            <a:r>
              <a:rPr lang="ru-RU" smtClean="0"/>
              <a:t>Подталкивания</a:t>
            </a:r>
            <a:r>
              <a:rPr lang="en-US" smtClean="0"/>
              <a:t>”</a:t>
            </a:r>
            <a:endParaRPr lang="ru-RU" smtClean="0"/>
          </a:p>
        </p:txBody>
      </p:sp>
      <p:sp>
        <p:nvSpPr>
          <p:cNvPr id="110594" name="Объект 2"/>
          <p:cNvSpPr>
            <a:spLocks noGrp="1"/>
          </p:cNvSpPr>
          <p:nvPr>
            <p:ph idx="1"/>
          </p:nvPr>
        </p:nvSpPr>
        <p:spPr/>
        <p:txBody>
          <a:bodyPr/>
          <a:lstStyle/>
          <a:p>
            <a:pPr marL="0" indent="0" eaLnBrk="1" hangingPunct="1">
              <a:buFont typeface="Arial" charset="0"/>
              <a:buNone/>
            </a:pPr>
            <a:endParaRPr lang="ru-RU" smtClean="0"/>
          </a:p>
          <a:p>
            <a:pPr marL="0" indent="0" eaLnBrk="1" hangingPunct="1">
              <a:buFont typeface="Arial" charset="0"/>
              <a:buNone/>
            </a:pPr>
            <a:r>
              <a:rPr lang="ru-RU" smtClean="0"/>
              <a:t>Авторы: Р. Тайлер и К. Санстейн</a:t>
            </a:r>
          </a:p>
          <a:p>
            <a:pPr marL="0" indent="0" eaLnBrk="1" hangingPunct="1">
              <a:buFont typeface="Arial" charset="0"/>
              <a:buNone/>
            </a:pPr>
            <a:endParaRPr lang="ru-RU" smtClean="0"/>
          </a:p>
          <a:p>
            <a:pPr marL="0" indent="0" eaLnBrk="1" hangingPunct="1">
              <a:buFont typeface="Arial" charset="0"/>
              <a:buNone/>
            </a:pPr>
            <a:r>
              <a:rPr lang="ru-RU" smtClean="0"/>
              <a:t>Суть-использование поведенческих стереотипов человека, психофизических реакций и больших данных. </a:t>
            </a:r>
          </a:p>
          <a:p>
            <a:pPr marL="0" indent="0" eaLnBrk="1" hangingPunct="1">
              <a:buFont typeface="Arial" charset="0"/>
              <a:buNone/>
            </a:pPr>
            <a:r>
              <a:rPr lang="ru-RU" smtClean="0"/>
              <a:t>Цель-корректировка образа действий, поступков разных социальных и возрастных групп.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Заголовок 1"/>
          <p:cNvSpPr>
            <a:spLocks noGrp="1"/>
          </p:cNvSpPr>
          <p:nvPr>
            <p:ph type="title"/>
          </p:nvPr>
        </p:nvSpPr>
        <p:spPr/>
        <p:txBody>
          <a:bodyPr/>
          <a:lstStyle/>
          <a:p>
            <a:pPr eaLnBrk="1" hangingPunct="1"/>
            <a:r>
              <a:rPr lang="ru-RU" smtClean="0"/>
              <a:t>Создание глобальной кибернетической финансовой системы</a:t>
            </a:r>
          </a:p>
        </p:txBody>
      </p:sp>
      <p:sp>
        <p:nvSpPr>
          <p:cNvPr id="3" name="Объект 2">
            <a:extLst>
              <a:ext uri="{FF2B5EF4-FFF2-40B4-BE49-F238E27FC236}"/>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ru-RU" dirty="0"/>
          </a:p>
          <a:p>
            <a:pPr marL="0" indent="0" eaLnBrk="1" fontAlgn="auto" hangingPunct="1">
              <a:spcAft>
                <a:spcPts val="0"/>
              </a:spcAft>
              <a:buFont typeface="Arial" panose="020B0604020202020204" pitchFamily="34" charset="0"/>
              <a:buNone/>
              <a:defRPr/>
            </a:pPr>
            <a:r>
              <a:rPr lang="ru-RU" dirty="0"/>
              <a:t>Факторы: </a:t>
            </a:r>
          </a:p>
          <a:p>
            <a:pPr eaLnBrk="1" fontAlgn="auto" hangingPunct="1">
              <a:spcAft>
                <a:spcPts val="0"/>
              </a:spcAft>
              <a:buFontTx/>
              <a:buChar char="-"/>
              <a:defRPr/>
            </a:pPr>
            <a:r>
              <a:rPr lang="ru-RU" dirty="0"/>
              <a:t>Ускорение мирового развития цифровой экономики</a:t>
            </a:r>
          </a:p>
          <a:p>
            <a:pPr eaLnBrk="1" fontAlgn="auto" hangingPunct="1">
              <a:spcAft>
                <a:spcPts val="0"/>
              </a:spcAft>
              <a:buFontTx/>
              <a:buChar char="-"/>
              <a:defRPr/>
            </a:pPr>
            <a:r>
              <a:rPr lang="ru-RU" dirty="0"/>
              <a:t>Использование интернета большинством фирм</a:t>
            </a:r>
          </a:p>
          <a:p>
            <a:pPr eaLnBrk="1" fontAlgn="auto" hangingPunct="1">
              <a:spcAft>
                <a:spcPts val="0"/>
              </a:spcAft>
              <a:buFontTx/>
              <a:buChar char="-"/>
              <a:defRPr/>
            </a:pPr>
            <a:r>
              <a:rPr lang="ru-RU" dirty="0"/>
              <a:t>124 мировых кризиса после отмены привязки доллара к золоту</a:t>
            </a:r>
          </a:p>
          <a:p>
            <a:pPr eaLnBrk="1" fontAlgn="auto" hangingPunct="1">
              <a:spcAft>
                <a:spcPts val="0"/>
              </a:spcAft>
              <a:buFontTx/>
              <a:buChar char="-"/>
              <a:defRPr/>
            </a:pPr>
            <a:r>
              <a:rPr lang="ru-RU" dirty="0"/>
              <a:t>Низкое развитие доходов банков</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Заголовок 1"/>
          <p:cNvSpPr>
            <a:spLocks noGrp="1"/>
          </p:cNvSpPr>
          <p:nvPr>
            <p:ph type="title"/>
          </p:nvPr>
        </p:nvSpPr>
        <p:spPr/>
        <p:txBody>
          <a:bodyPr/>
          <a:lstStyle/>
          <a:p>
            <a:pPr eaLnBrk="1" hangingPunct="1"/>
            <a:r>
              <a:rPr lang="ru-RU" smtClean="0"/>
              <a:t>Создание глобальной кибернетической финансовой системы</a:t>
            </a:r>
          </a:p>
        </p:txBody>
      </p:sp>
      <p:sp>
        <p:nvSpPr>
          <p:cNvPr id="3" name="Объект 2">
            <a:extLst>
              <a:ext uri="{FF2B5EF4-FFF2-40B4-BE49-F238E27FC236}"/>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ru-RU" dirty="0"/>
          </a:p>
          <a:p>
            <a:pPr marL="0" indent="0" eaLnBrk="1" fontAlgn="auto" hangingPunct="1">
              <a:spcAft>
                <a:spcPts val="0"/>
              </a:spcAft>
              <a:buFont typeface="Arial" panose="020B0604020202020204" pitchFamily="34" charset="0"/>
              <a:buNone/>
              <a:defRPr/>
            </a:pPr>
            <a:r>
              <a:rPr lang="ru-RU" dirty="0"/>
              <a:t>Предпосылки:</a:t>
            </a:r>
          </a:p>
          <a:p>
            <a:pPr eaLnBrk="1" fontAlgn="auto" hangingPunct="1">
              <a:spcAft>
                <a:spcPts val="0"/>
              </a:spcAft>
              <a:buFontTx/>
              <a:buChar char="-"/>
              <a:defRPr/>
            </a:pPr>
            <a:r>
              <a:rPr lang="ru-RU" dirty="0"/>
              <a:t>Безналичная денежная система</a:t>
            </a:r>
          </a:p>
          <a:p>
            <a:pPr eaLnBrk="1" fontAlgn="auto" hangingPunct="1">
              <a:spcAft>
                <a:spcPts val="0"/>
              </a:spcAft>
              <a:buFontTx/>
              <a:buChar char="-"/>
              <a:defRPr/>
            </a:pPr>
            <a:r>
              <a:rPr lang="ru-RU" dirty="0"/>
              <a:t>Обеспечение бизнес-структурам доступа к персональным данным</a:t>
            </a:r>
          </a:p>
          <a:p>
            <a:pPr eaLnBrk="1" fontAlgn="auto" hangingPunct="1">
              <a:spcAft>
                <a:spcPts val="0"/>
              </a:spcAft>
              <a:buFontTx/>
              <a:buChar char="-"/>
              <a:defRPr/>
            </a:pPr>
            <a:r>
              <a:rPr lang="ru-RU" dirty="0"/>
              <a:t>Установление полного контроля над глобальным бизнесом</a:t>
            </a:r>
          </a:p>
          <a:p>
            <a:pPr eaLnBrk="1" fontAlgn="auto" hangingPunct="1">
              <a:spcAft>
                <a:spcPts val="0"/>
              </a:spcAft>
              <a:buFontTx/>
              <a:buChar char="-"/>
              <a:defRPr/>
            </a:pPr>
            <a:endParaRPr lang="ru-RU"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Заголовок 1"/>
          <p:cNvSpPr>
            <a:spLocks noGrp="1"/>
          </p:cNvSpPr>
          <p:nvPr>
            <p:ph type="title"/>
          </p:nvPr>
        </p:nvSpPr>
        <p:spPr/>
        <p:txBody>
          <a:bodyPr/>
          <a:lstStyle/>
          <a:p>
            <a:pPr eaLnBrk="1" hangingPunct="1"/>
            <a:r>
              <a:rPr lang="ru-RU" smtClean="0"/>
              <a:t>Проблема создания глобальных наднациональных денег</a:t>
            </a:r>
          </a:p>
        </p:txBody>
      </p:sp>
      <p:sp>
        <p:nvSpPr>
          <p:cNvPr id="113666" name="Объект 2"/>
          <p:cNvSpPr>
            <a:spLocks noGrp="1"/>
          </p:cNvSpPr>
          <p:nvPr>
            <p:ph idx="1"/>
          </p:nvPr>
        </p:nvSpPr>
        <p:spPr/>
        <p:txBody>
          <a:bodyPr/>
          <a:lstStyle/>
          <a:p>
            <a:pPr marL="0" indent="0" eaLnBrk="1" hangingPunct="1">
              <a:buFont typeface="Arial" charset="0"/>
              <a:buNone/>
            </a:pPr>
            <a:endParaRPr lang="ru-RU" smtClean="0"/>
          </a:p>
          <a:p>
            <a:pPr marL="0" indent="0" eaLnBrk="1" hangingPunct="1">
              <a:buFont typeface="Arial" charset="0"/>
              <a:buNone/>
            </a:pPr>
            <a:r>
              <a:rPr lang="ru-RU" smtClean="0"/>
              <a:t>-Стремление США сохранить за долларом статус неофициальной мировой валюты</a:t>
            </a:r>
          </a:p>
          <a:p>
            <a:pPr marL="0" indent="0" eaLnBrk="1" hangingPunct="1">
              <a:buFont typeface="Arial" charset="0"/>
              <a:buNone/>
            </a:pPr>
            <a:r>
              <a:rPr lang="ru-RU" smtClean="0"/>
              <a:t>-Политические амбиции развитых государств и их нежелание гармонизировать рост реальных доходов </a:t>
            </a:r>
          </a:p>
          <a:p>
            <a:pPr marL="0" indent="0" eaLnBrk="1" hangingPunct="1">
              <a:buFont typeface="Arial" charset="0"/>
              <a:buNone/>
            </a:pPr>
            <a:r>
              <a:rPr lang="ru-RU" smtClean="0"/>
              <a:t>-Сложность определения реального рыночного метода эталонирования валют</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Заголовок 1"/>
          <p:cNvSpPr>
            <a:spLocks noGrp="1"/>
          </p:cNvSpPr>
          <p:nvPr>
            <p:ph type="ctrTitle"/>
          </p:nvPr>
        </p:nvSpPr>
        <p:spPr/>
        <p:txBody>
          <a:bodyPr/>
          <a:lstStyle/>
          <a:p>
            <a:pPr eaLnBrk="1" hangingPunct="1"/>
            <a:r>
              <a:rPr lang="ru-RU" smtClean="0"/>
              <a:t>Наднациональная валюта – высшая стадия глобализма</a:t>
            </a:r>
          </a:p>
        </p:txBody>
      </p:sp>
      <p:sp>
        <p:nvSpPr>
          <p:cNvPr id="114690" name="Подзаголовок 2"/>
          <p:cNvSpPr>
            <a:spLocks noGrp="1"/>
          </p:cNvSpPr>
          <p:nvPr>
            <p:ph type="subTitle" idx="1"/>
          </p:nvPr>
        </p:nvSpPr>
        <p:spPr/>
        <p:txBody>
          <a:bodyPr/>
          <a:lstStyle/>
          <a:p>
            <a:pPr eaLnBrk="1" hangingPunct="1"/>
            <a:endParaRPr lang="ru-RU"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13799</Words>
  <Application>Microsoft Office PowerPoint</Application>
  <PresentationFormat>Произвольный</PresentationFormat>
  <Paragraphs>1015</Paragraphs>
  <Slides>164</Slides>
  <Notes>1</Notes>
  <HiddenSlides>0</HiddenSlides>
  <MMClips>0</MMClips>
  <ScaleCrop>false</ScaleCrop>
  <HeadingPairs>
    <vt:vector size="8" baseType="variant">
      <vt:variant>
        <vt:lpstr>Использованные шрифты</vt:lpstr>
      </vt:variant>
      <vt:variant>
        <vt:i4>9</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164</vt:i4>
      </vt:variant>
    </vt:vector>
  </HeadingPairs>
  <TitlesOfParts>
    <vt:vector size="175" baseType="lpstr">
      <vt:lpstr>Arial</vt:lpstr>
      <vt:lpstr>Calibri Light</vt:lpstr>
      <vt:lpstr>Calibri</vt:lpstr>
      <vt:lpstr>Times New Roman</vt:lpstr>
      <vt:lpstr>Georgia</vt:lpstr>
      <vt:lpstr>Wingdings</vt:lpstr>
      <vt:lpstr>Mangal</vt:lpstr>
      <vt:lpstr>等线</vt:lpstr>
      <vt:lpstr>Helvetica</vt:lpstr>
      <vt:lpstr>Тема Office</vt:lpstr>
      <vt:lpstr>Лист Microsoft Excel</vt:lpstr>
      <vt:lpstr>Россия и англо-саксонский глобализм</vt:lpstr>
      <vt:lpstr>Слайд 2</vt:lpstr>
      <vt:lpstr>Введение</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Ассиметричная конструкция англосаксонского глобализма</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 Политэкономические основы финансовой глобализации.</vt:lpstr>
      <vt:lpstr>С окончанием противостояния капиталистической и социалистической системы глобальная экономика приходит всё к большему хаосу : </vt:lpstr>
      <vt:lpstr>Слайд 34</vt:lpstr>
      <vt:lpstr>Слайд 35</vt:lpstr>
      <vt:lpstr>Слайд 36</vt:lpstr>
      <vt:lpstr>Глобальный вклад Великобритании в формирование институциональной матрицы финансовой глобализации.</vt:lpstr>
      <vt:lpstr>Слайд 38</vt:lpstr>
      <vt:lpstr>Слайд 39</vt:lpstr>
      <vt:lpstr>Слайд 40</vt:lpstr>
      <vt:lpstr>Слайд 41</vt:lpstr>
      <vt:lpstr>Слайд 42</vt:lpstr>
      <vt:lpstr>Слайд 43</vt:lpstr>
      <vt:lpstr>Слайд 44</vt:lpstr>
      <vt:lpstr>Слайд 45</vt:lpstr>
      <vt:lpstr>Слайд 46</vt:lpstr>
      <vt:lpstr>Информационная революция</vt:lpstr>
      <vt:lpstr>Слайд 48</vt:lpstr>
      <vt:lpstr>Слайд 49</vt:lpstr>
      <vt:lpstr>Особенности эволюции международной  валютно – финансовой системы</vt:lpstr>
      <vt:lpstr>Слайд 51</vt:lpstr>
      <vt:lpstr>Слайд 52</vt:lpstr>
      <vt:lpstr>Слайд 53</vt:lpstr>
      <vt:lpstr>Слайд 54</vt:lpstr>
      <vt:lpstr>Слайд 55</vt:lpstr>
      <vt:lpstr>Слайд 56</vt:lpstr>
      <vt:lpstr>Слияние государства и капитала как причина изменения глбльного баланса сил</vt:lpstr>
      <vt:lpstr>Слайд 58</vt:lpstr>
      <vt:lpstr>Слайд 59</vt:lpstr>
      <vt:lpstr>Слайд 60</vt:lpstr>
      <vt:lpstr>Слайд 61</vt:lpstr>
      <vt:lpstr>Слайд 62</vt:lpstr>
      <vt:lpstr>Слайд 63</vt:lpstr>
      <vt:lpstr>Мультипликация денег</vt:lpstr>
      <vt:lpstr>Инновации</vt:lpstr>
      <vt:lpstr>Слайд 66</vt:lpstr>
      <vt:lpstr>«Финансовая цивилизация»</vt:lpstr>
      <vt:lpstr>Слайд 68</vt:lpstr>
      <vt:lpstr>Глобализация </vt:lpstr>
      <vt:lpstr>Текущие геополитические тенденции с точки зрения России</vt:lpstr>
      <vt:lpstr>Государство и рынок</vt:lpstr>
      <vt:lpstr>1933-1970. Действия США для устранения последствий Великой депрессии </vt:lpstr>
      <vt:lpstr>1960-н.в.</vt:lpstr>
      <vt:lpstr>Трилемма мировой экономики по Д. Родрику</vt:lpstr>
      <vt:lpstr>Причины  проблем и двигатели глобальной финансовой системы (МВФС)</vt:lpstr>
      <vt:lpstr>Этапы развития МВФС</vt:lpstr>
      <vt:lpstr>Кейнсианская модель МВФС как альтернатива существующей</vt:lpstr>
      <vt:lpstr>Применимость кейнсианской модели в современных условиях</vt:lpstr>
      <vt:lpstr>Проблемы, которые могла бы решить Кейнсианская модель МВФС</vt:lpstr>
      <vt:lpstr>Проблема международной ликвидности 1944-1960 гг.</vt:lpstr>
      <vt:lpstr>Предложенные США механизмы финансирования:</vt:lpstr>
      <vt:lpstr>Обусловленность высокого статуса доллара после второй мировой войны</vt:lpstr>
      <vt:lpstr>Почему доллар считается основной валютой международных торгов?</vt:lpstr>
      <vt:lpstr>Причины удержания долларом столь высокого положения:</vt:lpstr>
      <vt:lpstr>Причины удержания долларом столь высокого положения:</vt:lpstr>
      <vt:lpstr>Характеристика национальной денежной системы Й. Шумпетера:</vt:lpstr>
      <vt:lpstr>Председатель Совета директоров банка «Дж.П. Морган Чейз Интернэшнл» Д. Френкель </vt:lpstr>
      <vt:lpstr>Противоречие 1:</vt:lpstr>
      <vt:lpstr>Соотношение ВВП стран Группы двадцати, рассчитанного по паритету покупательной способности валют, 2016 г., %</vt:lpstr>
      <vt:lpstr>Потери России от заниженной покупательной способности рубля по отношению к доллару</vt:lpstr>
      <vt:lpstr>Противоречие 2 и 3:</vt:lpstr>
      <vt:lpstr>Проявление противоречий на примере России</vt:lpstr>
      <vt:lpstr>Особые качества и недостатки Биткойна как потенциальной мировой валюты</vt:lpstr>
      <vt:lpstr>Эффект бихевиоризм на современном этапе</vt:lpstr>
      <vt:lpstr>Технология “Подталкивания”</vt:lpstr>
      <vt:lpstr>Создание глобальной кибернетической финансовой системы</vt:lpstr>
      <vt:lpstr>Создание глобальной кибернетической финансовой системы</vt:lpstr>
      <vt:lpstr>Проблема создания глобальных наднациональных денег</vt:lpstr>
      <vt:lpstr>Наднациональная валюта – высшая стадия глобализма</vt:lpstr>
      <vt:lpstr>Противоречия долларовой системы</vt:lpstr>
      <vt:lpstr>Юань – региональная валюта?</vt:lpstr>
      <vt:lpstr>Наднациональное регулирование</vt:lpstr>
      <vt:lpstr>Финансовые институты и их роль</vt:lpstr>
      <vt:lpstr>О переводном рубле</vt:lpstr>
      <vt:lpstr>Причины создания еврозоны</vt:lpstr>
      <vt:lpstr>Кризис</vt:lpstr>
      <vt:lpstr>Промежуточные выводы</vt:lpstr>
      <vt:lpstr>Кризис и его причины</vt:lpstr>
      <vt:lpstr>Превращение СПЗ в деньги:</vt:lpstr>
      <vt:lpstr>Вывод</vt:lpstr>
      <vt:lpstr>Россия в системе мировых финансов</vt:lpstr>
      <vt:lpstr>Изменения, произошедшие в мировой экономике в послевоенный период, которые оказали существенное влияния на становление экономики:</vt:lpstr>
      <vt:lpstr>  </vt:lpstr>
      <vt:lpstr>   </vt:lpstr>
      <vt:lpstr>Три уровня дивергенции доходов (разъединения стран):</vt:lpstr>
      <vt:lpstr>Модель построения мирового рынка капиталов «центр-периферия»</vt:lpstr>
      <vt:lpstr>Основные институциональные монополии:</vt:lpstr>
      <vt:lpstr>Англо-американские институциональные монополии</vt:lpstr>
      <vt:lpstr>Слайд 119</vt:lpstr>
      <vt:lpstr>Положение России</vt:lpstr>
      <vt:lpstr>Международная инвестиционная позиция РФ, млрд. долл.</vt:lpstr>
      <vt:lpstr>Замена доллара США как полноценной резервной валюты</vt:lpstr>
      <vt:lpstr>Мировые запасы золота и их доля в общем объеме национальных золотовалютных резервов, январь 2019 г.</vt:lpstr>
      <vt:lpstr>Выводы по главе 1</vt:lpstr>
      <vt:lpstr>Глава 2. Слабости неолиберальной Европы: урок для России</vt:lpstr>
      <vt:lpstr>Слайд 126</vt:lpstr>
      <vt:lpstr>Англосаксонская идентичность</vt:lpstr>
      <vt:lpstr>Слайд 128</vt:lpstr>
      <vt:lpstr>Различие Европы и США </vt:lpstr>
      <vt:lpstr>Основные направления новой идеи корпоративизма</vt:lpstr>
      <vt:lpstr>Слайд 131</vt:lpstr>
      <vt:lpstr>Слайд 132</vt:lpstr>
      <vt:lpstr>Слайд 133</vt:lpstr>
      <vt:lpstr>Системно-ценностные императивы англосаксонского глобализма как угроза суверенного развития России. Опыт СССР.</vt:lpstr>
      <vt:lpstr>Имиджмейкерство британской глобальной политики</vt:lpstr>
      <vt:lpstr>Слайд 136</vt:lpstr>
      <vt:lpstr>Каналы экспансии англосаксонского глобализма включают:</vt:lpstr>
      <vt:lpstr>После разрушения СССР современный мир форматируется в рамках информационно-денежной системы англосаксонского глобализма</vt:lpstr>
      <vt:lpstr>Сфера производства</vt:lpstr>
      <vt:lpstr>Сфера обмена</vt:lpstr>
      <vt:lpstr>Слайд 141</vt:lpstr>
      <vt:lpstr>СССР как противоположность КНР</vt:lpstr>
      <vt:lpstr>Сфера распределения</vt:lpstr>
      <vt:lpstr>Международная миграция</vt:lpstr>
      <vt:lpstr>СССР не потеря, а величайшее приобретение человечества</vt:lpstr>
      <vt:lpstr>Причины краха советской экономики </vt:lpstr>
      <vt:lpstr>Слайд 147</vt:lpstr>
      <vt:lpstr>Слайд 148</vt:lpstr>
      <vt:lpstr>Слайд 149</vt:lpstr>
      <vt:lpstr>Слайд 150</vt:lpstr>
      <vt:lpstr>Слайд 151</vt:lpstr>
      <vt:lpstr>Слайд 152</vt:lpstr>
      <vt:lpstr>Слайд 153</vt:lpstr>
      <vt:lpstr>Слайд 154</vt:lpstr>
      <vt:lpstr>Слайд 155</vt:lpstr>
      <vt:lpstr>Двухконтурная система денежного обращения в сфера производства </vt:lpstr>
      <vt:lpstr>Слайд 157</vt:lpstr>
      <vt:lpstr>Монетарная система на основе трудовой стоимости товаров</vt:lpstr>
      <vt:lpstr>Финансовая система  «Евразийского финансового кластера»</vt:lpstr>
      <vt:lpstr>Финансовая система  «Евразийского финансового кластера»</vt:lpstr>
      <vt:lpstr>Преимущества подобной системы</vt:lpstr>
      <vt:lpstr>ВЫВОД</vt:lpstr>
      <vt:lpstr>Заключение</vt:lpstr>
      <vt:lpstr>Источник: А.В. Кузнецов,  д.э.н., профессор. Россия и англо-саксонский глобализм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монографии «Россия и англо-саксонский глобализм»</dc:title>
  <dc:creator>Рада Трунова</dc:creator>
  <cp:lastModifiedBy>Admin</cp:lastModifiedBy>
  <cp:revision>6</cp:revision>
  <dcterms:created xsi:type="dcterms:W3CDTF">2019-03-25T17:49:44Z</dcterms:created>
  <dcterms:modified xsi:type="dcterms:W3CDTF">2021-03-07T12:21:05Z</dcterms:modified>
</cp:coreProperties>
</file>