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</p:sldMasterIdLst>
  <p:sldIdLst>
    <p:sldId id="256" r:id="rId19"/>
    <p:sldId id="257" r:id="rId20"/>
    <p:sldId id="258" r:id="rId21"/>
    <p:sldId id="259" r:id="rId22"/>
    <p:sldId id="261" r:id="rId23"/>
    <p:sldId id="262" r:id="rId24"/>
    <p:sldId id="263" r:id="rId25"/>
    <p:sldId id="269" r:id="rId26"/>
    <p:sldId id="264" r:id="rId27"/>
    <p:sldId id="278" r:id="rId28"/>
    <p:sldId id="265" r:id="rId29"/>
    <p:sldId id="266" r:id="rId30"/>
    <p:sldId id="277" r:id="rId31"/>
    <p:sldId id="267" r:id="rId32"/>
    <p:sldId id="268" r:id="rId33"/>
    <p:sldId id="276" r:id="rId34"/>
    <p:sldId id="271" r:id="rId35"/>
    <p:sldId id="272" r:id="rId36"/>
    <p:sldId id="273" r:id="rId37"/>
    <p:sldId id="274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79" r:id="rId56"/>
    <p:sldId id="321" r:id="rId57"/>
    <p:sldId id="320" r:id="rId58"/>
    <p:sldId id="319" r:id="rId59"/>
    <p:sldId id="323" r:id="rId60"/>
    <p:sldId id="322" r:id="rId61"/>
    <p:sldId id="325" r:id="rId62"/>
    <p:sldId id="324" r:id="rId63"/>
    <p:sldId id="327" r:id="rId64"/>
    <p:sldId id="326" r:id="rId65"/>
    <p:sldId id="329" r:id="rId66"/>
    <p:sldId id="330" r:id="rId67"/>
    <p:sldId id="328" r:id="rId68"/>
    <p:sldId id="331" r:id="rId69"/>
    <p:sldId id="298" r:id="rId70"/>
    <p:sldId id="299" r:id="rId71"/>
    <p:sldId id="300" r:id="rId72"/>
    <p:sldId id="301" r:id="rId73"/>
    <p:sldId id="302" r:id="rId74"/>
    <p:sldId id="303" r:id="rId75"/>
    <p:sldId id="304" r:id="rId76"/>
    <p:sldId id="305" r:id="rId77"/>
    <p:sldId id="306" r:id="rId78"/>
    <p:sldId id="307" r:id="rId79"/>
    <p:sldId id="308" r:id="rId80"/>
    <p:sldId id="309" r:id="rId81"/>
    <p:sldId id="310" r:id="rId82"/>
    <p:sldId id="311" r:id="rId83"/>
    <p:sldId id="312" r:id="rId84"/>
    <p:sldId id="313" r:id="rId85"/>
    <p:sldId id="314" r:id="rId86"/>
    <p:sldId id="315" r:id="rId87"/>
    <p:sldId id="316" r:id="rId88"/>
    <p:sldId id="317" r:id="rId89"/>
    <p:sldId id="318" r:id="rId90"/>
    <p:sldId id="297" r:id="rId9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50021"/>
    <a:srgbClr val="CC0066"/>
    <a:srgbClr val="CC3300"/>
    <a:srgbClr val="7BAA3C"/>
    <a:srgbClr val="82B53F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2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2.xml"/><Relationship Id="rId95" Type="http://schemas.openxmlformats.org/officeDocument/2006/relationships/tableStyles" Target="tableStyles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56" Type="http://schemas.openxmlformats.org/officeDocument/2006/relationships/slide" Target="slides/slide38.xml"/><Relationship Id="rId77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9A2E6-CAAF-40C6-9D4E-41971A648F23}" type="doc">
      <dgm:prSet loTypeId="urn:microsoft.com/office/officeart/2005/8/layout/lProcess3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AAC2D18-B22A-4B7F-84D2-AA681AAAFDA5}">
      <dgm:prSet phldrT="[Текст]"/>
      <dgm:spPr/>
      <dgm:t>
        <a:bodyPr/>
        <a:lstStyle/>
        <a:p>
          <a:r>
            <a:rPr lang="ru-RU" dirty="0"/>
            <a:t>Кризис 2008-2009 гг.</a:t>
          </a:r>
        </a:p>
      </dgm:t>
    </dgm:pt>
    <dgm:pt modelId="{D802490E-B00A-405A-A29D-8485C963DA1A}" type="parTrans" cxnId="{B417B440-35D7-4FC0-B1A3-14F2282FC37D}">
      <dgm:prSet/>
      <dgm:spPr/>
      <dgm:t>
        <a:bodyPr/>
        <a:lstStyle/>
        <a:p>
          <a:endParaRPr lang="ru-RU"/>
        </a:p>
      </dgm:t>
    </dgm:pt>
    <dgm:pt modelId="{431164A9-B9D2-4DA1-90A2-CE066B2B8741}" type="sibTrans" cxnId="{B417B440-35D7-4FC0-B1A3-14F2282FC37D}">
      <dgm:prSet/>
      <dgm:spPr/>
      <dgm:t>
        <a:bodyPr/>
        <a:lstStyle/>
        <a:p>
          <a:endParaRPr lang="ru-RU"/>
        </a:p>
      </dgm:t>
    </dgm:pt>
    <dgm:pt modelId="{8439F2A2-8115-40EC-B7F0-FC6D09ABE92B}">
      <dgm:prSet phldrT="[Текст]" custT="1"/>
      <dgm:spPr/>
      <dgm:t>
        <a:bodyPr/>
        <a:lstStyle/>
        <a:p>
          <a:r>
            <a:rPr lang="ru-RU" sz="1600" dirty="0"/>
            <a:t>«</a:t>
          </a:r>
          <a:r>
            <a:rPr lang="en-US" sz="1600" dirty="0"/>
            <a:t>T</a:t>
          </a:r>
          <a:r>
            <a:rPr lang="ru-RU" sz="1600" dirty="0" err="1"/>
            <a:t>oo</a:t>
          </a:r>
          <a:r>
            <a:rPr lang="ru-RU" sz="1600" dirty="0"/>
            <a:t> </a:t>
          </a:r>
          <a:r>
            <a:rPr lang="ru-RU" sz="1600" dirty="0" err="1"/>
            <a:t>big</a:t>
          </a:r>
          <a:r>
            <a:rPr lang="ru-RU" sz="1600" dirty="0"/>
            <a:t> </a:t>
          </a:r>
          <a:r>
            <a:rPr lang="ru-RU" sz="1600" dirty="0" err="1"/>
            <a:t>to</a:t>
          </a:r>
          <a:r>
            <a:rPr lang="ru-RU" sz="1600" dirty="0"/>
            <a:t> </a:t>
          </a:r>
          <a:r>
            <a:rPr lang="ru-RU" sz="1600" dirty="0" err="1"/>
            <a:t>fail</a:t>
          </a:r>
          <a:r>
            <a:rPr lang="ru-RU" sz="1600" dirty="0"/>
            <a:t>»</a:t>
          </a:r>
          <a:r>
            <a:rPr lang="en-US" sz="1600" dirty="0"/>
            <a:t> -  </a:t>
          </a:r>
          <a:r>
            <a:rPr lang="ru-RU" sz="1600" dirty="0"/>
            <a:t>колоссальные меры поддержки крупнейших банков</a:t>
          </a:r>
        </a:p>
      </dgm:t>
    </dgm:pt>
    <dgm:pt modelId="{98062F52-F4B1-4A28-88BE-7F625728E80E}" type="parTrans" cxnId="{BFDBFFDF-9B13-4A1D-A9DD-9540F9F8134E}">
      <dgm:prSet/>
      <dgm:spPr/>
      <dgm:t>
        <a:bodyPr/>
        <a:lstStyle/>
        <a:p>
          <a:endParaRPr lang="ru-RU"/>
        </a:p>
      </dgm:t>
    </dgm:pt>
    <dgm:pt modelId="{7EBFBFA9-3C9A-481D-9ED3-5A45EF1F7FE2}" type="sibTrans" cxnId="{BFDBFFDF-9B13-4A1D-A9DD-9540F9F8134E}">
      <dgm:prSet/>
      <dgm:spPr/>
      <dgm:t>
        <a:bodyPr/>
        <a:lstStyle/>
        <a:p>
          <a:endParaRPr lang="ru-RU"/>
        </a:p>
      </dgm:t>
    </dgm:pt>
    <dgm:pt modelId="{55A8AB89-9E5F-4EBE-BF2E-96B36672E203}">
      <dgm:prSet phldrT="[Текст]"/>
      <dgm:spPr/>
      <dgm:t>
        <a:bodyPr/>
        <a:lstStyle/>
        <a:p>
          <a:r>
            <a:rPr lang="ru-RU" dirty="0"/>
            <a:t>Кризис 2020г.</a:t>
          </a:r>
        </a:p>
      </dgm:t>
    </dgm:pt>
    <dgm:pt modelId="{F28D4B92-65F9-4E13-94F7-375C3B4EF142}" type="parTrans" cxnId="{DBB57004-9D1F-440E-906B-5B6B0603A774}">
      <dgm:prSet/>
      <dgm:spPr/>
      <dgm:t>
        <a:bodyPr/>
        <a:lstStyle/>
        <a:p>
          <a:endParaRPr lang="ru-RU"/>
        </a:p>
      </dgm:t>
    </dgm:pt>
    <dgm:pt modelId="{45CEC643-3325-4B5A-8C75-EB755A9F2531}" type="sibTrans" cxnId="{DBB57004-9D1F-440E-906B-5B6B0603A774}">
      <dgm:prSet/>
      <dgm:spPr/>
      <dgm:t>
        <a:bodyPr/>
        <a:lstStyle/>
        <a:p>
          <a:endParaRPr lang="ru-RU"/>
        </a:p>
      </dgm:t>
    </dgm:pt>
    <dgm:pt modelId="{A65655BD-F7D7-4C9F-910D-B62E96DB3A16}">
      <dgm:prSet phldrT="[Текст]" custT="1"/>
      <dgm:spPr/>
      <dgm:t>
        <a:bodyPr/>
        <a:lstStyle/>
        <a:p>
          <a:r>
            <a:rPr lang="ru-RU" sz="1400" dirty="0"/>
            <a:t>Акцент на поддержку крупных «системообразующих» предприятий производственного сектора</a:t>
          </a:r>
        </a:p>
      </dgm:t>
    </dgm:pt>
    <dgm:pt modelId="{73AAC7F4-1293-4294-8D98-41F82FE1F438}" type="parTrans" cxnId="{64F2F756-8694-49C3-8B1E-CA7A0302E21E}">
      <dgm:prSet/>
      <dgm:spPr/>
      <dgm:t>
        <a:bodyPr/>
        <a:lstStyle/>
        <a:p>
          <a:endParaRPr lang="ru-RU"/>
        </a:p>
      </dgm:t>
    </dgm:pt>
    <dgm:pt modelId="{C7F44C56-F8CA-4C3D-B1D2-364EF05C2505}" type="sibTrans" cxnId="{64F2F756-8694-49C3-8B1E-CA7A0302E21E}">
      <dgm:prSet/>
      <dgm:spPr/>
      <dgm:t>
        <a:bodyPr/>
        <a:lstStyle/>
        <a:p>
          <a:endParaRPr lang="ru-RU"/>
        </a:p>
      </dgm:t>
    </dgm:pt>
    <dgm:pt modelId="{89F125A6-E86D-469C-AFF1-9B0634E782E5}" type="pres">
      <dgm:prSet presAssocID="{F869A2E6-CAAF-40C6-9D4E-41971A648F2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8FD82E8-DE17-413A-A6F8-CFF20C2689DA}" type="pres">
      <dgm:prSet presAssocID="{0AAC2D18-B22A-4B7F-84D2-AA681AAAFDA5}" presName="horFlow" presStyleCnt="0"/>
      <dgm:spPr/>
    </dgm:pt>
    <dgm:pt modelId="{357C551E-861C-43CE-949B-8B7973C6C9FA}" type="pres">
      <dgm:prSet presAssocID="{0AAC2D18-B22A-4B7F-84D2-AA681AAAFDA5}" presName="bigChev" presStyleLbl="node1" presStyleIdx="0" presStyleCnt="2"/>
      <dgm:spPr/>
    </dgm:pt>
    <dgm:pt modelId="{062C8AD2-E339-46A6-AD00-825AC2BE991D}" type="pres">
      <dgm:prSet presAssocID="{98062F52-F4B1-4A28-88BE-7F625728E80E}" presName="parTrans" presStyleCnt="0"/>
      <dgm:spPr/>
    </dgm:pt>
    <dgm:pt modelId="{23655DDB-5923-4EED-AF98-035017EAEDE3}" type="pres">
      <dgm:prSet presAssocID="{8439F2A2-8115-40EC-B7F0-FC6D09ABE92B}" presName="node" presStyleLbl="alignAccFollowNode1" presStyleIdx="0" presStyleCnt="2">
        <dgm:presLayoutVars>
          <dgm:bulletEnabled val="1"/>
        </dgm:presLayoutVars>
      </dgm:prSet>
      <dgm:spPr/>
    </dgm:pt>
    <dgm:pt modelId="{8E5BC9B4-275E-4C04-8E25-9E569CC70E4D}" type="pres">
      <dgm:prSet presAssocID="{0AAC2D18-B22A-4B7F-84D2-AA681AAAFDA5}" presName="vSp" presStyleCnt="0"/>
      <dgm:spPr/>
    </dgm:pt>
    <dgm:pt modelId="{FC15AD90-ECC4-45E3-ACD5-092FF0B1120F}" type="pres">
      <dgm:prSet presAssocID="{55A8AB89-9E5F-4EBE-BF2E-96B36672E203}" presName="horFlow" presStyleCnt="0"/>
      <dgm:spPr/>
    </dgm:pt>
    <dgm:pt modelId="{04F0CED3-81B5-4A27-ABF8-3F18CF78080A}" type="pres">
      <dgm:prSet presAssocID="{55A8AB89-9E5F-4EBE-BF2E-96B36672E203}" presName="bigChev" presStyleLbl="node1" presStyleIdx="1" presStyleCnt="2"/>
      <dgm:spPr/>
    </dgm:pt>
    <dgm:pt modelId="{E6F130C0-560C-4E7F-9CE4-B8B4E2D4C70B}" type="pres">
      <dgm:prSet presAssocID="{73AAC7F4-1293-4294-8D98-41F82FE1F438}" presName="parTrans" presStyleCnt="0"/>
      <dgm:spPr/>
    </dgm:pt>
    <dgm:pt modelId="{9CC98E45-1A41-4E48-8AA5-4B4B45DE9665}" type="pres">
      <dgm:prSet presAssocID="{A65655BD-F7D7-4C9F-910D-B62E96DB3A16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DBB57004-9D1F-440E-906B-5B6B0603A774}" srcId="{F869A2E6-CAAF-40C6-9D4E-41971A648F23}" destId="{55A8AB89-9E5F-4EBE-BF2E-96B36672E203}" srcOrd="1" destOrd="0" parTransId="{F28D4B92-65F9-4E13-94F7-375C3B4EF142}" sibTransId="{45CEC643-3325-4B5A-8C75-EB755A9F2531}"/>
    <dgm:cxn modelId="{22CA5E23-0BAB-4794-81B6-0F49F9A0CA98}" type="presOf" srcId="{A65655BD-F7D7-4C9F-910D-B62E96DB3A16}" destId="{9CC98E45-1A41-4E48-8AA5-4B4B45DE9665}" srcOrd="0" destOrd="0" presId="urn:microsoft.com/office/officeart/2005/8/layout/lProcess3"/>
    <dgm:cxn modelId="{B417B440-35D7-4FC0-B1A3-14F2282FC37D}" srcId="{F869A2E6-CAAF-40C6-9D4E-41971A648F23}" destId="{0AAC2D18-B22A-4B7F-84D2-AA681AAAFDA5}" srcOrd="0" destOrd="0" parTransId="{D802490E-B00A-405A-A29D-8485C963DA1A}" sibTransId="{431164A9-B9D2-4DA1-90A2-CE066B2B8741}"/>
    <dgm:cxn modelId="{64F2F756-8694-49C3-8B1E-CA7A0302E21E}" srcId="{55A8AB89-9E5F-4EBE-BF2E-96B36672E203}" destId="{A65655BD-F7D7-4C9F-910D-B62E96DB3A16}" srcOrd="0" destOrd="0" parTransId="{73AAC7F4-1293-4294-8D98-41F82FE1F438}" sibTransId="{C7F44C56-F8CA-4C3D-B1D2-364EF05C2505}"/>
    <dgm:cxn modelId="{5B37DD82-D145-40FF-9D9B-4DA84D10568D}" type="presOf" srcId="{55A8AB89-9E5F-4EBE-BF2E-96B36672E203}" destId="{04F0CED3-81B5-4A27-ABF8-3F18CF78080A}" srcOrd="0" destOrd="0" presId="urn:microsoft.com/office/officeart/2005/8/layout/lProcess3"/>
    <dgm:cxn modelId="{BFDBFFDF-9B13-4A1D-A9DD-9540F9F8134E}" srcId="{0AAC2D18-B22A-4B7F-84D2-AA681AAAFDA5}" destId="{8439F2A2-8115-40EC-B7F0-FC6D09ABE92B}" srcOrd="0" destOrd="0" parTransId="{98062F52-F4B1-4A28-88BE-7F625728E80E}" sibTransId="{7EBFBFA9-3C9A-481D-9ED3-5A45EF1F7FE2}"/>
    <dgm:cxn modelId="{3D12E8E7-36EE-4915-B054-AC051630BD01}" type="presOf" srcId="{0AAC2D18-B22A-4B7F-84D2-AA681AAAFDA5}" destId="{357C551E-861C-43CE-949B-8B7973C6C9FA}" srcOrd="0" destOrd="0" presId="urn:microsoft.com/office/officeart/2005/8/layout/lProcess3"/>
    <dgm:cxn modelId="{F4C00CFD-0142-4929-B28A-1D6C6CBAB5A9}" type="presOf" srcId="{8439F2A2-8115-40EC-B7F0-FC6D09ABE92B}" destId="{23655DDB-5923-4EED-AF98-035017EAEDE3}" srcOrd="0" destOrd="0" presId="urn:microsoft.com/office/officeart/2005/8/layout/lProcess3"/>
    <dgm:cxn modelId="{1A955EFE-317F-45FB-A4AA-D004BA823D18}" type="presOf" srcId="{F869A2E6-CAAF-40C6-9D4E-41971A648F23}" destId="{89F125A6-E86D-469C-AFF1-9B0634E782E5}" srcOrd="0" destOrd="0" presId="urn:microsoft.com/office/officeart/2005/8/layout/lProcess3"/>
    <dgm:cxn modelId="{3390FF62-518C-4C92-85F8-3FCBE27033C4}" type="presParOf" srcId="{89F125A6-E86D-469C-AFF1-9B0634E782E5}" destId="{C8FD82E8-DE17-413A-A6F8-CFF20C2689DA}" srcOrd="0" destOrd="0" presId="urn:microsoft.com/office/officeart/2005/8/layout/lProcess3"/>
    <dgm:cxn modelId="{824FDEAA-9B2F-4AF6-8E2F-80A1BE52EA4A}" type="presParOf" srcId="{C8FD82E8-DE17-413A-A6F8-CFF20C2689DA}" destId="{357C551E-861C-43CE-949B-8B7973C6C9FA}" srcOrd="0" destOrd="0" presId="urn:microsoft.com/office/officeart/2005/8/layout/lProcess3"/>
    <dgm:cxn modelId="{F8DC2416-6EE1-40CC-96C3-253BBFB9E35A}" type="presParOf" srcId="{C8FD82E8-DE17-413A-A6F8-CFF20C2689DA}" destId="{062C8AD2-E339-46A6-AD00-825AC2BE991D}" srcOrd="1" destOrd="0" presId="urn:microsoft.com/office/officeart/2005/8/layout/lProcess3"/>
    <dgm:cxn modelId="{BBDFF5AC-BF7D-47E6-9562-278460B53A34}" type="presParOf" srcId="{C8FD82E8-DE17-413A-A6F8-CFF20C2689DA}" destId="{23655DDB-5923-4EED-AF98-035017EAEDE3}" srcOrd="2" destOrd="0" presId="urn:microsoft.com/office/officeart/2005/8/layout/lProcess3"/>
    <dgm:cxn modelId="{95C4003C-D273-490A-9863-74C1957A2D4B}" type="presParOf" srcId="{89F125A6-E86D-469C-AFF1-9B0634E782E5}" destId="{8E5BC9B4-275E-4C04-8E25-9E569CC70E4D}" srcOrd="1" destOrd="0" presId="urn:microsoft.com/office/officeart/2005/8/layout/lProcess3"/>
    <dgm:cxn modelId="{55961794-BB92-4055-BDA5-A8543355BCB9}" type="presParOf" srcId="{89F125A6-E86D-469C-AFF1-9B0634E782E5}" destId="{FC15AD90-ECC4-45E3-ACD5-092FF0B1120F}" srcOrd="2" destOrd="0" presId="urn:microsoft.com/office/officeart/2005/8/layout/lProcess3"/>
    <dgm:cxn modelId="{58E1B123-4E90-4794-A333-4D107A105B76}" type="presParOf" srcId="{FC15AD90-ECC4-45E3-ACD5-092FF0B1120F}" destId="{04F0CED3-81B5-4A27-ABF8-3F18CF78080A}" srcOrd="0" destOrd="0" presId="urn:microsoft.com/office/officeart/2005/8/layout/lProcess3"/>
    <dgm:cxn modelId="{CFFEA934-7718-411F-8E7B-7FB746CE6FC5}" type="presParOf" srcId="{FC15AD90-ECC4-45E3-ACD5-092FF0B1120F}" destId="{E6F130C0-560C-4E7F-9CE4-B8B4E2D4C70B}" srcOrd="1" destOrd="0" presId="urn:microsoft.com/office/officeart/2005/8/layout/lProcess3"/>
    <dgm:cxn modelId="{14DFC542-4E5D-4CFA-A18E-BB0B0CB06141}" type="presParOf" srcId="{FC15AD90-ECC4-45E3-ACD5-092FF0B1120F}" destId="{9CC98E45-1A41-4E48-8AA5-4B4B45DE966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36019-124E-47C7-B65B-2568E0711625}" type="doc">
      <dgm:prSet loTypeId="urn:microsoft.com/office/officeart/2005/8/layout/hList9" loCatId="list" qsTypeId="urn:microsoft.com/office/officeart/2005/8/quickstyle/simple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F668083-9A7C-4F90-AC61-C8446F0D3519}">
      <dgm:prSet phldrT="[Текст]" custT="1"/>
      <dgm:spPr/>
      <dgm:t>
        <a:bodyPr/>
        <a:lstStyle/>
        <a:p>
          <a:r>
            <a:rPr lang="ru-RU" sz="1400" dirty="0"/>
            <a:t>Биполярность</a:t>
          </a:r>
          <a:r>
            <a:rPr lang="ru-RU" sz="1600" dirty="0"/>
            <a:t> в обычном восприятии</a:t>
          </a:r>
        </a:p>
      </dgm:t>
    </dgm:pt>
    <dgm:pt modelId="{C4B8DC09-983C-47F4-8422-CDFCC0ACD54D}" type="parTrans" cxnId="{9A8EA2D7-C803-4916-AB53-6DF884589194}">
      <dgm:prSet/>
      <dgm:spPr/>
      <dgm:t>
        <a:bodyPr/>
        <a:lstStyle/>
        <a:p>
          <a:endParaRPr lang="ru-RU"/>
        </a:p>
      </dgm:t>
    </dgm:pt>
    <dgm:pt modelId="{7CB5C6A9-A21E-4C35-BF10-766F927CE693}" type="sibTrans" cxnId="{9A8EA2D7-C803-4916-AB53-6DF884589194}">
      <dgm:prSet/>
      <dgm:spPr/>
      <dgm:t>
        <a:bodyPr/>
        <a:lstStyle/>
        <a:p>
          <a:endParaRPr lang="ru-RU"/>
        </a:p>
      </dgm:t>
    </dgm:pt>
    <dgm:pt modelId="{D48F3DA6-DE8A-4467-B101-DA02EC3631DB}">
      <dgm:prSet phldrT="[Текст]" custT="1"/>
      <dgm:spPr/>
      <dgm:t>
        <a:bodyPr/>
        <a:lstStyle/>
        <a:p>
          <a:r>
            <a:rPr lang="ru-RU" sz="1400" dirty="0"/>
            <a:t>Биполярность, в следствие </a:t>
          </a:r>
          <a:r>
            <a:rPr lang="ru-RU" sz="1400" dirty="0" err="1"/>
            <a:t>деглобализации</a:t>
          </a:r>
          <a:r>
            <a:rPr lang="ru-RU" sz="1400" dirty="0"/>
            <a:t> по мнению авторов</a:t>
          </a:r>
        </a:p>
      </dgm:t>
    </dgm:pt>
    <dgm:pt modelId="{196817B7-4807-4DEF-B2D9-1E26D6407B80}" type="parTrans" cxnId="{3B44B38A-A7D8-47DD-8CE2-2BD8DBC07E0C}">
      <dgm:prSet/>
      <dgm:spPr/>
      <dgm:t>
        <a:bodyPr/>
        <a:lstStyle/>
        <a:p>
          <a:endParaRPr lang="ru-RU"/>
        </a:p>
      </dgm:t>
    </dgm:pt>
    <dgm:pt modelId="{C4A13D70-AD81-49C6-9B1B-D36DD02A8922}" type="sibTrans" cxnId="{3B44B38A-A7D8-47DD-8CE2-2BD8DBC07E0C}">
      <dgm:prSet/>
      <dgm:spPr/>
      <dgm:t>
        <a:bodyPr/>
        <a:lstStyle/>
        <a:p>
          <a:endParaRPr lang="ru-RU"/>
        </a:p>
      </dgm:t>
    </dgm:pt>
    <dgm:pt modelId="{8923A00A-1B0D-41FE-A4CD-F190AE47F400}">
      <dgm:prSet custT="1"/>
      <dgm:spPr/>
      <dgm:t>
        <a:bodyPr/>
        <a:lstStyle/>
        <a:p>
          <a:r>
            <a:rPr lang="ru-RU" sz="1400" dirty="0"/>
            <a:t>геополитическое, военно-техническое экономическое, технологическое и любое иное противостояние Соединенных Штатов и Китая</a:t>
          </a:r>
        </a:p>
      </dgm:t>
    </dgm:pt>
    <dgm:pt modelId="{F1A0AB8A-E2F5-4816-B089-D959730DCC86}" type="parTrans" cxnId="{D67CD615-3C90-4E28-9333-5E0369838CE3}">
      <dgm:prSet/>
      <dgm:spPr/>
      <dgm:t>
        <a:bodyPr/>
        <a:lstStyle/>
        <a:p>
          <a:endParaRPr lang="ru-RU"/>
        </a:p>
      </dgm:t>
    </dgm:pt>
    <dgm:pt modelId="{1AF30FAD-A452-4952-A5D4-56863F5B51BC}" type="sibTrans" cxnId="{D67CD615-3C90-4E28-9333-5E0369838CE3}">
      <dgm:prSet/>
      <dgm:spPr/>
      <dgm:t>
        <a:bodyPr/>
        <a:lstStyle/>
        <a:p>
          <a:endParaRPr lang="ru-RU"/>
        </a:p>
      </dgm:t>
    </dgm:pt>
    <dgm:pt modelId="{1AF57964-D969-42E8-A70C-D6EAD471F55A}">
      <dgm:prSet/>
      <dgm:spPr/>
      <dgm:t>
        <a:bodyPr/>
        <a:lstStyle/>
        <a:p>
          <a:r>
            <a:rPr lang="ru-RU" dirty="0"/>
            <a:t>экономическое, а затем и к политическое разъединение глобального Севера и глобального Юга</a:t>
          </a:r>
        </a:p>
      </dgm:t>
    </dgm:pt>
    <dgm:pt modelId="{3FDCD37C-84A6-46FC-A734-55C37EAB59D0}" type="parTrans" cxnId="{4B1CBB02-A735-46C4-AEF2-FAB1A64B0CDB}">
      <dgm:prSet/>
      <dgm:spPr/>
      <dgm:t>
        <a:bodyPr/>
        <a:lstStyle/>
        <a:p>
          <a:endParaRPr lang="ru-RU"/>
        </a:p>
      </dgm:t>
    </dgm:pt>
    <dgm:pt modelId="{9EAC990A-6429-4AF2-A97C-0EA4AEAC5D00}" type="sibTrans" cxnId="{4B1CBB02-A735-46C4-AEF2-FAB1A64B0CDB}">
      <dgm:prSet/>
      <dgm:spPr/>
      <dgm:t>
        <a:bodyPr/>
        <a:lstStyle/>
        <a:p>
          <a:endParaRPr lang="ru-RU"/>
        </a:p>
      </dgm:t>
    </dgm:pt>
    <dgm:pt modelId="{C707BF5C-F2C8-4F37-BED2-BD08D80C12BA}" type="pres">
      <dgm:prSet presAssocID="{4E636019-124E-47C7-B65B-2568E0711625}" presName="list" presStyleCnt="0">
        <dgm:presLayoutVars>
          <dgm:dir/>
          <dgm:animLvl val="lvl"/>
        </dgm:presLayoutVars>
      </dgm:prSet>
      <dgm:spPr/>
    </dgm:pt>
    <dgm:pt modelId="{B1C65219-AA60-4FC2-BC35-A4EF26583765}" type="pres">
      <dgm:prSet presAssocID="{2F668083-9A7C-4F90-AC61-C8446F0D3519}" presName="posSpace" presStyleCnt="0"/>
      <dgm:spPr/>
    </dgm:pt>
    <dgm:pt modelId="{52888E9D-2A29-41E9-AD50-1DBCCF8786C8}" type="pres">
      <dgm:prSet presAssocID="{2F668083-9A7C-4F90-AC61-C8446F0D3519}" presName="vertFlow" presStyleCnt="0"/>
      <dgm:spPr/>
    </dgm:pt>
    <dgm:pt modelId="{B31F0AFC-4DE3-4C28-BC63-80740AECCAD7}" type="pres">
      <dgm:prSet presAssocID="{2F668083-9A7C-4F90-AC61-C8446F0D3519}" presName="topSpace" presStyleCnt="0"/>
      <dgm:spPr/>
    </dgm:pt>
    <dgm:pt modelId="{0D8E377B-E76A-42EC-A862-DE1CCFA8FB71}" type="pres">
      <dgm:prSet presAssocID="{2F668083-9A7C-4F90-AC61-C8446F0D3519}" presName="firstComp" presStyleCnt="0"/>
      <dgm:spPr/>
    </dgm:pt>
    <dgm:pt modelId="{7EE782E5-82B3-4A09-B28B-450B39249986}" type="pres">
      <dgm:prSet presAssocID="{2F668083-9A7C-4F90-AC61-C8446F0D3519}" presName="firstChild" presStyleLbl="bgAccFollowNode1" presStyleIdx="0" presStyleCnt="2"/>
      <dgm:spPr/>
    </dgm:pt>
    <dgm:pt modelId="{39996C73-E253-4C32-B540-089493704382}" type="pres">
      <dgm:prSet presAssocID="{2F668083-9A7C-4F90-AC61-C8446F0D3519}" presName="firstChildTx" presStyleLbl="bgAccFollowNode1" presStyleIdx="0" presStyleCnt="2">
        <dgm:presLayoutVars>
          <dgm:bulletEnabled val="1"/>
        </dgm:presLayoutVars>
      </dgm:prSet>
      <dgm:spPr/>
    </dgm:pt>
    <dgm:pt modelId="{4603BC02-3C3C-41C4-9775-3BE6796A387B}" type="pres">
      <dgm:prSet presAssocID="{2F668083-9A7C-4F90-AC61-C8446F0D3519}" presName="negSpace" presStyleCnt="0"/>
      <dgm:spPr/>
    </dgm:pt>
    <dgm:pt modelId="{01C6E2DC-D69A-4EED-A7DE-5CF0A9729FA5}" type="pres">
      <dgm:prSet presAssocID="{2F668083-9A7C-4F90-AC61-C8446F0D3519}" presName="circle" presStyleLbl="node1" presStyleIdx="0" presStyleCnt="2"/>
      <dgm:spPr/>
    </dgm:pt>
    <dgm:pt modelId="{B4F2FCFB-6FB4-4949-B0E6-E4CB0A6DB84F}" type="pres">
      <dgm:prSet presAssocID="{7CB5C6A9-A21E-4C35-BF10-766F927CE693}" presName="transSpace" presStyleCnt="0"/>
      <dgm:spPr/>
    </dgm:pt>
    <dgm:pt modelId="{BEE55B87-6B13-4354-A46E-6CA8FE0E09A0}" type="pres">
      <dgm:prSet presAssocID="{D48F3DA6-DE8A-4467-B101-DA02EC3631DB}" presName="posSpace" presStyleCnt="0"/>
      <dgm:spPr/>
    </dgm:pt>
    <dgm:pt modelId="{48CF2137-3EBF-4151-A6E4-927116661E8C}" type="pres">
      <dgm:prSet presAssocID="{D48F3DA6-DE8A-4467-B101-DA02EC3631DB}" presName="vertFlow" presStyleCnt="0"/>
      <dgm:spPr/>
    </dgm:pt>
    <dgm:pt modelId="{CFA97872-A21C-4022-BA7B-193F738E8538}" type="pres">
      <dgm:prSet presAssocID="{D48F3DA6-DE8A-4467-B101-DA02EC3631DB}" presName="topSpace" presStyleCnt="0"/>
      <dgm:spPr/>
    </dgm:pt>
    <dgm:pt modelId="{0FE71AA3-C3FE-46C3-8EFE-F9BF6194AC49}" type="pres">
      <dgm:prSet presAssocID="{D48F3DA6-DE8A-4467-B101-DA02EC3631DB}" presName="firstComp" presStyleCnt="0"/>
      <dgm:spPr/>
    </dgm:pt>
    <dgm:pt modelId="{4EF044AB-F675-4121-9DEF-4E3175805A81}" type="pres">
      <dgm:prSet presAssocID="{D48F3DA6-DE8A-4467-B101-DA02EC3631DB}" presName="firstChild" presStyleLbl="bgAccFollowNode1" presStyleIdx="1" presStyleCnt="2"/>
      <dgm:spPr/>
    </dgm:pt>
    <dgm:pt modelId="{75CA4B4B-BCA7-471C-A012-1363907D38E8}" type="pres">
      <dgm:prSet presAssocID="{D48F3DA6-DE8A-4467-B101-DA02EC3631DB}" presName="firstChildTx" presStyleLbl="bgAccFollowNode1" presStyleIdx="1" presStyleCnt="2">
        <dgm:presLayoutVars>
          <dgm:bulletEnabled val="1"/>
        </dgm:presLayoutVars>
      </dgm:prSet>
      <dgm:spPr/>
    </dgm:pt>
    <dgm:pt modelId="{387E24F7-7B8E-44DF-B4B3-BE1E74334DA4}" type="pres">
      <dgm:prSet presAssocID="{D48F3DA6-DE8A-4467-B101-DA02EC3631DB}" presName="negSpace" presStyleCnt="0"/>
      <dgm:spPr/>
    </dgm:pt>
    <dgm:pt modelId="{43059C66-D465-46AB-B1B5-006B3A3F959A}" type="pres">
      <dgm:prSet presAssocID="{D48F3DA6-DE8A-4467-B101-DA02EC3631DB}" presName="circle" presStyleLbl="node1" presStyleIdx="1" presStyleCnt="2"/>
      <dgm:spPr/>
    </dgm:pt>
  </dgm:ptLst>
  <dgm:cxnLst>
    <dgm:cxn modelId="{4B1CBB02-A735-46C4-AEF2-FAB1A64B0CDB}" srcId="{D48F3DA6-DE8A-4467-B101-DA02EC3631DB}" destId="{1AF57964-D969-42E8-A70C-D6EAD471F55A}" srcOrd="0" destOrd="0" parTransId="{3FDCD37C-84A6-46FC-A734-55C37EAB59D0}" sibTransId="{9EAC990A-6429-4AF2-A97C-0EA4AEAC5D00}"/>
    <dgm:cxn modelId="{76469A04-7833-4FB8-9A00-D13AD0940C13}" type="presOf" srcId="{8923A00A-1B0D-41FE-A4CD-F190AE47F400}" destId="{7EE782E5-82B3-4A09-B28B-450B39249986}" srcOrd="0" destOrd="0" presId="urn:microsoft.com/office/officeart/2005/8/layout/hList9"/>
    <dgm:cxn modelId="{D67CD615-3C90-4E28-9333-5E0369838CE3}" srcId="{2F668083-9A7C-4F90-AC61-C8446F0D3519}" destId="{8923A00A-1B0D-41FE-A4CD-F190AE47F400}" srcOrd="0" destOrd="0" parTransId="{F1A0AB8A-E2F5-4816-B089-D959730DCC86}" sibTransId="{1AF30FAD-A452-4952-A5D4-56863F5B51BC}"/>
    <dgm:cxn modelId="{C52F4075-A4BA-44F8-B3C9-F1AC9271CF9B}" type="presOf" srcId="{1AF57964-D969-42E8-A70C-D6EAD471F55A}" destId="{75CA4B4B-BCA7-471C-A012-1363907D38E8}" srcOrd="1" destOrd="0" presId="urn:microsoft.com/office/officeart/2005/8/layout/hList9"/>
    <dgm:cxn modelId="{961F8787-9CC2-4773-949A-EC3469D6F8D1}" type="presOf" srcId="{4E636019-124E-47C7-B65B-2568E0711625}" destId="{C707BF5C-F2C8-4F37-BED2-BD08D80C12BA}" srcOrd="0" destOrd="0" presId="urn:microsoft.com/office/officeart/2005/8/layout/hList9"/>
    <dgm:cxn modelId="{3B44B38A-A7D8-47DD-8CE2-2BD8DBC07E0C}" srcId="{4E636019-124E-47C7-B65B-2568E0711625}" destId="{D48F3DA6-DE8A-4467-B101-DA02EC3631DB}" srcOrd="1" destOrd="0" parTransId="{196817B7-4807-4DEF-B2D9-1E26D6407B80}" sibTransId="{C4A13D70-AD81-49C6-9B1B-D36DD02A8922}"/>
    <dgm:cxn modelId="{DB3DB899-869D-42E2-924E-9B4236967AC6}" type="presOf" srcId="{1AF57964-D969-42E8-A70C-D6EAD471F55A}" destId="{4EF044AB-F675-4121-9DEF-4E3175805A81}" srcOrd="0" destOrd="0" presId="urn:microsoft.com/office/officeart/2005/8/layout/hList9"/>
    <dgm:cxn modelId="{0E5ED39B-780E-4244-8BEB-A78F1460236A}" type="presOf" srcId="{D48F3DA6-DE8A-4467-B101-DA02EC3631DB}" destId="{43059C66-D465-46AB-B1B5-006B3A3F959A}" srcOrd="0" destOrd="0" presId="urn:microsoft.com/office/officeart/2005/8/layout/hList9"/>
    <dgm:cxn modelId="{DE8A879F-71E8-4CD4-A019-179EC5A0289E}" type="presOf" srcId="{8923A00A-1B0D-41FE-A4CD-F190AE47F400}" destId="{39996C73-E253-4C32-B540-089493704382}" srcOrd="1" destOrd="0" presId="urn:microsoft.com/office/officeart/2005/8/layout/hList9"/>
    <dgm:cxn modelId="{9A8EA2D7-C803-4916-AB53-6DF884589194}" srcId="{4E636019-124E-47C7-B65B-2568E0711625}" destId="{2F668083-9A7C-4F90-AC61-C8446F0D3519}" srcOrd="0" destOrd="0" parTransId="{C4B8DC09-983C-47F4-8422-CDFCC0ACD54D}" sibTransId="{7CB5C6A9-A21E-4C35-BF10-766F927CE693}"/>
    <dgm:cxn modelId="{733FADE2-269F-409C-96F5-25C08FF7BF25}" type="presOf" srcId="{2F668083-9A7C-4F90-AC61-C8446F0D3519}" destId="{01C6E2DC-D69A-4EED-A7DE-5CF0A9729FA5}" srcOrd="0" destOrd="0" presId="urn:microsoft.com/office/officeart/2005/8/layout/hList9"/>
    <dgm:cxn modelId="{F0698F90-8817-4D9C-9086-D90E053B486B}" type="presParOf" srcId="{C707BF5C-F2C8-4F37-BED2-BD08D80C12BA}" destId="{B1C65219-AA60-4FC2-BC35-A4EF26583765}" srcOrd="0" destOrd="0" presId="urn:microsoft.com/office/officeart/2005/8/layout/hList9"/>
    <dgm:cxn modelId="{97560F01-BFFB-4F6C-8240-376CF2B271B3}" type="presParOf" srcId="{C707BF5C-F2C8-4F37-BED2-BD08D80C12BA}" destId="{52888E9D-2A29-41E9-AD50-1DBCCF8786C8}" srcOrd="1" destOrd="0" presId="urn:microsoft.com/office/officeart/2005/8/layout/hList9"/>
    <dgm:cxn modelId="{FF2FBCBC-22FC-4C8D-9741-05E090F999E3}" type="presParOf" srcId="{52888E9D-2A29-41E9-AD50-1DBCCF8786C8}" destId="{B31F0AFC-4DE3-4C28-BC63-80740AECCAD7}" srcOrd="0" destOrd="0" presId="urn:microsoft.com/office/officeart/2005/8/layout/hList9"/>
    <dgm:cxn modelId="{7A9FA3FB-168F-4FCE-95D6-B4F227965BAF}" type="presParOf" srcId="{52888E9D-2A29-41E9-AD50-1DBCCF8786C8}" destId="{0D8E377B-E76A-42EC-A862-DE1CCFA8FB71}" srcOrd="1" destOrd="0" presId="urn:microsoft.com/office/officeart/2005/8/layout/hList9"/>
    <dgm:cxn modelId="{0A69F798-D2B5-4488-BF13-10E6B128EC75}" type="presParOf" srcId="{0D8E377B-E76A-42EC-A862-DE1CCFA8FB71}" destId="{7EE782E5-82B3-4A09-B28B-450B39249986}" srcOrd="0" destOrd="0" presId="urn:microsoft.com/office/officeart/2005/8/layout/hList9"/>
    <dgm:cxn modelId="{E66E4A1B-6BD3-4D1F-9E07-C7F95DC1794B}" type="presParOf" srcId="{0D8E377B-E76A-42EC-A862-DE1CCFA8FB71}" destId="{39996C73-E253-4C32-B540-089493704382}" srcOrd="1" destOrd="0" presId="urn:microsoft.com/office/officeart/2005/8/layout/hList9"/>
    <dgm:cxn modelId="{F9ECC665-8E98-4B00-A02D-CFBA726132C4}" type="presParOf" srcId="{C707BF5C-F2C8-4F37-BED2-BD08D80C12BA}" destId="{4603BC02-3C3C-41C4-9775-3BE6796A387B}" srcOrd="2" destOrd="0" presId="urn:microsoft.com/office/officeart/2005/8/layout/hList9"/>
    <dgm:cxn modelId="{1654BFCE-0E04-489E-8762-EFAC4D8EA7BF}" type="presParOf" srcId="{C707BF5C-F2C8-4F37-BED2-BD08D80C12BA}" destId="{01C6E2DC-D69A-4EED-A7DE-5CF0A9729FA5}" srcOrd="3" destOrd="0" presId="urn:microsoft.com/office/officeart/2005/8/layout/hList9"/>
    <dgm:cxn modelId="{BC4E3759-8DB5-4589-955D-98547DAC6280}" type="presParOf" srcId="{C707BF5C-F2C8-4F37-BED2-BD08D80C12BA}" destId="{B4F2FCFB-6FB4-4949-B0E6-E4CB0A6DB84F}" srcOrd="4" destOrd="0" presId="urn:microsoft.com/office/officeart/2005/8/layout/hList9"/>
    <dgm:cxn modelId="{AFFC5FD3-4D49-40B3-9126-ACFC2EDE8CC0}" type="presParOf" srcId="{C707BF5C-F2C8-4F37-BED2-BD08D80C12BA}" destId="{BEE55B87-6B13-4354-A46E-6CA8FE0E09A0}" srcOrd="5" destOrd="0" presId="urn:microsoft.com/office/officeart/2005/8/layout/hList9"/>
    <dgm:cxn modelId="{F7E1F255-52FC-4C56-9191-83717382515B}" type="presParOf" srcId="{C707BF5C-F2C8-4F37-BED2-BD08D80C12BA}" destId="{48CF2137-3EBF-4151-A6E4-927116661E8C}" srcOrd="6" destOrd="0" presId="urn:microsoft.com/office/officeart/2005/8/layout/hList9"/>
    <dgm:cxn modelId="{0609E3D0-4476-4BFF-97E0-6CB7427D0A10}" type="presParOf" srcId="{48CF2137-3EBF-4151-A6E4-927116661E8C}" destId="{CFA97872-A21C-4022-BA7B-193F738E8538}" srcOrd="0" destOrd="0" presId="urn:microsoft.com/office/officeart/2005/8/layout/hList9"/>
    <dgm:cxn modelId="{CF9EC7C7-A1EA-46A8-85B9-4665465F0913}" type="presParOf" srcId="{48CF2137-3EBF-4151-A6E4-927116661E8C}" destId="{0FE71AA3-C3FE-46C3-8EFE-F9BF6194AC49}" srcOrd="1" destOrd="0" presId="urn:microsoft.com/office/officeart/2005/8/layout/hList9"/>
    <dgm:cxn modelId="{528E5B36-DDA5-4F2C-AA9E-AA89952BB30B}" type="presParOf" srcId="{0FE71AA3-C3FE-46C3-8EFE-F9BF6194AC49}" destId="{4EF044AB-F675-4121-9DEF-4E3175805A81}" srcOrd="0" destOrd="0" presId="urn:microsoft.com/office/officeart/2005/8/layout/hList9"/>
    <dgm:cxn modelId="{5C631099-17FB-4A8C-9F9D-6CA051DB7B3A}" type="presParOf" srcId="{0FE71AA3-C3FE-46C3-8EFE-F9BF6194AC49}" destId="{75CA4B4B-BCA7-471C-A012-1363907D38E8}" srcOrd="1" destOrd="0" presId="urn:microsoft.com/office/officeart/2005/8/layout/hList9"/>
    <dgm:cxn modelId="{B7E4FEFA-48BE-41F5-BC58-D7ACEC4CA45F}" type="presParOf" srcId="{C707BF5C-F2C8-4F37-BED2-BD08D80C12BA}" destId="{387E24F7-7B8E-44DF-B4B3-BE1E74334DA4}" srcOrd="7" destOrd="0" presId="urn:microsoft.com/office/officeart/2005/8/layout/hList9"/>
    <dgm:cxn modelId="{B1D4C575-56E0-4113-A24E-ABF956CB1034}" type="presParOf" srcId="{C707BF5C-F2C8-4F37-BED2-BD08D80C12BA}" destId="{43059C66-D465-46AB-B1B5-006B3A3F959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51E58-3843-4CCA-920B-525A205EFDC9}" type="doc">
      <dgm:prSet loTypeId="urn:microsoft.com/office/officeart/2005/8/layout/hList3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6F5D149-778A-46D9-918E-E8FF66CAB531}">
      <dgm:prSet phldrT="[Текст]"/>
      <dgm:spPr/>
      <dgm:t>
        <a:bodyPr/>
        <a:lstStyle/>
        <a:p>
          <a:r>
            <a:rPr lang="ru-RU" dirty="0"/>
            <a:t>Противоречивость отношения российского руководства к глобализации </a:t>
          </a:r>
        </a:p>
      </dgm:t>
    </dgm:pt>
    <dgm:pt modelId="{81A9B4EF-B846-4022-976D-6CA7B66A7832}" type="parTrans" cxnId="{302C5C72-5C3F-43B4-A9D7-534381821512}">
      <dgm:prSet/>
      <dgm:spPr/>
      <dgm:t>
        <a:bodyPr/>
        <a:lstStyle/>
        <a:p>
          <a:endParaRPr lang="ru-RU"/>
        </a:p>
      </dgm:t>
    </dgm:pt>
    <dgm:pt modelId="{AE8C5764-1690-4761-A6D4-17EAB4059FC3}" type="sibTrans" cxnId="{302C5C72-5C3F-43B4-A9D7-534381821512}">
      <dgm:prSet/>
      <dgm:spPr/>
      <dgm:t>
        <a:bodyPr/>
        <a:lstStyle/>
        <a:p>
          <a:endParaRPr lang="ru-RU"/>
        </a:p>
      </dgm:t>
    </dgm:pt>
    <dgm:pt modelId="{5B5F7D78-21A2-4147-88BC-70DA36C642D8}">
      <dgm:prSet phldrT="[Текст]" custT="1"/>
      <dgm:spPr/>
      <dgm:t>
        <a:bodyPr/>
        <a:lstStyle/>
        <a:p>
          <a:r>
            <a:rPr lang="ru-RU" sz="1800" dirty="0"/>
            <a:t>С одной стороны, официальная риторика первых лет правления В.В. Путина явно указывала на стремление Кремля превратить страну в органичную часть мировой экономики.</a:t>
          </a:r>
        </a:p>
      </dgm:t>
    </dgm:pt>
    <dgm:pt modelId="{5D3F60DE-7887-4ADB-A68F-8CCF07794B2B}" type="parTrans" cxnId="{31D510B8-CF88-4FDE-ADEE-AD8B222D3CCB}">
      <dgm:prSet/>
      <dgm:spPr/>
      <dgm:t>
        <a:bodyPr/>
        <a:lstStyle/>
        <a:p>
          <a:endParaRPr lang="ru-RU"/>
        </a:p>
      </dgm:t>
    </dgm:pt>
    <dgm:pt modelId="{F4DCDDA8-088C-46C3-8CD1-7E390171F1C1}" type="sibTrans" cxnId="{31D510B8-CF88-4FDE-ADEE-AD8B222D3CCB}">
      <dgm:prSet/>
      <dgm:spPr/>
      <dgm:t>
        <a:bodyPr/>
        <a:lstStyle/>
        <a:p>
          <a:endParaRPr lang="ru-RU"/>
        </a:p>
      </dgm:t>
    </dgm:pt>
    <dgm:pt modelId="{935C87A3-932B-40EB-A05A-9994F468FE62}">
      <dgm:prSet phldrT="[Текст]"/>
      <dgm:spPr/>
      <dgm:t>
        <a:bodyPr/>
        <a:lstStyle/>
        <a:p>
          <a:r>
            <a:rPr lang="ru-RU" dirty="0"/>
            <a:t>С другой стороны, в документах и выступлениях государственных лидеров неизменно отмечались риски, связанные с процессами глобализации — углубление неравенства, повышение нестабильности в финансовой сфере, распространение трансграничной экономической преступности и пр. </a:t>
          </a:r>
        </a:p>
      </dgm:t>
    </dgm:pt>
    <dgm:pt modelId="{97418FC6-3C28-4185-A379-6189B68A1E47}" type="parTrans" cxnId="{B07DB513-1DF9-41DA-82C8-03AC700E0ECC}">
      <dgm:prSet/>
      <dgm:spPr/>
      <dgm:t>
        <a:bodyPr/>
        <a:lstStyle/>
        <a:p>
          <a:endParaRPr lang="ru-RU"/>
        </a:p>
      </dgm:t>
    </dgm:pt>
    <dgm:pt modelId="{948610F8-5A51-46C6-8E60-E820446A04BD}" type="sibTrans" cxnId="{B07DB513-1DF9-41DA-82C8-03AC700E0ECC}">
      <dgm:prSet/>
      <dgm:spPr/>
      <dgm:t>
        <a:bodyPr/>
        <a:lstStyle/>
        <a:p>
          <a:endParaRPr lang="ru-RU"/>
        </a:p>
      </dgm:t>
    </dgm:pt>
    <dgm:pt modelId="{F231F906-51A2-4174-82C5-84D3CCFBBB6A}">
      <dgm:prSet custT="1"/>
      <dgm:spPr/>
      <dgm:t>
        <a:bodyPr/>
        <a:lstStyle/>
        <a:p>
          <a:r>
            <a:rPr lang="ru-RU" sz="1800" dirty="0"/>
            <a:t>Отдельно обращалось внимание на то, что глобализация не должна подорвать позиции национальных государств как главных игроков в мировой политике и экономике.</a:t>
          </a:r>
        </a:p>
      </dgm:t>
    </dgm:pt>
    <dgm:pt modelId="{6313286E-CD8B-4B27-9746-29880CB3A8F3}" type="parTrans" cxnId="{3C4152B5-0EDD-4231-A5C3-DB827580763F}">
      <dgm:prSet/>
      <dgm:spPr/>
      <dgm:t>
        <a:bodyPr/>
        <a:lstStyle/>
        <a:p>
          <a:endParaRPr lang="ru-RU"/>
        </a:p>
      </dgm:t>
    </dgm:pt>
    <dgm:pt modelId="{BBB85309-DB03-4D14-9B0C-3991F356C440}" type="sibTrans" cxnId="{3C4152B5-0EDD-4231-A5C3-DB827580763F}">
      <dgm:prSet/>
      <dgm:spPr/>
      <dgm:t>
        <a:bodyPr/>
        <a:lstStyle/>
        <a:p>
          <a:endParaRPr lang="ru-RU"/>
        </a:p>
      </dgm:t>
    </dgm:pt>
    <dgm:pt modelId="{9F06A64D-ECA0-4735-9FCA-B713DC855CFF}" type="pres">
      <dgm:prSet presAssocID="{39651E58-3843-4CCA-920B-525A205EFDC9}" presName="composite" presStyleCnt="0">
        <dgm:presLayoutVars>
          <dgm:chMax val="1"/>
          <dgm:dir/>
          <dgm:resizeHandles val="exact"/>
        </dgm:presLayoutVars>
      </dgm:prSet>
      <dgm:spPr/>
    </dgm:pt>
    <dgm:pt modelId="{38CE0FA4-48AA-4259-B594-B887A8086EBD}" type="pres">
      <dgm:prSet presAssocID="{B6F5D149-778A-46D9-918E-E8FF66CAB531}" presName="roof" presStyleLbl="dkBgShp" presStyleIdx="0" presStyleCnt="2" custLinFactNeighborX="-264" custLinFactNeighborY="-25989"/>
      <dgm:spPr/>
    </dgm:pt>
    <dgm:pt modelId="{65BDD88E-B937-4A8A-B90A-675B434AB916}" type="pres">
      <dgm:prSet presAssocID="{B6F5D149-778A-46D9-918E-E8FF66CAB531}" presName="pillars" presStyleCnt="0"/>
      <dgm:spPr/>
    </dgm:pt>
    <dgm:pt modelId="{7C9E7653-D7B8-41FC-BE3A-683BE127F480}" type="pres">
      <dgm:prSet presAssocID="{B6F5D149-778A-46D9-918E-E8FF66CAB531}" presName="pillar1" presStyleLbl="node1" presStyleIdx="0" presStyleCnt="3">
        <dgm:presLayoutVars>
          <dgm:bulletEnabled val="1"/>
        </dgm:presLayoutVars>
      </dgm:prSet>
      <dgm:spPr/>
    </dgm:pt>
    <dgm:pt modelId="{C5431B6D-9476-4605-92DC-5B4E21486A5A}" type="pres">
      <dgm:prSet presAssocID="{935C87A3-932B-40EB-A05A-9994F468FE62}" presName="pillarX" presStyleLbl="node1" presStyleIdx="1" presStyleCnt="3">
        <dgm:presLayoutVars>
          <dgm:bulletEnabled val="1"/>
        </dgm:presLayoutVars>
      </dgm:prSet>
      <dgm:spPr/>
    </dgm:pt>
    <dgm:pt modelId="{015A5CF0-142E-410D-9C1C-0B499543042C}" type="pres">
      <dgm:prSet presAssocID="{F231F906-51A2-4174-82C5-84D3CCFBBB6A}" presName="pillarX" presStyleLbl="node1" presStyleIdx="2" presStyleCnt="3">
        <dgm:presLayoutVars>
          <dgm:bulletEnabled val="1"/>
        </dgm:presLayoutVars>
      </dgm:prSet>
      <dgm:spPr/>
    </dgm:pt>
    <dgm:pt modelId="{1C2CA568-48C9-473A-86AC-FDF880C3D8F1}" type="pres">
      <dgm:prSet presAssocID="{B6F5D149-778A-46D9-918E-E8FF66CAB531}" presName="base" presStyleLbl="dkBgShp" presStyleIdx="1" presStyleCnt="2"/>
      <dgm:spPr/>
    </dgm:pt>
  </dgm:ptLst>
  <dgm:cxnLst>
    <dgm:cxn modelId="{96B92B03-DB9E-4C06-8F65-32A1EFAD9110}" type="presOf" srcId="{39651E58-3843-4CCA-920B-525A205EFDC9}" destId="{9F06A64D-ECA0-4735-9FCA-B713DC855CFF}" srcOrd="0" destOrd="0" presId="urn:microsoft.com/office/officeart/2005/8/layout/hList3"/>
    <dgm:cxn modelId="{B07DB513-1DF9-41DA-82C8-03AC700E0ECC}" srcId="{B6F5D149-778A-46D9-918E-E8FF66CAB531}" destId="{935C87A3-932B-40EB-A05A-9994F468FE62}" srcOrd="1" destOrd="0" parTransId="{97418FC6-3C28-4185-A379-6189B68A1E47}" sibTransId="{948610F8-5A51-46C6-8E60-E820446A04BD}"/>
    <dgm:cxn modelId="{BFF0652C-4072-4F5E-B8EB-E841AA2EC78A}" type="presOf" srcId="{935C87A3-932B-40EB-A05A-9994F468FE62}" destId="{C5431B6D-9476-4605-92DC-5B4E21486A5A}" srcOrd="0" destOrd="0" presId="urn:microsoft.com/office/officeart/2005/8/layout/hList3"/>
    <dgm:cxn modelId="{302C5C72-5C3F-43B4-A9D7-534381821512}" srcId="{39651E58-3843-4CCA-920B-525A205EFDC9}" destId="{B6F5D149-778A-46D9-918E-E8FF66CAB531}" srcOrd="0" destOrd="0" parTransId="{81A9B4EF-B846-4022-976D-6CA7B66A7832}" sibTransId="{AE8C5764-1690-4761-A6D4-17EAB4059FC3}"/>
    <dgm:cxn modelId="{EB5EE38F-CDE3-499A-B423-6C15648519E3}" type="presOf" srcId="{B6F5D149-778A-46D9-918E-E8FF66CAB531}" destId="{38CE0FA4-48AA-4259-B594-B887A8086EBD}" srcOrd="0" destOrd="0" presId="urn:microsoft.com/office/officeart/2005/8/layout/hList3"/>
    <dgm:cxn modelId="{3C4152B5-0EDD-4231-A5C3-DB827580763F}" srcId="{B6F5D149-778A-46D9-918E-E8FF66CAB531}" destId="{F231F906-51A2-4174-82C5-84D3CCFBBB6A}" srcOrd="2" destOrd="0" parTransId="{6313286E-CD8B-4B27-9746-29880CB3A8F3}" sibTransId="{BBB85309-DB03-4D14-9B0C-3991F356C440}"/>
    <dgm:cxn modelId="{31D510B8-CF88-4FDE-ADEE-AD8B222D3CCB}" srcId="{B6F5D149-778A-46D9-918E-E8FF66CAB531}" destId="{5B5F7D78-21A2-4147-88BC-70DA36C642D8}" srcOrd="0" destOrd="0" parTransId="{5D3F60DE-7887-4ADB-A68F-8CCF07794B2B}" sibTransId="{F4DCDDA8-088C-46C3-8CD1-7E390171F1C1}"/>
    <dgm:cxn modelId="{6A9065DB-5A9E-48BF-9629-A456DD226690}" type="presOf" srcId="{F231F906-51A2-4174-82C5-84D3CCFBBB6A}" destId="{015A5CF0-142E-410D-9C1C-0B499543042C}" srcOrd="0" destOrd="0" presId="urn:microsoft.com/office/officeart/2005/8/layout/hList3"/>
    <dgm:cxn modelId="{034150F3-9BC2-4C57-96BA-7A2968464C5A}" type="presOf" srcId="{5B5F7D78-21A2-4147-88BC-70DA36C642D8}" destId="{7C9E7653-D7B8-41FC-BE3A-683BE127F480}" srcOrd="0" destOrd="0" presId="urn:microsoft.com/office/officeart/2005/8/layout/hList3"/>
    <dgm:cxn modelId="{43BF2917-F0A4-4757-8322-F3CBC2CF7B34}" type="presParOf" srcId="{9F06A64D-ECA0-4735-9FCA-B713DC855CFF}" destId="{38CE0FA4-48AA-4259-B594-B887A8086EBD}" srcOrd="0" destOrd="0" presId="urn:microsoft.com/office/officeart/2005/8/layout/hList3"/>
    <dgm:cxn modelId="{96902911-DBD6-4DC6-A74A-46F05577964A}" type="presParOf" srcId="{9F06A64D-ECA0-4735-9FCA-B713DC855CFF}" destId="{65BDD88E-B937-4A8A-B90A-675B434AB916}" srcOrd="1" destOrd="0" presId="urn:microsoft.com/office/officeart/2005/8/layout/hList3"/>
    <dgm:cxn modelId="{DDF57A4E-F998-46A8-8A15-20602D88C530}" type="presParOf" srcId="{65BDD88E-B937-4A8A-B90A-675B434AB916}" destId="{7C9E7653-D7B8-41FC-BE3A-683BE127F480}" srcOrd="0" destOrd="0" presId="urn:microsoft.com/office/officeart/2005/8/layout/hList3"/>
    <dgm:cxn modelId="{1DB6C07A-98EB-48B2-8389-D7E27039C79A}" type="presParOf" srcId="{65BDD88E-B937-4A8A-B90A-675B434AB916}" destId="{C5431B6D-9476-4605-92DC-5B4E21486A5A}" srcOrd="1" destOrd="0" presId="urn:microsoft.com/office/officeart/2005/8/layout/hList3"/>
    <dgm:cxn modelId="{1F5864A5-3CF3-478D-A3CA-428625078D56}" type="presParOf" srcId="{65BDD88E-B937-4A8A-B90A-675B434AB916}" destId="{015A5CF0-142E-410D-9C1C-0B499543042C}" srcOrd="2" destOrd="0" presId="urn:microsoft.com/office/officeart/2005/8/layout/hList3"/>
    <dgm:cxn modelId="{A9E23F2D-DA9E-4BB0-9FB1-004DC0FB0CDF}" type="presParOf" srcId="{9F06A64D-ECA0-4735-9FCA-B713DC855CFF}" destId="{1C2CA568-48C9-473A-86AC-FDF880C3D8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EF6A7B-15C8-4A6C-AFE9-C31C39E614DB}" type="doc">
      <dgm:prSet loTypeId="urn:microsoft.com/office/officeart/2005/8/layout/hList1" loCatId="list" qsTypeId="urn:microsoft.com/office/officeart/2005/8/quickstyle/simple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64805194-6F34-4564-A74B-C6E88B764133}">
      <dgm:prSet phldrT="[Текст]" custT="1"/>
      <dgm:spPr/>
      <dgm:t>
        <a:bodyPr/>
        <a:lstStyle/>
        <a:p>
          <a:r>
            <a:rPr lang="ru-RU" sz="1400" dirty="0"/>
            <a:t>Благоприятные перспективы для продвижения российского нарратива о природе нынешней международной системы</a:t>
          </a:r>
        </a:p>
      </dgm:t>
    </dgm:pt>
    <dgm:pt modelId="{BF60AFD8-205D-48F5-881C-AB4F72997D14}" type="parTrans" cxnId="{3FB596C6-8B7E-4CF0-AF36-5C61F55F31CA}">
      <dgm:prSet/>
      <dgm:spPr/>
      <dgm:t>
        <a:bodyPr/>
        <a:lstStyle/>
        <a:p>
          <a:endParaRPr lang="ru-RU"/>
        </a:p>
      </dgm:t>
    </dgm:pt>
    <dgm:pt modelId="{050053FD-0E41-44B3-90E0-C38643DC68F9}" type="sibTrans" cxnId="{3FB596C6-8B7E-4CF0-AF36-5C61F55F31CA}">
      <dgm:prSet/>
      <dgm:spPr/>
      <dgm:t>
        <a:bodyPr/>
        <a:lstStyle/>
        <a:p>
          <a:endParaRPr lang="ru-RU"/>
        </a:p>
      </dgm:t>
    </dgm:pt>
    <dgm:pt modelId="{A9F5A886-DEAE-4D3C-B802-398E7AB3D439}">
      <dgm:prSet phldrT="[Текст]"/>
      <dgm:spPr/>
      <dgm:t>
        <a:bodyPr/>
        <a:lstStyle/>
        <a:p>
          <a:pPr algn="just"/>
          <a:r>
            <a:rPr lang="ru-RU" dirty="0"/>
            <a:t>На протяжении последних лет российское руководство подчеркивает приоритетность национальных государств и важность суверенитета, выражая сомнение в устойчивости западной солидарности и в эффективности западной многосторонней дипломатии. </a:t>
          </a:r>
        </a:p>
      </dgm:t>
    </dgm:pt>
    <dgm:pt modelId="{8EF937FA-89E4-4BA7-977C-FE862E518F86}" type="parTrans" cxnId="{2F7CA1FB-E95F-4092-8D66-F7980C6D10E3}">
      <dgm:prSet/>
      <dgm:spPr/>
      <dgm:t>
        <a:bodyPr/>
        <a:lstStyle/>
        <a:p>
          <a:endParaRPr lang="ru-RU"/>
        </a:p>
      </dgm:t>
    </dgm:pt>
    <dgm:pt modelId="{EABD24EC-8923-486B-A394-F05BCB442585}" type="sibTrans" cxnId="{2F7CA1FB-E95F-4092-8D66-F7980C6D10E3}">
      <dgm:prSet/>
      <dgm:spPr/>
      <dgm:t>
        <a:bodyPr/>
        <a:lstStyle/>
        <a:p>
          <a:endParaRPr lang="ru-RU"/>
        </a:p>
      </dgm:t>
    </dgm:pt>
    <dgm:pt modelId="{EF45FA6A-8FDE-40D8-A923-20C2CAA65F67}">
      <dgm:prSet phldrT="[Текст]"/>
      <dgm:spPr/>
      <dgm:t>
        <a:bodyPr/>
        <a:lstStyle/>
        <a:p>
          <a:r>
            <a:rPr lang="ru-RU" dirty="0"/>
            <a:t>Заявление о том, что либеральная политическая модель уступает авторитарной по своей эффективности в условиях чрезвычайных ситуаций</a:t>
          </a:r>
        </a:p>
      </dgm:t>
    </dgm:pt>
    <dgm:pt modelId="{C70F9BF3-A367-4043-839A-62A7A724AB54}" type="parTrans" cxnId="{6E1D3ECC-13F3-487C-BFF9-947377D0055D}">
      <dgm:prSet/>
      <dgm:spPr/>
      <dgm:t>
        <a:bodyPr/>
        <a:lstStyle/>
        <a:p>
          <a:endParaRPr lang="ru-RU"/>
        </a:p>
      </dgm:t>
    </dgm:pt>
    <dgm:pt modelId="{26F6E8AF-CED9-489A-9A6F-2CB6D84A9444}" type="sibTrans" cxnId="{6E1D3ECC-13F3-487C-BFF9-947377D0055D}">
      <dgm:prSet/>
      <dgm:spPr/>
      <dgm:t>
        <a:bodyPr/>
        <a:lstStyle/>
        <a:p>
          <a:endParaRPr lang="ru-RU"/>
        </a:p>
      </dgm:t>
    </dgm:pt>
    <dgm:pt modelId="{1B199AD4-3319-4083-9187-830169003E88}">
      <dgm:prSet phldrT="[Текст]"/>
      <dgm:spPr/>
      <dgm:t>
        <a:bodyPr/>
        <a:lstStyle/>
        <a:p>
          <a:pPr algn="just"/>
          <a:r>
            <a:rPr lang="ru-RU" dirty="0"/>
            <a:t>Такой вывод представляется не вполне обоснованным, учитывая примеры относительно успешного противодействия пандемии в таких либерально-демократических странах как Новая Зеландия, Тайвань, Германия, Финляндия, Норвегия, Дания и Исландия.</a:t>
          </a:r>
        </a:p>
      </dgm:t>
    </dgm:pt>
    <dgm:pt modelId="{FD73F8E1-D64C-49BF-B462-165517F2467B}" type="parTrans" cxnId="{7E29E323-9D8C-4571-8CDB-4E49306E771A}">
      <dgm:prSet/>
      <dgm:spPr/>
      <dgm:t>
        <a:bodyPr/>
        <a:lstStyle/>
        <a:p>
          <a:endParaRPr lang="ru-RU"/>
        </a:p>
      </dgm:t>
    </dgm:pt>
    <dgm:pt modelId="{283331D8-D8FE-41F4-8E4B-6FE08026E9DE}" type="sibTrans" cxnId="{7E29E323-9D8C-4571-8CDB-4E49306E771A}">
      <dgm:prSet/>
      <dgm:spPr/>
      <dgm:t>
        <a:bodyPr/>
        <a:lstStyle/>
        <a:p>
          <a:endParaRPr lang="ru-RU"/>
        </a:p>
      </dgm:t>
    </dgm:pt>
    <dgm:pt modelId="{A2E028B0-3A3E-45C7-81F9-71BE9CDFAE95}">
      <dgm:prSet phldrT="[Текст]"/>
      <dgm:spPr/>
      <dgm:t>
        <a:bodyPr/>
        <a:lstStyle/>
        <a:p>
          <a:r>
            <a:rPr lang="ru-RU" dirty="0"/>
            <a:t>Теоретическая перспектива коррекции международных приоритетов Запада.</a:t>
          </a:r>
        </a:p>
      </dgm:t>
    </dgm:pt>
    <dgm:pt modelId="{9EAD859F-D72C-4691-B50F-6A5C755098C0}" type="parTrans" cxnId="{689E087D-E5C3-468A-ACC8-638EC6FE0781}">
      <dgm:prSet/>
      <dgm:spPr/>
      <dgm:t>
        <a:bodyPr/>
        <a:lstStyle/>
        <a:p>
          <a:endParaRPr lang="ru-RU"/>
        </a:p>
      </dgm:t>
    </dgm:pt>
    <dgm:pt modelId="{E2FB7949-FA0A-4D70-8D03-6A9869F1C936}" type="sibTrans" cxnId="{689E087D-E5C3-468A-ACC8-638EC6FE0781}">
      <dgm:prSet/>
      <dgm:spPr/>
      <dgm:t>
        <a:bodyPr/>
        <a:lstStyle/>
        <a:p>
          <a:endParaRPr lang="ru-RU"/>
        </a:p>
      </dgm:t>
    </dgm:pt>
    <dgm:pt modelId="{2BFF012A-E112-486D-9D0C-4180547601FA}">
      <dgm:prSet phldrT="[Текст]"/>
      <dgm:spPr/>
      <dgm:t>
        <a:bodyPr/>
        <a:lstStyle/>
        <a:p>
          <a:pPr algn="just"/>
          <a:r>
            <a:rPr lang="ru-RU" dirty="0"/>
            <a:t>COVID-19 и рецессия быстро расшатывают устоявшееся за последние годы представление о России как о «главной проблеме» мировой политики и «главной угрозе» интересам Запада. </a:t>
          </a:r>
        </a:p>
      </dgm:t>
    </dgm:pt>
    <dgm:pt modelId="{0A147DFD-982F-483D-AF7E-0EB939C3307F}" type="parTrans" cxnId="{9A3A8129-1361-41DD-838C-74749C5D96C3}">
      <dgm:prSet/>
      <dgm:spPr/>
      <dgm:t>
        <a:bodyPr/>
        <a:lstStyle/>
        <a:p>
          <a:endParaRPr lang="ru-RU"/>
        </a:p>
      </dgm:t>
    </dgm:pt>
    <dgm:pt modelId="{4E44C5E0-0295-4676-A2E9-686716B78915}" type="sibTrans" cxnId="{9A3A8129-1361-41DD-838C-74749C5D96C3}">
      <dgm:prSet/>
      <dgm:spPr/>
      <dgm:t>
        <a:bodyPr/>
        <a:lstStyle/>
        <a:p>
          <a:endParaRPr lang="ru-RU"/>
        </a:p>
      </dgm:t>
    </dgm:pt>
    <dgm:pt modelId="{405D0A82-D84C-4109-AD00-AC24D49FB050}">
      <dgm:prSet phldrT="[Текст]"/>
      <dgm:spPr/>
      <dgm:t>
        <a:bodyPr/>
        <a:lstStyle/>
        <a:p>
          <a:pPr algn="just"/>
          <a:r>
            <a:rPr lang="ru-RU" dirty="0"/>
            <a:t>Такой сдвиг дает возможность для «мини-перезагрузки» отношений России с Западом.</a:t>
          </a:r>
        </a:p>
      </dgm:t>
    </dgm:pt>
    <dgm:pt modelId="{545CD94C-3418-43CF-AA09-E1E50672158A}" type="parTrans" cxnId="{3FE0F7E4-845D-452B-819A-361696950C9C}">
      <dgm:prSet/>
      <dgm:spPr/>
      <dgm:t>
        <a:bodyPr/>
        <a:lstStyle/>
        <a:p>
          <a:endParaRPr lang="ru-RU"/>
        </a:p>
      </dgm:t>
    </dgm:pt>
    <dgm:pt modelId="{18FAD865-F64E-4912-B415-8D50C8D3AB96}" type="sibTrans" cxnId="{3FE0F7E4-845D-452B-819A-361696950C9C}">
      <dgm:prSet/>
      <dgm:spPr/>
      <dgm:t>
        <a:bodyPr/>
        <a:lstStyle/>
        <a:p>
          <a:endParaRPr lang="ru-RU"/>
        </a:p>
      </dgm:t>
    </dgm:pt>
    <dgm:pt modelId="{AA37A27C-FD55-43C0-8476-EE3F73950325}">
      <dgm:prSet phldrT="[Текст]"/>
      <dgm:spPr/>
      <dgm:t>
        <a:bodyPr/>
        <a:lstStyle/>
        <a:p>
          <a:pPr algn="just"/>
          <a:r>
            <a:rPr lang="ru-RU" dirty="0"/>
            <a:t>Текущий кризис не только создает дополнительные аргументы для российской пропаганды, но и обосновывает амбиции Кремля выступить в качестве одного из главных архитекторов посткризисного мирового порядка.</a:t>
          </a:r>
        </a:p>
      </dgm:t>
    </dgm:pt>
    <dgm:pt modelId="{800D336D-33FC-4350-99DF-6A0BF8D78F88}" type="parTrans" cxnId="{5D5FE36F-9F9C-424A-A44D-E6D25E85F23D}">
      <dgm:prSet/>
      <dgm:spPr/>
      <dgm:t>
        <a:bodyPr/>
        <a:lstStyle/>
        <a:p>
          <a:endParaRPr lang="ru-RU"/>
        </a:p>
      </dgm:t>
    </dgm:pt>
    <dgm:pt modelId="{BD89D646-3C2E-4024-B9AE-739262C6D8F8}" type="sibTrans" cxnId="{5D5FE36F-9F9C-424A-A44D-E6D25E85F23D}">
      <dgm:prSet/>
      <dgm:spPr/>
      <dgm:t>
        <a:bodyPr/>
        <a:lstStyle/>
        <a:p>
          <a:endParaRPr lang="ru-RU"/>
        </a:p>
      </dgm:t>
    </dgm:pt>
    <dgm:pt modelId="{F6F9D137-DDF4-4908-82D6-82A44467A43B}">
      <dgm:prSet phldrT="[Текст]"/>
      <dgm:spPr/>
      <dgm:t>
        <a:bodyPr/>
        <a:lstStyle/>
        <a:p>
          <a:pPr algn="just"/>
          <a:r>
            <a:rPr lang="ru-RU" dirty="0"/>
            <a:t>Как минимум, можно рассчитывать на предотвращение дальнейшей эскалации конфронтации и снижения давления Запада на Москву.</a:t>
          </a:r>
        </a:p>
      </dgm:t>
    </dgm:pt>
    <dgm:pt modelId="{C2661F64-9A50-4C83-AC90-F39387B5F201}" type="parTrans" cxnId="{8BCBA36A-9BD0-4789-8BC9-EB2DDDB05149}">
      <dgm:prSet/>
      <dgm:spPr/>
      <dgm:t>
        <a:bodyPr/>
        <a:lstStyle/>
        <a:p>
          <a:endParaRPr lang="ru-RU"/>
        </a:p>
      </dgm:t>
    </dgm:pt>
    <dgm:pt modelId="{CFC5A9EF-24FD-4909-AF26-DF067062E1D5}" type="sibTrans" cxnId="{8BCBA36A-9BD0-4789-8BC9-EB2DDDB05149}">
      <dgm:prSet/>
      <dgm:spPr/>
      <dgm:t>
        <a:bodyPr/>
        <a:lstStyle/>
        <a:p>
          <a:endParaRPr lang="ru-RU"/>
        </a:p>
      </dgm:t>
    </dgm:pt>
    <dgm:pt modelId="{703EA45B-B835-4C58-B7A5-450C6F312D27}" type="pres">
      <dgm:prSet presAssocID="{B5EF6A7B-15C8-4A6C-AFE9-C31C39E614DB}" presName="Name0" presStyleCnt="0">
        <dgm:presLayoutVars>
          <dgm:dir/>
          <dgm:animLvl val="lvl"/>
          <dgm:resizeHandles val="exact"/>
        </dgm:presLayoutVars>
      </dgm:prSet>
      <dgm:spPr/>
    </dgm:pt>
    <dgm:pt modelId="{7BFD16D5-4068-4C20-BA3C-DC138A1D17BF}" type="pres">
      <dgm:prSet presAssocID="{64805194-6F34-4564-A74B-C6E88B764133}" presName="composite" presStyleCnt="0"/>
      <dgm:spPr/>
    </dgm:pt>
    <dgm:pt modelId="{671C81F5-95A7-4D3C-8471-F057CCF0F1CA}" type="pres">
      <dgm:prSet presAssocID="{64805194-6F34-4564-A74B-C6E88B7641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CEA4E61-B32D-4307-ACCA-C44027BB8CF1}" type="pres">
      <dgm:prSet presAssocID="{64805194-6F34-4564-A74B-C6E88B764133}" presName="desTx" presStyleLbl="alignAccFollowNode1" presStyleIdx="0" presStyleCnt="3">
        <dgm:presLayoutVars>
          <dgm:bulletEnabled val="1"/>
        </dgm:presLayoutVars>
      </dgm:prSet>
      <dgm:spPr/>
    </dgm:pt>
    <dgm:pt modelId="{652966BE-9DEB-400D-B4BF-09E7134CAFF5}" type="pres">
      <dgm:prSet presAssocID="{050053FD-0E41-44B3-90E0-C38643DC68F9}" presName="space" presStyleCnt="0"/>
      <dgm:spPr/>
    </dgm:pt>
    <dgm:pt modelId="{0DF8B3BD-2003-40D0-AFF1-2C06F4FA857F}" type="pres">
      <dgm:prSet presAssocID="{EF45FA6A-8FDE-40D8-A923-20C2CAA65F67}" presName="composite" presStyleCnt="0"/>
      <dgm:spPr/>
    </dgm:pt>
    <dgm:pt modelId="{4A6C8F99-C6B2-462F-8538-CE1F958E5FC8}" type="pres">
      <dgm:prSet presAssocID="{EF45FA6A-8FDE-40D8-A923-20C2CAA65F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4D2BE9C-CADD-43ED-B033-9B47F10D3B7B}" type="pres">
      <dgm:prSet presAssocID="{EF45FA6A-8FDE-40D8-A923-20C2CAA65F67}" presName="desTx" presStyleLbl="alignAccFollowNode1" presStyleIdx="1" presStyleCnt="3">
        <dgm:presLayoutVars>
          <dgm:bulletEnabled val="1"/>
        </dgm:presLayoutVars>
      </dgm:prSet>
      <dgm:spPr/>
    </dgm:pt>
    <dgm:pt modelId="{6D95BB76-8E04-4555-92CC-C786D6DE8A8F}" type="pres">
      <dgm:prSet presAssocID="{26F6E8AF-CED9-489A-9A6F-2CB6D84A9444}" presName="space" presStyleCnt="0"/>
      <dgm:spPr/>
    </dgm:pt>
    <dgm:pt modelId="{A172C638-3E98-4613-BABB-4678D8249E97}" type="pres">
      <dgm:prSet presAssocID="{A2E028B0-3A3E-45C7-81F9-71BE9CDFAE95}" presName="composite" presStyleCnt="0"/>
      <dgm:spPr/>
    </dgm:pt>
    <dgm:pt modelId="{AF58F1E2-5F27-4BB5-A275-CCE0069752F7}" type="pres">
      <dgm:prSet presAssocID="{A2E028B0-3A3E-45C7-81F9-71BE9CDFAE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534F56D-B838-4142-80B3-15A2E19E6C4C}" type="pres">
      <dgm:prSet presAssocID="{A2E028B0-3A3E-45C7-81F9-71BE9CDFAE9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4463104-7C0D-4C13-8F4C-5FB24B1474EB}" type="presOf" srcId="{B5EF6A7B-15C8-4A6C-AFE9-C31C39E614DB}" destId="{703EA45B-B835-4C58-B7A5-450C6F312D27}" srcOrd="0" destOrd="0" presId="urn:microsoft.com/office/officeart/2005/8/layout/hList1"/>
    <dgm:cxn modelId="{7E29E323-9D8C-4571-8CDB-4E49306E771A}" srcId="{EF45FA6A-8FDE-40D8-A923-20C2CAA65F67}" destId="{1B199AD4-3319-4083-9187-830169003E88}" srcOrd="0" destOrd="0" parTransId="{FD73F8E1-D64C-49BF-B462-165517F2467B}" sibTransId="{283331D8-D8FE-41F4-8E4B-6FE08026E9DE}"/>
    <dgm:cxn modelId="{9A3A8129-1361-41DD-838C-74749C5D96C3}" srcId="{A2E028B0-3A3E-45C7-81F9-71BE9CDFAE95}" destId="{2BFF012A-E112-486D-9D0C-4180547601FA}" srcOrd="0" destOrd="0" parTransId="{0A147DFD-982F-483D-AF7E-0EB939C3307F}" sibTransId="{4E44C5E0-0295-4676-A2E9-686716B78915}"/>
    <dgm:cxn modelId="{AAC1CC5F-7BE0-480E-8ECD-3349075A44E6}" type="presOf" srcId="{EF45FA6A-8FDE-40D8-A923-20C2CAA65F67}" destId="{4A6C8F99-C6B2-462F-8538-CE1F958E5FC8}" srcOrd="0" destOrd="0" presId="urn:microsoft.com/office/officeart/2005/8/layout/hList1"/>
    <dgm:cxn modelId="{58B28E62-03B2-4A3D-9DDF-C2CF075FB902}" type="presOf" srcId="{1B199AD4-3319-4083-9187-830169003E88}" destId="{14D2BE9C-CADD-43ED-B033-9B47F10D3B7B}" srcOrd="0" destOrd="0" presId="urn:microsoft.com/office/officeart/2005/8/layout/hList1"/>
    <dgm:cxn modelId="{875F106A-26B3-4B74-A4FA-1ADE330DFE25}" type="presOf" srcId="{A9F5A886-DEAE-4D3C-B802-398E7AB3D439}" destId="{7CEA4E61-B32D-4307-ACCA-C44027BB8CF1}" srcOrd="0" destOrd="0" presId="urn:microsoft.com/office/officeart/2005/8/layout/hList1"/>
    <dgm:cxn modelId="{8BCBA36A-9BD0-4789-8BC9-EB2DDDB05149}" srcId="{A2E028B0-3A3E-45C7-81F9-71BE9CDFAE95}" destId="{F6F9D137-DDF4-4908-82D6-82A44467A43B}" srcOrd="2" destOrd="0" parTransId="{C2661F64-9A50-4C83-AC90-F39387B5F201}" sibTransId="{CFC5A9EF-24FD-4909-AF26-DF067062E1D5}"/>
    <dgm:cxn modelId="{9B790F4E-D96C-4C53-9D3C-DF24194E64F9}" type="presOf" srcId="{F6F9D137-DDF4-4908-82D6-82A44467A43B}" destId="{4534F56D-B838-4142-80B3-15A2E19E6C4C}" srcOrd="0" destOrd="2" presId="urn:microsoft.com/office/officeart/2005/8/layout/hList1"/>
    <dgm:cxn modelId="{5D5FE36F-9F9C-424A-A44D-E6D25E85F23D}" srcId="{64805194-6F34-4564-A74B-C6E88B764133}" destId="{AA37A27C-FD55-43C0-8476-EE3F73950325}" srcOrd="1" destOrd="0" parTransId="{800D336D-33FC-4350-99DF-6A0BF8D78F88}" sibTransId="{BD89D646-3C2E-4024-B9AE-739262C6D8F8}"/>
    <dgm:cxn modelId="{2B26ED7C-92F0-4E10-A905-D750D75FE272}" type="presOf" srcId="{A2E028B0-3A3E-45C7-81F9-71BE9CDFAE95}" destId="{AF58F1E2-5F27-4BB5-A275-CCE0069752F7}" srcOrd="0" destOrd="0" presId="urn:microsoft.com/office/officeart/2005/8/layout/hList1"/>
    <dgm:cxn modelId="{689E087D-E5C3-468A-ACC8-638EC6FE0781}" srcId="{B5EF6A7B-15C8-4A6C-AFE9-C31C39E614DB}" destId="{A2E028B0-3A3E-45C7-81F9-71BE9CDFAE95}" srcOrd="2" destOrd="0" parTransId="{9EAD859F-D72C-4691-B50F-6A5C755098C0}" sibTransId="{E2FB7949-FA0A-4D70-8D03-6A9869F1C936}"/>
    <dgm:cxn modelId="{36AB2A8A-55DA-4FAC-8BD6-42AA191F2D98}" type="presOf" srcId="{2BFF012A-E112-486D-9D0C-4180547601FA}" destId="{4534F56D-B838-4142-80B3-15A2E19E6C4C}" srcOrd="0" destOrd="0" presId="urn:microsoft.com/office/officeart/2005/8/layout/hList1"/>
    <dgm:cxn modelId="{3FB596C6-8B7E-4CF0-AF36-5C61F55F31CA}" srcId="{B5EF6A7B-15C8-4A6C-AFE9-C31C39E614DB}" destId="{64805194-6F34-4564-A74B-C6E88B764133}" srcOrd="0" destOrd="0" parTransId="{BF60AFD8-205D-48F5-881C-AB4F72997D14}" sibTransId="{050053FD-0E41-44B3-90E0-C38643DC68F9}"/>
    <dgm:cxn modelId="{6E1D3ECC-13F3-487C-BFF9-947377D0055D}" srcId="{B5EF6A7B-15C8-4A6C-AFE9-C31C39E614DB}" destId="{EF45FA6A-8FDE-40D8-A923-20C2CAA65F67}" srcOrd="1" destOrd="0" parTransId="{C70F9BF3-A367-4043-839A-62A7A724AB54}" sibTransId="{26F6E8AF-CED9-489A-9A6F-2CB6D84A9444}"/>
    <dgm:cxn modelId="{38FDBFD8-07ED-4565-8E64-122F1186596B}" type="presOf" srcId="{AA37A27C-FD55-43C0-8476-EE3F73950325}" destId="{7CEA4E61-B32D-4307-ACCA-C44027BB8CF1}" srcOrd="0" destOrd="1" presId="urn:microsoft.com/office/officeart/2005/8/layout/hList1"/>
    <dgm:cxn modelId="{3FE0F7E4-845D-452B-819A-361696950C9C}" srcId="{A2E028B0-3A3E-45C7-81F9-71BE9CDFAE95}" destId="{405D0A82-D84C-4109-AD00-AC24D49FB050}" srcOrd="1" destOrd="0" parTransId="{545CD94C-3418-43CF-AA09-E1E50672158A}" sibTransId="{18FAD865-F64E-4912-B415-8D50C8D3AB96}"/>
    <dgm:cxn modelId="{148D41E8-3A01-406D-8D41-C60D8DCD876F}" type="presOf" srcId="{64805194-6F34-4564-A74B-C6E88B764133}" destId="{671C81F5-95A7-4D3C-8471-F057CCF0F1CA}" srcOrd="0" destOrd="0" presId="urn:microsoft.com/office/officeart/2005/8/layout/hList1"/>
    <dgm:cxn modelId="{DAD43DF6-1124-40B7-A150-3C5E3C48F63C}" type="presOf" srcId="{405D0A82-D84C-4109-AD00-AC24D49FB050}" destId="{4534F56D-B838-4142-80B3-15A2E19E6C4C}" srcOrd="0" destOrd="1" presId="urn:microsoft.com/office/officeart/2005/8/layout/hList1"/>
    <dgm:cxn modelId="{2F7CA1FB-E95F-4092-8D66-F7980C6D10E3}" srcId="{64805194-6F34-4564-A74B-C6E88B764133}" destId="{A9F5A886-DEAE-4D3C-B802-398E7AB3D439}" srcOrd="0" destOrd="0" parTransId="{8EF937FA-89E4-4BA7-977C-FE862E518F86}" sibTransId="{EABD24EC-8923-486B-A394-F05BCB442585}"/>
    <dgm:cxn modelId="{C7BA21E0-AF6E-4B94-A5D2-A013607A7356}" type="presParOf" srcId="{703EA45B-B835-4C58-B7A5-450C6F312D27}" destId="{7BFD16D5-4068-4C20-BA3C-DC138A1D17BF}" srcOrd="0" destOrd="0" presId="urn:microsoft.com/office/officeart/2005/8/layout/hList1"/>
    <dgm:cxn modelId="{A70B252F-5F0F-46DB-A468-AB242F2E66AB}" type="presParOf" srcId="{7BFD16D5-4068-4C20-BA3C-DC138A1D17BF}" destId="{671C81F5-95A7-4D3C-8471-F057CCF0F1CA}" srcOrd="0" destOrd="0" presId="urn:microsoft.com/office/officeart/2005/8/layout/hList1"/>
    <dgm:cxn modelId="{533CAF2F-F6A7-4ABB-B4CE-4454F61E0CC4}" type="presParOf" srcId="{7BFD16D5-4068-4C20-BA3C-DC138A1D17BF}" destId="{7CEA4E61-B32D-4307-ACCA-C44027BB8CF1}" srcOrd="1" destOrd="0" presId="urn:microsoft.com/office/officeart/2005/8/layout/hList1"/>
    <dgm:cxn modelId="{C0D8A415-79E2-4133-BA99-5632961029F7}" type="presParOf" srcId="{703EA45B-B835-4C58-B7A5-450C6F312D27}" destId="{652966BE-9DEB-400D-B4BF-09E7134CAFF5}" srcOrd="1" destOrd="0" presId="urn:microsoft.com/office/officeart/2005/8/layout/hList1"/>
    <dgm:cxn modelId="{36A523B9-E666-4DD5-8E2B-2E311B8F1FAB}" type="presParOf" srcId="{703EA45B-B835-4C58-B7A5-450C6F312D27}" destId="{0DF8B3BD-2003-40D0-AFF1-2C06F4FA857F}" srcOrd="2" destOrd="0" presId="urn:microsoft.com/office/officeart/2005/8/layout/hList1"/>
    <dgm:cxn modelId="{FF729AEC-8DEC-4E6F-80FF-4DD5CFCA30A8}" type="presParOf" srcId="{0DF8B3BD-2003-40D0-AFF1-2C06F4FA857F}" destId="{4A6C8F99-C6B2-462F-8538-CE1F958E5FC8}" srcOrd="0" destOrd="0" presId="urn:microsoft.com/office/officeart/2005/8/layout/hList1"/>
    <dgm:cxn modelId="{882A7232-7BE7-4D41-B293-D7453E952D3E}" type="presParOf" srcId="{0DF8B3BD-2003-40D0-AFF1-2C06F4FA857F}" destId="{14D2BE9C-CADD-43ED-B033-9B47F10D3B7B}" srcOrd="1" destOrd="0" presId="urn:microsoft.com/office/officeart/2005/8/layout/hList1"/>
    <dgm:cxn modelId="{786B08DF-A916-4B42-9015-2353C0EAFBFA}" type="presParOf" srcId="{703EA45B-B835-4C58-B7A5-450C6F312D27}" destId="{6D95BB76-8E04-4555-92CC-C786D6DE8A8F}" srcOrd="3" destOrd="0" presId="urn:microsoft.com/office/officeart/2005/8/layout/hList1"/>
    <dgm:cxn modelId="{9220D756-1614-42A8-AC1B-57B2A985AD1E}" type="presParOf" srcId="{703EA45B-B835-4C58-B7A5-450C6F312D27}" destId="{A172C638-3E98-4613-BABB-4678D8249E97}" srcOrd="4" destOrd="0" presId="urn:microsoft.com/office/officeart/2005/8/layout/hList1"/>
    <dgm:cxn modelId="{F35F2A75-8716-4E9C-BAE2-C12091305C3F}" type="presParOf" srcId="{A172C638-3E98-4613-BABB-4678D8249E97}" destId="{AF58F1E2-5F27-4BB5-A275-CCE0069752F7}" srcOrd="0" destOrd="0" presId="urn:microsoft.com/office/officeart/2005/8/layout/hList1"/>
    <dgm:cxn modelId="{5C438229-76F2-4F90-BB98-3EC4B4C01591}" type="presParOf" srcId="{A172C638-3E98-4613-BABB-4678D8249E97}" destId="{4534F56D-B838-4142-80B3-15A2E19E6C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69D6B0-81C2-4249-936E-2D78EDF3D9B3}" type="doc">
      <dgm:prSet loTypeId="urn:microsoft.com/office/officeart/2005/8/layout/vList2" loCatId="list" qsTypeId="urn:microsoft.com/office/officeart/2005/8/quickstyle/simple3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7A6B4F5-D4CD-44B4-AAA7-00214F3A5C93}">
      <dgm:prSet phldrT="[Текст]"/>
      <dgm:spPr/>
      <dgm:t>
        <a:bodyPr/>
        <a:lstStyle/>
        <a:p>
          <a:r>
            <a:rPr lang="ru-RU" dirty="0"/>
            <a:t>Перспективы устойчивого восстановления мировых цен на нефть остаются неясными</a:t>
          </a:r>
        </a:p>
      </dgm:t>
    </dgm:pt>
    <dgm:pt modelId="{22550B80-256F-4C85-9E76-3D1C4F20385B}" type="parTrans" cxnId="{6F9943D3-15E6-4331-9E7B-6DD0B798A3CD}">
      <dgm:prSet/>
      <dgm:spPr/>
      <dgm:t>
        <a:bodyPr/>
        <a:lstStyle/>
        <a:p>
          <a:endParaRPr lang="ru-RU"/>
        </a:p>
      </dgm:t>
    </dgm:pt>
    <dgm:pt modelId="{459B4B4A-B409-446D-9CD4-DA2DDD682F41}" type="sibTrans" cxnId="{6F9943D3-15E6-4331-9E7B-6DD0B798A3CD}">
      <dgm:prSet/>
      <dgm:spPr/>
      <dgm:t>
        <a:bodyPr/>
        <a:lstStyle/>
        <a:p>
          <a:endParaRPr lang="ru-RU"/>
        </a:p>
      </dgm:t>
    </dgm:pt>
    <dgm:pt modelId="{8ADD6816-AD38-45DF-B51A-094E41EA0761}">
      <dgm:prSet phldrT="[Текст]"/>
      <dgm:spPr/>
      <dgm:t>
        <a:bodyPr/>
        <a:lstStyle/>
        <a:p>
          <a:r>
            <a:rPr lang="ru-RU" dirty="0"/>
            <a:t>Накопленные финансовые резервы России будут сокращаться</a:t>
          </a:r>
        </a:p>
      </dgm:t>
    </dgm:pt>
    <dgm:pt modelId="{C9A0B7C7-71E5-4EE7-8FBF-291C8C8DEBB4}" type="parTrans" cxnId="{FE67F72D-2855-4375-A3BD-8CF9C230B229}">
      <dgm:prSet/>
      <dgm:spPr/>
      <dgm:t>
        <a:bodyPr/>
        <a:lstStyle/>
        <a:p>
          <a:endParaRPr lang="ru-RU"/>
        </a:p>
      </dgm:t>
    </dgm:pt>
    <dgm:pt modelId="{B9C82039-E6FC-461E-8205-377B7DF64FD6}" type="sibTrans" cxnId="{FE67F72D-2855-4375-A3BD-8CF9C230B229}">
      <dgm:prSet/>
      <dgm:spPr/>
      <dgm:t>
        <a:bodyPr/>
        <a:lstStyle/>
        <a:p>
          <a:endParaRPr lang="ru-RU"/>
        </a:p>
      </dgm:t>
    </dgm:pt>
    <dgm:pt modelId="{BDD7CB23-F4E2-4F97-B050-2EA869A72DE5}">
      <dgm:prSet phldrT="[Текст]"/>
      <dgm:spPr/>
      <dgm:t>
        <a:bodyPr/>
        <a:lstStyle/>
        <a:p>
          <a:r>
            <a:rPr lang="ru-RU" dirty="0"/>
            <a:t>Угроза вытеснения страны на периферию мировой экономики будет усиливаться</a:t>
          </a:r>
        </a:p>
      </dgm:t>
    </dgm:pt>
    <dgm:pt modelId="{79247957-13BF-4615-AD90-DDC22635F3F7}" type="parTrans" cxnId="{184D14FF-AB38-4957-8ADE-9DDAAE724D11}">
      <dgm:prSet/>
      <dgm:spPr/>
      <dgm:t>
        <a:bodyPr/>
        <a:lstStyle/>
        <a:p>
          <a:endParaRPr lang="ru-RU"/>
        </a:p>
      </dgm:t>
    </dgm:pt>
    <dgm:pt modelId="{E5841650-0E94-42D5-A85D-984012F3B3FF}" type="sibTrans" cxnId="{184D14FF-AB38-4957-8ADE-9DDAAE724D11}">
      <dgm:prSet/>
      <dgm:spPr/>
      <dgm:t>
        <a:bodyPr/>
        <a:lstStyle/>
        <a:p>
          <a:endParaRPr lang="ru-RU"/>
        </a:p>
      </dgm:t>
    </dgm:pt>
    <dgm:pt modelId="{78187FBB-946D-44C6-93F8-0D7E66575884}">
      <dgm:prSet phldrT="[Текст]"/>
      <dgm:spPr/>
      <dgm:t>
        <a:bodyPr/>
        <a:lstStyle/>
        <a:p>
          <a:r>
            <a:rPr lang="ru-RU" dirty="0"/>
            <a:t>Сроки выхода российской экономики на среднемировые темы роста будут пересматриваться</a:t>
          </a:r>
        </a:p>
      </dgm:t>
    </dgm:pt>
    <dgm:pt modelId="{1C13A395-A715-4F1C-B527-24880B2103DA}" type="parTrans" cxnId="{BB21F79D-F8A6-4C5F-9179-9E46C825E2A0}">
      <dgm:prSet/>
      <dgm:spPr/>
      <dgm:t>
        <a:bodyPr/>
        <a:lstStyle/>
        <a:p>
          <a:endParaRPr lang="ru-RU"/>
        </a:p>
      </dgm:t>
    </dgm:pt>
    <dgm:pt modelId="{6F7B7678-8CFC-424C-8CAF-B77AF144B405}" type="sibTrans" cxnId="{BB21F79D-F8A6-4C5F-9179-9E46C825E2A0}">
      <dgm:prSet/>
      <dgm:spPr/>
      <dgm:t>
        <a:bodyPr/>
        <a:lstStyle/>
        <a:p>
          <a:endParaRPr lang="ru-RU"/>
        </a:p>
      </dgm:t>
    </dgm:pt>
    <dgm:pt modelId="{FBB2BC2D-F8D6-4D30-A87E-62608743222F}" type="pres">
      <dgm:prSet presAssocID="{9669D6B0-81C2-4249-936E-2D78EDF3D9B3}" presName="linear" presStyleCnt="0">
        <dgm:presLayoutVars>
          <dgm:animLvl val="lvl"/>
          <dgm:resizeHandles val="exact"/>
        </dgm:presLayoutVars>
      </dgm:prSet>
      <dgm:spPr/>
    </dgm:pt>
    <dgm:pt modelId="{5827EE0F-9533-46AB-A7F3-3FA5E4B1ABD7}" type="pres">
      <dgm:prSet presAssocID="{37A6B4F5-D4CD-44B4-AAA7-00214F3A5C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1D81DD-9741-4193-BC33-1E19FB128F78}" type="pres">
      <dgm:prSet presAssocID="{459B4B4A-B409-446D-9CD4-DA2DDD682F41}" presName="spacer" presStyleCnt="0"/>
      <dgm:spPr/>
    </dgm:pt>
    <dgm:pt modelId="{99AD66D2-7DCF-4093-A152-2DDC168781A5}" type="pres">
      <dgm:prSet presAssocID="{8ADD6816-AD38-45DF-B51A-094E41EA07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3F0E08-3145-43C6-A01E-60657B2D9FC6}" type="pres">
      <dgm:prSet presAssocID="{B9C82039-E6FC-461E-8205-377B7DF64FD6}" presName="spacer" presStyleCnt="0"/>
      <dgm:spPr/>
    </dgm:pt>
    <dgm:pt modelId="{88381011-0920-49AE-8422-3D6071E425B7}" type="pres">
      <dgm:prSet presAssocID="{78187FBB-946D-44C6-93F8-0D7E665758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FC14AA-C8D2-4EFD-B9D3-BEA9839FC751}" type="pres">
      <dgm:prSet presAssocID="{6F7B7678-8CFC-424C-8CAF-B77AF144B405}" presName="spacer" presStyleCnt="0"/>
      <dgm:spPr/>
    </dgm:pt>
    <dgm:pt modelId="{6E5A9B07-2534-4116-AE41-4B4A92F3675A}" type="pres">
      <dgm:prSet presAssocID="{BDD7CB23-F4E2-4F97-B050-2EA869A72D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E67F72D-2855-4375-A3BD-8CF9C230B229}" srcId="{9669D6B0-81C2-4249-936E-2D78EDF3D9B3}" destId="{8ADD6816-AD38-45DF-B51A-094E41EA0761}" srcOrd="1" destOrd="0" parTransId="{C9A0B7C7-71E5-4EE7-8FBF-291C8C8DEBB4}" sibTransId="{B9C82039-E6FC-461E-8205-377B7DF64FD6}"/>
    <dgm:cxn modelId="{BB21F79D-F8A6-4C5F-9179-9E46C825E2A0}" srcId="{9669D6B0-81C2-4249-936E-2D78EDF3D9B3}" destId="{78187FBB-946D-44C6-93F8-0D7E66575884}" srcOrd="2" destOrd="0" parTransId="{1C13A395-A715-4F1C-B527-24880B2103DA}" sibTransId="{6F7B7678-8CFC-424C-8CAF-B77AF144B405}"/>
    <dgm:cxn modelId="{DCFB90B0-DEC4-45B4-86DF-D018A8AA7EA8}" type="presOf" srcId="{8ADD6816-AD38-45DF-B51A-094E41EA0761}" destId="{99AD66D2-7DCF-4093-A152-2DDC168781A5}" srcOrd="0" destOrd="0" presId="urn:microsoft.com/office/officeart/2005/8/layout/vList2"/>
    <dgm:cxn modelId="{A14183C3-4361-48CA-B9BD-348B11125593}" type="presOf" srcId="{BDD7CB23-F4E2-4F97-B050-2EA869A72DE5}" destId="{6E5A9B07-2534-4116-AE41-4B4A92F3675A}" srcOrd="0" destOrd="0" presId="urn:microsoft.com/office/officeart/2005/8/layout/vList2"/>
    <dgm:cxn modelId="{57C8D8C5-9810-44DE-95E0-01327E09A011}" type="presOf" srcId="{37A6B4F5-D4CD-44B4-AAA7-00214F3A5C93}" destId="{5827EE0F-9533-46AB-A7F3-3FA5E4B1ABD7}" srcOrd="0" destOrd="0" presId="urn:microsoft.com/office/officeart/2005/8/layout/vList2"/>
    <dgm:cxn modelId="{82B3A8CC-C1E1-49CB-B415-DAED2BC474C4}" type="presOf" srcId="{78187FBB-946D-44C6-93F8-0D7E66575884}" destId="{88381011-0920-49AE-8422-3D6071E425B7}" srcOrd="0" destOrd="0" presId="urn:microsoft.com/office/officeart/2005/8/layout/vList2"/>
    <dgm:cxn modelId="{6F9943D3-15E6-4331-9E7B-6DD0B798A3CD}" srcId="{9669D6B0-81C2-4249-936E-2D78EDF3D9B3}" destId="{37A6B4F5-D4CD-44B4-AAA7-00214F3A5C93}" srcOrd="0" destOrd="0" parTransId="{22550B80-256F-4C85-9E76-3D1C4F20385B}" sibTransId="{459B4B4A-B409-446D-9CD4-DA2DDD682F41}"/>
    <dgm:cxn modelId="{68FA04FD-95C6-46EA-9C57-77FB137CE272}" type="presOf" srcId="{9669D6B0-81C2-4249-936E-2D78EDF3D9B3}" destId="{FBB2BC2D-F8D6-4D30-A87E-62608743222F}" srcOrd="0" destOrd="0" presId="urn:microsoft.com/office/officeart/2005/8/layout/vList2"/>
    <dgm:cxn modelId="{184D14FF-AB38-4957-8ADE-9DDAAE724D11}" srcId="{9669D6B0-81C2-4249-936E-2D78EDF3D9B3}" destId="{BDD7CB23-F4E2-4F97-B050-2EA869A72DE5}" srcOrd="3" destOrd="0" parTransId="{79247957-13BF-4615-AD90-DDC22635F3F7}" sibTransId="{E5841650-0E94-42D5-A85D-984012F3B3FF}"/>
    <dgm:cxn modelId="{90832910-5F56-4BB1-8E5E-3E606FE4054B}" type="presParOf" srcId="{FBB2BC2D-F8D6-4D30-A87E-62608743222F}" destId="{5827EE0F-9533-46AB-A7F3-3FA5E4B1ABD7}" srcOrd="0" destOrd="0" presId="urn:microsoft.com/office/officeart/2005/8/layout/vList2"/>
    <dgm:cxn modelId="{BF93DB0E-BF92-48E2-9EAB-48271E0DECC2}" type="presParOf" srcId="{FBB2BC2D-F8D6-4D30-A87E-62608743222F}" destId="{271D81DD-9741-4193-BC33-1E19FB128F78}" srcOrd="1" destOrd="0" presId="urn:microsoft.com/office/officeart/2005/8/layout/vList2"/>
    <dgm:cxn modelId="{40261980-5D87-4215-A1BE-1DFB0CDA669F}" type="presParOf" srcId="{FBB2BC2D-F8D6-4D30-A87E-62608743222F}" destId="{99AD66D2-7DCF-4093-A152-2DDC168781A5}" srcOrd="2" destOrd="0" presId="urn:microsoft.com/office/officeart/2005/8/layout/vList2"/>
    <dgm:cxn modelId="{485A83EF-BD30-4070-924F-10AA0D157D4C}" type="presParOf" srcId="{FBB2BC2D-F8D6-4D30-A87E-62608743222F}" destId="{8C3F0E08-3145-43C6-A01E-60657B2D9FC6}" srcOrd="3" destOrd="0" presId="urn:microsoft.com/office/officeart/2005/8/layout/vList2"/>
    <dgm:cxn modelId="{582C0168-0DAE-4E68-83E9-3C7D287ABB6B}" type="presParOf" srcId="{FBB2BC2D-F8D6-4D30-A87E-62608743222F}" destId="{88381011-0920-49AE-8422-3D6071E425B7}" srcOrd="4" destOrd="0" presId="urn:microsoft.com/office/officeart/2005/8/layout/vList2"/>
    <dgm:cxn modelId="{AD45C123-E800-4992-9922-ADEA5F634CBB}" type="presParOf" srcId="{FBB2BC2D-F8D6-4D30-A87E-62608743222F}" destId="{EDFC14AA-C8D2-4EFD-B9D3-BEA9839FC751}" srcOrd="5" destOrd="0" presId="urn:microsoft.com/office/officeart/2005/8/layout/vList2"/>
    <dgm:cxn modelId="{5628D3E9-98E5-42C5-9985-083BB20793F3}" type="presParOf" srcId="{FBB2BC2D-F8D6-4D30-A87E-62608743222F}" destId="{6E5A9B07-2534-4116-AE41-4B4A92F367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50E5D-398A-4505-9EC9-7D369FEB7689}" type="doc">
      <dgm:prSet loTypeId="urn:microsoft.com/office/officeart/2005/8/layout/arrow4" loCatId="relationship" qsTypeId="urn:microsoft.com/office/officeart/2005/8/quickstyle/simple3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BBF782F6-4A35-415A-8167-9A454DFC7A8E}">
      <dgm:prSet phldrT="[Текст]"/>
      <dgm:spPr/>
      <dgm:t>
        <a:bodyPr/>
        <a:lstStyle/>
        <a:p>
          <a:pPr algn="just"/>
          <a:r>
            <a:rPr lang="ru-RU" dirty="0">
              <a:latin typeface="+mj-lt"/>
            </a:rPr>
            <a:t>Россия, как и Соединенные Штаты, никогда </a:t>
          </a:r>
          <a:r>
            <a:rPr lang="ru-RU" u="sng" dirty="0">
              <a:latin typeface="+mj-lt"/>
            </a:rPr>
            <a:t>не была лидером в разработке принципов и механизмов многосторонности</a:t>
          </a:r>
          <a:r>
            <a:rPr lang="ru-RU" dirty="0">
              <a:latin typeface="+mj-lt"/>
            </a:rPr>
            <a:t>. В Москве традиционно придавали больше значения многополярности или полицентризму. </a:t>
          </a:r>
        </a:p>
        <a:p>
          <a:pPr algn="l"/>
          <a:endParaRPr lang="ru-RU" dirty="0"/>
        </a:p>
      </dgm:t>
    </dgm:pt>
    <dgm:pt modelId="{947DB836-F9D3-4596-9B4E-00E3E405C2DF}" type="parTrans" cxnId="{D2ECFD6A-19EC-46F1-AA5A-E540258FB9F5}">
      <dgm:prSet/>
      <dgm:spPr/>
      <dgm:t>
        <a:bodyPr/>
        <a:lstStyle/>
        <a:p>
          <a:endParaRPr lang="ru-RU"/>
        </a:p>
      </dgm:t>
    </dgm:pt>
    <dgm:pt modelId="{52974E39-4BAC-4A21-AE28-A27E30E02206}" type="sibTrans" cxnId="{D2ECFD6A-19EC-46F1-AA5A-E540258FB9F5}">
      <dgm:prSet/>
      <dgm:spPr/>
      <dgm:t>
        <a:bodyPr/>
        <a:lstStyle/>
        <a:p>
          <a:endParaRPr lang="ru-RU"/>
        </a:p>
      </dgm:t>
    </dgm:pt>
    <dgm:pt modelId="{ABDA0A54-0430-4AFC-9723-BA198F51B954}">
      <dgm:prSet phldrT="[Текст]"/>
      <dgm:spPr/>
      <dgm:t>
        <a:bodyPr/>
        <a:lstStyle/>
        <a:p>
          <a:pPr algn="just"/>
          <a:r>
            <a:rPr lang="ru-RU" dirty="0">
              <a:latin typeface="+mj-lt"/>
            </a:rPr>
            <a:t>С другой стороны, масштабы глобальных проблем, высветившихся в 2020 г., позволяют России попытаться </a:t>
          </a:r>
          <a:r>
            <a:rPr lang="ru-RU" u="sng" dirty="0">
              <a:latin typeface="+mj-lt"/>
            </a:rPr>
            <a:t>позиционировать себя как ответственного игрока мировой политики, готового к международному сотрудничеству </a:t>
          </a:r>
          <a:r>
            <a:rPr lang="ru-RU" dirty="0">
              <a:latin typeface="+mj-lt"/>
            </a:rPr>
            <a:t>поверх идеологических барьеров и политических разногласий</a:t>
          </a:r>
          <a:r>
            <a:rPr lang="ru-RU" dirty="0"/>
            <a:t>.</a:t>
          </a:r>
        </a:p>
      </dgm:t>
    </dgm:pt>
    <dgm:pt modelId="{D9E623B6-BAA9-4922-B80C-EB42B504ED8A}" type="parTrans" cxnId="{67F59EED-15CF-475C-875B-9867B49DB86C}">
      <dgm:prSet/>
      <dgm:spPr/>
      <dgm:t>
        <a:bodyPr/>
        <a:lstStyle/>
        <a:p>
          <a:endParaRPr lang="ru-RU"/>
        </a:p>
      </dgm:t>
    </dgm:pt>
    <dgm:pt modelId="{E98F383F-C54C-485B-9AA2-4127F8DB8CC0}" type="sibTrans" cxnId="{67F59EED-15CF-475C-875B-9867B49DB86C}">
      <dgm:prSet/>
      <dgm:spPr/>
      <dgm:t>
        <a:bodyPr/>
        <a:lstStyle/>
        <a:p>
          <a:endParaRPr lang="ru-RU"/>
        </a:p>
      </dgm:t>
    </dgm:pt>
    <dgm:pt modelId="{5B4EE4DE-E2CE-462F-8664-FE38DE2FEA6D}" type="pres">
      <dgm:prSet presAssocID="{2E050E5D-398A-4505-9EC9-7D369FEB7689}" presName="compositeShape" presStyleCnt="0">
        <dgm:presLayoutVars>
          <dgm:chMax val="2"/>
          <dgm:dir/>
          <dgm:resizeHandles val="exact"/>
        </dgm:presLayoutVars>
      </dgm:prSet>
      <dgm:spPr/>
    </dgm:pt>
    <dgm:pt modelId="{3BA34D04-658B-4329-BED2-FCE9B29B42AC}" type="pres">
      <dgm:prSet presAssocID="{BBF782F6-4A35-415A-8167-9A454DFC7A8E}" presName="upArrow" presStyleLbl="node1" presStyleIdx="0" presStyleCnt="2"/>
      <dgm:spPr/>
    </dgm:pt>
    <dgm:pt modelId="{82E64737-1C29-479C-9F2F-87B7598DCA5C}" type="pres">
      <dgm:prSet presAssocID="{BBF782F6-4A35-415A-8167-9A454DFC7A8E}" presName="upArrowText" presStyleLbl="revTx" presStyleIdx="0" presStyleCnt="2" custScaleX="103072" custScaleY="77911" custLinFactNeighborX="4943" custLinFactNeighborY="-8379">
        <dgm:presLayoutVars>
          <dgm:chMax val="0"/>
          <dgm:bulletEnabled val="1"/>
        </dgm:presLayoutVars>
      </dgm:prSet>
      <dgm:spPr/>
    </dgm:pt>
    <dgm:pt modelId="{6613A030-6425-4B53-9377-55E0C28B43CD}" type="pres">
      <dgm:prSet presAssocID="{ABDA0A54-0430-4AFC-9723-BA198F51B954}" presName="downArrow" presStyleLbl="node1" presStyleIdx="1" presStyleCnt="2"/>
      <dgm:spPr/>
    </dgm:pt>
    <dgm:pt modelId="{36DC59DD-1E07-4A00-8E11-5268DA010F8D}" type="pres">
      <dgm:prSet presAssocID="{ABDA0A54-0430-4AFC-9723-BA198F51B954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F82F70B-D155-44BB-B64F-12C5E4409D7D}" type="presOf" srcId="{2E050E5D-398A-4505-9EC9-7D369FEB7689}" destId="{5B4EE4DE-E2CE-462F-8664-FE38DE2FEA6D}" srcOrd="0" destOrd="0" presId="urn:microsoft.com/office/officeart/2005/8/layout/arrow4"/>
    <dgm:cxn modelId="{D2ECFD6A-19EC-46F1-AA5A-E540258FB9F5}" srcId="{2E050E5D-398A-4505-9EC9-7D369FEB7689}" destId="{BBF782F6-4A35-415A-8167-9A454DFC7A8E}" srcOrd="0" destOrd="0" parTransId="{947DB836-F9D3-4596-9B4E-00E3E405C2DF}" sibTransId="{52974E39-4BAC-4A21-AE28-A27E30E02206}"/>
    <dgm:cxn modelId="{968C2992-C126-4E50-A715-8F8C4A996E47}" type="presOf" srcId="{BBF782F6-4A35-415A-8167-9A454DFC7A8E}" destId="{82E64737-1C29-479C-9F2F-87B7598DCA5C}" srcOrd="0" destOrd="0" presId="urn:microsoft.com/office/officeart/2005/8/layout/arrow4"/>
    <dgm:cxn modelId="{1F323CC0-63F1-4FD2-A3CA-B998ED535FCE}" type="presOf" srcId="{ABDA0A54-0430-4AFC-9723-BA198F51B954}" destId="{36DC59DD-1E07-4A00-8E11-5268DA010F8D}" srcOrd="0" destOrd="0" presId="urn:microsoft.com/office/officeart/2005/8/layout/arrow4"/>
    <dgm:cxn modelId="{67F59EED-15CF-475C-875B-9867B49DB86C}" srcId="{2E050E5D-398A-4505-9EC9-7D369FEB7689}" destId="{ABDA0A54-0430-4AFC-9723-BA198F51B954}" srcOrd="1" destOrd="0" parTransId="{D9E623B6-BAA9-4922-B80C-EB42B504ED8A}" sibTransId="{E98F383F-C54C-485B-9AA2-4127F8DB8CC0}"/>
    <dgm:cxn modelId="{F13601C3-9DF3-41DB-9681-496C562767C3}" type="presParOf" srcId="{5B4EE4DE-E2CE-462F-8664-FE38DE2FEA6D}" destId="{3BA34D04-658B-4329-BED2-FCE9B29B42AC}" srcOrd="0" destOrd="0" presId="urn:microsoft.com/office/officeart/2005/8/layout/arrow4"/>
    <dgm:cxn modelId="{96D5C1F2-52F7-413B-A031-04027C5E2004}" type="presParOf" srcId="{5B4EE4DE-E2CE-462F-8664-FE38DE2FEA6D}" destId="{82E64737-1C29-479C-9F2F-87B7598DCA5C}" srcOrd="1" destOrd="0" presId="urn:microsoft.com/office/officeart/2005/8/layout/arrow4"/>
    <dgm:cxn modelId="{FAF8B4EE-4413-45C2-9603-D808202D160F}" type="presParOf" srcId="{5B4EE4DE-E2CE-462F-8664-FE38DE2FEA6D}" destId="{6613A030-6425-4B53-9377-55E0C28B43CD}" srcOrd="2" destOrd="0" presId="urn:microsoft.com/office/officeart/2005/8/layout/arrow4"/>
    <dgm:cxn modelId="{7555D3E5-177F-42A3-829E-23DE9B907629}" type="presParOf" srcId="{5B4EE4DE-E2CE-462F-8664-FE38DE2FEA6D}" destId="{36DC59DD-1E07-4A00-8E11-5268DA010F8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E7B55C-45B3-4DBE-9FF1-4E2E8DA3919E}" type="doc">
      <dgm:prSet loTypeId="urn:microsoft.com/office/officeart/2008/layout/LinedList" loCatId="list" qsTypeId="urn:microsoft.com/office/officeart/2005/8/quickstyle/3d1" qsCatId="3D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0AD96524-B694-41F4-B207-BE95B0304321}">
      <dgm:prSet phldrT="[Текст]"/>
      <dgm:spPr/>
      <dgm:t>
        <a:bodyPr/>
        <a:lstStyle/>
        <a:p>
          <a:pPr algn="ctr"/>
          <a:r>
            <a:rPr lang="ru-RU" b="1" dirty="0"/>
            <a:t>Уроки</a:t>
          </a:r>
        </a:p>
      </dgm:t>
    </dgm:pt>
    <dgm:pt modelId="{EF696BA5-22D2-48E1-8DE2-21462F7D412C}" type="parTrans" cxnId="{75034B07-93BE-4BD3-8867-D8481043F983}">
      <dgm:prSet/>
      <dgm:spPr/>
      <dgm:t>
        <a:bodyPr/>
        <a:lstStyle/>
        <a:p>
          <a:endParaRPr lang="ru-RU"/>
        </a:p>
      </dgm:t>
    </dgm:pt>
    <dgm:pt modelId="{A4D661AA-11D9-4DBF-85E5-DCFF97AF19B9}" type="sibTrans" cxnId="{75034B07-93BE-4BD3-8867-D8481043F983}">
      <dgm:prSet/>
      <dgm:spPr/>
      <dgm:t>
        <a:bodyPr/>
        <a:lstStyle/>
        <a:p>
          <a:endParaRPr lang="ru-RU"/>
        </a:p>
      </dgm:t>
    </dgm:pt>
    <dgm:pt modelId="{CD8030E9-D6C5-4D49-81FC-7E54931D567A}">
      <dgm:prSet phldrT="[Текст]"/>
      <dgm:spPr/>
      <dgm:t>
        <a:bodyPr/>
        <a:lstStyle/>
        <a:p>
          <a:pPr algn="just"/>
          <a:r>
            <a:rPr lang="ru-RU" dirty="0">
              <a:latin typeface="+mj-lt"/>
            </a:rPr>
            <a:t>сами по себе рыночные механизмы не могут быть универсальным решением экономических и политических проблем ни на уровне отдельных элементов глобальной социальной системы (государств), ни на уровне системы в целом. </a:t>
          </a:r>
        </a:p>
      </dgm:t>
    </dgm:pt>
    <dgm:pt modelId="{1324F6B8-3824-45FC-8FCB-1532435E4F05}" type="parTrans" cxnId="{298F523C-C6B2-47EE-9420-482B03372DDC}">
      <dgm:prSet/>
      <dgm:spPr/>
      <dgm:t>
        <a:bodyPr/>
        <a:lstStyle/>
        <a:p>
          <a:endParaRPr lang="ru-RU"/>
        </a:p>
      </dgm:t>
    </dgm:pt>
    <dgm:pt modelId="{FB0BDA7B-8609-41C2-ADD6-7E25595D03A2}" type="sibTrans" cxnId="{298F523C-C6B2-47EE-9420-482B03372DDC}">
      <dgm:prSet/>
      <dgm:spPr/>
      <dgm:t>
        <a:bodyPr/>
        <a:lstStyle/>
        <a:p>
          <a:endParaRPr lang="ru-RU"/>
        </a:p>
      </dgm:t>
    </dgm:pt>
    <dgm:pt modelId="{A647FD34-5D49-4FE6-AFED-A7C4BE154D69}">
      <dgm:prSet phldrT="[Текст]"/>
      <dgm:spPr/>
      <dgm:t>
        <a:bodyPr/>
        <a:lstStyle/>
        <a:p>
          <a:pPr algn="just"/>
          <a:r>
            <a:rPr lang="ru-RU" dirty="0">
              <a:latin typeface="+mj-lt"/>
              <a:cs typeface="Calibri" pitchFamily="34" charset="0"/>
            </a:rPr>
            <a:t>рыночные механизмы — как на уровне государств, так и на уровне международной системы — должны быть дополнены осознанием национальными элитами своей социальной ответственности и продуманными стратегиями балансирования задач содействия экономическому росту и сохранения социальной справедливости. </a:t>
          </a:r>
        </a:p>
      </dgm:t>
    </dgm:pt>
    <dgm:pt modelId="{547D2B6E-9564-4718-A79F-AA3689D5C937}" type="parTrans" cxnId="{13FE2714-A444-4E00-91C9-0794B806E88D}">
      <dgm:prSet/>
      <dgm:spPr/>
      <dgm:t>
        <a:bodyPr/>
        <a:lstStyle/>
        <a:p>
          <a:endParaRPr lang="ru-RU"/>
        </a:p>
      </dgm:t>
    </dgm:pt>
    <dgm:pt modelId="{3B66FEEB-FBEB-4951-9538-1E18B7729BC9}" type="sibTrans" cxnId="{13FE2714-A444-4E00-91C9-0794B806E88D}">
      <dgm:prSet/>
      <dgm:spPr/>
      <dgm:t>
        <a:bodyPr/>
        <a:lstStyle/>
        <a:p>
          <a:endParaRPr lang="ru-RU"/>
        </a:p>
      </dgm:t>
    </dgm:pt>
    <dgm:pt modelId="{4B4044FD-2BE8-4217-AEFE-0DAAEAF75C5C}">
      <dgm:prSet phldrT="[Текст]"/>
      <dgm:spPr/>
      <dgm:t>
        <a:bodyPr/>
        <a:lstStyle/>
        <a:p>
          <a:pPr algn="just"/>
          <a:r>
            <a:rPr lang="ru-RU" dirty="0">
              <a:latin typeface="+mj-lt"/>
            </a:rPr>
            <a:t>стихийная глобализация неизбежно будет воспроизводить кризисы и регулярно порождать импульсы к </a:t>
          </a:r>
          <a:r>
            <a:rPr lang="ru-RU" dirty="0" err="1">
              <a:latin typeface="+mj-lt"/>
            </a:rPr>
            <a:t>деглобализации</a:t>
          </a:r>
          <a:r>
            <a:rPr lang="ru-RU" dirty="0">
              <a:latin typeface="+mj-lt"/>
            </a:rPr>
            <a:t>, если она не будет дополнена адекватными механизмами глобального управления.</a:t>
          </a:r>
        </a:p>
      </dgm:t>
    </dgm:pt>
    <dgm:pt modelId="{D5466723-76E8-44D4-B844-43DF0729CD0E}" type="parTrans" cxnId="{EF1D1D3E-6368-4729-B8EA-292A9CB368CC}">
      <dgm:prSet/>
      <dgm:spPr/>
      <dgm:t>
        <a:bodyPr/>
        <a:lstStyle/>
        <a:p>
          <a:endParaRPr lang="ru-RU"/>
        </a:p>
      </dgm:t>
    </dgm:pt>
    <dgm:pt modelId="{691755C8-E497-4A98-AD70-F29D372206DA}" type="sibTrans" cxnId="{EF1D1D3E-6368-4729-B8EA-292A9CB368CC}">
      <dgm:prSet/>
      <dgm:spPr/>
      <dgm:t>
        <a:bodyPr/>
        <a:lstStyle/>
        <a:p>
          <a:endParaRPr lang="ru-RU"/>
        </a:p>
      </dgm:t>
    </dgm:pt>
    <dgm:pt modelId="{946DAB6C-7D12-4327-8470-83C16D49C8EA}" type="pres">
      <dgm:prSet presAssocID="{82E7B55C-45B3-4DBE-9FF1-4E2E8DA3919E}" presName="vert0" presStyleCnt="0">
        <dgm:presLayoutVars>
          <dgm:dir/>
          <dgm:animOne val="branch"/>
          <dgm:animLvl val="lvl"/>
        </dgm:presLayoutVars>
      </dgm:prSet>
      <dgm:spPr/>
    </dgm:pt>
    <dgm:pt modelId="{8D9E3A19-CC62-4F5A-AC3D-E74EA32F4840}" type="pres">
      <dgm:prSet presAssocID="{0AD96524-B694-41F4-B207-BE95B0304321}" presName="thickLine" presStyleLbl="alignNode1" presStyleIdx="0" presStyleCnt="1"/>
      <dgm:spPr/>
    </dgm:pt>
    <dgm:pt modelId="{57B6893E-5A8F-42AE-99A9-A4F34F04FFEA}" type="pres">
      <dgm:prSet presAssocID="{0AD96524-B694-41F4-B207-BE95B0304321}" presName="horz1" presStyleCnt="0"/>
      <dgm:spPr/>
    </dgm:pt>
    <dgm:pt modelId="{4C6556F6-5876-43DB-9D87-23CEB7E13465}" type="pres">
      <dgm:prSet presAssocID="{0AD96524-B694-41F4-B207-BE95B0304321}" presName="tx1" presStyleLbl="revTx" presStyleIdx="0" presStyleCnt="4"/>
      <dgm:spPr/>
    </dgm:pt>
    <dgm:pt modelId="{12C1BE60-4C48-43B0-A0F2-8A5060E9B56E}" type="pres">
      <dgm:prSet presAssocID="{0AD96524-B694-41F4-B207-BE95B0304321}" presName="vert1" presStyleCnt="0"/>
      <dgm:spPr/>
    </dgm:pt>
    <dgm:pt modelId="{3506F73A-FE05-43EF-89DC-1A19A2048E2B}" type="pres">
      <dgm:prSet presAssocID="{CD8030E9-D6C5-4D49-81FC-7E54931D567A}" presName="vertSpace2a" presStyleCnt="0"/>
      <dgm:spPr/>
    </dgm:pt>
    <dgm:pt modelId="{4D747A72-59DB-4D5D-8159-A5B113BEEA65}" type="pres">
      <dgm:prSet presAssocID="{CD8030E9-D6C5-4D49-81FC-7E54931D567A}" presName="horz2" presStyleCnt="0"/>
      <dgm:spPr/>
    </dgm:pt>
    <dgm:pt modelId="{B68C7746-14E3-4063-B32E-926100581532}" type="pres">
      <dgm:prSet presAssocID="{CD8030E9-D6C5-4D49-81FC-7E54931D567A}" presName="horzSpace2" presStyleCnt="0"/>
      <dgm:spPr/>
    </dgm:pt>
    <dgm:pt modelId="{C751D12B-28C9-4BAB-96B1-659D2387C66E}" type="pres">
      <dgm:prSet presAssocID="{CD8030E9-D6C5-4D49-81FC-7E54931D567A}" presName="tx2" presStyleLbl="revTx" presStyleIdx="1" presStyleCnt="4"/>
      <dgm:spPr/>
    </dgm:pt>
    <dgm:pt modelId="{9ACDB2E2-402B-4D02-B0EA-DFC9510E10BE}" type="pres">
      <dgm:prSet presAssocID="{CD8030E9-D6C5-4D49-81FC-7E54931D567A}" presName="vert2" presStyleCnt="0"/>
      <dgm:spPr/>
    </dgm:pt>
    <dgm:pt modelId="{07E27D0F-579A-4AE5-A0FC-70D065E3D79B}" type="pres">
      <dgm:prSet presAssocID="{CD8030E9-D6C5-4D49-81FC-7E54931D567A}" presName="thinLine2b" presStyleLbl="callout" presStyleIdx="0" presStyleCnt="3"/>
      <dgm:spPr/>
    </dgm:pt>
    <dgm:pt modelId="{72B1E095-CC4E-464D-A6AA-D42F08C53272}" type="pres">
      <dgm:prSet presAssocID="{CD8030E9-D6C5-4D49-81FC-7E54931D567A}" presName="vertSpace2b" presStyleCnt="0"/>
      <dgm:spPr/>
    </dgm:pt>
    <dgm:pt modelId="{D5A44864-4042-4504-AA29-1769F54C628D}" type="pres">
      <dgm:prSet presAssocID="{A647FD34-5D49-4FE6-AFED-A7C4BE154D69}" presName="horz2" presStyleCnt="0"/>
      <dgm:spPr/>
    </dgm:pt>
    <dgm:pt modelId="{968903AF-EC2C-4CD5-A22A-2F76954E1A2E}" type="pres">
      <dgm:prSet presAssocID="{A647FD34-5D49-4FE6-AFED-A7C4BE154D69}" presName="horzSpace2" presStyleCnt="0"/>
      <dgm:spPr/>
    </dgm:pt>
    <dgm:pt modelId="{D2F97D22-9D06-4F2F-BDFE-673A6D711A4E}" type="pres">
      <dgm:prSet presAssocID="{A647FD34-5D49-4FE6-AFED-A7C4BE154D69}" presName="tx2" presStyleLbl="revTx" presStyleIdx="2" presStyleCnt="4"/>
      <dgm:spPr/>
    </dgm:pt>
    <dgm:pt modelId="{153DA769-0211-4B40-8266-F1F84993E890}" type="pres">
      <dgm:prSet presAssocID="{A647FD34-5D49-4FE6-AFED-A7C4BE154D69}" presName="vert2" presStyleCnt="0"/>
      <dgm:spPr/>
    </dgm:pt>
    <dgm:pt modelId="{47A89F4E-CBCF-41F1-A829-B84C1C27B809}" type="pres">
      <dgm:prSet presAssocID="{A647FD34-5D49-4FE6-AFED-A7C4BE154D69}" presName="thinLine2b" presStyleLbl="callout" presStyleIdx="1" presStyleCnt="3"/>
      <dgm:spPr/>
    </dgm:pt>
    <dgm:pt modelId="{CE1C755D-B056-411E-BFFC-A21F0AAFA24F}" type="pres">
      <dgm:prSet presAssocID="{A647FD34-5D49-4FE6-AFED-A7C4BE154D69}" presName="vertSpace2b" presStyleCnt="0"/>
      <dgm:spPr/>
    </dgm:pt>
    <dgm:pt modelId="{81329563-A651-42B4-810D-44CF235154A3}" type="pres">
      <dgm:prSet presAssocID="{4B4044FD-2BE8-4217-AEFE-0DAAEAF75C5C}" presName="horz2" presStyleCnt="0"/>
      <dgm:spPr/>
    </dgm:pt>
    <dgm:pt modelId="{F19AD7FA-482B-4550-8D00-BD69403C616C}" type="pres">
      <dgm:prSet presAssocID="{4B4044FD-2BE8-4217-AEFE-0DAAEAF75C5C}" presName="horzSpace2" presStyleCnt="0"/>
      <dgm:spPr/>
    </dgm:pt>
    <dgm:pt modelId="{5989C54A-BC00-4FAC-80D9-4904F65A9860}" type="pres">
      <dgm:prSet presAssocID="{4B4044FD-2BE8-4217-AEFE-0DAAEAF75C5C}" presName="tx2" presStyleLbl="revTx" presStyleIdx="3" presStyleCnt="4"/>
      <dgm:spPr/>
    </dgm:pt>
    <dgm:pt modelId="{102D86DA-A761-45C8-AAD6-242760DFD50D}" type="pres">
      <dgm:prSet presAssocID="{4B4044FD-2BE8-4217-AEFE-0DAAEAF75C5C}" presName="vert2" presStyleCnt="0"/>
      <dgm:spPr/>
    </dgm:pt>
    <dgm:pt modelId="{1D21C8F1-8DAB-4190-BC88-A1CC4061892D}" type="pres">
      <dgm:prSet presAssocID="{4B4044FD-2BE8-4217-AEFE-0DAAEAF75C5C}" presName="thinLine2b" presStyleLbl="callout" presStyleIdx="2" presStyleCnt="3"/>
      <dgm:spPr/>
    </dgm:pt>
    <dgm:pt modelId="{2F8D4715-20B4-4052-9AD3-219221071A91}" type="pres">
      <dgm:prSet presAssocID="{4B4044FD-2BE8-4217-AEFE-0DAAEAF75C5C}" presName="vertSpace2b" presStyleCnt="0"/>
      <dgm:spPr/>
    </dgm:pt>
  </dgm:ptLst>
  <dgm:cxnLst>
    <dgm:cxn modelId="{75034B07-93BE-4BD3-8867-D8481043F983}" srcId="{82E7B55C-45B3-4DBE-9FF1-4E2E8DA3919E}" destId="{0AD96524-B694-41F4-B207-BE95B0304321}" srcOrd="0" destOrd="0" parTransId="{EF696BA5-22D2-48E1-8DE2-21462F7D412C}" sibTransId="{A4D661AA-11D9-4DBF-85E5-DCFF97AF19B9}"/>
    <dgm:cxn modelId="{13FE2714-A444-4E00-91C9-0794B806E88D}" srcId="{0AD96524-B694-41F4-B207-BE95B0304321}" destId="{A647FD34-5D49-4FE6-AFED-A7C4BE154D69}" srcOrd="1" destOrd="0" parTransId="{547D2B6E-9564-4718-A79F-AA3689D5C937}" sibTransId="{3B66FEEB-FBEB-4951-9538-1E18B7729BC9}"/>
    <dgm:cxn modelId="{298F523C-C6B2-47EE-9420-482B03372DDC}" srcId="{0AD96524-B694-41F4-B207-BE95B0304321}" destId="{CD8030E9-D6C5-4D49-81FC-7E54931D567A}" srcOrd="0" destOrd="0" parTransId="{1324F6B8-3824-45FC-8FCB-1532435E4F05}" sibTransId="{FB0BDA7B-8609-41C2-ADD6-7E25595D03A2}"/>
    <dgm:cxn modelId="{EF1D1D3E-6368-4729-B8EA-292A9CB368CC}" srcId="{0AD96524-B694-41F4-B207-BE95B0304321}" destId="{4B4044FD-2BE8-4217-AEFE-0DAAEAF75C5C}" srcOrd="2" destOrd="0" parTransId="{D5466723-76E8-44D4-B844-43DF0729CD0E}" sibTransId="{691755C8-E497-4A98-AD70-F29D372206DA}"/>
    <dgm:cxn modelId="{ED64557F-AA6C-4AB9-9580-C433D1378035}" type="presOf" srcId="{A647FD34-5D49-4FE6-AFED-A7C4BE154D69}" destId="{D2F97D22-9D06-4F2F-BDFE-673A6D711A4E}" srcOrd="0" destOrd="0" presId="urn:microsoft.com/office/officeart/2008/layout/LinedList"/>
    <dgm:cxn modelId="{FBC3BB7F-9396-4501-9337-ACBCA15273E0}" type="presOf" srcId="{82E7B55C-45B3-4DBE-9FF1-4E2E8DA3919E}" destId="{946DAB6C-7D12-4327-8470-83C16D49C8EA}" srcOrd="0" destOrd="0" presId="urn:microsoft.com/office/officeart/2008/layout/LinedList"/>
    <dgm:cxn modelId="{226ABC7F-4BFF-4D4C-B697-EC83554AF6AD}" type="presOf" srcId="{CD8030E9-D6C5-4D49-81FC-7E54931D567A}" destId="{C751D12B-28C9-4BAB-96B1-659D2387C66E}" srcOrd="0" destOrd="0" presId="urn:microsoft.com/office/officeart/2008/layout/LinedList"/>
    <dgm:cxn modelId="{DED5D585-584D-4391-B9BA-5B9E837A3CA1}" type="presOf" srcId="{4B4044FD-2BE8-4217-AEFE-0DAAEAF75C5C}" destId="{5989C54A-BC00-4FAC-80D9-4904F65A9860}" srcOrd="0" destOrd="0" presId="urn:microsoft.com/office/officeart/2008/layout/LinedList"/>
    <dgm:cxn modelId="{CDFC79FE-7584-4DF6-8099-75FC5DF731A1}" type="presOf" srcId="{0AD96524-B694-41F4-B207-BE95B0304321}" destId="{4C6556F6-5876-43DB-9D87-23CEB7E13465}" srcOrd="0" destOrd="0" presId="urn:microsoft.com/office/officeart/2008/layout/LinedList"/>
    <dgm:cxn modelId="{60C6AD87-30F1-4FB1-8018-FA043EB0ADFD}" type="presParOf" srcId="{946DAB6C-7D12-4327-8470-83C16D49C8EA}" destId="{8D9E3A19-CC62-4F5A-AC3D-E74EA32F4840}" srcOrd="0" destOrd="0" presId="urn:microsoft.com/office/officeart/2008/layout/LinedList"/>
    <dgm:cxn modelId="{7A3805FF-B40D-482D-A68D-D987DA6FEB19}" type="presParOf" srcId="{946DAB6C-7D12-4327-8470-83C16D49C8EA}" destId="{57B6893E-5A8F-42AE-99A9-A4F34F04FFEA}" srcOrd="1" destOrd="0" presId="urn:microsoft.com/office/officeart/2008/layout/LinedList"/>
    <dgm:cxn modelId="{3CB7E337-EAD2-44A4-BBA3-C8E64624C0D1}" type="presParOf" srcId="{57B6893E-5A8F-42AE-99A9-A4F34F04FFEA}" destId="{4C6556F6-5876-43DB-9D87-23CEB7E13465}" srcOrd="0" destOrd="0" presId="urn:microsoft.com/office/officeart/2008/layout/LinedList"/>
    <dgm:cxn modelId="{F6CFF825-8B4A-4A71-A754-213E014BB8AD}" type="presParOf" srcId="{57B6893E-5A8F-42AE-99A9-A4F34F04FFEA}" destId="{12C1BE60-4C48-43B0-A0F2-8A5060E9B56E}" srcOrd="1" destOrd="0" presId="urn:microsoft.com/office/officeart/2008/layout/LinedList"/>
    <dgm:cxn modelId="{E47BEDCA-7614-4CDC-AE96-569111A73B00}" type="presParOf" srcId="{12C1BE60-4C48-43B0-A0F2-8A5060E9B56E}" destId="{3506F73A-FE05-43EF-89DC-1A19A2048E2B}" srcOrd="0" destOrd="0" presId="urn:microsoft.com/office/officeart/2008/layout/LinedList"/>
    <dgm:cxn modelId="{718A53D4-C681-4A5C-95BF-BB07F68B2B4C}" type="presParOf" srcId="{12C1BE60-4C48-43B0-A0F2-8A5060E9B56E}" destId="{4D747A72-59DB-4D5D-8159-A5B113BEEA65}" srcOrd="1" destOrd="0" presId="urn:microsoft.com/office/officeart/2008/layout/LinedList"/>
    <dgm:cxn modelId="{684915BB-8FCE-4333-9645-EEF5251C8588}" type="presParOf" srcId="{4D747A72-59DB-4D5D-8159-A5B113BEEA65}" destId="{B68C7746-14E3-4063-B32E-926100581532}" srcOrd="0" destOrd="0" presId="urn:microsoft.com/office/officeart/2008/layout/LinedList"/>
    <dgm:cxn modelId="{73139C87-24B5-4BE1-B1DD-2EFE690602A6}" type="presParOf" srcId="{4D747A72-59DB-4D5D-8159-A5B113BEEA65}" destId="{C751D12B-28C9-4BAB-96B1-659D2387C66E}" srcOrd="1" destOrd="0" presId="urn:microsoft.com/office/officeart/2008/layout/LinedList"/>
    <dgm:cxn modelId="{D5CF4149-8CF9-4C85-99B5-B16485666FD0}" type="presParOf" srcId="{4D747A72-59DB-4D5D-8159-A5B113BEEA65}" destId="{9ACDB2E2-402B-4D02-B0EA-DFC9510E10BE}" srcOrd="2" destOrd="0" presId="urn:microsoft.com/office/officeart/2008/layout/LinedList"/>
    <dgm:cxn modelId="{0348CE0D-5232-4FD2-8821-E61F39525938}" type="presParOf" srcId="{12C1BE60-4C48-43B0-A0F2-8A5060E9B56E}" destId="{07E27D0F-579A-4AE5-A0FC-70D065E3D79B}" srcOrd="2" destOrd="0" presId="urn:microsoft.com/office/officeart/2008/layout/LinedList"/>
    <dgm:cxn modelId="{39CCA566-8A9D-43F6-B5B3-CE432F3D2289}" type="presParOf" srcId="{12C1BE60-4C48-43B0-A0F2-8A5060E9B56E}" destId="{72B1E095-CC4E-464D-A6AA-D42F08C53272}" srcOrd="3" destOrd="0" presId="urn:microsoft.com/office/officeart/2008/layout/LinedList"/>
    <dgm:cxn modelId="{575088EE-E0A9-4A63-95C8-1B6182AC9BAE}" type="presParOf" srcId="{12C1BE60-4C48-43B0-A0F2-8A5060E9B56E}" destId="{D5A44864-4042-4504-AA29-1769F54C628D}" srcOrd="4" destOrd="0" presId="urn:microsoft.com/office/officeart/2008/layout/LinedList"/>
    <dgm:cxn modelId="{F577BE5D-0670-4E7E-BC3F-56B0FF64C210}" type="presParOf" srcId="{D5A44864-4042-4504-AA29-1769F54C628D}" destId="{968903AF-EC2C-4CD5-A22A-2F76954E1A2E}" srcOrd="0" destOrd="0" presId="urn:microsoft.com/office/officeart/2008/layout/LinedList"/>
    <dgm:cxn modelId="{BACF7FDC-9D50-49E5-AB7A-4F49EEA1A120}" type="presParOf" srcId="{D5A44864-4042-4504-AA29-1769F54C628D}" destId="{D2F97D22-9D06-4F2F-BDFE-673A6D711A4E}" srcOrd="1" destOrd="0" presId="urn:microsoft.com/office/officeart/2008/layout/LinedList"/>
    <dgm:cxn modelId="{776D9454-5A06-410B-9BA4-62EF00CA2F69}" type="presParOf" srcId="{D5A44864-4042-4504-AA29-1769F54C628D}" destId="{153DA769-0211-4B40-8266-F1F84993E890}" srcOrd="2" destOrd="0" presId="urn:microsoft.com/office/officeart/2008/layout/LinedList"/>
    <dgm:cxn modelId="{06AE3DA1-71CD-409A-AA0D-FE34F9FFDC38}" type="presParOf" srcId="{12C1BE60-4C48-43B0-A0F2-8A5060E9B56E}" destId="{47A89F4E-CBCF-41F1-A829-B84C1C27B809}" srcOrd="5" destOrd="0" presId="urn:microsoft.com/office/officeart/2008/layout/LinedList"/>
    <dgm:cxn modelId="{E842AED8-3C0D-43DC-9C22-E2CAC4812136}" type="presParOf" srcId="{12C1BE60-4C48-43B0-A0F2-8A5060E9B56E}" destId="{CE1C755D-B056-411E-BFFC-A21F0AAFA24F}" srcOrd="6" destOrd="0" presId="urn:microsoft.com/office/officeart/2008/layout/LinedList"/>
    <dgm:cxn modelId="{08042755-EAE5-4910-99C9-920CBE07FFDD}" type="presParOf" srcId="{12C1BE60-4C48-43B0-A0F2-8A5060E9B56E}" destId="{81329563-A651-42B4-810D-44CF235154A3}" srcOrd="7" destOrd="0" presId="urn:microsoft.com/office/officeart/2008/layout/LinedList"/>
    <dgm:cxn modelId="{E372772E-7DF9-4909-B70A-75EFDCEE7B97}" type="presParOf" srcId="{81329563-A651-42B4-810D-44CF235154A3}" destId="{F19AD7FA-482B-4550-8D00-BD69403C616C}" srcOrd="0" destOrd="0" presId="urn:microsoft.com/office/officeart/2008/layout/LinedList"/>
    <dgm:cxn modelId="{F3D783B5-8EBD-4BA4-9FAA-C67352B09EEE}" type="presParOf" srcId="{81329563-A651-42B4-810D-44CF235154A3}" destId="{5989C54A-BC00-4FAC-80D9-4904F65A9860}" srcOrd="1" destOrd="0" presId="urn:microsoft.com/office/officeart/2008/layout/LinedList"/>
    <dgm:cxn modelId="{1FB1577D-09F4-4B14-9791-EF6B24B9FD8D}" type="presParOf" srcId="{81329563-A651-42B4-810D-44CF235154A3}" destId="{102D86DA-A761-45C8-AAD6-242760DFD50D}" srcOrd="2" destOrd="0" presId="urn:microsoft.com/office/officeart/2008/layout/LinedList"/>
    <dgm:cxn modelId="{7D54B3DF-CA39-4F6D-B9E3-D80F64D5AA71}" type="presParOf" srcId="{12C1BE60-4C48-43B0-A0F2-8A5060E9B56E}" destId="{1D21C8F1-8DAB-4190-BC88-A1CC4061892D}" srcOrd="8" destOrd="0" presId="urn:microsoft.com/office/officeart/2008/layout/LinedList"/>
    <dgm:cxn modelId="{E1F777D8-70CB-4F55-8CB1-13FD73A08B6F}" type="presParOf" srcId="{12C1BE60-4C48-43B0-A0F2-8A5060E9B56E}" destId="{2F8D4715-20B4-4052-9AD3-219221071A9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C551E-861C-43CE-949B-8B7973C6C9FA}">
      <dsp:nvSpPr>
        <dsp:cNvPr id="0" name=""/>
        <dsp:cNvSpPr/>
      </dsp:nvSpPr>
      <dsp:spPr>
        <a:xfrm>
          <a:off x="1733" y="286367"/>
          <a:ext cx="3478320" cy="1391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Кризис 2008-2009 гг.</a:t>
          </a:r>
        </a:p>
      </dsp:txBody>
      <dsp:txXfrm>
        <a:off x="697397" y="286367"/>
        <a:ext cx="2086992" cy="1391328"/>
      </dsp:txXfrm>
    </dsp:sp>
    <dsp:sp modelId="{23655DDB-5923-4EED-AF98-035017EAEDE3}">
      <dsp:nvSpPr>
        <dsp:cNvPr id="0" name=""/>
        <dsp:cNvSpPr/>
      </dsp:nvSpPr>
      <dsp:spPr>
        <a:xfrm>
          <a:off x="3027872" y="404630"/>
          <a:ext cx="2887006" cy="115480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</a:t>
          </a:r>
          <a:r>
            <a:rPr lang="en-US" sz="1600" kern="1200" dirty="0"/>
            <a:t>T</a:t>
          </a:r>
          <a:r>
            <a:rPr lang="ru-RU" sz="1600" kern="1200" dirty="0" err="1"/>
            <a:t>oo</a:t>
          </a:r>
          <a:r>
            <a:rPr lang="ru-RU" sz="1600" kern="1200" dirty="0"/>
            <a:t> </a:t>
          </a:r>
          <a:r>
            <a:rPr lang="ru-RU" sz="1600" kern="1200" dirty="0" err="1"/>
            <a:t>big</a:t>
          </a:r>
          <a:r>
            <a:rPr lang="ru-RU" sz="1600" kern="1200" dirty="0"/>
            <a:t> </a:t>
          </a:r>
          <a:r>
            <a:rPr lang="ru-RU" sz="1600" kern="1200" dirty="0" err="1"/>
            <a:t>to</a:t>
          </a:r>
          <a:r>
            <a:rPr lang="ru-RU" sz="1600" kern="1200" dirty="0"/>
            <a:t> </a:t>
          </a:r>
          <a:r>
            <a:rPr lang="ru-RU" sz="1600" kern="1200" dirty="0" err="1"/>
            <a:t>fail</a:t>
          </a:r>
          <a:r>
            <a:rPr lang="ru-RU" sz="1600" kern="1200" dirty="0"/>
            <a:t>»</a:t>
          </a:r>
          <a:r>
            <a:rPr lang="en-US" sz="1600" kern="1200" dirty="0"/>
            <a:t> -  </a:t>
          </a:r>
          <a:r>
            <a:rPr lang="ru-RU" sz="1600" kern="1200" dirty="0"/>
            <a:t>колоссальные меры поддержки крупнейших банков</a:t>
          </a:r>
        </a:p>
      </dsp:txBody>
      <dsp:txXfrm>
        <a:off x="3605273" y="404630"/>
        <a:ext cx="1732204" cy="1154802"/>
      </dsp:txXfrm>
    </dsp:sp>
    <dsp:sp modelId="{04F0CED3-81B5-4A27-ABF8-3F18CF78080A}">
      <dsp:nvSpPr>
        <dsp:cNvPr id="0" name=""/>
        <dsp:cNvSpPr/>
      </dsp:nvSpPr>
      <dsp:spPr>
        <a:xfrm>
          <a:off x="1733" y="1872481"/>
          <a:ext cx="3478320" cy="1391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Кризис 2020г.</a:t>
          </a:r>
        </a:p>
      </dsp:txBody>
      <dsp:txXfrm>
        <a:off x="697397" y="1872481"/>
        <a:ext cx="2086992" cy="1391328"/>
      </dsp:txXfrm>
    </dsp:sp>
    <dsp:sp modelId="{9CC98E45-1A41-4E48-8AA5-4B4B45DE9665}">
      <dsp:nvSpPr>
        <dsp:cNvPr id="0" name=""/>
        <dsp:cNvSpPr/>
      </dsp:nvSpPr>
      <dsp:spPr>
        <a:xfrm>
          <a:off x="3027872" y="1990744"/>
          <a:ext cx="2887006" cy="115480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Акцент на поддержку крупных «системообразующих» предприятий производственного сектора</a:t>
          </a:r>
        </a:p>
      </dsp:txBody>
      <dsp:txXfrm>
        <a:off x="3605273" y="1990744"/>
        <a:ext cx="1732204" cy="1154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782E5-82B3-4A09-B28B-450B39249986}">
      <dsp:nvSpPr>
        <dsp:cNvPr id="0" name=""/>
        <dsp:cNvSpPr/>
      </dsp:nvSpPr>
      <dsp:spPr>
        <a:xfrm>
          <a:off x="2428428" y="626785"/>
          <a:ext cx="2348926" cy="15667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геополитическое, военно-техническое экономическое, технологическое и любое иное противостояние Соединенных Штатов и Китая</a:t>
          </a:r>
        </a:p>
      </dsp:txBody>
      <dsp:txXfrm>
        <a:off x="2804256" y="626785"/>
        <a:ext cx="1973098" cy="1566733"/>
      </dsp:txXfrm>
    </dsp:sp>
    <dsp:sp modelId="{01C6E2DC-D69A-4EED-A7DE-5CF0A9729FA5}">
      <dsp:nvSpPr>
        <dsp:cNvPr id="0" name=""/>
        <dsp:cNvSpPr/>
      </dsp:nvSpPr>
      <dsp:spPr>
        <a:xfrm>
          <a:off x="1175667" y="405"/>
          <a:ext cx="1565950" cy="156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Биполярность</a:t>
          </a:r>
          <a:r>
            <a:rPr lang="ru-RU" sz="1600" kern="1200" dirty="0"/>
            <a:t> в обычном восприятии</a:t>
          </a:r>
        </a:p>
      </dsp:txBody>
      <dsp:txXfrm>
        <a:off x="1404995" y="229733"/>
        <a:ext cx="1107294" cy="1107294"/>
      </dsp:txXfrm>
    </dsp:sp>
    <dsp:sp modelId="{4EF044AB-F675-4121-9DEF-4E3175805A81}">
      <dsp:nvSpPr>
        <dsp:cNvPr id="0" name=""/>
        <dsp:cNvSpPr/>
      </dsp:nvSpPr>
      <dsp:spPr>
        <a:xfrm>
          <a:off x="6343305" y="626785"/>
          <a:ext cx="2348926" cy="15667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экономическое, а затем и к политическое разъединение глобального Севера и глобального Юга</a:t>
          </a:r>
        </a:p>
      </dsp:txBody>
      <dsp:txXfrm>
        <a:off x="6719134" y="626785"/>
        <a:ext cx="1973098" cy="1566733"/>
      </dsp:txXfrm>
    </dsp:sp>
    <dsp:sp modelId="{43059C66-D465-46AB-B1B5-006B3A3F959A}">
      <dsp:nvSpPr>
        <dsp:cNvPr id="0" name=""/>
        <dsp:cNvSpPr/>
      </dsp:nvSpPr>
      <dsp:spPr>
        <a:xfrm>
          <a:off x="5090545" y="405"/>
          <a:ext cx="1565950" cy="156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Биполярность, в следствие </a:t>
          </a:r>
          <a:r>
            <a:rPr lang="ru-RU" sz="1400" kern="1200" dirty="0" err="1"/>
            <a:t>деглобализации</a:t>
          </a:r>
          <a:r>
            <a:rPr lang="ru-RU" sz="1400" kern="1200" dirty="0"/>
            <a:t> по мнению авторов</a:t>
          </a:r>
        </a:p>
      </dsp:txBody>
      <dsp:txXfrm>
        <a:off x="5319873" y="229733"/>
        <a:ext cx="1107294" cy="1107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E0FA4-48AA-4259-B594-B887A8086EBD}">
      <dsp:nvSpPr>
        <dsp:cNvPr id="0" name=""/>
        <dsp:cNvSpPr/>
      </dsp:nvSpPr>
      <dsp:spPr>
        <a:xfrm>
          <a:off x="0" y="0"/>
          <a:ext cx="10858500" cy="8743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Противоречивость отношения российского руководства к глобализации </a:t>
          </a:r>
        </a:p>
      </dsp:txBody>
      <dsp:txXfrm>
        <a:off x="0" y="0"/>
        <a:ext cx="10858500" cy="874394"/>
      </dsp:txXfrm>
    </dsp:sp>
    <dsp:sp modelId="{7C9E7653-D7B8-41FC-BE3A-683BE127F480}">
      <dsp:nvSpPr>
        <dsp:cNvPr id="0" name=""/>
        <dsp:cNvSpPr/>
      </dsp:nvSpPr>
      <dsp:spPr>
        <a:xfrm>
          <a:off x="5302" y="874394"/>
          <a:ext cx="3615965" cy="183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 одной стороны, официальная риторика первых лет правления В.В. Путина явно указывала на стремление Кремля превратить страну в органичную часть мировой экономики.</a:t>
          </a:r>
        </a:p>
      </dsp:txBody>
      <dsp:txXfrm>
        <a:off x="5302" y="874394"/>
        <a:ext cx="3615965" cy="1836228"/>
      </dsp:txXfrm>
    </dsp:sp>
    <dsp:sp modelId="{C5431B6D-9476-4605-92DC-5B4E21486A5A}">
      <dsp:nvSpPr>
        <dsp:cNvPr id="0" name=""/>
        <dsp:cNvSpPr/>
      </dsp:nvSpPr>
      <dsp:spPr>
        <a:xfrm>
          <a:off x="3621267" y="874394"/>
          <a:ext cx="3615965" cy="183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 другой стороны, в документах и выступлениях государственных лидеров неизменно отмечались риски, связанные с процессами глобализации — углубление неравенства, повышение нестабильности в финансовой сфере, распространение трансграничной экономической преступности и пр. </a:t>
          </a:r>
        </a:p>
      </dsp:txBody>
      <dsp:txXfrm>
        <a:off x="3621267" y="874394"/>
        <a:ext cx="3615965" cy="1836228"/>
      </dsp:txXfrm>
    </dsp:sp>
    <dsp:sp modelId="{015A5CF0-142E-410D-9C1C-0B499543042C}">
      <dsp:nvSpPr>
        <dsp:cNvPr id="0" name=""/>
        <dsp:cNvSpPr/>
      </dsp:nvSpPr>
      <dsp:spPr>
        <a:xfrm>
          <a:off x="7237232" y="874394"/>
          <a:ext cx="3615965" cy="183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Отдельно обращалось внимание на то, что глобализация не должна подорвать позиции национальных государств как главных игроков в мировой политике и экономике.</a:t>
          </a:r>
        </a:p>
      </dsp:txBody>
      <dsp:txXfrm>
        <a:off x="7237232" y="874394"/>
        <a:ext cx="3615965" cy="1836228"/>
      </dsp:txXfrm>
    </dsp:sp>
    <dsp:sp modelId="{1C2CA568-48C9-473A-86AC-FDF880C3D8F1}">
      <dsp:nvSpPr>
        <dsp:cNvPr id="0" name=""/>
        <dsp:cNvSpPr/>
      </dsp:nvSpPr>
      <dsp:spPr>
        <a:xfrm>
          <a:off x="0" y="2710623"/>
          <a:ext cx="10858500" cy="2040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C81F5-95A7-4D3C-8471-F057CCF0F1CA}">
      <dsp:nvSpPr>
        <dsp:cNvPr id="0" name=""/>
        <dsp:cNvSpPr/>
      </dsp:nvSpPr>
      <dsp:spPr>
        <a:xfrm>
          <a:off x="3403" y="1572317"/>
          <a:ext cx="3318606" cy="1131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Благоприятные перспективы для продвижения российского нарратива о природе нынешней международной системы</a:t>
          </a:r>
        </a:p>
      </dsp:txBody>
      <dsp:txXfrm>
        <a:off x="3403" y="1572317"/>
        <a:ext cx="3318606" cy="1131564"/>
      </dsp:txXfrm>
    </dsp:sp>
    <dsp:sp modelId="{7CEA4E61-B32D-4307-ACCA-C44027BB8CF1}">
      <dsp:nvSpPr>
        <dsp:cNvPr id="0" name=""/>
        <dsp:cNvSpPr/>
      </dsp:nvSpPr>
      <dsp:spPr>
        <a:xfrm>
          <a:off x="3403" y="2703882"/>
          <a:ext cx="3318606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На протяжении последних лет российское руководство подчеркивает приоритетность национальных государств и важность суверенитета, выражая сомнение в устойчивости западной солидарности и в эффективности западной многосторонней дипломатии.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Текущий кризис не только создает дополнительные аргументы для российской пропаганды, но и обосновывает амбиции Кремля выступить в качестве одного из главных архитекторов посткризисного мирового порядка.</a:t>
          </a:r>
        </a:p>
      </dsp:txBody>
      <dsp:txXfrm>
        <a:off x="3403" y="2703882"/>
        <a:ext cx="3318606" cy="3705750"/>
      </dsp:txXfrm>
    </dsp:sp>
    <dsp:sp modelId="{4A6C8F99-C6B2-462F-8538-CE1F958E5FC8}">
      <dsp:nvSpPr>
        <dsp:cNvPr id="0" name=""/>
        <dsp:cNvSpPr/>
      </dsp:nvSpPr>
      <dsp:spPr>
        <a:xfrm>
          <a:off x="3786615" y="1572317"/>
          <a:ext cx="3318606" cy="1131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Заявление о том, что либеральная политическая модель уступает авторитарной по своей эффективности в условиях чрезвычайных ситуаций</a:t>
          </a:r>
        </a:p>
      </dsp:txBody>
      <dsp:txXfrm>
        <a:off x="3786615" y="1572317"/>
        <a:ext cx="3318606" cy="1131564"/>
      </dsp:txXfrm>
    </dsp:sp>
    <dsp:sp modelId="{14D2BE9C-CADD-43ED-B033-9B47F10D3B7B}">
      <dsp:nvSpPr>
        <dsp:cNvPr id="0" name=""/>
        <dsp:cNvSpPr/>
      </dsp:nvSpPr>
      <dsp:spPr>
        <a:xfrm>
          <a:off x="3786615" y="2703882"/>
          <a:ext cx="3318606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Такой вывод представляется не вполне обоснованным, учитывая примеры относительно успешного противодействия пандемии в таких либерально-демократических странах как Новая Зеландия, Тайвань, Германия, Финляндия, Норвегия, Дания и Исландия.</a:t>
          </a:r>
        </a:p>
      </dsp:txBody>
      <dsp:txXfrm>
        <a:off x="3786615" y="2703882"/>
        <a:ext cx="3318606" cy="3705750"/>
      </dsp:txXfrm>
    </dsp:sp>
    <dsp:sp modelId="{AF58F1E2-5F27-4BB5-A275-CCE0069752F7}">
      <dsp:nvSpPr>
        <dsp:cNvPr id="0" name=""/>
        <dsp:cNvSpPr/>
      </dsp:nvSpPr>
      <dsp:spPr>
        <a:xfrm>
          <a:off x="7569827" y="1572317"/>
          <a:ext cx="3318606" cy="1131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Теоретическая перспектива коррекции международных приоритетов Запада.</a:t>
          </a:r>
        </a:p>
      </dsp:txBody>
      <dsp:txXfrm>
        <a:off x="7569827" y="1572317"/>
        <a:ext cx="3318606" cy="1131564"/>
      </dsp:txXfrm>
    </dsp:sp>
    <dsp:sp modelId="{4534F56D-B838-4142-80B3-15A2E19E6C4C}">
      <dsp:nvSpPr>
        <dsp:cNvPr id="0" name=""/>
        <dsp:cNvSpPr/>
      </dsp:nvSpPr>
      <dsp:spPr>
        <a:xfrm>
          <a:off x="7569827" y="2703882"/>
          <a:ext cx="3318606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COVID-19 и рецессия быстро расшатывают устоявшееся за последние годы представление о России как о «главной проблеме» мировой политики и «главной угрозе» интересам Запада.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Такой сдвиг дает возможность для «мини-перезагрузки» отношений России с Западом.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Как минимум, можно рассчитывать на предотвращение дальнейшей эскалации конфронтации и снижения давления Запада на Москву.</a:t>
          </a:r>
        </a:p>
      </dsp:txBody>
      <dsp:txXfrm>
        <a:off x="7569827" y="2703882"/>
        <a:ext cx="3318606" cy="3705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7EE0F-9533-46AB-A7F3-3FA5E4B1ABD7}">
      <dsp:nvSpPr>
        <dsp:cNvPr id="0" name=""/>
        <dsp:cNvSpPr/>
      </dsp:nvSpPr>
      <dsp:spPr>
        <a:xfrm>
          <a:off x="0" y="9802"/>
          <a:ext cx="3600449" cy="13101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Перспективы устойчивого восстановления мировых цен на нефть остаются неясными</a:t>
          </a:r>
        </a:p>
      </dsp:txBody>
      <dsp:txXfrm>
        <a:off x="63958" y="73760"/>
        <a:ext cx="3472533" cy="1182264"/>
      </dsp:txXfrm>
    </dsp:sp>
    <dsp:sp modelId="{99AD66D2-7DCF-4093-A152-2DDC168781A5}">
      <dsp:nvSpPr>
        <dsp:cNvPr id="0" name=""/>
        <dsp:cNvSpPr/>
      </dsp:nvSpPr>
      <dsp:spPr>
        <a:xfrm>
          <a:off x="0" y="1374703"/>
          <a:ext cx="3600449" cy="13101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Накопленные финансовые резервы России будут сокращаться</a:t>
          </a:r>
        </a:p>
      </dsp:txBody>
      <dsp:txXfrm>
        <a:off x="63958" y="1438661"/>
        <a:ext cx="3472533" cy="1182264"/>
      </dsp:txXfrm>
    </dsp:sp>
    <dsp:sp modelId="{88381011-0920-49AE-8422-3D6071E425B7}">
      <dsp:nvSpPr>
        <dsp:cNvPr id="0" name=""/>
        <dsp:cNvSpPr/>
      </dsp:nvSpPr>
      <dsp:spPr>
        <a:xfrm>
          <a:off x="0" y="2739603"/>
          <a:ext cx="3600449" cy="13101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Сроки выхода российской экономики на среднемировые темы роста будут пересматриваться</a:t>
          </a:r>
        </a:p>
      </dsp:txBody>
      <dsp:txXfrm>
        <a:off x="63958" y="2803561"/>
        <a:ext cx="3472533" cy="1182264"/>
      </dsp:txXfrm>
    </dsp:sp>
    <dsp:sp modelId="{6E5A9B07-2534-4116-AE41-4B4A92F3675A}">
      <dsp:nvSpPr>
        <dsp:cNvPr id="0" name=""/>
        <dsp:cNvSpPr/>
      </dsp:nvSpPr>
      <dsp:spPr>
        <a:xfrm>
          <a:off x="0" y="4104504"/>
          <a:ext cx="3600449" cy="13101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Угроза вытеснения страны на периферию мировой экономики будет усиливаться</a:t>
          </a:r>
        </a:p>
      </dsp:txBody>
      <dsp:txXfrm>
        <a:off x="63958" y="4168462"/>
        <a:ext cx="3472533" cy="1182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34D04-658B-4329-BED2-FCE9B29B42AC}">
      <dsp:nvSpPr>
        <dsp:cNvPr id="0" name=""/>
        <dsp:cNvSpPr/>
      </dsp:nvSpPr>
      <dsp:spPr>
        <a:xfrm>
          <a:off x="3974" y="0"/>
          <a:ext cx="2384679" cy="2500884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E64737-1C29-479C-9F2F-87B7598DCA5C}">
      <dsp:nvSpPr>
        <dsp:cNvPr id="0" name=""/>
        <dsp:cNvSpPr/>
      </dsp:nvSpPr>
      <dsp:spPr>
        <a:xfrm>
          <a:off x="2598065" y="66661"/>
          <a:ext cx="4171043" cy="194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Россия, как и Соединенные Штаты, никогда </a:t>
          </a:r>
          <a:r>
            <a:rPr lang="ru-RU" sz="1600" u="sng" kern="1200" dirty="0">
              <a:latin typeface="+mj-lt"/>
            </a:rPr>
            <a:t>не была лидером в разработке принципов и механизмов многосторонности</a:t>
          </a:r>
          <a:r>
            <a:rPr lang="ru-RU" sz="1600" kern="1200" dirty="0">
              <a:latin typeface="+mj-lt"/>
            </a:rPr>
            <a:t>. В Москве традиционно придавали больше значения многополярности или полицентризму.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2598065" y="66661"/>
        <a:ext cx="4171043" cy="1948463"/>
      </dsp:txXfrm>
    </dsp:sp>
    <dsp:sp modelId="{6613A030-6425-4B53-9377-55E0C28B43CD}">
      <dsp:nvSpPr>
        <dsp:cNvPr id="0" name=""/>
        <dsp:cNvSpPr/>
      </dsp:nvSpPr>
      <dsp:spPr>
        <a:xfrm>
          <a:off x="719378" y="2709291"/>
          <a:ext cx="2384679" cy="2500884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DC59DD-1E07-4A00-8E11-5268DA010F8D}">
      <dsp:nvSpPr>
        <dsp:cNvPr id="0" name=""/>
        <dsp:cNvSpPr/>
      </dsp:nvSpPr>
      <dsp:spPr>
        <a:xfrm>
          <a:off x="3175597" y="2709291"/>
          <a:ext cx="4046728" cy="250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С другой стороны, масштабы глобальных проблем, высветившихся в 2020 г., позволяют России попытаться </a:t>
          </a:r>
          <a:r>
            <a:rPr lang="ru-RU" sz="1600" u="sng" kern="1200" dirty="0">
              <a:latin typeface="+mj-lt"/>
            </a:rPr>
            <a:t>позиционировать себя как ответственного игрока мировой политики, готового к международному сотрудничеству </a:t>
          </a:r>
          <a:r>
            <a:rPr lang="ru-RU" sz="1600" kern="1200" dirty="0">
              <a:latin typeface="+mj-lt"/>
            </a:rPr>
            <a:t>поверх идеологических барьеров и политических разногласий</a:t>
          </a:r>
          <a:r>
            <a:rPr lang="ru-RU" sz="1600" kern="1200" dirty="0"/>
            <a:t>.</a:t>
          </a:r>
        </a:p>
      </dsp:txBody>
      <dsp:txXfrm>
        <a:off x="3175597" y="2709291"/>
        <a:ext cx="4046728" cy="2500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E3A19-CC62-4F5A-AC3D-E74EA32F4840}">
      <dsp:nvSpPr>
        <dsp:cNvPr id="0" name=""/>
        <dsp:cNvSpPr/>
      </dsp:nvSpPr>
      <dsp:spPr>
        <a:xfrm>
          <a:off x="0" y="0"/>
          <a:ext cx="583168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556F6-5876-43DB-9D87-23CEB7E13465}">
      <dsp:nvSpPr>
        <dsp:cNvPr id="0" name=""/>
        <dsp:cNvSpPr/>
      </dsp:nvSpPr>
      <dsp:spPr>
        <a:xfrm>
          <a:off x="0" y="0"/>
          <a:ext cx="1166336" cy="519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Уроки</a:t>
          </a:r>
        </a:p>
      </dsp:txBody>
      <dsp:txXfrm>
        <a:off x="0" y="0"/>
        <a:ext cx="1166336" cy="5194766"/>
      </dsp:txXfrm>
    </dsp:sp>
    <dsp:sp modelId="{C751D12B-28C9-4BAB-96B1-659D2387C66E}">
      <dsp:nvSpPr>
        <dsp:cNvPr id="0" name=""/>
        <dsp:cNvSpPr/>
      </dsp:nvSpPr>
      <dsp:spPr>
        <a:xfrm>
          <a:off x="1253811" y="81168"/>
          <a:ext cx="4577870" cy="162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+mj-lt"/>
            </a:rPr>
            <a:t>сами по себе рыночные механизмы не могут быть универсальным решением экономических и политических проблем ни на уровне отдельных элементов глобальной социальной системы (государств), ни на уровне системы в целом. </a:t>
          </a:r>
        </a:p>
      </dsp:txBody>
      <dsp:txXfrm>
        <a:off x="1253811" y="81168"/>
        <a:ext cx="4577870" cy="1623364"/>
      </dsp:txXfrm>
    </dsp:sp>
    <dsp:sp modelId="{07E27D0F-579A-4AE5-A0FC-70D065E3D79B}">
      <dsp:nvSpPr>
        <dsp:cNvPr id="0" name=""/>
        <dsp:cNvSpPr/>
      </dsp:nvSpPr>
      <dsp:spPr>
        <a:xfrm>
          <a:off x="1166336" y="1704532"/>
          <a:ext cx="46653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97D22-9D06-4F2F-BDFE-673A6D711A4E}">
      <dsp:nvSpPr>
        <dsp:cNvPr id="0" name=""/>
        <dsp:cNvSpPr/>
      </dsp:nvSpPr>
      <dsp:spPr>
        <a:xfrm>
          <a:off x="1253811" y="1785700"/>
          <a:ext cx="4577870" cy="162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+mj-lt"/>
              <a:cs typeface="Calibri" pitchFamily="34" charset="0"/>
            </a:rPr>
            <a:t>рыночные механизмы — как на уровне государств, так и на уровне международной системы — должны быть дополнены осознанием национальными элитами своей социальной ответственности и продуманными стратегиями балансирования задач содействия экономическому росту и сохранения социальной справедливости. </a:t>
          </a:r>
        </a:p>
      </dsp:txBody>
      <dsp:txXfrm>
        <a:off x="1253811" y="1785700"/>
        <a:ext cx="4577870" cy="1623364"/>
      </dsp:txXfrm>
    </dsp:sp>
    <dsp:sp modelId="{47A89F4E-CBCF-41F1-A829-B84C1C27B809}">
      <dsp:nvSpPr>
        <dsp:cNvPr id="0" name=""/>
        <dsp:cNvSpPr/>
      </dsp:nvSpPr>
      <dsp:spPr>
        <a:xfrm>
          <a:off x="1166336" y="3409065"/>
          <a:ext cx="46653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9C54A-BC00-4FAC-80D9-4904F65A9860}">
      <dsp:nvSpPr>
        <dsp:cNvPr id="0" name=""/>
        <dsp:cNvSpPr/>
      </dsp:nvSpPr>
      <dsp:spPr>
        <a:xfrm>
          <a:off x="1253811" y="3490233"/>
          <a:ext cx="4577870" cy="162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+mj-lt"/>
            </a:rPr>
            <a:t>стихийная глобализация неизбежно будет воспроизводить кризисы и регулярно порождать импульсы к </a:t>
          </a:r>
          <a:r>
            <a:rPr lang="ru-RU" sz="1500" kern="1200" dirty="0" err="1">
              <a:latin typeface="+mj-lt"/>
            </a:rPr>
            <a:t>деглобализации</a:t>
          </a:r>
          <a:r>
            <a:rPr lang="ru-RU" sz="1500" kern="1200" dirty="0">
              <a:latin typeface="+mj-lt"/>
            </a:rPr>
            <a:t>, если она не будет дополнена адекватными механизмами глобального управления.</a:t>
          </a:r>
        </a:p>
      </dsp:txBody>
      <dsp:txXfrm>
        <a:off x="1253811" y="3490233"/>
        <a:ext cx="4577870" cy="1623364"/>
      </dsp:txXfrm>
    </dsp:sp>
    <dsp:sp modelId="{1D21C8F1-8DAB-4190-BC88-A1CC4061892D}">
      <dsp:nvSpPr>
        <dsp:cNvPr id="0" name=""/>
        <dsp:cNvSpPr/>
      </dsp:nvSpPr>
      <dsp:spPr>
        <a:xfrm>
          <a:off x="1166336" y="5113597"/>
          <a:ext cx="46653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DBFB-6993-4633-BF86-5984DF254FDF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9A74-7A08-4FA9-8BBF-93256170E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991F-1CFC-4428-B944-4BA3635C348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5224-C9B0-439B-ACF6-95218DF32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65BC-20BB-414A-A1A2-B00E2D750ECB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E523-B7C1-48F8-9474-2A45C0403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BE88-52EC-4116-9846-BBBB76E0017D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A610-1605-4CE0-9426-E2F0067CB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E528-FEAC-45B7-BE78-87C6E29591E5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0219-7425-428E-A62B-A51390E48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5064-83A9-4939-9B49-40048487658D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A24E-DBA0-4B0F-8A07-E86AD2DE1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EE1D-B3BD-46DE-8DAA-98FF53F42B9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759E-D151-4647-92FE-005C4158F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ACA3-9DF2-46B3-9D72-2C6D569D3C14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BA82-7B28-414A-81F9-CC31690CD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FFBC-1679-4244-A825-EA9C1C9EB31E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FA61-A0DF-4195-8521-0A3D7749B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F5B5-3BFC-4642-B148-0277125D54AC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B985-FDAC-4E06-96A2-C4349BC21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38B9-9404-4B61-B971-7DD49EA6CBA2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B772-55A9-4E1D-9CCF-1CCAB72A4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610-7D7C-463E-9A0A-96BE7ED456A6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620C-2A84-40D4-ABC1-BA5D0D0A2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31C3-17A6-420F-A038-54DE78CEBBE3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DE53-6B03-4769-8576-4EA4EFC10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10A1-5E44-4888-9AAE-8985835AFF7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C0EA-B3FE-4EFC-91AA-9002215D2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5574-2CFE-4EE4-8795-E731F8ABC2EE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76F0-12A1-4F8B-B918-3E7E64680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840D-E120-4D49-8CAC-1F3C93BD2642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075B-78FD-422C-9B15-B39A0C770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FDF1-53B7-42D4-ADC4-52799C5C5D0C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BBF3-D161-47DF-B40D-751285671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648E-69B6-4086-A926-B35B47A08FAD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DB05-11F6-499E-9C92-B41379ED9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B155-DB53-421D-A719-3098295388FC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1D0E-71B7-4066-B8C1-373EF6DFC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10D7A-2800-470C-87AE-DE82C65B523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A703-FC98-4074-A5E0-9512B3C17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D142-E9B2-45DE-A901-31D16AA4774D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19F7-031E-4321-9721-FB71ED98D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8349-3679-4E16-8D99-A0421675B94B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A7AA-D272-48C8-925B-1A42AC461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29B2-BA41-4189-9278-F33AD344F126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EB72-0462-4E6A-8A00-649E4354F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951F-2C90-4F15-AF99-C5783F11BC1A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903A-951C-4E20-A39A-037762D5A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26DF-67E9-4CF9-8862-D6AFCC48E455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0645-C504-4D03-A88A-5097F190E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2DC0-159F-4D7E-8E39-03BB496C5E12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DF46-BFBD-4890-B92F-49D1BA5A7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E6DA-3367-48D3-A9E5-B32B5E5E7B32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6813-E771-475D-8DA2-DBC2FC5A0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4A0E-D01D-4EB0-8D5E-1F027B0B4604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8C2E-F8EB-48A1-900F-79483940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C883E-8BDE-448A-A1B9-0A723005C506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4EA713-3F49-40DD-9006-45BA8A513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9699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24B0A-0C8B-4B76-8048-8218F80200A2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7730DC-25E0-41FA-B681-5096730C0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1747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637E2-BEF0-4C70-AA80-C1DDC75050C5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E6F89-A3F9-4DF8-B8B9-9B605B78B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3795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14A3B-ED1C-4C5D-8DDB-A50226AA5BA3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62BB3-AF2C-463B-8BC1-309CABF15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5843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2AD29-1EA7-44A3-B533-24FDDE5F6737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B3851-D824-4DBA-BFB5-0C4A61793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F3A61E-F347-434F-8F92-24307251C39B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497F6-0F45-4553-9B9A-ACDF004C4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9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EAAB0-29A0-4B82-9CB0-1F7ADBF7200A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D24D35-14A4-47A8-8D9A-28560D34C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987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E4F80E-5658-4D1B-B9B0-23CDCDBF8A1F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39A3DD-906A-4607-8AC1-361F73E03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4035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75174A-C8A9-431E-BF9C-183958FD6050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DBCB5-5DB7-4B1E-8E04-4C5463623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6083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F4F27-E917-4D8E-B4B7-AF910A879027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6B274-C34B-49C1-8908-DB27CE968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52611-8F0F-408D-9608-4087C599C969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F4AE3-89DF-487E-9549-6F4363CD6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363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324F8-431D-43AD-9A16-6ADF846A5B15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6FF73-B5E8-4784-AA52-C2539DA22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11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D4549-8F97-4ED9-BF9C-B7893068B17A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8DCF12-3230-4C75-84B7-F0E01F9EB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459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C8DB30-72F3-45C9-9423-EB0A8BE9A502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AA59D-3A7D-47DA-AFDB-AEBA8B7CC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1507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807E7-7E0C-491F-9B4D-616E171AFE51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770ED-6E26-4B8D-A271-CBFE1E171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55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445496-1906-48B7-B279-A3D80846D6FB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3EA4FC-9E8F-47C2-A2BE-4006F63C1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2CD416-6A66-4C0F-B817-57591B9D43EC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7C521F-0BAA-46AE-93BF-F60116D4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51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8FE14-0CB9-47AA-B1DA-08A59BDFDA5A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4CD08-0D88-4026-9FB7-C45867BA1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53@yandex.ru/" TargetMode="External"/><Relationship Id="rId2" Type="http://schemas.openxmlformats.org/officeDocument/2006/relationships/hyperlink" Target="http://petrtolmachev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ctrTitle"/>
          </p:nvPr>
        </p:nvSpPr>
        <p:spPr>
          <a:xfrm>
            <a:off x="1524000" y="1901536"/>
            <a:ext cx="9144000" cy="2265218"/>
          </a:xfrm>
        </p:spPr>
        <p:txBody>
          <a:bodyPr/>
          <a:lstStyle/>
          <a:p>
            <a:r>
              <a:rPr lang="ru-RU"/>
              <a:t>МЭО: кризис </a:t>
            </a:r>
            <a:r>
              <a:rPr lang="ru-RU" dirty="0"/>
              <a:t>миропорядка и будущее глобализации</a:t>
            </a:r>
            <a:br>
              <a:rPr lang="ru-RU" dirty="0"/>
            </a:br>
            <a:endParaRPr lang="ru-RU" sz="2400" dirty="0"/>
          </a:p>
        </p:txBody>
      </p:sp>
      <p:sp>
        <p:nvSpPr>
          <p:cNvPr id="48131" name="Подзаголовок 2"/>
          <p:cNvSpPr txBox="1">
            <a:spLocks/>
          </p:cNvSpPr>
          <p:nvPr/>
        </p:nvSpPr>
        <p:spPr bwMode="auto">
          <a:xfrm>
            <a:off x="5174674" y="4384965"/>
            <a:ext cx="6535882" cy="181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2000" b="1" i="1" dirty="0"/>
              <a:t>Толмачев П.И.,</a:t>
            </a:r>
            <a:r>
              <a:rPr lang="ru-RU" sz="2000" i="1" dirty="0"/>
              <a:t> д.э.н., профессор, заведующий кафедрой мировой экономики Дипломатической академии МИД России, 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2000" i="1" dirty="0"/>
              <a:t>Сайт: </a:t>
            </a:r>
            <a:r>
              <a:rPr lang="ru-RU" sz="2000" i="1" dirty="0">
                <a:hlinkClick r:id="rId2"/>
              </a:rPr>
              <a:t>http://petrtolmachev.ru</a:t>
            </a:r>
            <a:r>
              <a:rPr lang="ru-RU" sz="2000" i="1" dirty="0"/>
              <a:t>; </a:t>
            </a:r>
            <a:r>
              <a:rPr lang="en-US" sz="2000" i="1" dirty="0">
                <a:hlinkClick r:id="rId3"/>
              </a:rPr>
              <a:t>www</a:t>
            </a:r>
            <a:r>
              <a:rPr lang="ru-RU" sz="2000" i="1" dirty="0">
                <a:hlinkClick r:id="rId3"/>
              </a:rPr>
              <a:t>.</a:t>
            </a:r>
            <a:r>
              <a:rPr lang="en-US" sz="2000" i="1" dirty="0" err="1">
                <a:hlinkClick r:id="rId3"/>
              </a:rPr>
              <a:t>pt</a:t>
            </a:r>
            <a:r>
              <a:rPr lang="ru-RU" sz="2000" i="1" dirty="0">
                <a:hlinkClick r:id="rId3"/>
              </a:rPr>
              <a:t>53@</a:t>
            </a:r>
            <a:r>
              <a:rPr lang="en-US" sz="2000" i="1" dirty="0" err="1">
                <a:hlinkClick r:id="rId3"/>
              </a:rPr>
              <a:t>yandex</a:t>
            </a:r>
            <a:r>
              <a:rPr lang="ru-RU" sz="2000" i="1" dirty="0">
                <a:hlinkClick r:id="rId3"/>
              </a:rPr>
              <a:t>.</a:t>
            </a:r>
            <a:r>
              <a:rPr lang="en-US" sz="2000" i="1" dirty="0" err="1">
                <a:hlinkClick r:id="rId3"/>
              </a:rPr>
              <a:t>ru</a:t>
            </a:r>
            <a:r>
              <a:rPr lang="ru-RU" sz="2000" i="1" dirty="0"/>
              <a:t> тел. 7985-77492-37м.</a:t>
            </a:r>
            <a:r>
              <a:rPr lang="ru-RU" sz="2000" dirty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3"/>
          <p:cNvSpPr>
            <a:spLocks noGrp="1"/>
          </p:cNvSpPr>
          <p:nvPr>
            <p:ph type="title"/>
          </p:nvPr>
        </p:nvSpPr>
        <p:spPr>
          <a:xfrm>
            <a:off x="1639888" y="2324100"/>
            <a:ext cx="8766175" cy="1325563"/>
          </a:xfrm>
        </p:spPr>
        <p:txBody>
          <a:bodyPr/>
          <a:lstStyle/>
          <a:p>
            <a:r>
              <a:rPr lang="ru-RU" sz="5400"/>
              <a:t>………. </a:t>
            </a:r>
            <a:r>
              <a:rPr lang="ru-RU" sz="4800"/>
              <a:t>Уточнение понятия</a:t>
            </a:r>
            <a:r>
              <a:rPr lang="ru-RU" sz="5400"/>
              <a:t>….......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374650" y="0"/>
            <a:ext cx="11677650" cy="2176463"/>
          </a:xfrm>
        </p:spPr>
        <p:txBody>
          <a:bodyPr/>
          <a:lstStyle/>
          <a:p>
            <a:pPr algn="just"/>
            <a:r>
              <a:rPr lang="ru-RU" sz="3100" b="1" i="1"/>
              <a:t>«Глобализация – особенно интенсивный современный этап интернационализации международных отношений, экономических, политических и социокультурных процессов»</a:t>
            </a:r>
            <a:br>
              <a:rPr lang="ru-RU" sz="3100" b="1" i="1"/>
            </a:br>
            <a:r>
              <a:rPr lang="ru-RU" sz="2700"/>
              <a:t>                                                                      </a:t>
            </a:r>
            <a:r>
              <a:rPr lang="ru-RU" sz="2700" i="1"/>
              <a:t>Большая российская энциклопедия</a:t>
            </a:r>
            <a:endParaRPr lang="ru-RU" sz="4000" i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6438"/>
            <a:ext cx="10515600" cy="43545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Основные проявления: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консолидация единого мирового </a:t>
            </a:r>
            <a:r>
              <a:rPr lang="ru-RU" b="1" i="1" dirty="0">
                <a:solidFill>
                  <a:srgbClr val="009900"/>
                </a:solidFill>
              </a:rPr>
              <a:t>рынка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активное развитие межгосударственных </a:t>
            </a:r>
            <a:r>
              <a:rPr lang="ru-RU" b="1" i="1" dirty="0">
                <a:solidFill>
                  <a:srgbClr val="009900"/>
                </a:solidFill>
              </a:rPr>
              <a:t>финансовых, торговых и производственных </a:t>
            </a:r>
            <a:r>
              <a:rPr lang="ru-RU" dirty="0"/>
              <a:t>связей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расширение потоков </a:t>
            </a:r>
            <a:r>
              <a:rPr lang="ru-RU" b="1" i="1" dirty="0">
                <a:solidFill>
                  <a:srgbClr val="009900"/>
                </a:solidFill>
              </a:rPr>
              <a:t>факторов производства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ускоренная адаптация </a:t>
            </a:r>
            <a:r>
              <a:rPr lang="ru-RU" b="1" i="1" dirty="0">
                <a:solidFill>
                  <a:srgbClr val="009900"/>
                </a:solidFill>
              </a:rPr>
              <a:t>социальных структур </a:t>
            </a:r>
            <a:r>
              <a:rPr lang="ru-RU" dirty="0"/>
              <a:t>к динамичным экономическим процессам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009900"/>
                </a:solidFill>
              </a:rPr>
              <a:t>культурная </a:t>
            </a:r>
            <a:r>
              <a:rPr lang="ru-RU" dirty="0"/>
              <a:t>универсализация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становление всеобщего </a:t>
            </a:r>
            <a:r>
              <a:rPr lang="ru-RU" b="1" i="1" dirty="0">
                <a:solidFill>
                  <a:srgbClr val="009900"/>
                </a:solidFill>
              </a:rPr>
              <a:t>информационного</a:t>
            </a:r>
            <a:r>
              <a:rPr lang="ru-RU" dirty="0"/>
              <a:t> пространства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1211263" y="347663"/>
            <a:ext cx="10772775" cy="1376362"/>
          </a:xfrm>
        </p:spPr>
        <p:txBody>
          <a:bodyPr/>
          <a:lstStyle/>
          <a:p>
            <a:pPr algn="just"/>
            <a:r>
              <a:rPr lang="ru-RU" sz="3200" b="1" i="1"/>
              <a:t>«Глобализация — процесс всемирной экономической, политической, культурной и религиозной интеграции и унификации»                               </a:t>
            </a:r>
            <a:r>
              <a:rPr lang="ru-RU" sz="2800" i="1"/>
              <a:t>Российские исследователи</a:t>
            </a:r>
            <a:endParaRPr lang="ru-RU" sz="3200" i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88" y="2090738"/>
            <a:ext cx="11815762" cy="4422775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Процессы интеграции и унификации часто противостоят друг другу.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Интеграция. </a:t>
            </a:r>
            <a:r>
              <a:rPr lang="ru-RU" dirty="0"/>
              <a:t>Глобализация в «узком» смысле – явление на уровне международной системы. Предмет внимания ученых-международников и, в меньшей степени, экономистов, социологов, культурных антропологов. Во многих сферах </a:t>
            </a:r>
            <a:r>
              <a:rPr lang="ru-RU" b="1" i="1" dirty="0">
                <a:solidFill>
                  <a:srgbClr val="009900"/>
                </a:solidFill>
              </a:rPr>
              <a:t>интеграция способствует узкой специализации </a:t>
            </a:r>
            <a:r>
              <a:rPr lang="ru-RU" dirty="0"/>
              <a:t>на базе сравнительных преимуществ.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Универсализация. </a:t>
            </a:r>
            <a:r>
              <a:rPr lang="ru-RU" dirty="0"/>
              <a:t>Глобализация в «широком» смысле. Международники исследуют лишь надстройку. </a:t>
            </a:r>
            <a:r>
              <a:rPr lang="ru-RU" b="1" i="1" dirty="0">
                <a:solidFill>
                  <a:srgbClr val="009900"/>
                </a:solidFill>
              </a:rPr>
              <a:t>Унификация</a:t>
            </a:r>
            <a:r>
              <a:rPr lang="ru-RU" dirty="0"/>
              <a:t> может быть </a:t>
            </a:r>
            <a:r>
              <a:rPr lang="ru-RU" b="1" i="1" dirty="0">
                <a:solidFill>
                  <a:srgbClr val="009900"/>
                </a:solidFill>
              </a:rPr>
              <a:t>результатом реакции </a:t>
            </a:r>
            <a:r>
              <a:rPr lang="ru-RU" dirty="0"/>
              <a:t>принципиально </a:t>
            </a:r>
            <a:r>
              <a:rPr lang="ru-RU" b="1" i="1" dirty="0">
                <a:solidFill>
                  <a:srgbClr val="009900"/>
                </a:solidFill>
              </a:rPr>
              <a:t>различных социумов на сходные проблемы </a:t>
            </a:r>
            <a:r>
              <a:rPr lang="ru-RU" dirty="0"/>
              <a:t>и возможности.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i="1" dirty="0"/>
              <a:t>Теория «конвергенции»: СССР и США накапливали элементы общности не потому, что интенсивно взаимодействовали друг с другом, а потому, что были вынуждены реагировать на одинаковые или сходные по своей сути вызовы социального и экономического развития.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184150" y="496888"/>
            <a:ext cx="11982450" cy="1846262"/>
          </a:xfrm>
        </p:spPr>
        <p:txBody>
          <a:bodyPr/>
          <a:lstStyle/>
          <a:p>
            <a:pPr algn="just"/>
            <a:r>
              <a:rPr lang="ru-RU" sz="2800" b="1" i="1"/>
              <a:t>«Глобализация — термин для описания растущей взаимозависимости экономик, культур и населения мира, вызванной трансграничной торговлей товарами, услугами и технологиями, а также потоками инвестиций, людей и информации»</a:t>
            </a:r>
            <a:br>
              <a:rPr lang="ru-RU" sz="2800" b="1" i="1"/>
            </a:br>
            <a:r>
              <a:rPr lang="ru-RU" sz="2800" b="1" i="1"/>
              <a:t>                                                        </a:t>
            </a:r>
            <a:r>
              <a:rPr lang="ru-RU" sz="2400" i="1"/>
              <a:t>Институт международной экономики Петерсона</a:t>
            </a:r>
            <a:br>
              <a:rPr lang="ru-RU" sz="2400" i="1"/>
            </a:br>
            <a:r>
              <a:rPr lang="ru-RU" sz="2400" i="1"/>
              <a:t>                                                                               (Peterson Institute for International Economics)</a:t>
            </a:r>
            <a:endParaRPr lang="ru-RU" sz="2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778125"/>
            <a:ext cx="11703050" cy="3851275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Отношения России с Европой в XVIII – начале XX вв. предполагали: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009900"/>
                </a:solidFill>
              </a:rPr>
              <a:t>«Европеизацию» страны </a:t>
            </a:r>
            <a:r>
              <a:rPr lang="ru-RU" dirty="0"/>
              <a:t>(ее включение в систему отношений стран Европы)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009900"/>
                </a:solidFill>
              </a:rPr>
              <a:t>«</a:t>
            </a:r>
            <a:r>
              <a:rPr lang="ru-RU" b="1" i="1" dirty="0" err="1">
                <a:solidFill>
                  <a:srgbClr val="009900"/>
                </a:solidFill>
              </a:rPr>
              <a:t>Вестернизацию</a:t>
            </a:r>
            <a:r>
              <a:rPr lang="ru-RU" b="1" i="1" dirty="0">
                <a:solidFill>
                  <a:srgbClr val="009900"/>
                </a:solidFill>
              </a:rPr>
              <a:t>» общества </a:t>
            </a:r>
            <a:r>
              <a:rPr lang="ru-RU" dirty="0"/>
              <a:t>(приобретение родовых особенностей западноевропейского образа жизни)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Во времена Николая I и Александра III «европеизация» Российской империи не сопровождалась «</a:t>
            </a:r>
            <a:r>
              <a:rPr lang="ru-RU" dirty="0" err="1"/>
              <a:t>вестернизацией</a:t>
            </a:r>
            <a:r>
              <a:rPr lang="ru-RU" dirty="0"/>
              <a:t>».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 первые годы правления Председателя КНР Си </a:t>
            </a:r>
            <a:r>
              <a:rPr lang="ru-RU" dirty="0" err="1"/>
              <a:t>Цзиньпина</a:t>
            </a:r>
            <a:r>
              <a:rPr lang="ru-RU" dirty="0"/>
              <a:t> Китай интенсивно интегрировался в мировую экономическую и политическую системы, но общество не унифицировалось под «глобальные» стандарты.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Любое описание глобализации должно включать ее </a:t>
            </a:r>
            <a:r>
              <a:rPr lang="ru-RU" b="1" i="1" dirty="0">
                <a:solidFill>
                  <a:srgbClr val="009900"/>
                </a:solidFill>
              </a:rPr>
              <a:t>интеграционную функцию на уровне всей системы мировой экономики и политики</a:t>
            </a:r>
            <a:r>
              <a:rPr lang="ru-RU" dirty="0"/>
              <a:t>, а не только на уровне ее подсистем.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3"/>
          <p:cNvSpPr>
            <a:spLocks noGrp="1"/>
          </p:cNvSpPr>
          <p:nvPr>
            <p:ph type="title"/>
          </p:nvPr>
        </p:nvSpPr>
        <p:spPr>
          <a:xfrm>
            <a:off x="257175" y="182563"/>
            <a:ext cx="11807825" cy="3522662"/>
          </a:xfrm>
        </p:spPr>
        <p:txBody>
          <a:bodyPr/>
          <a:lstStyle/>
          <a:p>
            <a:pPr algn="just"/>
            <a:r>
              <a:rPr lang="ru-RU" sz="2400" b="1" i="1"/>
              <a:t>«Глобализация – все более тесная интеграция стран и народов мира, порожденная стремительным сокращением стоимости транспортировки и коммуникации, а также устранением искусственных барьеров для трансграничных потоков товаров, услуг, капитала, знаний и (в меньшей степени) людей»</a:t>
            </a:r>
            <a:br>
              <a:rPr lang="ru-RU" sz="2400" b="1" i="1"/>
            </a:br>
            <a:r>
              <a:rPr lang="ru-RU" sz="2000" b="1" i="1"/>
              <a:t>                                                                                              Дж. Штиглиц, американский экономист</a:t>
            </a:r>
            <a:br>
              <a:rPr lang="ru-RU" sz="2000" b="1" i="1"/>
            </a:br>
            <a:br>
              <a:rPr lang="ru-RU" sz="2000" b="1" i="1"/>
            </a:br>
            <a:r>
              <a:rPr lang="ru-RU" sz="2400" b="1" i="1"/>
              <a:t>«Глобализация — всеобъемлющий процесс развития трансмировых связей и отношений, ведущий к становлению глобального человеческого сообщества»                                                                                                                 </a:t>
            </a:r>
            <a:br>
              <a:rPr lang="ru-RU" sz="2400" b="1" i="1"/>
            </a:br>
            <a:r>
              <a:rPr lang="ru-RU" sz="2400" b="1" i="1"/>
              <a:t>                                                                                                                    </a:t>
            </a:r>
            <a:r>
              <a:rPr lang="ru-RU" sz="2000" b="1" i="1"/>
              <a:t>В. Кувалдин</a:t>
            </a:r>
            <a:br>
              <a:rPr lang="ru-RU" sz="2000" b="1" i="1"/>
            </a:br>
            <a:endParaRPr lang="ru-RU" sz="2400"/>
          </a:p>
        </p:txBody>
      </p:sp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257175" y="3275013"/>
            <a:ext cx="11742738" cy="3308350"/>
          </a:xfrm>
        </p:spPr>
        <p:txBody>
          <a:bodyPr/>
          <a:lstStyle/>
          <a:p>
            <a:pPr algn="just"/>
            <a:r>
              <a:rPr lang="ru-RU" sz="2100"/>
              <a:t>Определение кувалдина ставит вопрос о </a:t>
            </a:r>
            <a:r>
              <a:rPr lang="ru-RU" sz="2100" b="1" i="1">
                <a:solidFill>
                  <a:srgbClr val="009900"/>
                </a:solidFill>
              </a:rPr>
              <a:t>переходе человечества к новой стадии единства</a:t>
            </a:r>
            <a:r>
              <a:rPr lang="ru-RU" sz="2100" b="1"/>
              <a:t> </a:t>
            </a:r>
            <a:r>
              <a:rPr lang="ru-RU" sz="2100"/>
              <a:t>как о финальном результате процессов глобализации</a:t>
            </a:r>
          </a:p>
          <a:p>
            <a:pPr algn="just"/>
            <a:r>
              <a:rPr lang="ru-RU" sz="2100"/>
              <a:t>Важным измерением глобализации становится </a:t>
            </a:r>
            <a:r>
              <a:rPr lang="ru-RU" sz="2100" b="1" i="1">
                <a:solidFill>
                  <a:srgbClr val="009900"/>
                </a:solidFill>
              </a:rPr>
              <a:t>международное сотрудничество в противодействии общим проблемам</a:t>
            </a:r>
            <a:r>
              <a:rPr lang="ru-RU" sz="2100"/>
              <a:t>, имеющим планетарные масштабы (измерения климата, ресурсные дефициты, пандемии, крупные техногенные и природные катастрофы и пр.).</a:t>
            </a:r>
          </a:p>
          <a:p>
            <a:pPr algn="just"/>
            <a:r>
              <a:rPr lang="ru-RU" sz="2100" b="1" i="1">
                <a:solidFill>
                  <a:srgbClr val="009900"/>
                </a:solidFill>
              </a:rPr>
              <a:t>Глобализация проблем безопасности</a:t>
            </a:r>
            <a:r>
              <a:rPr lang="ru-RU" sz="2100" b="1"/>
              <a:t> </a:t>
            </a:r>
            <a:r>
              <a:rPr lang="ru-RU" sz="2100"/>
              <a:t>(нераспространение ядерного и химического оружия, торговля вооружениями, международный терроризм, кибербезопасность, энергетическая безопасность, продовольственная безопасность).</a:t>
            </a:r>
          </a:p>
          <a:p>
            <a:pPr algn="just"/>
            <a:r>
              <a:rPr lang="ru-RU" sz="2100"/>
              <a:t>Стираются границы между вопросами безопасности и вопросами развития.</a:t>
            </a:r>
          </a:p>
          <a:p>
            <a:endParaRPr lang="ru-RU"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38" y="1428750"/>
            <a:ext cx="4344987" cy="4783138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Глобализацию начала века часто воспринимают как прямое следствие </a:t>
            </a:r>
            <a:r>
              <a:rPr lang="ru-RU" b="1" i="1" dirty="0">
                <a:solidFill>
                  <a:srgbClr val="009900"/>
                </a:solidFill>
              </a:rPr>
              <a:t>третьей промышленной революции</a:t>
            </a:r>
            <a:r>
              <a:rPr lang="ru-RU" dirty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009900"/>
                </a:solidFill>
              </a:rPr>
              <a:t>Автоматизация производства</a:t>
            </a:r>
            <a:r>
              <a:rPr lang="ru-RU" b="1" dirty="0"/>
              <a:t> </a:t>
            </a:r>
            <a:r>
              <a:rPr lang="ru-RU" dirty="0"/>
              <a:t>внутри отдельных стран часто ведет к </a:t>
            </a:r>
            <a:r>
              <a:rPr lang="ru-RU" b="1" i="1" dirty="0">
                <a:solidFill>
                  <a:srgbClr val="009900"/>
                </a:solidFill>
              </a:rPr>
              <a:t>увеличению неравенства </a:t>
            </a:r>
            <a:r>
              <a:rPr lang="ru-RU" dirty="0"/>
              <a:t>независимо от того, насколько эти страны вовлечены в глобальные производственные цепочки.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 производственной сфере </a:t>
            </a:r>
            <a:r>
              <a:rPr lang="ru-RU" b="1" i="1" dirty="0">
                <a:solidFill>
                  <a:srgbClr val="009900"/>
                </a:solidFill>
              </a:rPr>
              <a:t>технический прогресс </a:t>
            </a:r>
            <a:r>
              <a:rPr lang="ru-RU" dirty="0"/>
              <a:t>способен содействовать не только глобализации, но и ее альтернативам - от </a:t>
            </a:r>
            <a:r>
              <a:rPr lang="ru-RU" b="1" i="1" dirty="0">
                <a:solidFill>
                  <a:srgbClr val="009900"/>
                </a:solidFill>
              </a:rPr>
              <a:t>регионализации до локализации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86375" y="1428750"/>
            <a:ext cx="6565900" cy="4922838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Некоторые авторы предлагают рассматривать глобализацию в том числе и как процесс расширенного воспроизводства </a:t>
            </a:r>
            <a:r>
              <a:rPr lang="ru-RU" b="1" i="1" dirty="0">
                <a:solidFill>
                  <a:srgbClr val="009900"/>
                </a:solidFill>
              </a:rPr>
              <a:t>глобальных общественных благ </a:t>
            </a:r>
            <a:r>
              <a:rPr lang="ru-RU" dirty="0"/>
              <a:t>(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goods</a:t>
            </a:r>
            <a:r>
              <a:rPr lang="ru-RU" dirty="0"/>
              <a:t>).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На наш взгляд, неправильно рассматривать глобальное управление как часть глобализации.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Глобализация — набор объективных, стихийных тенденций мирового развития. (экономика)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Глобальное управление — результат субъективных решений, направленных на их упорядочивание. (политика)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Исторически неизбежный переход человечества на новый уровень глобального управления может быть </a:t>
            </a:r>
            <a:r>
              <a:rPr lang="ru-RU" b="1" i="1" dirty="0">
                <a:solidFill>
                  <a:srgbClr val="009900"/>
                </a:solidFill>
              </a:rPr>
              <a:t>плавным и относительно мирным </a:t>
            </a:r>
            <a:r>
              <a:rPr lang="ru-RU" dirty="0"/>
              <a:t>или </a:t>
            </a:r>
            <a:r>
              <a:rPr lang="ru-RU" b="1" i="1" dirty="0">
                <a:solidFill>
                  <a:srgbClr val="009900"/>
                </a:solidFill>
              </a:rPr>
              <a:t>скачкообразным и насильственным</a:t>
            </a:r>
            <a:r>
              <a:rPr lang="ru-RU" dirty="0"/>
              <a:t>. Будущее глобальное управление может варьироваться в широких пределах по степени демократичности, роли отдельных государств и их группировок, принципам и механизмам глобального перераспределения ресурсов.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7363" y="469900"/>
            <a:ext cx="3463925" cy="587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Управление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4063" y="469900"/>
            <a:ext cx="4984750" cy="587375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Производство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4"/>
          <p:cNvSpPr>
            <a:spLocks noChangeArrowheads="1"/>
          </p:cNvSpPr>
          <p:nvPr/>
        </p:nvSpPr>
        <p:spPr bwMode="auto">
          <a:xfrm>
            <a:off x="814388" y="3884613"/>
            <a:ext cx="10528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ambria" pitchFamily="18" charset="0"/>
              </a:rPr>
              <a:t>В последнем десятилетии XX в. вокруг глобализации сложилось множество мифов: она нередко воспринималась как универсальный инструмент решения чуть ли не всех проблем человечества, после чего пришло неизбежное разочарование.</a:t>
            </a:r>
          </a:p>
        </p:txBody>
      </p:sp>
      <p:sp>
        <p:nvSpPr>
          <p:cNvPr id="7" name="Заголовок 3"/>
          <p:cNvSpPr txBox="1">
            <a:spLocks noGrp="1"/>
          </p:cNvSpPr>
          <p:nvPr>
            <p:ph type="title"/>
          </p:nvPr>
        </p:nvSpPr>
        <p:spPr>
          <a:xfrm>
            <a:off x="827088" y="2438400"/>
            <a:ext cx="10780712" cy="1325563"/>
          </a:xfrm>
        </p:spPr>
        <p:txBody>
          <a:bodyPr rtlCol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dirty="0"/>
              <a:t>………. Мифологемы глобализации….......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050" y="68263"/>
            <a:ext cx="8383588" cy="587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Революция или стагнация?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638" y="655638"/>
            <a:ext cx="5929312" cy="29940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</a:rPr>
              <a:t>Ожидание: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Результатом глобализации и таких потрясений, как распад СССР, подъем международного терроризма, финансовый кризис 2008–2009 гг. станет революционная перестройка системы международных институтов, правовых норм и внешнеполитической практики отдельных государств.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Произойдет корректировка глобальной политической надстройки в соответствии с изменившимся мировым экономическим базисом.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88" y="655638"/>
            <a:ext cx="5538787" cy="3228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rgbClr val="009900"/>
                </a:solidFill>
              </a:rPr>
              <a:t>Реальность: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9900"/>
                </a:solidFill>
              </a:rPr>
              <a:t>Революционных изменений нет, лишь эволюционные, и то с большими оговорками.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9900"/>
                </a:solidFill>
              </a:rPr>
              <a:t>На уровне институтов глобального управления и его нормативно-правовой базы последние два-три десятилетия мир пребывает в состоянии стагнации.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9900"/>
                </a:solidFill>
              </a:rPr>
              <a:t>За фундаментальными сдвигами в базисе глобального социума не последовало аналогичных сдвигов в его надстройке.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38" y="3717925"/>
            <a:ext cx="11896725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Итог: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+mn-lt"/>
                <a:cs typeface="+mn-cs"/>
              </a:rPr>
              <a:t>Институты безопасности </a:t>
            </a:r>
            <a:r>
              <a:rPr lang="ru-RU" dirty="0">
                <a:latin typeface="+mn-lt"/>
                <a:cs typeface="+mn-cs"/>
              </a:rPr>
              <a:t>(ООН, НАТО), равно как и </a:t>
            </a:r>
            <a:r>
              <a:rPr lang="ru-RU" b="1" i="1" dirty="0">
                <a:latin typeface="+mn-lt"/>
                <a:cs typeface="+mn-cs"/>
              </a:rPr>
              <a:t>институты развития </a:t>
            </a:r>
            <a:r>
              <a:rPr lang="ru-RU" dirty="0">
                <a:latin typeface="+mn-lt"/>
                <a:cs typeface="+mn-cs"/>
              </a:rPr>
              <a:t>(МБРР, МВФ, ВТО) продемонстрировали </a:t>
            </a:r>
            <a:r>
              <a:rPr lang="ru-RU" b="1" i="1" dirty="0">
                <a:latin typeface="+mn-lt"/>
                <a:cs typeface="+mn-cs"/>
              </a:rPr>
              <a:t>высокую степень устойчивости с потерей эффективности</a:t>
            </a:r>
            <a:r>
              <a:rPr lang="ru-RU" dirty="0">
                <a:latin typeface="+mn-lt"/>
                <a:cs typeface="+mn-cs"/>
              </a:rPr>
              <a:t>, косметически скорректировав свои приоритеты, процедуры и принципы.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Новые институты (</a:t>
            </a:r>
            <a:r>
              <a:rPr lang="ru-RU" i="1" dirty="0">
                <a:latin typeface="+mn-lt"/>
                <a:cs typeface="+mn-cs"/>
              </a:rPr>
              <a:t>Группа двадцати, БРИКС, ШОС</a:t>
            </a:r>
            <a:r>
              <a:rPr lang="ru-RU" dirty="0">
                <a:latin typeface="+mn-lt"/>
                <a:cs typeface="+mn-cs"/>
              </a:rPr>
              <a:t>) </a:t>
            </a:r>
            <a:r>
              <a:rPr lang="ru-RU" b="1" i="1" dirty="0">
                <a:latin typeface="+mn-lt"/>
                <a:cs typeface="+mn-cs"/>
              </a:rPr>
              <a:t>не смогли взять на себя те функции </a:t>
            </a:r>
            <a:r>
              <a:rPr lang="ru-RU" dirty="0">
                <a:latin typeface="+mn-lt"/>
                <a:cs typeface="+mn-cs"/>
              </a:rPr>
              <a:t>глобального управления, с которыми не справились структуры предыдущей эпохи.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+mn-lt"/>
                <a:cs typeface="+mn-cs"/>
              </a:rPr>
              <a:t>Снижение общего уровня управляемости мировой системы</a:t>
            </a:r>
            <a:r>
              <a:rPr lang="ru-RU" dirty="0">
                <a:latin typeface="+mn-lt"/>
                <a:cs typeface="+mn-cs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Рост разрыва между объективным уровнем единства человечества и субъективным уровнем осознания этого единства со стороны лидеров, политических элит и обществ в целом.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Общественное недовольство направлено не на архаичную надстройку, а на сам базис (на глобализацию).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275" y="171450"/>
            <a:ext cx="9906000" cy="858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Общее благо или фактор поляризации?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" y="719138"/>
            <a:ext cx="7486650" cy="16716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Ожидание: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«Прилив поднимает все лодки». Блага глобализации так или иначе окажутся доступными для всех.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Глобализация – единственная причина растущего социально-экономического неравенства.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" y="2540000"/>
            <a:ext cx="7486650" cy="41036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rgbClr val="009900"/>
                </a:solidFill>
              </a:rPr>
              <a:t>Реальность: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9900"/>
                </a:solidFill>
              </a:rPr>
              <a:t>«Среднестатистический» житель планеты сегодня живет лучше и дольше.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9900"/>
                </a:solidFill>
              </a:rPr>
              <a:t>Блага распределены не равномерно. Разделение на выигравших и проигравших проходит как между странами, так и внутри них между социальными, возрастными и профессиональными группами, между городом и селом, между богатыми и бедными регионами.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>
                <a:solidFill>
                  <a:srgbClr val="009900"/>
                </a:solidFill>
              </a:rPr>
              <a:t>В США за последние сорок лет значительно снизились средние реальные доходы беднейшей половины домохозяйств.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9900"/>
                </a:solidFill>
              </a:rPr>
              <a:t>Причинами неравенства также являются ошибки и просчеты лидеров государств в социальной и экономической сферах внутренней политики.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9900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600950" y="866775"/>
            <a:ext cx="4408488" cy="562927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Итог: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/>
              <a:t>Социально-экономическая </a:t>
            </a:r>
            <a:r>
              <a:rPr lang="ru-RU" b="1" i="1" dirty="0"/>
              <a:t>поляризация внутри стран </a:t>
            </a:r>
            <a:r>
              <a:rPr lang="ru-RU" dirty="0"/>
              <a:t>рождает политическую, из-за чего появляются </a:t>
            </a:r>
            <a:r>
              <a:rPr lang="ru-RU" b="1" i="1" dirty="0"/>
              <a:t>слабые коалиционные правительства </a:t>
            </a:r>
            <a:r>
              <a:rPr lang="ru-RU" dirty="0"/>
              <a:t>(в либерально-демократических странах) и </a:t>
            </a:r>
            <a:r>
              <a:rPr lang="ru-RU" b="1" i="1" dirty="0"/>
              <a:t>хрупкие популистские режимы</a:t>
            </a:r>
            <a:r>
              <a:rPr lang="ru-RU" dirty="0"/>
              <a:t> (в нелиберальных странах), неспособные к принятию непопулярных и болезненных решений.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/>
              <a:t>Слабость государств сдерживает их возможности полноценно участвовать в процессах глобализации, а тем более — выступать в качестве лидеров в вопросах создания новых механизмов глобального управления.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/>
              <a:t>Скандинавские страны вписались в глобализацию, сохранив одни из самых низких показателей индекса Джини.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Перманентность или дискретность?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9575" y="1160463"/>
            <a:ext cx="5973763" cy="268128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</a:rPr>
              <a:t>Ожидание: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Глобализация – линейный, перманентный и непрерывный процесс.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С течением времени темп глобализации будет нарастать.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Новые технологии как «всемирное общественное» благо будут вечно оставаться вне политики и будут постепенно оттеснять привычную политику на периферию общественной жизни.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575" y="4003675"/>
            <a:ext cx="11172825" cy="26670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/>
              <a:t>Итог: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Одним из результатов четвертой промышленной революции вполне может стать </a:t>
            </a:r>
            <a:r>
              <a:rPr lang="ru-RU" sz="1800" b="1" i="1" dirty="0"/>
              <a:t>вытеснение человека из процесса производства</a:t>
            </a:r>
            <a:r>
              <a:rPr lang="ru-RU" sz="1800" dirty="0"/>
              <a:t>, резкое ограничение международных миграционных потоков. Предложение рабочей силы из развивающегося мира будет увеличиваться, а спрос со стороны развитого мира – быстро снижаться.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Развитие </a:t>
            </a:r>
            <a:r>
              <a:rPr lang="ru-RU" sz="1800" b="1" i="1" dirty="0"/>
              <a:t>«новой энергетики»</a:t>
            </a:r>
            <a:r>
              <a:rPr lang="ru-RU" sz="1800" dirty="0"/>
              <a:t> способно обрушить мировую торговлю нефтью и газом. Производство энергии будет носить локальный характер.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В моду вошли термины «кризис глобализации», «де-глобализация» и даже «пост-глобальный мир».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3513" y="1160463"/>
            <a:ext cx="526891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9900"/>
                </a:solidFill>
                <a:latin typeface="+mn-lt"/>
                <a:cs typeface="+mn-cs"/>
              </a:rPr>
              <a:t>Реальность: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9900"/>
                </a:solidFill>
                <a:latin typeface="+mn-lt"/>
                <a:cs typeface="+mn-cs"/>
              </a:rPr>
              <a:t>С приходом к власти в США Трампа и началом выхода Великобритании из ЕС, стало ясно, что глобализация может замедляться, и иногда обращаться вспять.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9900"/>
                </a:solidFill>
                <a:latin typeface="+mn-lt"/>
                <a:cs typeface="+mn-cs"/>
              </a:rPr>
              <a:t>Обострение американо-китайского экономического противостояния происходит в большей степени в технологически продвинутых, чем в традиционных отраслях экономики.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/>
              <a:t>Глобализация вошла в мир бесшумно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/>
              <a:t>Начало глобализации относят </a:t>
            </a:r>
            <a:r>
              <a:rPr lang="ru-RU" b="1" i="1">
                <a:solidFill>
                  <a:srgbClr val="009900"/>
                </a:solidFill>
              </a:rPr>
              <a:t>к концу XX столетия </a:t>
            </a:r>
            <a:r>
              <a:rPr lang="ru-RU"/>
              <a:t>или связывают ее с </a:t>
            </a:r>
            <a:r>
              <a:rPr lang="ru-RU" b="1" i="1">
                <a:solidFill>
                  <a:srgbClr val="009900"/>
                </a:solidFill>
              </a:rPr>
              <a:t>созданием глобальных институтов управления</a:t>
            </a:r>
            <a:r>
              <a:rPr lang="ru-RU" b="1">
                <a:solidFill>
                  <a:srgbClr val="009900"/>
                </a:solidFill>
              </a:rPr>
              <a:t> </a:t>
            </a:r>
            <a:r>
              <a:rPr lang="ru-RU"/>
              <a:t>после второй мировой войны. Полагают, что основы глобализации были заложены во времена </a:t>
            </a:r>
            <a:r>
              <a:rPr lang="ru-RU" b="1" i="1">
                <a:solidFill>
                  <a:srgbClr val="009900"/>
                </a:solidFill>
              </a:rPr>
              <a:t>промышленной революции XVIII–XIX вв. </a:t>
            </a:r>
            <a:r>
              <a:rPr lang="ru-RU"/>
              <a:t>или в </a:t>
            </a:r>
            <a:r>
              <a:rPr lang="ru-RU" b="1" i="1">
                <a:solidFill>
                  <a:srgbClr val="009900"/>
                </a:solidFill>
              </a:rPr>
              <a:t>эпоху Великих географических открытий XV–XVI вв</a:t>
            </a:r>
            <a:r>
              <a:rPr lang="ru-RU"/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ru-RU"/>
              <a:t>Современный международный дискурс о глобализации насчитывает около тридцати лет (1990–2020 гг.), продолжая разговор о взаимозависимости, шедший на Западе в противовес нарративам неореализма.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25" y="365125"/>
            <a:ext cx="9629775" cy="661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Синхронизация или асинхронность?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9413" y="906463"/>
            <a:ext cx="5632450" cy="43513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</a:rPr>
              <a:t>Ожидание: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Финансово-экономическая глобализация потянет за собой социальную, культурную и политическую, а человечеству удастся как-то синхронизировать динамику глобализации во всех этих сферах.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Взаимодействуя друг с другом, эти сферы ускорят глобализацию в целом.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Экономика одержит верх над политикой.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11863" y="895350"/>
            <a:ext cx="6032500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rgbClr val="009900"/>
                </a:solidFill>
              </a:rPr>
              <a:t>Реальность: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9900"/>
                </a:solidFill>
              </a:rPr>
              <a:t>«Сопротивляемость» глобализации в одних сферах человеческой жизни заметно выше, чем в других.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9900"/>
                </a:solidFill>
              </a:rPr>
              <a:t>Процессы интеграции и унификации не линейно зависимы. Не получается синхронизировать процессы экономической глобализации и политической.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9900"/>
                </a:solidFill>
              </a:rPr>
              <a:t>Политика стала больше подчинять себе экономику и диктовать решения, иногда нелогичные и нецелесообразные экономически.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738" y="3770313"/>
            <a:ext cx="7593012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Итог: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Внутри отдельных государств </a:t>
            </a:r>
            <a:r>
              <a:rPr lang="ru-RU" b="1" i="1" dirty="0">
                <a:latin typeface="+mn-lt"/>
                <a:cs typeface="+mn-cs"/>
              </a:rPr>
              <a:t>«политика идентичности» </a:t>
            </a:r>
            <a:r>
              <a:rPr lang="ru-RU" dirty="0">
                <a:latin typeface="+mn-lt"/>
                <a:cs typeface="+mn-cs"/>
              </a:rPr>
              <a:t>одерживает верх над </a:t>
            </a:r>
            <a:r>
              <a:rPr lang="ru-RU" b="1" i="1" dirty="0">
                <a:latin typeface="+mn-lt"/>
                <a:cs typeface="+mn-cs"/>
              </a:rPr>
              <a:t>«политикой интересов»</a:t>
            </a:r>
            <a:r>
              <a:rPr lang="ru-RU" dirty="0">
                <a:latin typeface="+mn-lt"/>
                <a:cs typeface="+mn-cs"/>
              </a:rPr>
              <a:t>, что еще больше увеличивает разрыв между экономической и политической реакцией на глобализацию.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Императивы экономики требуют стратегических, системных, глобальных, континентальных, многосторонних решений, в то время как приоритеты политики тактические, конъюнктурные, локальные и односторонние.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89925" y="3770313"/>
            <a:ext cx="3563938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Парадокс: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Глобализация резко расширила возможности формирования </a:t>
            </a:r>
            <a:r>
              <a:rPr lang="ru-RU" b="1" i="1" dirty="0">
                <a:latin typeface="+mn-lt"/>
                <a:cs typeface="+mn-cs"/>
              </a:rPr>
              <a:t>глобальных альянсов антиглобалистов</a:t>
            </a:r>
            <a:r>
              <a:rPr lang="ru-RU" dirty="0">
                <a:latin typeface="+mn-lt"/>
                <a:cs typeface="+mn-cs"/>
              </a:rPr>
              <a:t>, которые сегодня достигли не меньшей эффективности в создании международных коалиций, чем их оппоненты.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4000"/>
              <a:t>Унификация или плюрализм?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0" y="1238250"/>
            <a:ext cx="12192000" cy="5302250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Сегодняшний подъём интереса к явлению глобализации совпал с глобальным триумфом идеологии политического и экономического либерализма.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Понятия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«либеральная глобализация» </a:t>
            </a:r>
            <a:r>
              <a:rPr lang="ru-RU" dirty="0"/>
              <a:t>и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«глобальный либерализм» </a:t>
            </a:r>
            <a:r>
              <a:rPr lang="ru-RU" dirty="0"/>
              <a:t>в 90-е гг. прошлого века воспринимались как неразрывно связанные друг с другом. Т. е. победа либеральных экономических и политических моделей во всемирном масштабе должна была стать одним из ускорителей глобализации и одновременно одним из неизбежных ее результатов.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Любые нелиберальные модели развития трактовались в этом контексте как препятствующие их носителям удачно «вписаться» в новый глобальный мир.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Сегодня базовые принципы политического и экономического либерализма подвергаются сомнению даже на «историческом Западе».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Альтернативные социально-политические и экономические модели демонстрируют не просто устойчивость, но в некоторых случаях — высокую эффективность. </a:t>
            </a:r>
            <a:r>
              <a:rPr lang="ru-RU" i="1" u="sng" dirty="0"/>
              <a:t>Пример:</a:t>
            </a:r>
            <a:r>
              <a:rPr lang="ru-RU" dirty="0"/>
              <a:t> сравнение американского и китайского опыта борьбы с пандемией COVID-19.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!В настоящее время остро стоит задача о совмещении планетарного универсализма глобализации с сохраняющимся плюрализмом национальных траекторий развития, включая как экономические, так и политические траектории.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4000"/>
              <a:t>Ядро или периферия?</a:t>
            </a:r>
          </a:p>
        </p:txBody>
      </p:sp>
      <p:sp>
        <p:nvSpPr>
          <p:cNvPr id="10" name="Объект 2"/>
          <p:cNvSpPr>
            <a:spLocks noGrp="1" noEditPoints="1"/>
          </p:cNvSpPr>
          <p:nvPr>
            <p:ph idx="1"/>
          </p:nvPr>
        </p:nvSpPr>
        <p:spPr>
          <a:xfrm>
            <a:off x="0" y="1238250"/>
            <a:ext cx="12192000" cy="56197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 конце 80-х — начале 90-х гг. прошлого века предполагалось, что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«волны» глобализации </a:t>
            </a:r>
            <a:r>
              <a:rPr lang="ru-RU" sz="2400" dirty="0"/>
              <a:t>будут распространяться преимущественно от экономического, политического и технологического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ядра современного мира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/>
              <a:t>(условного «совокупного Запада») к его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периферии</a:t>
            </a:r>
            <a:r>
              <a:rPr lang="ru-RU" sz="2400" dirty="0"/>
              <a:t>. Передаточными механизмами должны были стать крупные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«полу-периферийные» страны </a:t>
            </a:r>
            <a:r>
              <a:rPr lang="ru-RU" sz="2400" dirty="0"/>
              <a:t>— такие как Россия, Китай, Индия, Бразилия и т.д. При этом эксперты предсказывали, что </a:t>
            </a:r>
            <a:r>
              <a:rPr lang="ru-RU" sz="2400" b="1" dirty="0"/>
              <a:t>по мере удаления от ядра и приближении к периферии сопротивление глобализации будет нарастать</a:t>
            </a:r>
            <a:r>
              <a:rPr lang="ru-RU" sz="2400" dirty="0"/>
              <a:t>, порождая конфликты, торговые войны, рост изоляционизма и национализма, но </a:t>
            </a:r>
            <a:r>
              <a:rPr lang="ru-RU" sz="2400" b="1" dirty="0"/>
              <a:t>до глобального ядра эти импульсы де-глобализации будут доходить ослабленными</a:t>
            </a:r>
            <a:r>
              <a:rPr lang="ru-RU" sz="2400" dirty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!Во многих случаях «волны» глобализации идут в противоположном направлении — от периферии к ядру</a:t>
            </a:r>
            <a:r>
              <a:rPr lang="ru-RU" sz="2400" dirty="0"/>
              <a:t>, а «совокупный Запад» пытается отгораживаться от периферии ограничениями миграции, возвращением к протекционизму, репатриацией на свою территорию ушедших ранее производств, подъемом национализма и ксенофобии.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23838" y="168275"/>
            <a:ext cx="11803062" cy="6689725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600" dirty="0"/>
              <a:t>Соотношение экономических потенциалов </a:t>
            </a:r>
            <a:br>
              <a:rPr lang="ru-RU" sz="4600" dirty="0"/>
            </a:br>
            <a:r>
              <a:rPr lang="ru-RU" sz="4600" dirty="0"/>
              <a:t>глобального ядра и периферии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/>
              <a:t>1995 г. </a:t>
            </a:r>
            <a:r>
              <a:rPr lang="ru-RU" sz="3100" b="1" i="1" dirty="0">
                <a:solidFill>
                  <a:schemeClr val="accent4">
                    <a:lumMod val="75000"/>
                  </a:schemeClr>
                </a:solidFill>
              </a:rPr>
              <a:t>ВВП по ППС </a:t>
            </a:r>
            <a:r>
              <a:rPr lang="ru-RU" sz="3100" dirty="0"/>
              <a:t>(Китай, Россия, Индия, Бразилия, Индонезия, Турция и Мексика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3100" b="1" i="1" dirty="0">
                <a:solidFill>
                  <a:schemeClr val="accent4">
                    <a:lumMod val="75000"/>
                  </a:schemeClr>
                </a:solidFill>
              </a:rPr>
              <a:t>≈ ½ ВВП по ППС</a:t>
            </a:r>
            <a:r>
              <a:rPr lang="ru-RU" sz="3100" b="1" i="1" dirty="0">
                <a:solidFill>
                  <a:srgbClr val="009900"/>
                </a:solidFill>
              </a:rPr>
              <a:t> </a:t>
            </a:r>
            <a:r>
              <a:rPr lang="ru-RU" sz="3100" dirty="0"/>
              <a:t>(США, Великобритания, Франция, Германия, Япония, Канада и Италия).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/>
              <a:t>В 2015 г. Соотношение потенциалов </a:t>
            </a:r>
            <a:r>
              <a:rPr lang="ru-RU" sz="3100" b="1" i="1" dirty="0">
                <a:solidFill>
                  <a:schemeClr val="accent4">
                    <a:lumMod val="75000"/>
                  </a:schemeClr>
                </a:solidFill>
              </a:rPr>
              <a:t>сравнялось.</a:t>
            </a:r>
            <a:endParaRPr lang="ru-RU" sz="3100" b="1" i="1" dirty="0">
              <a:solidFill>
                <a:srgbClr val="009900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/>
              <a:t>! В 2040 г. «развивающаяся семёрка» превзойдёт «развитую» в два раза.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600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600" dirty="0"/>
              <a:t>Кто станет основным драйвером глобализации в будущем?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/>
              <a:t>Сравнение американских и китайских подходов к международному сотрудничеству в условиях коронавируса </a:t>
            </a:r>
            <a:r>
              <a:rPr lang="ru-RU" sz="3100" b="1" i="1" dirty="0">
                <a:solidFill>
                  <a:schemeClr val="accent4">
                    <a:lumMod val="75000"/>
                  </a:schemeClr>
                </a:solidFill>
              </a:rPr>
              <a:t>усилило сомнения в том, что США по-прежнему настроены оставаться в авангарде защитников достижений глобализации последних десятилетий.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dirty="0"/>
              <a:t>Представляется маловероятным, что в случае победы Дж. Байдена на президентских выборах в США в ноябре 2020 г. произойдёт полный пересмотр нынешнего подхода Америки к глобализации; </a:t>
            </a:r>
            <a:r>
              <a:rPr lang="ru-RU" sz="3100" b="1" i="1" dirty="0">
                <a:solidFill>
                  <a:schemeClr val="accent4">
                    <a:lumMod val="75000"/>
                  </a:schemeClr>
                </a:solidFill>
              </a:rPr>
              <a:t>этот подход связан с изменением соотношения сил в мире не в пользу Соединенных Штатов.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</a:rPr>
              <a:t>Развитие глобализации все больше приобретает вид сетевого процесса</a:t>
            </a:r>
            <a:r>
              <a:rPr lang="ru-RU" sz="3200" b="1" i="1" dirty="0">
                <a:solidFill>
                  <a:srgbClr val="009900"/>
                </a:solidFill>
              </a:rPr>
              <a:t> </a:t>
            </a:r>
            <a:r>
              <a:rPr lang="ru-RU" sz="3200" dirty="0"/>
              <a:t>без четко выраженной географической иерархии. В будущем представления о «ядре» и «периферии» могут потерять прежнее значение, поскольку в любой стране мира найдутся элементы как первого, так и второго.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100" b="1" i="1" dirty="0">
              <a:solidFill>
                <a:srgbClr val="0099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 noEditPoints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sz="4000"/>
              <a:t>Трансформация определения «глобализация»</a:t>
            </a:r>
          </a:p>
        </p:txBody>
      </p:sp>
      <p:sp>
        <p:nvSpPr>
          <p:cNvPr id="10" name="Объект 2"/>
          <p:cNvSpPr>
            <a:spLocks noGrp="1" noEditPoints="1"/>
          </p:cNvSpPr>
          <p:nvPr>
            <p:ph idx="1"/>
          </p:nvPr>
        </p:nvSpPr>
        <p:spPr>
          <a:xfrm>
            <a:off x="111125" y="1592263"/>
            <a:ext cx="11969750" cy="50879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За последние три десятилетия произошла определенная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2200" b="1" i="1" dirty="0" err="1">
                <a:solidFill>
                  <a:schemeClr val="accent4">
                    <a:lumMod val="75000"/>
                  </a:schemeClr>
                </a:solidFill>
              </a:rPr>
              <a:t>демистификация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» </a:t>
            </a:r>
            <a:r>
              <a:rPr lang="ru-RU" sz="2200" dirty="0"/>
              <a:t>понятия глобализации, на нее перестали возлагать надежды как на универсальное средство автоматического решения всех проблем человечества в самом ближайшем будущем.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С другой стороны, на место идеализации процессов глобализации пришла их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демонизация</a:t>
            </a:r>
            <a:r>
              <a:rPr lang="ru-RU" sz="2200" dirty="0"/>
              <a:t> — глобализацию теперь нередко обвиняют даже в тех проблемах, к которым она не имеет никакого отношения. Эти обвинения часто приобретают вид «теорий заговора» и содержат ссылки на «теневое всемирное правительство», «космополитические финансовые круги» и т. д., якобы управляющие процессами глобализации в своих узких групповых интересах.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/>
              <a:t>! Потребность в политически нейтральной, академически корректной и дисциплинарно репрезентативной дискуссии по вопросам глобализации сохраняется, особенно с учетом многочисленных мифологем «нового поколения», быстро создающихся вокруг этого понятия.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08000" y="0"/>
            <a:ext cx="11176000" cy="1325563"/>
          </a:xfrm>
        </p:spPr>
        <p:txBody>
          <a:bodyPr/>
          <a:lstStyle/>
          <a:p>
            <a:pPr algn="ctr"/>
            <a:r>
              <a:rPr lang="ru-RU"/>
              <a:t>Смена трендов в исторической ретроспективе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77800" y="1325563"/>
            <a:ext cx="11896725" cy="5532437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Отрицать значительное негативное воздействие на глобализацию происходящих в 2020 г. в мире процессов уже невозможно.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Некоторые эксперты полагают,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что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кризис не внес в мировые тенденции ничего принципиально нового, он лишь ускорил ранее обозначившиеся тенденции процессов глобализации.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DHL 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Connectedness</a:t>
            </a:r>
            <a:r>
              <a:rPr lang="ru-RU" dirty="0"/>
              <a:t> </a:t>
            </a:r>
            <a:r>
              <a:rPr lang="ru-RU" dirty="0" err="1"/>
              <a:t>Index</a:t>
            </a:r>
            <a:r>
              <a:rPr lang="ru-RU" dirty="0"/>
              <a:t>, оценивает уровень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связанности стран мира </a:t>
            </a:r>
            <a:r>
              <a:rPr lang="ru-RU" dirty="0"/>
              <a:t>по четырем показателям: (1) международная торговля, (2) зарубежные инвестиции, (3) трансграничные информационные потоки, (4) международные миграции.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Авторы последнего доклада (2019 г.) выделяют три стадии развития связанности в XXI веке: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 стадия (2002–2007 гг.) - высокие темпы роста связанности по всем четырем параметрам;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 стадия (2007–2009 гг.) - резкое снижение уровня связанности по инвестициям и торговле, при сохранении стабильного роста трансграничных миграционных и информационных потоков;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3 стадия (2009–2018 гг.) - медленное и неровное восстановление докризисного уровня связанности, рост международных инвестиций и торговли существенно отставал от роста потоков людей и информации. Совокупный докризисный уровень глобальной связанности 2007 г. был превзойден только в 2013 г., а уже в 2014 г. рост связанности почти прекратился. Последним относительно позитивным годом, по мнению авторов доклада, оказался 2016 г., после чего началась стагнация, а затем и новое снижение уровня глобальной связанности.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77800" y="233363"/>
            <a:ext cx="11914188" cy="64547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Сравнение двух стадий усиления глобальной связанности </a:t>
            </a:r>
            <a:r>
              <a:rPr lang="ru-RU" sz="2200" dirty="0"/>
              <a:t>(2002–2007 гг. и 2009–2018 гг.) свидетельствует о том, что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прогнозы</a:t>
            </a:r>
            <a:r>
              <a:rPr lang="ru-RU" sz="2200" dirty="0"/>
              <a:t> начала века о неизбежности экспоненциального роста основных индикаторов глобализации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не оправдались</a:t>
            </a:r>
            <a:r>
              <a:rPr lang="ru-RU" sz="2200" dirty="0"/>
              <a:t>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По мнению многих экспертов, уроки кризиса 2008–2009 гг. не были усвоены в полной мере, а потому миру в конце первого десятилетия XXI в. хотя и удалось избежать длительной депрессии, но не удалось гарантировать себя от повторения финансового кризиса в будущем.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Кризис 2008–2009 гг. и носил структурный характер, но не привел к структурной перестройке глобальной экономики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Целью антикризисных мер стало </a:t>
            </a:r>
            <a:r>
              <a:rPr lang="ru-RU" sz="2200" dirty="0"/>
              <a:t>не обновление с неизбежными банкротствами и повышенными рисками, а 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</a:rPr>
              <a:t>сохранение «системообразующих» игроков финансового сектора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/>
              <a:t>!В кризис 2008–2009 гг.  была упущена исторически уникальная возможность выйти на новый уровень глобального управления в относительно благоприятной геополитической обстановке.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/>
              <a:t>!В начале XXI столетия многим казалось, что политика национальных государств окончательно превратилась в механизм обслуживания их экономических интересов, то во втором десятилетии века политические приоритеты, а также приоритеты национальной безопасности, продемонстрировали свое очевидное преимущество перед экономикой как факторы, в решающей степени определяющие международное поведение великих держав.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95263" y="204788"/>
            <a:ext cx="11776075" cy="6653212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700" dirty="0"/>
              <a:t>Оси геополитической конфронтации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700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Вашингтон — Москва </a:t>
            </a:r>
            <a:r>
              <a:rPr lang="ru-RU" dirty="0"/>
              <a:t>оказала относительно незначительное воздействие на уровень глобальной связанности в силу скромного уровня российско-американской экономической взаимозависимости;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Вашингтон — Пекин </a:t>
            </a:r>
            <a:r>
              <a:rPr lang="ru-RU" dirty="0"/>
              <a:t>за несколько лет обрушила главные мировые индикаторы связанности (в первую очередь, касающиеся международной торговли и иностранных инвестиций).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Торможение процессов глобализации во втором десятилетии XXI в. проявилось наиболее отчетливо именно в базовых экономических показателях </a:t>
            </a:r>
            <a:r>
              <a:rPr lang="ru-RU" dirty="0"/>
              <a:t>(зарубежные инвестиции и международная торговля), а не в других индикаторах (трансграничные потоки людей и информации).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Уже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в середине второго десятилетия XXI в. темпы роста мировой торговли начинают уступать темпам роста мирового ВВП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/>
              <a:t>— впервые за всю послевоенную историю. А к 2019 г. этот рост вообще выдохся. Примерно такая же картина наблюдалась и в международной инвестиционной активности.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Мировая экономика, которая в начале столетия была главным драйвером глобализации, превратилась в главный тормоз последней. </a:t>
            </a:r>
            <a:r>
              <a:rPr lang="ru-RU" dirty="0"/>
              <a:t>По всей видимости, тот мощный импульс к экономической интеграции, который возник в начале 90-х гг. XX в., через двадцать лет оказался в значительной мере исчерпанным.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87325" y="195263"/>
            <a:ext cx="11839575" cy="649287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dirty="0"/>
              <a:t>«Наступление» политики на экономику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Экономические интересы государств, более рациональны, более стабильны и, более предсказуемы, чем политические интересы. </a:t>
            </a:r>
            <a:r>
              <a:rPr lang="ru-RU" sz="2400" dirty="0"/>
              <a:t>«Политизация» международной системы содействовала усилению роли субъективных, эмоциональных, ситуативных факторов в принятии решений ключевыми игроками, что неизбежно сдерживало развитие взаимосвязанности.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u="sng" dirty="0"/>
              <a:t>Пик уровня достигнутой между странами связанности пришёлся на 2018 год:</a:t>
            </a:r>
            <a:r>
              <a:rPr lang="ru-RU" sz="2400" b="1" u="sng" dirty="0"/>
              <a:t>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международная торговля в общемировом товарообороте составила всего 21%;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доля международного туризма в мировом — 16%;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доля прямых иностранных инвестиций в общем объеме инвестиций — 6%;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длительность международных звонков в общей продолжительности телефонных разговоров — 7%;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доля международных мигрантов в первом поколении в мировом населении — 3%;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доля иностранных студентов в общем числе студентов — 2%;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уровень интернационализации сектора услуг — 14%;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уровень интернационализации товарных рынков — 29%.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/>
              <a:t>Прогнозы связанности государств в ближайшем будущем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8750" y="1530350"/>
            <a:ext cx="11858625" cy="5197475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Резкое снижения уровня связанности </a:t>
            </a:r>
            <a:r>
              <a:rPr lang="ru-RU" dirty="0"/>
              <a:t>в ближайшие полтора — два года (2020 –2022 гг.) с его медленным и непоследовательным восстановлением в последующие четыре-пять лет, а, возможно — до конца третьего десятилетия XXI в. (2022–2030 гг.).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Причем в данном случае общие показатели не будут улучшаться за счет трансграничного перемещения людей, поскольку восстановление докризисных уровней международных путешествий произойдет не так скоро.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Эксперты предсказывают множество ограничений на международные миграции, причем некоторые из этих ограничений, скорее всего, надолго переживут пандемию COVID-19.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Единственным параметром связанности, имеющим шансы на быстрый и устойчивый рост, остаются трансграничные информационные потоки.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!Неизбежное расширение разрыва между глобализацией в режимах онлайн и офлайн само по себе способно превратиться в один из серьезнейших факторов дестабилизации глобального социума.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585788" y="365125"/>
            <a:ext cx="10768012" cy="1325563"/>
          </a:xfrm>
        </p:spPr>
        <p:txBody>
          <a:bodyPr/>
          <a:lstStyle/>
          <a:p>
            <a:pPr algn="ctr"/>
            <a:r>
              <a:rPr lang="ru-RU"/>
              <a:t>Аспекты формирования дискурса о глобализации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Политический. </a:t>
            </a:r>
            <a:r>
              <a:rPr lang="ru-RU" dirty="0"/>
              <a:t>Окончание </a:t>
            </a:r>
            <a:r>
              <a:rPr lang="ru-RU" b="1" i="1" dirty="0">
                <a:solidFill>
                  <a:srgbClr val="009900"/>
                </a:solidFill>
              </a:rPr>
              <a:t>«холодной войны»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/>
              <a:t>и ощущение преодоления раскола мира на две противостоящие системы.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Идеологический. </a:t>
            </a:r>
            <a:r>
              <a:rPr lang="ru-RU" dirty="0"/>
              <a:t>С начала 90-х гг. глобализация ассоциировалась с триумфом </a:t>
            </a:r>
            <a:r>
              <a:rPr lang="ru-RU" b="1" i="1" dirty="0">
                <a:solidFill>
                  <a:srgbClr val="009900"/>
                </a:solidFill>
              </a:rPr>
              <a:t>политического либерализма </a:t>
            </a:r>
            <a:r>
              <a:rPr lang="ru-RU" dirty="0"/>
              <a:t>и рассматривалась как механизм распространения норм и ценностей либерализма за пределы «исторического Запада» на весь остальной мир.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Технологический. </a:t>
            </a:r>
            <a:r>
              <a:rPr lang="ru-RU" dirty="0"/>
              <a:t>Появление глобальной сети Интернет и начало сопутствующей Интернету </a:t>
            </a:r>
            <a:r>
              <a:rPr lang="ru-RU" b="1" i="1" dirty="0">
                <a:solidFill>
                  <a:srgbClr val="009900"/>
                </a:solidFill>
              </a:rPr>
              <a:t>революции в информационно-коммуникационной сфере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значительно стимулировало дискурс.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Экономический.</a:t>
            </a:r>
            <a:r>
              <a:rPr lang="ru-RU" dirty="0"/>
              <a:t> Современные дискуссии связаны с наблюдавшимся в конце XX в. резким </a:t>
            </a:r>
            <a:r>
              <a:rPr lang="ru-RU" b="1" i="1" dirty="0">
                <a:solidFill>
                  <a:srgbClr val="009900"/>
                </a:solidFill>
              </a:rPr>
              <a:t>ростом мировой торговли и инвестиций</a:t>
            </a:r>
            <a:r>
              <a:rPr lang="ru-RU" dirty="0"/>
              <a:t>, общемировой тенденцией к </a:t>
            </a:r>
            <a:r>
              <a:rPr lang="ru-RU" b="1" i="1" dirty="0">
                <a:solidFill>
                  <a:srgbClr val="009900"/>
                </a:solidFill>
              </a:rPr>
              <a:t>снижению тарифов </a:t>
            </a:r>
            <a:r>
              <a:rPr lang="ru-RU" dirty="0"/>
              <a:t>и иных торговых ограничений, успехами в реализации региональных </a:t>
            </a:r>
            <a:r>
              <a:rPr lang="ru-RU" b="1" i="1" dirty="0">
                <a:solidFill>
                  <a:srgbClr val="009900"/>
                </a:solidFill>
              </a:rPr>
              <a:t>интеграционных проектов </a:t>
            </a:r>
            <a:r>
              <a:rPr lang="ru-RU" dirty="0"/>
              <a:t>(Евросоюз, АСЕАН, НАФТА).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 noEditPoints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sz="4000"/>
              <a:t>Факторы, которые могут повлиять на уровень связанности государств в ближайшее десятилетие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8750" y="1325563"/>
            <a:ext cx="12033250" cy="544830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/>
              <a:t>Ускоряющие связанность:</a:t>
            </a:r>
            <a:r>
              <a:rPr lang="ru-RU" u="sng" dirty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создание и глобальное использование эффективной вакцины против COVID-19;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приход к власти в США в ноябре Дж. Байдена;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быстрое восстановление китайской экономики;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ускорение темпов цифровизации глобальной экономики и др.</a:t>
            </a:r>
            <a:endParaRPr lang="ru-R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/>
              <a:t>Замедляющие связанность: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превращение COVID-19 в сезонное заболевание;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дальнейшее обострение американо-китайских экономических и политических отношений;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новая волна правого популизма в Европе;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высокий уровень бюджетных дефицитов в большинстве развитых государств;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возможная девальвация национальных валют с перспективой сползания мира в многолетнюю депрессию;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региональные и глобальные кибервойны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широкое использование роботов и развитие малолюдных производств;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мода на «разумное потребление» и др.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85775" y="1128713"/>
            <a:ext cx="11382375" cy="494506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 начала XXI в. наблюдается процесс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«ухудшения» правящих элит</a:t>
            </a:r>
            <a:r>
              <a:rPr lang="ru-RU" dirty="0"/>
              <a:t>, теряющих способность к стратегическому мышлению и долгосрочному планированию. Качество элит очень часто не соответствует масштабам стоящих перед ними вызовов и существенно ограничивает возможности для поиска договоренностей даже по самым важным вопросам глобального развития. Кроме того,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низкое качество элит оказывает негативное воздействие на руководимые этими элитами общества</a:t>
            </a:r>
            <a:r>
              <a:rPr lang="ru-RU" dirty="0"/>
              <a:t>, возрождая к жизни многие заведомо устаревшие стереотипы и предрассудки. Происходящая во многих странах архаизация общественного сознания становится серьезным и, возможно, долгосрочным тормозом для продвижения вперед по пути объединения человечества.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4000"/>
              <a:t>Пределы усиления государств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8750" y="989013"/>
            <a:ext cx="11858625" cy="5738812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/>
              <a:t>«В мире произойдет дальнейшее усиление национальных государств по отношению к другим участникам международных отношений»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							</a:t>
            </a:r>
            <a:r>
              <a:rPr lang="ru-RU" i="1" dirty="0"/>
              <a:t>Аналитики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/>
              <a:t>Кризис 2020 года выявил: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/>
              <a:t>очевидную слабость и уязвимость негосударственных игроков мировой политики — частного сектора и гражданского общества;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/>
              <a:t>невысокую эффективность многосторонних межгосударственных институтов и международных организаций, таких как ООН, Евросоюз, ЕАЭС, Группа двадцати, Группа семи, ВТО, ВОЗ и т. д.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Идеи глобального государственного полицентризма, национального суверенитета и суверенного равенства государств, невмешательства во внутренние дела друг друга, идеи балансов сил и интересов, а также политического, идеологического, социально-политического и любого другого плюрализма в глобальном социуме становятся весьма привлекательными для многих обществ, а тем более — для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национальных элит</a:t>
            </a:r>
            <a:r>
              <a:rPr lang="ru-RU" dirty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Пандемия и начавшаяся экономическая рецессия породили сильнейший за последние несколько десятилетий общественный запрос на патерналистские стратегии во внутренней политике и на национализм во внешней. Государственные лидеры приобрели дополнительные возможности манипулировать общественными настроениями, страхами и ожиданиями, научились успешно эксплуатировать новые источники своей легитимности.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61950" y="361950"/>
            <a:ext cx="11655425" cy="6365875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! Однако популярный сегодня тезис</a:t>
            </a:r>
            <a:r>
              <a:rPr lang="ru-RU" b="1" i="1" dirty="0">
                <a:solidFill>
                  <a:srgbClr val="009900"/>
                </a:solidFill>
              </a:rPr>
              <a:t>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о «возвращении мира к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Вестфалю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/>
              <a:t>по итогам пандемии и структурного кризиса мировой экономики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нуждается, как минимум, в нескольких существенных оговорках.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1. Усиление государств происходит далеко не всегда и не везде. </a:t>
            </a:r>
            <a:r>
              <a:rPr lang="ru-RU" b="1" dirty="0"/>
              <a:t>Государства, как правило, усиливаются там, где они уже были сильны и до нынешних катаклизмов. Напротив, слабые государственные институты в хрупких государствах в условиях кризиса становятся еще слабее. </a:t>
            </a:r>
            <a:r>
              <a:rPr lang="ru-RU" dirty="0"/>
              <a:t>Нередко их функции в социальной сфере берут на себя негосударственные структуры, включая религиозные организации, «внесистемные» политические движения, племенные объединения и даже организованные преступные группировки. Углубляющийся кризис национально-государственной идентичности открывает дорогу альтернативным групповым идентичностям — племенным, этническим, конфессиональным, региональным и многим другим. Соответственно, транснациональные игроки мировой политики (такие как политический ислам) получают дополнительные возможности.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2. Даже в развитых странах глобального Севера </a:t>
            </a:r>
            <a:r>
              <a:rPr lang="ru-RU" b="1" dirty="0"/>
              <a:t>консолидацию общества вокруг государства нельзя воспринимать как универсальную закономерность. </a:t>
            </a:r>
            <a:r>
              <a:rPr lang="ru-RU" dirty="0"/>
              <a:t>Да, во многих европейских странах такой эффект действительно наблюдается. А вот в Соединенных Штатах опросы общественного мнения не зафиксировали резкого повышения популярности Д. Трампа в условиях кризиса. Твердые «</a:t>
            </a:r>
            <a:r>
              <a:rPr lang="ru-RU" dirty="0" err="1"/>
              <a:t>трамповцы</a:t>
            </a:r>
            <a:r>
              <a:rPr lang="ru-RU" dirty="0"/>
              <a:t>» остались на прежних позициях, но и «анти-</a:t>
            </a:r>
            <a:r>
              <a:rPr lang="ru-RU" dirty="0" err="1"/>
              <a:t>трамповцы</a:t>
            </a:r>
            <a:r>
              <a:rPr lang="ru-RU" dirty="0"/>
              <a:t>» своих взглядов не поменяли. Если кто-то в Америке и консолидировался, то это сторонники Демократической партии, что поставило под сомнение перспективу переизбрания нынешнего президента в ноябре. Большинство обществ глобального Севера остаются экономически, социально и политически расколотыми, что, несомненно, накладывает жесткие ограничения на процессы усиления государств.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8750" y="512763"/>
            <a:ext cx="11858625" cy="6215062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3. </a:t>
            </a:r>
            <a:r>
              <a:rPr lang="ru-RU" b="1" dirty="0"/>
              <a:t>Усиление национальных государств не обязательно означает, что взаимодействие этих государств автоматически породит международную систему, подобную Вестфальскому порядку XVII в. или Европейскому концерту XIX в.</a:t>
            </a:r>
            <a:r>
              <a:rPr lang="ru-RU" dirty="0"/>
              <a:t> Современный мир намного больше и разнообразнее Западной Европы XVII в. В то же время для современного мира характерна несравненно более высокая степень взаимосвязанности и взаимозависимости, чем для европейских государств Нового времени. Все это делает сведение современных международных отношений к традиционным межгосударственным отношениям исключительно сложной, а скорее всего — вообще нерешаемой задачей.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4. </a:t>
            </a:r>
            <a:r>
              <a:rPr lang="ru-RU" b="1" dirty="0"/>
              <a:t>Большие сомнения вызывает тезис о том, что индикатором усиления национальных государств следует считать наблюдающийся кризис международных организаций и многосторонних институтов — от ООН и НАТО до Европейского союза и ВТО.</a:t>
            </a:r>
            <a:r>
              <a:rPr lang="ru-RU" dirty="0"/>
              <a:t> Действительно, ни одна и этих организаций не смогла выступить в роли лидера, направляющего усилия международных игроков на восстановление управляемости международной системы. Но справедливо ли противопоставлять государства многосторонним международным институтам? Ведь только сильное и ответственное государство в состоянии выступить активным и надежным участником многосторонней структуры. Только сильное и ответственное государство готово делегировать часть своего суверенитета международной организации[40]. Напомним, что в создании Организации Объединенных Наций участвовали именно сильные, а не слабые международные игроки. Сильные государства сделали возможным рождение Европейского союза. Напрашивается вывод — кризис многосторонности отражает не силу, а слабость государств, неспособных позволить себе сильные международные институты. При том, что потребность в таких институтах в современных условиях ни у кого не вызывает сомнений.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8750" y="168275"/>
            <a:ext cx="11858625" cy="6689725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5. </a:t>
            </a:r>
            <a:r>
              <a:rPr lang="ru-RU" sz="2400" b="1" dirty="0"/>
              <a:t>Далеко не очевидно, что нынешняя тенденция к укреплению государств и мода на национализм окажутся устойчивыми в среднесрочной перспективе, не говоря уже о перспективе долгосрочной. </a:t>
            </a:r>
            <a:r>
              <a:rPr lang="ru-RU" sz="2400" dirty="0"/>
              <a:t>Многие эксперты полагают, что при отсутствии решающих успехов в борьбе с пандемией и рецессией нынешних национальных лидеров ожидает резкое падение общественной поддержки уже в самое ближайшее время.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6. Нельзя исключать вероятности того, что </a:t>
            </a:r>
            <a:r>
              <a:rPr lang="ru-RU" sz="2400" b="1" dirty="0"/>
              <a:t>предполагаемое усиление государств будет сопровождаться сдвигом в системах их текущих приоритетов в направлении внутренних проблем</a:t>
            </a:r>
            <a:r>
              <a:rPr lang="ru-RU" sz="2400" dirty="0"/>
              <a:t>, и что в мире после кризиса мы увидим более изоляционистский Китай, Индию, Соединенные Штаты и Россию, более обращенный внутрь себя Европейский союз. Последствия этого сдвига в приоритетах для международной системы пока остаются неясными.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Системный кризис временно отодвинул на задний план мировой политики традиционных негосударственных драйверов глобализации, включая университеты, независимые аналитические центры, либеральные средства массовой информации, институты гражданского общества, равно как и глобально ориентированный частный сектор.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Большинству ведущих драйверов глобализации не удается даже сохранить свои традиционные форматы работы или перевести их в онлайновый режим.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Пока говорить об успешной «конвертации» трансграничного образовательного, научного, социального, культурного и гуманитарного взаимодействия в новые форматы, как минимум, преждевременно.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6688" y="606425"/>
            <a:ext cx="11858625" cy="655955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Снижение международной активности негосударственных игроков как результат нынешнего кризиса имеет свои пределы.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Все эти игроки рано или поздно потребуются национальным государствам для проведения эффективной внешней политики в очень сложном и быстро меняющемся глобальном окружении XXI в.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Кризис 2020 г., как и все кризисы прошлого, не отменяет значения «мягкой силы» как внешнеполитического инструмента.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Сегодняшняя тенденция к национальной замкнутости и «огосударствлению» международных отношений будет неизбежно натыкаться на ограничения, связанные с возможностями современных информационно-коммуникационных технологий. А современное общество будет с неизбежностью продуцировать социальные и профессиональные группы, ориентированные на горизонтальное международное взаимодействие.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6688" y="1228725"/>
            <a:ext cx="11858625" cy="43338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Восстановление</a:t>
            </a:r>
            <a:r>
              <a:rPr lang="ru-RU" dirty="0"/>
              <a:t> докризисного баланса государственных и негосударственных игроков в международных отношениях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займет</a:t>
            </a:r>
            <a:r>
              <a:rPr lang="ru-RU" dirty="0"/>
              <a:t>, как минимум,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несколько лет.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Сохранится соблазн закрепить нынешние вынужденные и временные ограничения в качестве желательных и постоянных. Но в целом </a:t>
            </a:r>
            <a:r>
              <a:rPr lang="ru-RU" b="1" dirty="0"/>
              <a:t>активизация негосударственных игроков представляется не только неизбежной, но и крайне важной как для стабилизации международной системы в целом, так и для подготовки международного сообществе для нового витка процессов глобализации («Глобализация 2.0») в более отдаленной перспективе.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Прямоугольник 1"/>
          <p:cNvSpPr>
            <a:spLocks noChangeArrowheads="1"/>
          </p:cNvSpPr>
          <p:nvPr/>
        </p:nvSpPr>
        <p:spPr bwMode="auto">
          <a:xfrm>
            <a:off x="285750" y="263525"/>
            <a:ext cx="5154613" cy="52228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Актуальность многосторонности</a:t>
            </a:r>
          </a:p>
        </p:txBody>
      </p:sp>
      <p:sp>
        <p:nvSpPr>
          <p:cNvPr id="87042" name="Прямоугольник 2"/>
          <p:cNvSpPr>
            <a:spLocks noChangeArrowheads="1"/>
          </p:cNvSpPr>
          <p:nvPr/>
        </p:nvSpPr>
        <p:spPr bwMode="auto">
          <a:xfrm>
            <a:off x="2286000" y="1027113"/>
            <a:ext cx="9372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	Пандемия коронавируса и начало глобальной экономической рецессии еще раз подтвердили наличие на планете глобального социума, взаимозависимости даже самых удаленных друг от друга стран и регионов мира. Кризис в очередной раз продемонстрировал очевидную потребность в коллективных действиях государств, равно как и ценность для мировой политики принципа многосторонности.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50" y="2654300"/>
            <a:ext cx="1042987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Здравый смысл подсказывает, что в условиях кризиса национальные лидеры должны были решительно пересмотреть систему своих внешнеполитических приоритетов, проявить больше гибкости и готовности к компромиссам в отношениях со своими оппонентами и соперниками, отказаться от каких-то второстепенных, ситуативных задач во имя восстановления стабильности международной системы в целом. Активное использование многосторонних институтов, режимов и механизмов в экономике, здравоохранении, научных и опытно-конструкторских работах, в образовании и пр. могло бы ускорить выход международного сообщества из кризиса и снизить издержки кризиса для всех стран.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590800" y="4862513"/>
            <a:ext cx="91217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Тем не менее одним из самых явных побочных эффектов начавшегося кризиса стало усиление антиглобалистов, подъем изоляционизма и ксенофобии, демонстрация низкой продуктивности многосторонних форматов взаимодействия государств. Многосторонние механизмы сотрудничества оказались неподготовленными к эффективной работе в новых исторических условиях.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7125" y="333375"/>
            <a:ext cx="79248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По мере ухудшения глобальной эпидемиологической обстановки становилось все более ясным, что роль эффективного глобального штаба по борьбе с пандемией не готовы взять на себя ни Совет Безопасности ООН, ни Группа двадцати. Внутри таких объединений как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ЕС</a:t>
            </a:r>
            <a:r>
              <a:rPr lang="ru-RU" dirty="0">
                <a:latin typeface="+mj-lt"/>
                <a:cs typeface="+mn-cs"/>
              </a:rPr>
              <a:t>,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АСЕАН</a:t>
            </a:r>
            <a:r>
              <a:rPr lang="ru-RU" dirty="0">
                <a:latin typeface="+mj-lt"/>
                <a:cs typeface="+mn-cs"/>
              </a:rPr>
              <a:t>,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ЕАЭС</a:t>
            </a:r>
            <a:r>
              <a:rPr lang="ru-RU" dirty="0">
                <a:latin typeface="+mj-lt"/>
                <a:cs typeface="+mn-cs"/>
              </a:rPr>
              <a:t> с самых первых недель пандемии выявились различные, подчас — существенно расходящиеся национальные стратегии противостояния </a:t>
            </a:r>
            <a:r>
              <a:rPr lang="ru-RU" dirty="0" err="1">
                <a:latin typeface="+mj-lt"/>
                <a:cs typeface="+mn-cs"/>
              </a:rPr>
              <a:t>коронавирусу</a:t>
            </a:r>
            <a:r>
              <a:rPr lang="ru-RU" dirty="0">
                <a:latin typeface="+mj-lt"/>
                <a:cs typeface="+mn-cs"/>
              </a:rPr>
              <a:t>. Испытание пандемией выявило многие институциональные, политические и экономические проблемы внутри многосторонних организаций, которые в более благоприятных условиях удавалось игнорировать или разрешать. Объединяющая и координирующая роль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Всемирной организации здравоохранения (ВОЗ) </a:t>
            </a:r>
            <a:r>
              <a:rPr lang="ru-RU" dirty="0">
                <a:latin typeface="+mj-lt"/>
                <a:cs typeface="+mn-cs"/>
              </a:rPr>
              <a:t>в борьбе с пандемией оказалась очень ограниченной, а с учетом решения администрации Трампа о выходе из ВОЗ даже будущее этой организации находится под вопросом.</a:t>
            </a:r>
          </a:p>
        </p:txBody>
      </p:sp>
      <p:pic>
        <p:nvPicPr>
          <p:cNvPr id="88066" name="Picture 3" descr="Всемирные д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788988"/>
            <a:ext cx="2959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7700" y="4197350"/>
            <a:ext cx="84391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Высказывается мысль о том, что кризис обнажил существенные несовершенства преимущественно западных моделей многосторонности — как институциональные, так и идейно-политические. «Старой» западной многосторонности противопоставляется «новая» многосторонность в лице таких структур как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БРИКС</a:t>
            </a:r>
            <a:r>
              <a:rPr lang="ru-RU" dirty="0">
                <a:latin typeface="+mj-lt"/>
                <a:cs typeface="+mn-cs"/>
              </a:rPr>
              <a:t>,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ШОС</a:t>
            </a:r>
            <a:r>
              <a:rPr lang="ru-RU" dirty="0">
                <a:latin typeface="+mj-lt"/>
                <a:cs typeface="+mn-cs"/>
              </a:rPr>
              <a:t> и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ЕАЭС</a:t>
            </a:r>
            <a:r>
              <a:rPr lang="ru-RU" dirty="0">
                <a:latin typeface="+mj-lt"/>
                <a:cs typeface="+mn-cs"/>
              </a:rPr>
              <a:t>. Однако приходится констатировать, что и эти «новые» структуры оказались не слишком успешными в противостоянии </a:t>
            </a:r>
            <a:r>
              <a:rPr lang="ru-RU" dirty="0" err="1">
                <a:latin typeface="+mj-lt"/>
                <a:cs typeface="+mn-cs"/>
              </a:rPr>
              <a:t>коронавирусу</a:t>
            </a:r>
            <a:r>
              <a:rPr lang="ru-RU" dirty="0">
                <a:latin typeface="+mj-lt"/>
                <a:cs typeface="+mn-cs"/>
              </a:rPr>
              <a:t>, и сотрудничество между их членами осуществлялось преимущественно на двусторонней, а не на многосторонней основе.</a:t>
            </a:r>
          </a:p>
        </p:txBody>
      </p:sp>
      <p:pic>
        <p:nvPicPr>
          <p:cNvPr id="88068" name="Picture 5" descr="Коронавирусная инфекция - ГБПОУ МО &quot;Сергиево-Посадский колледж&quot;"/>
          <p:cNvPicPr>
            <a:picLocks noChangeAspect="1" noChangeArrowheads="1"/>
          </p:cNvPicPr>
          <p:nvPr/>
        </p:nvPicPr>
        <p:blipFill>
          <a:blip r:embed="rId3"/>
          <a:srcRect b="15392"/>
          <a:stretch>
            <a:fillRect/>
          </a:stretch>
        </p:blipFill>
        <p:spPr bwMode="auto">
          <a:xfrm>
            <a:off x="9566275" y="4132263"/>
            <a:ext cx="20447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062038" y="365125"/>
            <a:ext cx="10291762" cy="1325563"/>
          </a:xfrm>
        </p:spPr>
        <p:txBody>
          <a:bodyPr/>
          <a:lstStyle/>
          <a:p>
            <a:r>
              <a:rPr lang="ru-RU"/>
              <a:t>За 30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Исполнение некоторых </a:t>
            </a:r>
            <a:r>
              <a:rPr lang="ru-RU" b="1" i="1" dirty="0">
                <a:solidFill>
                  <a:srgbClr val="009900"/>
                </a:solidFill>
              </a:rPr>
              <a:t>предсказаний</a:t>
            </a:r>
            <a:r>
              <a:rPr lang="ru-RU" dirty="0"/>
              <a:t> было отодвинуто на неопределенное будущее, другие оказались ложными.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Менялось понимание </a:t>
            </a:r>
            <a:r>
              <a:rPr lang="ru-RU" b="1" i="1" dirty="0">
                <a:solidFill>
                  <a:srgbClr val="009900"/>
                </a:solidFill>
              </a:rPr>
              <a:t>движущих сил </a:t>
            </a:r>
            <a:r>
              <a:rPr lang="ru-RU" dirty="0"/>
              <a:t>глобализации и ее внутренней логики.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Произошли значимые подвижки в доминирующих оценках </a:t>
            </a:r>
            <a:r>
              <a:rPr lang="ru-RU" b="1" i="1" dirty="0">
                <a:solidFill>
                  <a:srgbClr val="009900"/>
                </a:solidFill>
              </a:rPr>
              <a:t>баланса позитивных и негативных сторон </a:t>
            </a:r>
            <a:r>
              <a:rPr lang="ru-RU" dirty="0"/>
              <a:t>глобализации, достижений и побочных эффектов.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Глобалистика</a:t>
            </a:r>
            <a:r>
              <a:rPr lang="ru-RU" dirty="0"/>
              <a:t> - междисциплинарная сфера исследований в области международных отношений и мировой экономики, ставящая своей задачей </a:t>
            </a:r>
            <a:r>
              <a:rPr lang="ru-RU" b="1" i="1" dirty="0">
                <a:solidFill>
                  <a:srgbClr val="009900"/>
                </a:solidFill>
              </a:rPr>
              <a:t>выявление причин, сущности </a:t>
            </a:r>
            <a:r>
              <a:rPr lang="ru-RU" dirty="0"/>
              <a:t>и основных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009900"/>
                </a:solidFill>
              </a:rPr>
              <a:t>тенденций </a:t>
            </a:r>
            <a:r>
              <a:rPr lang="ru-RU" dirty="0"/>
              <a:t>процессов глобализации, ее </a:t>
            </a:r>
            <a:r>
              <a:rPr lang="ru-RU" b="1" i="1" dirty="0">
                <a:solidFill>
                  <a:srgbClr val="009900"/>
                </a:solidFill>
              </a:rPr>
              <a:t>последствий </a:t>
            </a:r>
            <a:r>
              <a:rPr lang="ru-RU" dirty="0"/>
              <a:t>для человеческого социума и ее </a:t>
            </a:r>
            <a:r>
              <a:rPr lang="ru-RU" b="1" i="1" dirty="0">
                <a:solidFill>
                  <a:srgbClr val="009900"/>
                </a:solidFill>
              </a:rPr>
              <a:t>взаимосвязи с другими </a:t>
            </a:r>
            <a:r>
              <a:rPr lang="ru-RU" dirty="0"/>
              <a:t>политическими, социальными и экономическими </a:t>
            </a:r>
            <a:r>
              <a:rPr lang="ru-RU" b="1" i="1" dirty="0">
                <a:solidFill>
                  <a:srgbClr val="009900"/>
                </a:solidFill>
              </a:rPr>
              <a:t>процессами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в современном мире.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75" y="668338"/>
            <a:ext cx="106013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Очевидный дефицит международной солидарности и готовности к многосторонним действиям проявился и в том, как мир отозвался на призыв к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«</a:t>
            </a:r>
            <a:r>
              <a:rPr lang="ru-RU" dirty="0" err="1">
                <a:solidFill>
                  <a:srgbClr val="7030A0"/>
                </a:solidFill>
                <a:latin typeface="+mj-lt"/>
                <a:cs typeface="+mn-cs"/>
              </a:rPr>
              <a:t>коронавирусному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 перемирию» </a:t>
            </a:r>
            <a:r>
              <a:rPr lang="ru-RU" dirty="0">
                <a:latin typeface="+mj-lt"/>
                <a:cs typeface="+mn-cs"/>
              </a:rPr>
              <a:t>, с которым выступил в марте 2020 г. Генеральный секретарь ООН. Хотя в первые недели после призыва во многих конфликтных ситуациях интенсивность боевых действий снизилась, позитивный эффект оказался очень недолговечным — буквально через две — три недели уровень вооруженного насилия в мире вернулся к докризисным показателям.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500" y="3376613"/>
            <a:ext cx="10258425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Упадок многосторонних институтов и режимов, равно как и усиление национальных государств, начался задолго до появления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COVID-19</a:t>
            </a:r>
            <a:r>
              <a:rPr lang="ru-RU" dirty="0">
                <a:latin typeface="+mj-lt"/>
                <a:cs typeface="+mn-cs"/>
              </a:rPr>
              <a:t>. Готовность человечества к коллективным действиям в борьбе против общих вызовов — будь то эпидемии, природные бедствия или техногенные катастрофы, в целом снижалась на протяжении, как минимум, последнего десятилетия. Систематическое культивирование национализма и национальной исключительности, скрытое или явное поощрение ксенофобии, высокомерное пренебрежение нормами международного права, приоритет тактических интересов по отношению к стратегическим — все те особенности мировой политики, которые мы наблюдаем в последние годы, возникли в международной практике еще в начале столетия.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750" y="479425"/>
            <a:ext cx="108204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Когда в начале века разразилась эпидемия т.н.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«птичьего гриппа» </a:t>
            </a:r>
            <a:r>
              <a:rPr lang="ru-RU" dirty="0">
                <a:latin typeface="+mj-lt"/>
                <a:cs typeface="+mn-cs"/>
              </a:rPr>
              <a:t>, американские эпидемиологи тут же пришли на помощь своим китайским коллегам в работе по идентификации вируса-носителя (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H5N1</a:t>
            </a:r>
            <a:r>
              <a:rPr lang="ru-RU" dirty="0">
                <a:latin typeface="+mj-lt"/>
                <a:cs typeface="+mn-cs"/>
              </a:rPr>
              <a:t>). В итоге опаснейшую вспышку эпидемии «птичьего гриппа» (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напомним, что уровень смертности от вируса достигал 60%</a:t>
            </a:r>
            <a:r>
              <a:rPr lang="ru-RU" dirty="0">
                <a:latin typeface="+mj-lt"/>
                <a:cs typeface="+mn-cs"/>
              </a:rPr>
              <a:t>) , удалось подавить в самом зародыше, а жертвами эпидемии оказались всего лишь насколько сот человек. Естественно, в те времена в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США</a:t>
            </a:r>
            <a:r>
              <a:rPr lang="ru-RU" dirty="0">
                <a:latin typeface="+mj-lt"/>
                <a:cs typeface="+mn-cs"/>
              </a:rPr>
              <a:t> еще не было никаких ограничений на научное сотрудничество с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КНР</a:t>
            </a:r>
            <a:r>
              <a:rPr lang="ru-RU" dirty="0">
                <a:latin typeface="+mj-lt"/>
                <a:cs typeface="+mn-cs"/>
              </a:rPr>
              <a:t>, да и вообще Китай не считался непримиримым геополитическим противником Америки. Сегодня борьба против коронавируса становится не объединяющим, а дополнительным разъединяющим фактором, который обостряет конкуренцию как национальных государств, так и национальных моделей развития. Национальные программы по разработке антивирусной вакцины все больше напоминают советско-американскую гонку за лидерство в космосе 50-х – 60-х гг. прошлого века.</a:t>
            </a:r>
          </a:p>
        </p:txBody>
      </p:sp>
      <p:pic>
        <p:nvPicPr>
          <p:cNvPr id="90114" name="Picture 3" descr="dowj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300" y="3543300"/>
            <a:ext cx="5986463" cy="31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395288"/>
            <a:ext cx="11277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Вместе с тем, утверждения о необратимом упадке и даже о «смерти» многосторонности под воздействием кризиса 2020 выглядят необоснованными; нельзя сказать, что принципы многосторонности вообще не работают в условиях пандемии. Если обратиться к опыту ЕС, то надо признать, что по некоторым вопросам странам — членам все-таки удалось договориться. Пандемия коронавируса выявила казавшуюся ранее несущественной </a:t>
            </a:r>
            <a:r>
              <a:rPr lang="ru-RU" dirty="0" err="1">
                <a:latin typeface="+mj-lt"/>
                <a:cs typeface="+mn-cs"/>
              </a:rPr>
              <a:t>институционную</a:t>
            </a:r>
            <a:r>
              <a:rPr lang="ru-RU" dirty="0">
                <a:latin typeface="+mj-lt"/>
                <a:cs typeface="+mn-cs"/>
              </a:rPr>
              <a:t> слабость ЕС: в рамках Европейского союза основные вопросы общественного здравоохранения по-прежнему остаются в ведении государств-членов, а не в компетенции Брюсселя. На этом фоне пандемия стала очень серьезным испытанием для единства ЕС, сравнимым с испытанием миграционным кризисом 2015–2016 гг.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701925"/>
            <a:ext cx="11125200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В целом можно констатировать, что несмотря на сложность процесса принятия решений, внутренние разногласия и дополнительные проблемы,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финансово-экономическая политика Брюсселя в условиях кризиса оказалась более продуманной, сбалансированной и стратегически ориентированной, чем аналогичная политика Вашингтона</a:t>
            </a:r>
            <a:r>
              <a:rPr lang="ru-RU" dirty="0">
                <a:latin typeface="+mj-lt"/>
                <a:cs typeface="+mn-cs"/>
              </a:rPr>
              <a:t>. Можно также отметить, что в принятии важнейших финансовых и экономических решений, связанных как с пандемией, так и с рецессией, Евросоюз действовал более оперативно и организовано, чем в аналогичных ситуациях в 2008 и в 2012 гг., так что говорить об углублении кризиса в использовании многосторонних механизмов и процедур внутри ЕС было бы преувеличением.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225" y="4722813"/>
            <a:ext cx="109823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При все очевидных недостатках механизмов многосторонности, их противники до сих пор не предложили никаких убедительных альтернатив многосторонним решениям в преодолении системного кризиса, в том числе его эпидемиологической составляющей. Попытки отгородиться от своих соседей и партнеров, запретить экспорт медицинского оборудования, средств индивидуальной защиты и лекарственных препаратов не дают желаемого результата с точки зрения ограничения распространения коронавируса на собственной территории.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75" y="365125"/>
            <a:ext cx="11430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Если бы гипотеза о возрождении </a:t>
            </a:r>
            <a:r>
              <a:rPr lang="ru-RU" dirty="0" err="1">
                <a:latin typeface="+mj-lt"/>
                <a:cs typeface="+mn-cs"/>
              </a:rPr>
              <a:t>Вестфаля</a:t>
            </a:r>
            <a:r>
              <a:rPr lang="ru-RU" dirty="0">
                <a:latin typeface="+mj-lt"/>
                <a:cs typeface="+mn-cs"/>
              </a:rPr>
              <a:t>, о триумфе национального эгоизма и о низкой эффективности многосторонности была верной, то Соединенные Штаты Д. Трампа должны были бы справиться с пандемией COVID-19 куда лучше, чем Европейский союз. Однако в реальности на начало августа в США было зафиксировано более чем в три раза больше инфицированных </a:t>
            </a:r>
            <a:r>
              <a:rPr lang="ru-RU" dirty="0" err="1">
                <a:latin typeface="+mj-lt"/>
                <a:cs typeface="+mn-cs"/>
              </a:rPr>
              <a:t>коронавирусом</a:t>
            </a:r>
            <a:r>
              <a:rPr lang="ru-RU" dirty="0">
                <a:latin typeface="+mj-lt"/>
                <a:cs typeface="+mn-cs"/>
              </a:rPr>
              <a:t>, чем в ЕС (4,7 </a:t>
            </a:r>
            <a:r>
              <a:rPr lang="ru-RU" dirty="0" err="1">
                <a:latin typeface="+mj-lt"/>
                <a:cs typeface="+mn-cs"/>
              </a:rPr>
              <a:t>млн</a:t>
            </a:r>
            <a:r>
              <a:rPr lang="ru-RU" dirty="0">
                <a:latin typeface="+mj-lt"/>
                <a:cs typeface="+mn-cs"/>
              </a:rPr>
              <a:t> против 1,5 </a:t>
            </a:r>
            <a:r>
              <a:rPr lang="ru-RU" dirty="0" err="1">
                <a:latin typeface="+mj-lt"/>
                <a:cs typeface="+mn-cs"/>
              </a:rPr>
              <a:t>млн</a:t>
            </a:r>
            <a:r>
              <a:rPr lang="ru-RU" dirty="0">
                <a:latin typeface="+mj-lt"/>
                <a:cs typeface="+mn-cs"/>
              </a:rPr>
              <a:t>).</a:t>
            </a:r>
          </a:p>
        </p:txBody>
      </p:sp>
      <p:pic>
        <p:nvPicPr>
          <p:cNvPr id="92162" name="Picture 1"/>
          <p:cNvPicPr>
            <a:picLocks noChangeAspect="1" noChangeArrowheads="1"/>
          </p:cNvPicPr>
          <p:nvPr/>
        </p:nvPicPr>
        <p:blipFill>
          <a:blip r:embed="rId2"/>
          <a:srcRect l="16406" t="24028" r="32344" b="20000"/>
          <a:stretch>
            <a:fillRect/>
          </a:stretch>
        </p:blipFill>
        <p:spPr bwMode="auto">
          <a:xfrm>
            <a:off x="409575" y="1781175"/>
            <a:ext cx="5829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/>
          <a:srcRect l="17030" t="22501" r="32813" b="22221"/>
          <a:stretch>
            <a:fillRect/>
          </a:stretch>
        </p:blipFill>
        <p:spPr bwMode="auto">
          <a:xfrm>
            <a:off x="6038850" y="1714500"/>
            <a:ext cx="5715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3"/>
          <a:srcRect l="17891" t="82639" r="34766" b="10278"/>
          <a:stretch>
            <a:fillRect/>
          </a:stretch>
        </p:blipFill>
        <p:spPr bwMode="auto">
          <a:xfrm>
            <a:off x="1314450" y="5676900"/>
            <a:ext cx="9620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909638"/>
            <a:ext cx="10601325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Вероятно, столь очевидный провал американской односторонности в ходе кризиса стал определенным ограничителем для роста националистических, изоляционистских настроений в Европе. В глазах большинства европейцев США уже к началу лета выглядели не как образец для подражания, но, скорее, как отрицательный пример. Опросы общественного мнения показывали, что за полгода кризиса в Евросоюзе не произошло радикального сдвига настроений в пользу евроскептиков, которые предсказывались ранее.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dirty="0">
                <a:latin typeface="+mj-lt"/>
                <a:cs typeface="+mn-cs"/>
              </a:rPr>
            </a:br>
            <a:r>
              <a:rPr lang="ru-RU" dirty="0">
                <a:latin typeface="+mj-lt"/>
                <a:cs typeface="+mn-cs"/>
              </a:rPr>
              <a:t>	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Заглядывая в будущее</a:t>
            </a:r>
            <a:r>
              <a:rPr lang="ru-RU" dirty="0">
                <a:latin typeface="+mj-lt"/>
                <a:cs typeface="+mn-cs"/>
              </a:rPr>
              <a:t>, можно предположить, что многосторонние подходы так или иначе будут развиваться. Их развитие станет более медленным в условиях давления популизма и сложившейся инерции односторонних практик, а также сложности достижения компромиссов в условиях тяжелой экономической ситуации. По всей видимости, механизмы институциональной многосторонности в ближайшем будущем окажутся более эффективными на региональном уровне (Европа, Юго-Восточная Азия), чем на глобальном уровне. На глобальном же уровне формирование нового поколения многосторонних институтов будет идти по линии поэтапной институционализации эффективно работающих многосторонних режимов. Можно также предположить, что движение в сторону многосторонности начнется с технических, относительно частных вопросов, а не со стратегических, политически чувствительных проблем.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25" y="790575"/>
            <a:ext cx="111918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Институциональное закрепление многосторонности будет медленным и непоследовательным — по крайней мере, на протяжении ближайших нескольких лет. Потребуется очень серьезное изменение менталитета правящих элит, особенно в ведущих мировых державах (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США, Китай, Россия</a:t>
            </a:r>
            <a:r>
              <a:rPr lang="ru-RU" dirty="0">
                <a:latin typeface="+mj-lt"/>
                <a:cs typeface="+mn-cs"/>
              </a:rPr>
              <a:t>), не имеющих серьезного исторического опыта в практике многосторонности. Вероятно, им придется осваивать опыт других участников мировой политики, например, Европейского союза. Попутно добавим, что проблематика многосторонности остается относительно слабо разработанной и на концептуальном уровне, заполнение многочисленных пробелов в этой области должно стать одной из приоритетных задач специалистов по теории международных отношений.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dirty="0">
                <a:latin typeface="+mj-lt"/>
                <a:cs typeface="+mn-cs"/>
              </a:rPr>
            </a:br>
            <a:r>
              <a:rPr lang="ru-RU" dirty="0">
                <a:latin typeface="+mj-lt"/>
                <a:cs typeface="+mn-cs"/>
              </a:rPr>
              <a:t>	Тем не менее, очень трудно представить себе мир XXI в. без многостороннего измерения мировой политики. Представления о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«смерти многосторонности» </a:t>
            </a:r>
            <a:r>
              <a:rPr lang="ru-RU" dirty="0">
                <a:latin typeface="+mj-lt"/>
                <a:cs typeface="+mn-cs"/>
              </a:rPr>
              <a:t>в ходе системного кризиса 2020 г. выглядят, мягко говоря, сильно преувеличенными.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Альтернативные варианты мироустройства </a:t>
            </a:r>
            <a:r>
              <a:rPr lang="ru-RU" dirty="0">
                <a:latin typeface="+mj-lt"/>
                <a:cs typeface="+mn-cs"/>
              </a:rPr>
              <a:t>— такие как «</a:t>
            </a:r>
            <a:r>
              <a:rPr lang="ru-RU" dirty="0" err="1">
                <a:latin typeface="+mj-lt"/>
                <a:cs typeface="+mn-cs"/>
              </a:rPr>
              <a:t>атомизация</a:t>
            </a:r>
            <a:r>
              <a:rPr lang="ru-RU" dirty="0">
                <a:latin typeface="+mj-lt"/>
                <a:cs typeface="+mn-cs"/>
              </a:rPr>
              <a:t>» мировой политики и распад международной системы на россыпь национальных государств, возрождение имперских проектов с жесткой внутренней иерархией отношений внутри империй, появление новых глобальных идеологий или религий, способных объединить человечество, — представляются не очень вероятными. Именно многосторонность как базовый принцип объединения человечества для решения общих задач в наибольшей степени соответствует международным реальностям эпохи глобализации.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523875" y="450850"/>
            <a:ext cx="4781550" cy="4603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Дилеммы глобального управления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375" y="1358900"/>
            <a:ext cx="1132522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Системный кризис 2020 г. сделал многие латентные проявления </a:t>
            </a:r>
            <a:r>
              <a:rPr lang="ru-RU" dirty="0" err="1">
                <a:solidFill>
                  <a:srgbClr val="7030A0"/>
                </a:solidFill>
                <a:latin typeface="+mj-lt"/>
                <a:cs typeface="+mn-cs"/>
              </a:rPr>
              <a:t>деглобализации</a:t>
            </a:r>
            <a:r>
              <a:rPr lang="ru-RU" dirty="0">
                <a:latin typeface="+mj-lt"/>
                <a:cs typeface="+mn-cs"/>
              </a:rPr>
              <a:t> предельно явными, хотя, как представляется, не изменил стратегического вектора движения мирового социума в направлении глобального сообщества. Торможение процессов объединения человечества проходило по-разному в разных регионах мира в разных измерениях международной жизни. Было бы, наверное, неправильным пытаться найти какую-то одну главную причину сбоя в казавшихся ранее безальтернативными тенденциях. Речь идет о целом комплексе объективных и субъективных препятствий, проявившихся по мере повышения уровней связанности человечества на рубеже веков.</a:t>
            </a:r>
          </a:p>
        </p:txBody>
      </p:sp>
      <p:pic>
        <p:nvPicPr>
          <p:cNvPr id="95235" name="Picture 3" descr="Деглобализация вынуждает инвесторов искать второе гражданство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3919538"/>
            <a:ext cx="332581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1050" y="4267200"/>
            <a:ext cx="6391275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Главное противоречие нашей эпохи </a:t>
            </a:r>
            <a:r>
              <a:rPr lang="ru-RU" dirty="0">
                <a:latin typeface="+mj-lt"/>
                <a:cs typeface="+mn-cs"/>
              </a:rPr>
              <a:t>— противоречие между объективной потребностью человечества в выходе на новый уровень глобального управления и «</a:t>
            </a:r>
            <a:r>
              <a:rPr lang="ru-RU" dirty="0" err="1">
                <a:latin typeface="+mj-lt"/>
                <a:cs typeface="+mn-cs"/>
              </a:rPr>
              <a:t>охранительским</a:t>
            </a:r>
            <a:r>
              <a:rPr lang="ru-RU" dirty="0">
                <a:latin typeface="+mj-lt"/>
                <a:cs typeface="+mn-cs"/>
              </a:rPr>
              <a:t>» настроем национальных элит, стоящих на защите статус-кво.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150" y="260350"/>
            <a:ext cx="1105852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Сравнивая ситуацию системного кризиса 2020 г. и ситуацию глобального финансового кризиса 2008–2009 гг., нельзя не прийти к выводу о том, что потребность в совместных усилиях сегодня больше, а готовность к ним меньше. На поверхности этот парадокс выглядит как негативный побочный эффект изменившейся динамики отношений по линии США — Китай. Но проблема, разумеется, выходит далеко за рамки двусторонних отношений Вашингтона и Пекина. Более глубокой причиной является упомянутая выше асинхронность процессов глобализации в современном мире. Экономическая логика требует учета системных интересов, долгосрочных стратегий, сложных и не всегда понятных обывателю решений. Политическая логика, наоборот, ориентирована на национальные интересы, краткосрочные задачи и популистские, понятные всем решения (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«</a:t>
            </a:r>
            <a:r>
              <a:rPr lang="ru-RU" dirty="0" err="1">
                <a:solidFill>
                  <a:srgbClr val="7030A0"/>
                </a:solidFill>
                <a:latin typeface="+mj-lt"/>
                <a:cs typeface="+mn-cs"/>
              </a:rPr>
              <a:t>псевдорешения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» </a:t>
            </a:r>
            <a:r>
              <a:rPr lang="ru-RU" dirty="0">
                <a:latin typeface="+mj-lt"/>
                <a:cs typeface="+mn-cs"/>
              </a:rPr>
              <a:t>). Поскольку политика сегодня явно доминирует над экономикой, то и экономическая целесообразность отодвигается на задний план.</a:t>
            </a:r>
          </a:p>
        </p:txBody>
      </p:sp>
      <p:pic>
        <p:nvPicPr>
          <p:cNvPr id="96258" name="Picture 3" descr="world_econom.jpg"/>
          <p:cNvPicPr>
            <a:picLocks noChangeAspect="1" noChangeArrowheads="1"/>
          </p:cNvPicPr>
          <p:nvPr/>
        </p:nvPicPr>
        <p:blipFill>
          <a:blip r:embed="rId2"/>
          <a:srcRect t="11200"/>
          <a:stretch>
            <a:fillRect/>
          </a:stretch>
        </p:blipFill>
        <p:spPr bwMode="auto">
          <a:xfrm>
            <a:off x="1470025" y="3248025"/>
            <a:ext cx="344646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5" descr="Россия-2024: взгляд из 2020 года - Московский Центр Карнеги - Фонд Карнеги  за Международный Мир"/>
          <p:cNvPicPr>
            <a:picLocks noChangeAspect="1" noChangeArrowheads="1"/>
          </p:cNvPicPr>
          <p:nvPr/>
        </p:nvPicPr>
        <p:blipFill>
          <a:blip r:embed="rId3"/>
          <a:srcRect t="6725" b="7895"/>
          <a:stretch>
            <a:fillRect/>
          </a:stretch>
        </p:blipFill>
        <p:spPr bwMode="auto">
          <a:xfrm>
            <a:off x="6191250" y="3305175"/>
            <a:ext cx="494823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9700" y="1884363"/>
            <a:ext cx="95821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Поскольку нет никаких оснований полагать, что данная ситуация принципиально изменится в самое ближайшее время, человечество ожидает десятилетие повышенных рисков в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«реставрированной» системе </a:t>
            </a:r>
            <a:r>
              <a:rPr lang="ru-RU" dirty="0" err="1">
                <a:solidFill>
                  <a:srgbClr val="7030A0"/>
                </a:solidFill>
                <a:latin typeface="+mj-lt"/>
                <a:cs typeface="+mn-cs"/>
              </a:rPr>
              <a:t>неомодернизма</a:t>
            </a:r>
            <a:r>
              <a:rPr lang="ru-RU" dirty="0">
                <a:latin typeface="+mj-lt"/>
                <a:cs typeface="+mn-cs"/>
              </a:rPr>
              <a:t>. Основное желаемое содержание мировой политики десятилетия — минимизировать негативные последствия возвращения архаики в международную жизнь и подготовиться к новой попытке выстроить современную систему глобального управления в условиях вероятного нового усиления тенденций к глобализации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(«Глобализации 2.0»</a:t>
            </a:r>
            <a:r>
              <a:rPr lang="ru-RU" dirty="0">
                <a:latin typeface="+mj-lt"/>
                <a:cs typeface="+mn-cs"/>
              </a:rPr>
              <a:t>). Одной из важнейших задач предстоящего периода могла бы стать «работа над ошибками», а именно — достижение хотя бы общего консенсуса по принципиальным вопросам, остающимся камнем преткновения для международной интеграции с начала столетия. Отсутствие консенсуса в значительной мере поставило пределы процессам глобализации начале века (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«Глобализации 1.0» </a:t>
            </a:r>
            <a:r>
              <a:rPr lang="ru-RU" dirty="0">
                <a:latin typeface="+mj-lt"/>
                <a:cs typeface="+mn-cs"/>
              </a:rPr>
              <a:t>).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306388" y="293688"/>
            <a:ext cx="4740275" cy="4603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Суверенитет и взаимозависимость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0" y="609600"/>
            <a:ext cx="65913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Акценты на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незыблемость и неделимость </a:t>
            </a:r>
            <a:r>
              <a:rPr lang="ru-RU" dirty="0">
                <a:latin typeface="+mj-lt"/>
                <a:cs typeface="+mn-cs"/>
              </a:rPr>
              <a:t>государственного суверенитета, по всей видимости, будут одной из характерных особенностей «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реставрационной</a:t>
            </a:r>
            <a:r>
              <a:rPr lang="ru-RU" dirty="0">
                <a:latin typeface="+mj-lt"/>
                <a:cs typeface="+mn-cs"/>
              </a:rPr>
              <a:t>» наступающей эпохи.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151063"/>
            <a:ext cx="11287125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При этом государства вновь и вновь будут демонстрировать свою неспособность реализовать право на суверенитет в полном объеме. Опыт последних десятилетий показал, что суверенные государства часто не в состоянии защитить свои границы ни от незаконных мигрантов, ни от последствий экологических проблем на территории соседей, ни, наконец, от эпидемиологических заболеваний. </a:t>
            </a:r>
            <a:br>
              <a:rPr lang="ru-RU" dirty="0">
                <a:latin typeface="+mj-lt"/>
                <a:cs typeface="+mn-cs"/>
              </a:rPr>
            </a:br>
            <a:r>
              <a:rPr lang="ru-RU" dirty="0">
                <a:latin typeface="+mj-lt"/>
                <a:cs typeface="+mn-cs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Многие малые и «не вполне состоявшиеся государства» демонстрируют формальные символы государственного суверенитета, на практике таким суверенитетом не обладая, но претендуя на «вестфальский» статус. Великие державы относятся к государственному суверенитету, исходя из своих текущих интересов. В их представлении, эффективный государственный суверенитет — своего рода привилегия, которой располагают очень немногие.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25" y="5438775"/>
            <a:ext cx="111823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В любом случае зона эффективного практического применения формальных принципов «традиционного» суверенитета неизбежно будет и дальше сужаться. В этом отношении характерен пример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Евросоюза</a:t>
            </a:r>
            <a:r>
              <a:rPr lang="ru-RU" dirty="0">
                <a:latin typeface="+mj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655638"/>
            <a:ext cx="5340350" cy="1325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Индикаторы смены трендов в глобальном развитии: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688" y="2484438"/>
            <a:ext cx="11260137" cy="4100512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Кризис 2020 г. поставил под вопрос будущее глобализации, дав </a:t>
            </a:r>
            <a:r>
              <a:rPr lang="ru-RU" sz="2200" b="1" i="1" dirty="0">
                <a:solidFill>
                  <a:srgbClr val="009900"/>
                </a:solidFill>
              </a:rPr>
              <a:t>импульс уже созревшему антиглобализму</a:t>
            </a:r>
            <a:r>
              <a:rPr lang="ru-RU" sz="2200" dirty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Приход к власти в США администрации Трампа и его демонстративный </a:t>
            </a:r>
            <a:r>
              <a:rPr lang="ru-RU" sz="2200" b="1" i="1" dirty="0">
                <a:solidFill>
                  <a:srgbClr val="009900"/>
                </a:solidFill>
              </a:rPr>
              <a:t>отказ от двух стратегических интеграционных проектов</a:t>
            </a:r>
            <a:r>
              <a:rPr lang="ru-RU" sz="2200" i="1" dirty="0">
                <a:solidFill>
                  <a:srgbClr val="009900"/>
                </a:solidFill>
              </a:rPr>
              <a:t> </a:t>
            </a:r>
            <a:r>
              <a:rPr lang="ru-RU" sz="2200" dirty="0"/>
              <a:t>— </a:t>
            </a:r>
            <a:r>
              <a:rPr lang="ru-RU" sz="2200" dirty="0" err="1"/>
              <a:t>Транстихоокеанского</a:t>
            </a:r>
            <a:r>
              <a:rPr lang="ru-RU" sz="2200" dirty="0"/>
              <a:t> партнерства (ТТП) и Трансатлантического торгового и инвестиционного партнерства (ТТИП).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Начало </a:t>
            </a:r>
            <a:r>
              <a:rPr lang="ru-RU" sz="2200" b="1" i="1" dirty="0">
                <a:solidFill>
                  <a:srgbClr val="009900"/>
                </a:solidFill>
              </a:rPr>
              <a:t>американо-китайской торговой войны </a:t>
            </a:r>
            <a:r>
              <a:rPr lang="ru-RU" sz="2200" dirty="0"/>
              <a:t>в 2017–2018 гг.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Глобальный финансовый кризис 2008–2009 гг., когда международное сообщество </a:t>
            </a:r>
            <a:r>
              <a:rPr lang="ru-RU" sz="2200" b="1" i="1" dirty="0">
                <a:solidFill>
                  <a:srgbClr val="009900"/>
                </a:solidFill>
              </a:rPr>
              <a:t>упустило </a:t>
            </a:r>
            <a:r>
              <a:rPr lang="ru-RU" sz="2200" dirty="0"/>
              <a:t>исторический </a:t>
            </a:r>
            <a:r>
              <a:rPr lang="ru-RU" sz="2200" b="1" i="1" dirty="0">
                <a:solidFill>
                  <a:srgbClr val="009900"/>
                </a:solidFill>
              </a:rPr>
              <a:t>шанс </a:t>
            </a:r>
            <a:r>
              <a:rPr lang="ru-RU" sz="2200" dirty="0"/>
              <a:t>подняться </a:t>
            </a:r>
            <a:r>
              <a:rPr lang="ru-RU" sz="2200" b="1" i="1" dirty="0">
                <a:solidFill>
                  <a:srgbClr val="009900"/>
                </a:solidFill>
              </a:rPr>
              <a:t>на новый уровень управления мировой экономикой</a:t>
            </a:r>
            <a:r>
              <a:rPr lang="ru-RU" sz="2200" dirty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>
                <a:solidFill>
                  <a:srgbClr val="009900"/>
                </a:solidFill>
              </a:rPr>
              <a:t>Отход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/>
              <a:t>значительной части посткоммунистических и </a:t>
            </a:r>
            <a:r>
              <a:rPr lang="ru-RU" sz="2200" dirty="0" err="1"/>
              <a:t>неокоммунистических</a:t>
            </a:r>
            <a:r>
              <a:rPr lang="ru-RU" sz="2200" dirty="0"/>
              <a:t> государств Евразии от казавшейся ранее безальтернативной </a:t>
            </a:r>
            <a:r>
              <a:rPr lang="ru-RU" sz="2200" b="1" i="1" dirty="0">
                <a:solidFill>
                  <a:srgbClr val="009900"/>
                </a:solidFill>
              </a:rPr>
              <a:t>либеральной траектории развития</a:t>
            </a:r>
            <a:r>
              <a:rPr lang="ru-RU" sz="2200" dirty="0"/>
              <a:t>.</a:t>
            </a:r>
          </a:p>
        </p:txBody>
      </p:sp>
      <p:sp>
        <p:nvSpPr>
          <p:cNvPr id="53251" name="Прямоугольник 3"/>
          <p:cNvSpPr>
            <a:spLocks noChangeArrowheads="1"/>
          </p:cNvSpPr>
          <p:nvPr/>
        </p:nvSpPr>
        <p:spPr bwMode="auto">
          <a:xfrm>
            <a:off x="6178550" y="196850"/>
            <a:ext cx="59309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latin typeface="Cambria" pitchFamily="18" charset="0"/>
              </a:rPr>
              <a:t>«Золотым веком» современной глобализации считают </a:t>
            </a:r>
            <a:r>
              <a:rPr lang="ru-RU" sz="2200" b="1" i="1">
                <a:solidFill>
                  <a:srgbClr val="009900"/>
                </a:solidFill>
                <a:latin typeface="Cambria" pitchFamily="18" charset="0"/>
              </a:rPr>
              <a:t>первое десятилетие XXI в.</a:t>
            </a:r>
            <a:r>
              <a:rPr lang="ru-RU" sz="2200">
                <a:latin typeface="Cambria" pitchFamily="18" charset="0"/>
              </a:rPr>
              <a:t>, а второе десятилетие уже демонстрировало ограниченность и обратимость многих измерений этого процесса.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428625"/>
            <a:ext cx="11420475" cy="7294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Безусловно, потребуются коррекции и в понимании «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вестфальского суверенитета</a:t>
            </a:r>
            <a:r>
              <a:rPr lang="ru-RU" dirty="0">
                <a:latin typeface="+mj-lt"/>
                <a:cs typeface="+mn-cs"/>
              </a:rPr>
              <a:t>», запрещающего внешним игрокам вмешиваться в распределение властных полномочий внутри государства.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 В сложившихся обстоятельствах кризиса универсальных институтов (в частности,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ВТО</a:t>
            </a:r>
            <a:r>
              <a:rPr lang="ru-RU" dirty="0">
                <a:latin typeface="+mj-lt"/>
                <a:cs typeface="+mn-cs"/>
              </a:rPr>
              <a:t>, а до какой-то степени — и всей системы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ООН</a:t>
            </a:r>
            <a:r>
              <a:rPr lang="ru-RU" dirty="0">
                <a:latin typeface="+mj-lt"/>
                <a:cs typeface="+mn-cs"/>
              </a:rPr>
              <a:t>) регионализация выступает как наиболее практически осуществимый формат многостороннего международного сотрудничества. Процесс складывания крупных региональных торгово-экономических партнерств набирает скорость, процесс формирования региональных политических и стратегических альянсов идет гораздо медленнее, но и здесь заметны сдвиги в направлении более глубокой интеграции (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например, развитие политической составляющей в деятельности АСЕАН</a:t>
            </a:r>
            <a:r>
              <a:rPr lang="ru-RU" dirty="0">
                <a:latin typeface="+mj-lt"/>
                <a:cs typeface="+mn-cs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+mj-lt"/>
                <a:cs typeface="+mn-cs"/>
              </a:rPr>
              <a:t>Важно добиться того, чтобы регионализация выступала не как альтернатива глобализации, но как необходимая ступень в процессе глобализации. Для этого, в свою очередь, нужно предусмотреть принципиальную совместимость отдельных региональных интеграционных группировок (например, совместимость процедур, стандартов и нормативов между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Евросоюзом</a:t>
            </a:r>
            <a:r>
              <a:rPr lang="ru-RU" dirty="0">
                <a:latin typeface="+mj-lt"/>
                <a:cs typeface="+mn-cs"/>
              </a:rPr>
              <a:t> и 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ЕАЭС</a:t>
            </a:r>
            <a:r>
              <a:rPr lang="ru-RU" dirty="0">
                <a:latin typeface="+mj-lt"/>
                <a:cs typeface="+mn-cs"/>
              </a:rPr>
              <a:t>), даже если в обозримом будущем наладить эффективное практическое сотрудничество между этими группировками не представляется возможным.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	 С другой стороны, встает проблема стран, а, возможно, и целых континентов, выпадающих из жизнеспособных региональных интеграционных проектов — таких, как значительная часть Ближнего Востока, Африки, а также часть территории бывшего Советского Союза. Для них должны быть предусмотрены максимально гибкие форматы взаимодействия с интеграционными проектами (</a:t>
            </a:r>
            <a:r>
              <a:rPr lang="ru-RU" dirty="0">
                <a:solidFill>
                  <a:srgbClr val="7030A0"/>
                </a:solidFill>
                <a:latin typeface="+mj-lt"/>
                <a:cs typeface="+mn-cs"/>
              </a:rPr>
              <a:t>например, формат «БРИКС+</a:t>
            </a:r>
            <a:r>
              <a:rPr lang="ru-RU" dirty="0">
                <a:latin typeface="+mj-lt"/>
                <a:cs typeface="+mn-cs"/>
              </a:rPr>
              <a:t>»). В этом случае принцип региональной принадлежности не должен ограничивать возможности сотрудничества.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81000" y="260350"/>
            <a:ext cx="5705475" cy="4603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Интересы государств и глобальные блага</a:t>
            </a:r>
            <a:endParaRPr lang="ru-RU" sz="2400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552450" y="1047750"/>
            <a:ext cx="111918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Одна из фундаментальных проблем «</a:t>
            </a:r>
            <a:r>
              <a:rPr lang="ru-RU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Глобализации 1.0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» состояла в том, что глобализация, особенно в последние годы, стала восприниматься преимущественно как глобальная «игра с нулевой суммой». </a:t>
            </a:r>
          </a:p>
          <a:p>
            <a:pPr algn="just"/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Глобализация конкуренции 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(торговой, финансовой, технологической, профессиональной, социальной и любой другой) предполагала, что в новых условиях дополнительные преимущества получают самые сильные, а на долю слабых остаются исключительно издержки. </a:t>
            </a:r>
          </a:p>
          <a:p>
            <a:pPr algn="just"/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Борьба за ограниченные ресурсы 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— будь то сырьевые, человеческие или финансовые — неизбежно должна была поделить мир на победителей и побежденных. Причем количество победителей в этом мире далеко не обязательно всегда должно превышать число побежденных. Ни первый, ни второй подход не обещает долгосрочной стабильности.</a:t>
            </a:r>
          </a:p>
          <a:p>
            <a:pPr algn="just"/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Однако такой взгляд на глобализацию полностью игнорирует другое, не менее важное ее измерение, а именно — </a:t>
            </a:r>
            <a:r>
              <a:rPr lang="ru-RU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глобализацию сотрудничества как механизм создания глобальных общественных благ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 algn="just" eaLnBrk="0" hangingPunct="0"/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>
                <a:latin typeface="Calibri" pitchFamily="34" charset="0"/>
              </a:rPr>
              <a:t> Если мы выйдем за пределы экономического измерения глобализации, то убедимся, что набор глобальных общественных благ может быть гораздо более широким. Глобализация предоставляет новые, ранее недоступные возможности совместной борьбы с пандемиями, международным терроризмом, измерениями климата.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>
          <a:xfrm>
            <a:off x="195263" y="-250825"/>
            <a:ext cx="11801475" cy="1863725"/>
          </a:xfrm>
        </p:spPr>
        <p:txBody>
          <a:bodyPr/>
          <a:lstStyle/>
          <a:p>
            <a:pPr algn="ctr"/>
            <a:r>
              <a:rPr lang="ru-RU" sz="3200"/>
              <a:t>Экономическая эффективность и социальная справедливость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00" y="979488"/>
            <a:ext cx="10572750" cy="1320800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Глобализация может оказаться устойчивым процессом только в том случае, если удастся изменить ситуацию, при которой ее </a:t>
            </a:r>
            <a:r>
              <a:rPr lang="ru-RU" i="1" u="sng" dirty="0"/>
              <a:t>дивиденды </a:t>
            </a:r>
            <a:r>
              <a:rPr lang="ru-RU" i="1" dirty="0"/>
              <a:t>приватизируются узкими группами финансово-экономических элит</a:t>
            </a:r>
            <a:r>
              <a:rPr lang="ru-RU" dirty="0"/>
              <a:t>, а ее </a:t>
            </a:r>
            <a:r>
              <a:rPr lang="ru-RU" i="1" u="sng" dirty="0"/>
              <a:t>издержки </a:t>
            </a:r>
            <a:r>
              <a:rPr lang="ru-RU" i="1" dirty="0"/>
              <a:t>распределяются между средним классом и беднейшими слоями общества</a:t>
            </a:r>
            <a:r>
              <a:rPr lang="ru-RU" dirty="0"/>
              <a:t>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36576" y="2079097"/>
          <a:ext cx="5916612" cy="355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6096000" y="2465388"/>
            <a:ext cx="55594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>
                <a:latin typeface="Cambria" pitchFamily="18" charset="0"/>
              </a:rPr>
              <a:t>Между тем под угрозой в развитых странах находятся </a:t>
            </a:r>
            <a:r>
              <a:rPr lang="ru-RU" sz="2000" u="sng">
                <a:latin typeface="Cambria" pitchFamily="18" charset="0"/>
              </a:rPr>
              <a:t>миллионы малых и средних предприятий</a:t>
            </a:r>
            <a:r>
              <a:rPr lang="ru-RU" sz="2000">
                <a:latin typeface="Cambria" pitchFamily="18" charset="0"/>
              </a:rPr>
              <a:t>, а также </a:t>
            </a:r>
            <a:r>
              <a:rPr lang="ru-RU" sz="2000" u="sng">
                <a:latin typeface="Cambria" pitchFamily="18" charset="0"/>
              </a:rPr>
              <a:t>домохозяйства</a:t>
            </a:r>
            <a:r>
              <a:rPr lang="ru-RU" sz="2000">
                <a:latin typeface="Cambria" pitchFamily="18" charset="0"/>
              </a:rPr>
              <a:t>. Именно они должны стать объектом первоочередной поддержки. В противном случае результатом кризиса 2020 г. станет очередной </a:t>
            </a:r>
            <a:r>
              <a:rPr lang="ru-RU" sz="2000" i="1">
                <a:latin typeface="Cambria" pitchFamily="18" charset="0"/>
              </a:rPr>
              <a:t>подъем правого популизма и массовых движений антиглобалистов</a:t>
            </a:r>
            <a:r>
              <a:rPr lang="ru-RU" sz="2000">
                <a:latin typeface="Cambria" pitchFamily="18" charset="0"/>
              </a:rPr>
              <a:t>.</a:t>
            </a:r>
          </a:p>
        </p:txBody>
      </p:sp>
      <p:pic>
        <p:nvPicPr>
          <p:cNvPr id="101381" name="Рисунок 6" descr="Восклицательный знак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1100" y="56292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Box 7"/>
          <p:cNvSpPr txBox="1">
            <a:spLocks noChangeArrowheads="1"/>
          </p:cNvSpPr>
          <p:nvPr/>
        </p:nvSpPr>
        <p:spPr bwMode="auto">
          <a:xfrm>
            <a:off x="1743075" y="5434013"/>
            <a:ext cx="92678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Движения правых антиглобалистов имеют </a:t>
            </a:r>
            <a:r>
              <a:rPr lang="ru-RU" sz="2000" u="sng">
                <a:latin typeface="Cambria" pitchFamily="18" charset="0"/>
              </a:rPr>
              <a:t>меньше шансов </a:t>
            </a:r>
            <a:r>
              <a:rPr lang="ru-RU" sz="2000">
                <a:latin typeface="Cambria" pitchFamily="18" charset="0"/>
              </a:rPr>
              <a:t>в странах с сильными традициями социального государства (например, страны Северной Европы), где </a:t>
            </a:r>
            <a:r>
              <a:rPr lang="ru-RU" sz="2000" i="1">
                <a:latin typeface="Cambria" pitchFamily="18" charset="0"/>
              </a:rPr>
              <a:t>дивиденды и издержки глобализации распределяются относительно равномерно между всеми слоями общества.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>
          <a:xfrm>
            <a:off x="581025" y="17463"/>
            <a:ext cx="10515600" cy="1325562"/>
          </a:xfrm>
        </p:spPr>
        <p:txBody>
          <a:bodyPr/>
          <a:lstStyle/>
          <a:p>
            <a:pPr algn="ctr"/>
            <a:r>
              <a:rPr lang="ru-RU" sz="3200"/>
              <a:t>Противостояние Севера и Юга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162050" y="927962"/>
          <a:ext cx="9867900" cy="219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03" name="TextBox 5"/>
          <p:cNvSpPr txBox="1">
            <a:spLocks noChangeArrowheads="1"/>
          </p:cNvSpPr>
          <p:nvPr/>
        </p:nvSpPr>
        <p:spPr bwMode="auto">
          <a:xfrm>
            <a:off x="485775" y="3344863"/>
            <a:ext cx="61055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mbria" pitchFamily="18" charset="0"/>
              </a:rPr>
              <a:t>В условиях быстрого развития новых технологий Север сможет </a:t>
            </a:r>
            <a:r>
              <a:rPr lang="ru-RU" sz="2000" u="sng">
                <a:latin typeface="Cambria" pitchFamily="18" charset="0"/>
              </a:rPr>
              <a:t>резко повысить производительность труда </a:t>
            </a:r>
            <a:r>
              <a:rPr lang="ru-RU" sz="2000">
                <a:latin typeface="Cambria" pitchFamily="18" charset="0"/>
              </a:rPr>
              <a:t>и </a:t>
            </a:r>
            <a:r>
              <a:rPr lang="ru-RU" sz="2000" u="sng">
                <a:latin typeface="Cambria" pitchFamily="18" charset="0"/>
              </a:rPr>
              <a:t>сократить потребность в рабочей силе</a:t>
            </a:r>
            <a:r>
              <a:rPr lang="ru-RU" sz="2000">
                <a:latin typeface="Cambria" pitchFamily="18" charset="0"/>
              </a:rPr>
              <a:t>. На это же будет работать и увеличение продолжительности жизни и вовлечение в производственный процесс старших возрастных групп. Одновременно будет происходить </a:t>
            </a:r>
            <a:r>
              <a:rPr lang="ru-RU" sz="2000" u="sng">
                <a:latin typeface="Cambria" pitchFamily="18" charset="0"/>
              </a:rPr>
              <a:t>повышение эффективности использования природных ресурсов </a:t>
            </a:r>
            <a:r>
              <a:rPr lang="ru-RU" sz="2000">
                <a:latin typeface="Cambria" pitchFamily="18" charset="0"/>
              </a:rPr>
              <a:t>и </a:t>
            </a:r>
            <a:r>
              <a:rPr lang="ru-RU" sz="2000" u="sng">
                <a:latin typeface="Cambria" pitchFamily="18" charset="0"/>
              </a:rPr>
              <a:t>резкое снижение сырьевой зависимости </a:t>
            </a:r>
            <a:r>
              <a:rPr lang="ru-RU" sz="2000">
                <a:latin typeface="Cambria" pitchFamily="18" charset="0"/>
              </a:rPr>
              <a:t>глобального Севера от глобального Юга. </a:t>
            </a:r>
          </a:p>
        </p:txBody>
      </p:sp>
      <p:pic>
        <p:nvPicPr>
          <p:cNvPr id="102404" name="Рисунок 7" descr="Линия со стрелкой: небольшой изгиб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6025" y="44719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TextBox 8"/>
          <p:cNvSpPr txBox="1">
            <a:spLocks noChangeArrowheads="1"/>
          </p:cNvSpPr>
          <p:nvPr/>
        </p:nvSpPr>
        <p:spPr bwMode="auto">
          <a:xfrm>
            <a:off x="7277100" y="3222625"/>
            <a:ext cx="42862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Подобная демографическая и сырьевая самодостаточность </a:t>
            </a:r>
            <a:r>
              <a:rPr lang="ru-RU" u="sng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позволит реализовать лозунги</a:t>
            </a:r>
            <a:r>
              <a:rPr lang="ru-RU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правых популистов </a:t>
            </a:r>
            <a:r>
              <a:rPr lang="ru-RU" u="sng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 закрытии границ, ограничить торговлю </a:t>
            </a:r>
            <a:r>
              <a:rPr lang="ru-RU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и, как следствие, </a:t>
            </a:r>
            <a:r>
              <a:rPr lang="ru-RU" u="sng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сократить программы экономического содействия</a:t>
            </a:r>
            <a:r>
              <a:rPr lang="ru-RU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. Север получит возможность не вмешиваться в региональные и локальные конфликты на Юге и т. д.</a:t>
            </a:r>
            <a:endParaRPr lang="ru-RU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3238" y="5724085"/>
            <a:ext cx="51339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0080"/>
                </a:highlight>
                <a:latin typeface="+mn-lt"/>
                <a:cs typeface="+mn-cs"/>
              </a:rPr>
              <a:t>Разрыв в уровнях жизни на Севере и на Юге будет расти с ускорением, а опасность зарождения новых пандемий на Юге будет нарастать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425" y="307974"/>
            <a:ext cx="10515600" cy="6483351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Разумеется, какие-то из стран глобального Юга смогут совершить </a:t>
            </a:r>
            <a:r>
              <a:rPr lang="ru-RU" sz="2000" i="1" dirty="0"/>
              <a:t>социально-экономический рывок </a:t>
            </a:r>
            <a:r>
              <a:rPr lang="ru-RU" sz="2000" dirty="0"/>
              <a:t>и успешно встроиться в посткризисное международное разделения труда, но таких </a:t>
            </a:r>
            <a:r>
              <a:rPr lang="ru-RU" sz="2000" b="1" dirty="0"/>
              <a:t>окажется немного</a:t>
            </a:r>
            <a:r>
              <a:rPr lang="ru-RU" sz="2000" dirty="0"/>
              <a:t>. Остальным будут уготовлены </a:t>
            </a:r>
            <a:r>
              <a:rPr lang="ru-RU" sz="2000" u="sng" dirty="0"/>
              <a:t>высокая степень социально-экономического неравенства</a:t>
            </a:r>
            <a:r>
              <a:rPr lang="ru-RU" sz="2000" dirty="0"/>
              <a:t>, </a:t>
            </a:r>
            <a:r>
              <a:rPr lang="ru-RU" sz="2000" u="sng" dirty="0"/>
              <a:t>постоянная угроза сползания в политическую архаику </a:t>
            </a:r>
            <a:r>
              <a:rPr lang="ru-RU" sz="2000" dirty="0"/>
              <a:t>и другие проблемы незавершенной модернизации. Нельзя исключать хронических вооруженных конфликтов — как гражданских, так и международных.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i="1" u="sng" dirty="0"/>
              <a:t>Глобализация в долгосрочной перспективе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Должна включать в себя эффективные механизмы масштабного перераспределения ресурсов от богатого Севера бедному Югу;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Главным мотором «Глобализации 2.0» должен стать рост спроса на глобальном Юге за счет формирования там многочисленного среднего класса.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highlight>
                  <a:srgbClr val="000080"/>
                </a:highlight>
              </a:rPr>
              <a:t>Эти механизмы должны быть принципиально иными по сравнению с традиционными программами технической и финансовой помощи, созданными полвека назад;</a:t>
            </a:r>
            <a:endParaRPr lang="ru-RU" sz="2000" dirty="0">
              <a:highlight>
                <a:srgbClr val="000080"/>
              </a:highlight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Необходимо увеличить популярность международных программ помощи, особенно в странах Севера, в т.ч. США:</a:t>
            </a:r>
          </a:p>
          <a:p>
            <a:pPr marL="800100" lvl="1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/>
              <a:t>Некоторые эксперты считают возможным максимально «деполитизировать» эти программы, придав им по возможности чисто технический характер, т.е. перевести их в категорию «глобальных общественных благ». </a:t>
            </a:r>
          </a:p>
          <a:p>
            <a:pPr marL="800100" lvl="1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/>
              <a:t>Другой вариант — перевести программы технического и финансового содействия из благотворительного в инвестиционный формат, придавая особое значение социальному предпринимательству в его различных формах.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highlight>
                <a:srgbClr val="000080"/>
              </a:highligh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bg1">
                  <a:lumMod val="95000"/>
                </a:schemeClr>
              </a:solidFill>
              <a:highlight>
                <a:srgbClr val="000080"/>
              </a:highligh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bg1">
                  <a:lumMod val="95000"/>
                </a:schemeClr>
              </a:solidFill>
              <a:highlight>
                <a:srgbClr val="000080"/>
              </a:highligh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bg1">
                  <a:lumMod val="95000"/>
                </a:schemeClr>
              </a:solidFill>
              <a:highlight>
                <a:srgbClr val="000080"/>
              </a:highligh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bg1">
                  <a:lumMod val="95000"/>
                </a:schemeClr>
              </a:solidFill>
              <a:highlight>
                <a:srgbClr val="000080"/>
              </a:highligh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bg1">
                  <a:lumMod val="95000"/>
                </a:schemeClr>
              </a:solidFill>
              <a:highlight>
                <a:srgbClr val="000080"/>
              </a:highligh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4778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/>
              <a:t>Глобализация, кризис и Россия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38176" y="533401"/>
          <a:ext cx="10858500" cy="291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451" name="TextBox 4"/>
          <p:cNvSpPr txBox="1">
            <a:spLocks noChangeArrowheads="1"/>
          </p:cNvSpPr>
          <p:nvPr/>
        </p:nvSpPr>
        <p:spPr bwMode="auto">
          <a:xfrm>
            <a:off x="428625" y="3381375"/>
            <a:ext cx="112109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Экономисты отмечали наличие сильных протекционистских тенденций в России уже в первом десятилетии XXI в., задолго до начала острого политического кризиса между Москвой и Западом в 2014 г. </a:t>
            </a:r>
            <a:br>
              <a:rPr lang="ru-RU">
                <a:latin typeface="Cambria" pitchFamily="18" charset="0"/>
              </a:rPr>
            </a:br>
            <a:r>
              <a:rPr lang="ru-RU" i="1">
                <a:latin typeface="Cambria" pitchFamily="18" charset="0"/>
              </a:rPr>
              <a:t>К примеру, в 2008 г. был утвержден список из 30 с лишним отраслей экономики, иностранные инвестиции в которые допускаются только после утверждения в правительстве (рыболовство, телевидение и радиовещание, издательская деятельность). Впоследствии этот список был существенно расширен.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Одновременно происходило усиление контроля над ранее почти беспрепятственной деятельностью на российской территории иностранных общественных организаций и фондов, а в ряде случаев — закрытие их филиалов и отделений в России. Эти тенденции получили дополнительное ускорении после серии «цветных революций» в ряде бывших советских республик, а также событий «арабской весны» в государствах Ближнего Востока и Северной Африки.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82575"/>
            <a:ext cx="11363325" cy="617537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Существовавший в начале века </a:t>
            </a:r>
            <a:r>
              <a:rPr lang="ru-RU" sz="2000" u="sng" dirty="0"/>
              <a:t>энтузиазм </a:t>
            </a:r>
            <a:r>
              <a:rPr lang="ru-RU" sz="2000" dirty="0"/>
              <a:t>по поводу возможного вхождения России в международные режимы и организации постепенно </a:t>
            </a:r>
            <a:r>
              <a:rPr lang="ru-RU" sz="2000" u="sng" dirty="0"/>
              <a:t>начал уступать место подозрительности </a:t>
            </a:r>
            <a:r>
              <a:rPr lang="ru-RU" sz="2000" dirty="0"/>
              <a:t>и растущей неуверенности </a:t>
            </a:r>
            <a:r>
              <a:rPr lang="ru-RU" sz="2000" u="sng" dirty="0"/>
              <a:t>в отношении ценности этого вхождения </a:t>
            </a:r>
            <a:r>
              <a:rPr lang="ru-RU" sz="2000" dirty="0"/>
              <a:t>для страны. Постепенно стали возникать сомнения и в способности экономической взаимозависимости оказывать сдерживающее воздействие на международные конфликты, ввиду следующих причин: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в России оказалась высока доля тех, кто терял от глобализации больше, чем приобретал — как на уровне элит, так и на уровне общества в целом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Попытки страны встроиться в международное разделение труда в первом десятилетии XXI столетия в целом стали неудачными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/>
              <a:t>структура экспорта мало менялась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/>
              <a:t>не удалось полноценно интегрироваться в продвинутые глобальные технологические цепочки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Зависимость страны от внешнего мира росла, что порождало новые экономические и политические риски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Неожиданный и весьма болезненный кризис 2008–2009 гг. также внес свой вклад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После перехода отношений между Россией и Западом в фазу острого кризиса в 2014 г. российская </a:t>
            </a:r>
            <a:r>
              <a:rPr lang="ru-RU" sz="2000" u="sng" dirty="0"/>
              <a:t>интеграционная </a:t>
            </a:r>
            <a:r>
              <a:rPr lang="ru-RU" sz="2000" dirty="0"/>
              <a:t>внешнеполитическая повестка дня окончательно </a:t>
            </a:r>
            <a:r>
              <a:rPr lang="ru-RU" sz="2000" u="sng" dirty="0"/>
              <a:t>уступила место геополитической повестке</a:t>
            </a:r>
            <a:r>
              <a:rPr lang="ru-RU" sz="2000" dirty="0"/>
              <a:t>. </a:t>
            </a:r>
          </a:p>
        </p:txBody>
      </p:sp>
      <p:pic>
        <p:nvPicPr>
          <p:cNvPr id="105474" name="Рисунок 4" descr="Восклицательный знак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915025"/>
            <a:ext cx="736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extBox 5"/>
          <p:cNvSpPr txBox="1">
            <a:spLocks noChangeArrowheads="1"/>
          </p:cNvSpPr>
          <p:nvPr/>
        </p:nvSpPr>
        <p:spPr bwMode="auto">
          <a:xfrm>
            <a:off x="1643063" y="5929313"/>
            <a:ext cx="890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Однако, продуманной альтернативы комплексной интеграции России в мировую экономику предложено не было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ъект 2"/>
          <p:cNvSpPr>
            <a:spLocks noGrp="1"/>
          </p:cNvSpPr>
          <p:nvPr>
            <p:ph idx="1"/>
          </p:nvPr>
        </p:nvSpPr>
        <p:spPr>
          <a:xfrm>
            <a:off x="314325" y="219075"/>
            <a:ext cx="5619750" cy="6499225"/>
          </a:xfrm>
        </p:spPr>
        <p:txBody>
          <a:bodyPr/>
          <a:lstStyle/>
          <a:p>
            <a:pPr algn="just"/>
            <a:r>
              <a:rPr lang="ru-RU" sz="1800"/>
              <a:t>Системный кризис 2020 г. и ускорение процессов деглобализации в целом соответствует доминирующим в России нарративам </a:t>
            </a:r>
            <a:r>
              <a:rPr lang="ru-RU" sz="1800" i="1"/>
              <a:t>о глубоком кризисе либерального мирового порядка</a:t>
            </a:r>
            <a:r>
              <a:rPr lang="ru-RU" sz="1800"/>
              <a:t> и об </a:t>
            </a:r>
            <a:r>
              <a:rPr lang="ru-RU" sz="1800" i="1"/>
              <a:t>актуальности Вестфальских принципов организации международной системы.</a:t>
            </a:r>
          </a:p>
          <a:p>
            <a:pPr algn="just"/>
            <a:r>
              <a:rPr lang="ru-RU" sz="1800"/>
              <a:t>Кроме того, подтверждение обоснованности получили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800"/>
              <a:t>российская стратегия максимального укрепления национального суверенитета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800"/>
              <a:t>жесткая «вертикаль власти»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800"/>
              <a:t>реализация многочисленных программ импортозамещения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800"/>
              <a:t>А также другие приоритеты государственного строительства и экономического развития последних лет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733424" y="4810125"/>
            <a:ext cx="10896601" cy="1828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499" name="TextBox 3"/>
          <p:cNvSpPr txBox="1">
            <a:spLocks noChangeArrowheads="1"/>
          </p:cNvSpPr>
          <p:nvPr/>
        </p:nvSpPr>
        <p:spPr bwMode="auto">
          <a:xfrm>
            <a:off x="733425" y="4884738"/>
            <a:ext cx="107251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Не закрывая глаза на все сложности, следует признать, что Россия оказалась </a:t>
            </a:r>
            <a:r>
              <a:rPr lang="ru-RU" b="1">
                <a:latin typeface="Cambria" pitchFamily="18" charset="0"/>
              </a:rPr>
              <a:t>лучше подготовленной </a:t>
            </a:r>
            <a:r>
              <a:rPr lang="ru-RU">
                <a:latin typeface="Cambria" pitchFamily="18" charset="0"/>
              </a:rPr>
              <a:t>к этому кризису, чем многие зарубежные конкуренты. Российская стратегия уже долгое время ориентировалась на </a:t>
            </a:r>
            <a:r>
              <a:rPr lang="ru-RU" i="1" u="sng">
                <a:latin typeface="Cambria" pitchFamily="18" charset="0"/>
              </a:rPr>
              <a:t>преимущественно враждебное международное окружение</a:t>
            </a:r>
            <a:r>
              <a:rPr lang="ru-RU">
                <a:latin typeface="Cambria" pitchFamily="18" charset="0"/>
              </a:rPr>
              <a:t>, на мир, в котором </a:t>
            </a:r>
            <a:r>
              <a:rPr lang="ru-RU" i="1" u="sng">
                <a:latin typeface="Cambria" pitchFamily="18" charset="0"/>
              </a:rPr>
              <a:t>глобализация отступает</a:t>
            </a:r>
            <a:r>
              <a:rPr lang="ru-RU">
                <a:latin typeface="Cambria" pitchFamily="18" charset="0"/>
              </a:rPr>
              <a:t>, где </a:t>
            </a:r>
            <a:r>
              <a:rPr lang="ru-RU" i="1" u="sng">
                <a:latin typeface="Cambria" pitchFamily="18" charset="0"/>
              </a:rPr>
              <a:t>геополитические интересы доминирует </a:t>
            </a:r>
            <a:r>
              <a:rPr lang="ru-RU">
                <a:latin typeface="Cambria" pitchFamily="18" charset="0"/>
              </a:rPr>
              <a:t>над экономической целесообразностью, </a:t>
            </a:r>
            <a:r>
              <a:rPr lang="ru-RU" i="1" u="sng">
                <a:latin typeface="Cambria" pitchFamily="18" charset="0"/>
              </a:rPr>
              <a:t>международные конфликты превалируют </a:t>
            </a:r>
            <a:r>
              <a:rPr lang="ru-RU">
                <a:latin typeface="Cambria" pitchFamily="18" charset="0"/>
              </a:rPr>
              <a:t>над сотрудничеством, а </a:t>
            </a:r>
            <a:r>
              <a:rPr lang="ru-RU" i="1" u="sng">
                <a:latin typeface="Cambria" pitchFamily="18" charset="0"/>
              </a:rPr>
              <a:t>односторонние действия оказываются более эффективными</a:t>
            </a:r>
            <a:r>
              <a:rPr lang="ru-RU">
                <a:latin typeface="Cambria" pitchFamily="18" charset="0"/>
              </a:rPr>
              <a:t>, чем многосторонние.</a:t>
            </a:r>
          </a:p>
        </p:txBody>
      </p:sp>
      <p:sp>
        <p:nvSpPr>
          <p:cNvPr id="106500" name="TextBox 5"/>
          <p:cNvSpPr txBox="1">
            <a:spLocks noChangeArrowheads="1"/>
          </p:cNvSpPr>
          <p:nvPr/>
        </p:nvSpPr>
        <p:spPr bwMode="auto">
          <a:xfrm>
            <a:off x="5934075" y="187325"/>
            <a:ext cx="5838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Противостояние системному кризису создает новые источники легитимности для российского руководства.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Теоретически заменить утративший свой мобилизационный потенциал «крымский консенсус» образца начала 2014 г. новым «коронавирусным консенсусом» 2020 г.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Но такая замена возможна лишь в том случае, если власть продемонстрирует способность справиться с экономической рецессией и пандемией COVID-19 </a:t>
            </a:r>
            <a:r>
              <a:rPr lang="ru-RU" u="sng">
                <a:latin typeface="Cambria" pitchFamily="18" charset="0"/>
              </a:rPr>
              <a:t>с минимальными потерями для уровня жизни населения </a:t>
            </a:r>
            <a:r>
              <a:rPr lang="ru-RU">
                <a:latin typeface="Cambria" pitchFamily="18" charset="0"/>
              </a:rPr>
              <a:t>и </a:t>
            </a:r>
            <a:r>
              <a:rPr lang="ru-RU" u="sng">
                <a:latin typeface="Cambria" pitchFamily="18" charset="0"/>
              </a:rPr>
              <a:t>с сохранением перспективы быстрого экономического роста </a:t>
            </a:r>
            <a:r>
              <a:rPr lang="ru-RU">
                <a:latin typeface="Cambria" pitchFamily="18" charset="0"/>
              </a:rPr>
              <a:t>после кризиса.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Пока что </a:t>
            </a:r>
            <a:r>
              <a:rPr lang="ru-RU" i="1">
                <a:latin typeface="Cambria" pitchFamily="18" charset="0"/>
              </a:rPr>
              <a:t>вопрос об эффективности </a:t>
            </a:r>
            <a:r>
              <a:rPr lang="ru-RU">
                <a:latin typeface="Cambria" pitchFamily="18" charset="0"/>
              </a:rPr>
              <a:t>российской стратегии борьбы с экономическими проблемами и с вирусом </a:t>
            </a:r>
            <a:r>
              <a:rPr lang="ru-RU" b="1" u="sng">
                <a:latin typeface="Cambria" pitchFamily="18" charset="0"/>
              </a:rPr>
              <a:t>остается открытым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450850"/>
            <a:ext cx="11801475" cy="14255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/>
              <a:t>Многочисленные катаклизмы 2020 г. не только порождают дополнительные риски, вызовы и угрозы для внешней политики любой страны, но и создают новые возможности. </a:t>
            </a:r>
            <a:r>
              <a:rPr lang="ru-RU" sz="2200" i="1" dirty="0"/>
              <a:t>Специфика российского случая</a:t>
            </a:r>
            <a:r>
              <a:rPr lang="ru-RU" sz="2200" dirty="0"/>
              <a:t>: возможности носят главным образом тактический, ситуативный характер, а угрозы — стратегический и системный. 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5" y="2205038"/>
            <a:ext cx="5934075" cy="390525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Конкретный баланс возможностей и угроз зависит от того, как Россия в итоге справится с COVID-19 и экономическим спадом на фоне других стран мира, особенно — на фоне ее основных международных оппонентов.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/>
              <a:t>Любое сравнительное преимущество Москвы в борьбе с вирусом и рецессией будет расширять спектр возможностей России в пост-вирусном мире.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/>
              <a:t>Любая неудача — усиливать внешнеполитические угрозы и сокращать возможности. </a:t>
            </a:r>
          </a:p>
        </p:txBody>
      </p:sp>
      <p:pic>
        <p:nvPicPr>
          <p:cNvPr id="10752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1325" y="2433638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/>
          </p:nvPr>
        </p:nvSpPr>
        <p:spPr>
          <a:xfrm>
            <a:off x="819150" y="-158750"/>
            <a:ext cx="10515600" cy="1325563"/>
          </a:xfrm>
        </p:spPr>
        <p:txBody>
          <a:bodyPr/>
          <a:lstStyle/>
          <a:p>
            <a:pPr algn="ctr"/>
            <a:r>
              <a:rPr lang="ru-RU" sz="3200"/>
              <a:t>Возможности</a:t>
            </a:r>
          </a:p>
        </p:txBody>
      </p:sp>
      <p:sp>
        <p:nvSpPr>
          <p:cNvPr id="1085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528637" y="-190500"/>
          <a:ext cx="10891838" cy="798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38" y="390525"/>
            <a:ext cx="10515600" cy="5811838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Сам термин «глобализация» почти во всем мире приобрел негативный оттенок, в моду стали входить </a:t>
            </a:r>
            <a:r>
              <a:rPr lang="ru-RU" b="1" i="1" dirty="0">
                <a:solidFill>
                  <a:srgbClr val="009900"/>
                </a:solidFill>
              </a:rPr>
              <a:t>алармистские прогнозы, геополитическая архаика </a:t>
            </a:r>
            <a:r>
              <a:rPr lang="ru-RU" dirty="0"/>
              <a:t>и даже </a:t>
            </a:r>
            <a:r>
              <a:rPr lang="ru-RU" b="1" i="1" dirty="0">
                <a:solidFill>
                  <a:srgbClr val="009900"/>
                </a:solidFill>
              </a:rPr>
              <a:t>геополитическая эсхатология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Цель работы: соотнести современную историю глобализации с начавшимся в 2020 г. системным кризисом мирового порядка и высказать некоторые предположения о возможной динамике глобализации в будущем.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>
                <a:solidFill>
                  <a:srgbClr val="009900"/>
                </a:solidFill>
              </a:rPr>
              <a:t>Ближайший горизонт </a:t>
            </a:r>
            <a:r>
              <a:rPr lang="ru-RU" i="1" dirty="0"/>
              <a:t>(2020–2022 гг.): оценить непосредственные довольно явные последствия текущего кризиса на процессы глобализации.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>
                <a:solidFill>
                  <a:srgbClr val="009900"/>
                </a:solidFill>
              </a:rPr>
              <a:t>Среднесрочный горизонт </a:t>
            </a:r>
            <a:r>
              <a:rPr lang="ru-RU" i="1" dirty="0"/>
              <a:t>(2020–2030 гг.): рассмотреть более отдаленные неочевидные последствия кризиса.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ъект 2"/>
          <p:cNvSpPr>
            <a:spLocks noGrp="1"/>
          </p:cNvSpPr>
          <p:nvPr>
            <p:ph idx="1"/>
          </p:nvPr>
        </p:nvSpPr>
        <p:spPr>
          <a:xfrm>
            <a:off x="590550" y="973138"/>
            <a:ext cx="10820400" cy="4279900"/>
          </a:xfrm>
        </p:spPr>
        <p:txBody>
          <a:bodyPr/>
          <a:lstStyle/>
          <a:p>
            <a:pPr algn="just"/>
            <a:r>
              <a:rPr lang="ru-RU" sz="2200"/>
              <a:t>Кризис и сопутствующая ему деглобализация имеют своим следствием расширение «вакуума силы» во многих регионах мира. Популярность предложений по сворачиванию международных обязательств наблюдалась в развитых странах, в первую очередь, в Соединенных Штатах, задолго до начала системного кризиса 2020 г. Однако пандемия и рецессия, по всей видимости, станут мощными катализаторами подобных настроений, которые начнут оказывать все большее воздействие на внешнеполитические практики:</a:t>
            </a:r>
          </a:p>
          <a:p>
            <a:pPr lvl="1" algn="just"/>
            <a:r>
              <a:rPr lang="ru-RU" sz="2200"/>
              <a:t>сокращение двусторонних и многосторонних программ финансово-экономического содействия глобальному Югу</a:t>
            </a:r>
          </a:p>
          <a:p>
            <a:pPr lvl="1" algn="just"/>
            <a:r>
              <a:rPr lang="ru-RU" sz="2200"/>
              <a:t>снижение уровня военно-политических обязательств в отношении партнеров в зоне развивающихся стран</a:t>
            </a:r>
          </a:p>
        </p:txBody>
      </p:sp>
      <p:pic>
        <p:nvPicPr>
          <p:cNvPr id="109570" name="Рисунок 4" descr="Восклицательный знак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970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95375" y="4913313"/>
            <a:ext cx="10201275" cy="11080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Расширение «вакуума силы» на Ближнем Востоке, в Африке, Южной Азии и СНГ способно создать дополнительные ситуативные возможности для российской внешней политики.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600075" y="200025"/>
            <a:ext cx="11163300" cy="5991225"/>
          </a:xfrm>
        </p:spPr>
        <p:txBody>
          <a:bodyPr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Однако, речь идет преимущественно о </a:t>
            </a:r>
            <a:r>
              <a:rPr lang="ru-RU" sz="2400" i="1" u="sng" dirty="0"/>
              <a:t>потенциальных </a:t>
            </a:r>
            <a:r>
              <a:rPr lang="ru-RU" sz="2400" dirty="0"/>
              <a:t>возможностях: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/>
              <a:t>На Западе не было найдено оснований для серьезного пересмотра уже устоявшихся взглядов в отношении России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/>
              <a:t>Российское предложение отказаться от односторонних санкций на время борьбы с пандемией и рецессией не было принято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/>
              <a:t>Многие западные политики полагают, что Путин — «более опасный вирус, чем COVID-19»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/>
              <a:t>Попытки России и Китая предложить более активное международное сотрудничество в борьбе с пандемией часто интерпретируются как стремление Москвы и Пекина использовать пандемию как PR-возможность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/>
              <a:t>Россия по-прежнему обвиняется в кампании дезинформации и пропаганды в отношении Запада, а также в расшатывании западных политических институтов своей поддержкой правых популистов и других радикальных политических групп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i="1" dirty="0"/>
              <a:t>Кризис не только не смягчил, но еще более усилил взаимное недоверие России и Запада, что препятствует расширению сотрудничества даже в наименее чувствительных сферах.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Объект 2"/>
          <p:cNvSpPr>
            <a:spLocks noGrp="1"/>
          </p:cNvSpPr>
          <p:nvPr>
            <p:ph idx="1"/>
          </p:nvPr>
        </p:nvSpPr>
        <p:spPr>
          <a:xfrm>
            <a:off x="714375" y="215900"/>
            <a:ext cx="10515600" cy="435133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/>
              <a:t>Анализируя российскую стратегию противостояния пандемии, западные эксперты не сходятся во мнениях относительно того, насколько коронавирус способен создать новые возможности измерения нынешнего состояния отношений между Россией и Западом.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1377950"/>
            <a:ext cx="5448300" cy="2862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Одна точка зрения состоит в том, что пандемия, усугубленная экономическим кризисом и обвалом мировых цен на нефть, должна сделать Москву более уязвимой для западного давления, а потому Запад мог бы заставить Кремль пойти на уступки по важным для западных стран вопросам, вплоть до вопроса о территориальной принадлежности Крымского полуострова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6950" y="1419225"/>
            <a:ext cx="5676900" cy="2862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Другие обращают внимание на попытки Кремля сплотить российское общество под знаменами патриотизма и противостояния очередной внешней угрозе. Считается, что с точки зрения российского руководства, COVID-19 не заменяет, а лишь дополняет представления российского руководства о глубоко враждебном мире, окружающем страну</a:t>
            </a:r>
          </a:p>
        </p:txBody>
      </p:sp>
      <p:pic>
        <p:nvPicPr>
          <p:cNvPr id="111620" name="Рисунок 6" descr="Линия со стрелкой: прямо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504333">
            <a:off x="7086600" y="800100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Рисунок 4" descr="Линия со стрелкой: прямо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7096">
            <a:off x="3690938" y="795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4375" y="4567238"/>
            <a:ext cx="11039475" cy="19383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Оценивая возможности каких-то изменений в отношениях между Москвой и Западом, и первая, и вторая группа аналитиков оценивают исключительно вероятность </a:t>
            </a:r>
            <a:r>
              <a:rPr lang="ru-RU" sz="2000" u="sng" dirty="0"/>
              <a:t>каких-то шагов со стороны России</a:t>
            </a:r>
            <a:r>
              <a:rPr lang="ru-RU" sz="2000" dirty="0"/>
              <a:t>, исходя из того, что подвижки со стороны Запада нежелательны или в принципе невозможны. В готовности к таким подвижкам нередко подозревают Д. Трампа, и эти подозрения являются еще одним основанием для того, чтобы поддерживать Дж. Байдена на предстоящих президентских выборах в ноябре.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838200" y="777875"/>
            <a:ext cx="10515600" cy="5859463"/>
          </a:xfrm>
        </p:spPr>
        <p:txBody>
          <a:bodyPr rtlCol="0">
            <a:sp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Российские действия по оказанию поддержки странам, особенно сильно затронутым пандемией, неизменно разоблачаются </a:t>
            </a:r>
            <a:r>
              <a:rPr lang="ru-RU" sz="2400" u="sng" dirty="0"/>
              <a:t>как политически мотивированные и малоэффективные</a:t>
            </a:r>
            <a:r>
              <a:rPr lang="ru-RU" sz="2400" dirty="0"/>
              <a:t>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Даже сам термин «помощь» часто используется исключительно в кавычках. </a:t>
            </a:r>
            <a:r>
              <a:rPr lang="ru-RU" sz="2000" i="1" dirty="0"/>
              <a:t>Впрочем, примерно тот же нарратив используется для описания программ помощи, осуществляющихся Китаем.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i="1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Помимо всего прочего, пандемия и экономическая рецессия обнаружили </a:t>
            </a:r>
            <a:r>
              <a:rPr lang="ru-RU" sz="2400" i="1" dirty="0"/>
              <a:t>ущербность существующей</a:t>
            </a:r>
            <a:r>
              <a:rPr lang="ru-RU" sz="2400" dirty="0"/>
              <a:t> в большинстве западных стран </a:t>
            </a:r>
            <a:r>
              <a:rPr lang="ru-RU" sz="2400" i="1" dirty="0"/>
              <a:t>иерархии угроз и вызовов</a:t>
            </a:r>
            <a:r>
              <a:rPr lang="ru-RU" sz="2400" dirty="0"/>
              <a:t>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Зацикленность на России в сфере безопасности ничуть не помогла подготовиться к кризису или оперативно ответить на его вызовы.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Кризис, однако, породил опасения относительно того, насколько в новых условиях западный и американский военно-производственный потенциал сможет соответствовать изменившимся запросам в сфере национальной безопасности</a:t>
            </a:r>
          </a:p>
          <a:p>
            <a:pPr marL="457200" lvl="1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Соответственно, среди «ястребов» растут страхи того, что одним из результатов пандемии и рецессии станет сокращение бюджетов НАТО, «умиротворение Путина» и пр.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/>
          </p:nvPr>
        </p:nvSpPr>
        <p:spPr>
          <a:xfrm>
            <a:off x="838200" y="-101600"/>
            <a:ext cx="10515600" cy="1325563"/>
          </a:xfrm>
        </p:spPr>
        <p:txBody>
          <a:bodyPr/>
          <a:lstStyle/>
          <a:p>
            <a:pPr algn="ctr"/>
            <a:r>
              <a:rPr lang="ru-RU" sz="3200"/>
              <a:t>Последствия пандемии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838700" y="1025278"/>
          <a:ext cx="3600449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3667" name="TextBox 5"/>
          <p:cNvSpPr txBox="1">
            <a:spLocks noChangeArrowheads="1"/>
          </p:cNvSpPr>
          <p:nvPr/>
        </p:nvSpPr>
        <p:spPr bwMode="auto">
          <a:xfrm>
            <a:off x="257175" y="925513"/>
            <a:ext cx="45148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Можно предположить, что процессы деглобализации повлекут за собой, по крайней мере, </a:t>
            </a:r>
            <a:r>
              <a:rPr lang="ru-RU" u="sng">
                <a:latin typeface="Cambria" pitchFamily="18" charset="0"/>
              </a:rPr>
              <a:t>временное ухудшение экономических позиций России </a:t>
            </a:r>
            <a:r>
              <a:rPr lang="ru-RU">
                <a:latin typeface="Cambria" pitchFamily="18" charset="0"/>
              </a:rPr>
              <a:t>в мире.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Опыт последнего глобального финансово-экономического кризиса 2008–2009 гг. позволяет предсказать, что </a:t>
            </a:r>
            <a:r>
              <a:rPr lang="ru-RU" u="sng">
                <a:latin typeface="Cambria" pitchFamily="18" charset="0"/>
              </a:rPr>
              <a:t>Россия пострадает </a:t>
            </a:r>
            <a:r>
              <a:rPr lang="ru-RU">
                <a:latin typeface="Cambria" pitchFamily="18" charset="0"/>
              </a:rPr>
              <a:t>от новой волны деглобализации </a:t>
            </a:r>
            <a:r>
              <a:rPr lang="ru-RU" u="sng">
                <a:latin typeface="Cambria" pitchFamily="18" charset="0"/>
              </a:rPr>
              <a:t>сильнее, чем большинство развитых экономик мира</a:t>
            </a:r>
            <a:r>
              <a:rPr lang="ru-RU">
                <a:latin typeface="Cambria" pitchFamily="18" charset="0"/>
              </a:rPr>
              <a:t>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Cambria" pitchFamily="18" charset="0"/>
              </a:rPr>
              <a:t>Ближайшие экономические последствия пандемии окажутся не менее значительными, чем в США или в Евросоюзе, а </a:t>
            </a:r>
            <a:r>
              <a:rPr lang="ru-RU" u="sng">
                <a:latin typeface="Cambria" pitchFamily="18" charset="0"/>
              </a:rPr>
              <a:t>восстановление </a:t>
            </a:r>
            <a:r>
              <a:rPr lang="ru-RU">
                <a:latin typeface="Cambria" pitchFamily="18" charset="0"/>
              </a:rPr>
              <a:t>российской экономики </a:t>
            </a:r>
            <a:r>
              <a:rPr lang="ru-RU" u="sng">
                <a:latin typeface="Cambria" pitchFamily="18" charset="0"/>
              </a:rPr>
              <a:t>может оказаться более длительным и более болезненным </a:t>
            </a:r>
            <a:r>
              <a:rPr lang="ru-RU">
                <a:latin typeface="Cambria" pitchFamily="18" charset="0"/>
              </a:rPr>
              <a:t>процессом, чем восстановление на Западе</a:t>
            </a:r>
          </a:p>
        </p:txBody>
      </p:sp>
      <p:pic>
        <p:nvPicPr>
          <p:cNvPr id="113668" name="Рисунок 7" descr="Прямая стрелк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62950" y="32861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Box 11"/>
          <p:cNvSpPr txBox="1">
            <a:spLocks noChangeArrowheads="1"/>
          </p:cNvSpPr>
          <p:nvPr/>
        </p:nvSpPr>
        <p:spPr bwMode="auto">
          <a:xfrm>
            <a:off x="9105900" y="1382713"/>
            <a:ext cx="27622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Соответственно, возникает угроза сокращения ресурсной базы российской оборонной и внешней политики, включая поддержку российских союзников и партнеров, финансирование международных организаций, участия России в затратных многосторонних инициативах (например, в работе по выполнению Парижских соглашений по климату).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513" y="244475"/>
            <a:ext cx="10848975" cy="28702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+mj-lt"/>
              </a:rPr>
              <a:t>Хотя на данный момент даже самые последовательные критики Москвы вынуждены признать, что кризис пока не потребовал радикального пересмотра российской экономической стратегии или ее внешнеполитических приоритетов, эта ситуация </a:t>
            </a:r>
            <a:r>
              <a:rPr lang="ru-RU" sz="1800" i="1" dirty="0">
                <a:latin typeface="+mj-lt"/>
              </a:rPr>
              <a:t>вполне может измениться</a:t>
            </a:r>
            <a:r>
              <a:rPr lang="ru-RU" sz="1800" dirty="0">
                <a:latin typeface="+mj-lt"/>
              </a:rPr>
              <a:t>, если для Москвы кризис окажется более длительным, чем для ее геополитических соперников и конкурентов.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+mj-lt"/>
              </a:rPr>
              <a:t>Не менее важны и негативные последствия кризиса для </a:t>
            </a:r>
            <a:r>
              <a:rPr lang="ru-RU" sz="1800" u="sng" dirty="0">
                <a:latin typeface="+mj-lt"/>
              </a:rPr>
              <a:t>«национального бренда»</a:t>
            </a:r>
            <a:r>
              <a:rPr lang="ru-RU" sz="1800" dirty="0">
                <a:latin typeface="+mj-lt"/>
              </a:rPr>
              <a:t>, если нынешняя социально-экономическая модель страны в посткризисном мире останется такой же, какой она была до кризиса (и если кризис станет катализатором структурной перестройки мировой экономики в целом).</a:t>
            </a:r>
          </a:p>
        </p:txBody>
      </p:sp>
      <p:pic>
        <p:nvPicPr>
          <p:cNvPr id="1146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2371725"/>
            <a:ext cx="521176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6725" y="2260600"/>
            <a:ext cx="573405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Определенные риски связаны с возможным дальнейшим </a:t>
            </a:r>
            <a:r>
              <a:rPr lang="ru-RU" i="1" u="sng" dirty="0">
                <a:latin typeface="+mj-lt"/>
                <a:cs typeface="+mn-cs"/>
              </a:rPr>
              <a:t>подъемом изоляционизма </a:t>
            </a:r>
            <a:r>
              <a:rPr lang="ru-RU" dirty="0">
                <a:latin typeface="+mj-lt"/>
                <a:cs typeface="+mn-cs"/>
              </a:rPr>
              <a:t>в России.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+mn-cs"/>
              </a:rPr>
              <a:t>Первая реакция российского общества на усилия Москвы оказать поддержку ряду иностранных государств (от Италии до Венесуэлы) в борьбе с коронавирусом оказалась неоднозначной.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+mn-cs"/>
              </a:rPr>
              <a:t>Демонстрация российского присутствия на Ближнем Востоке, на африканском континенте и в Латинской Америке, которая ранее рассматривалась в обществе как подтверждение однозначно позитивно воспринимавшейся «великодержавности» страны, все чаще интерпретируется как необоснованное расточительство сокращающихся ресурсов.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13" y="5967413"/>
            <a:ext cx="11193462" cy="646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Можно заключить, что в посткризисном мире обосновать продолжение нынешнего «великодержавного» внешнеполитического курса в глазах населения станет труднее.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Заголовок 1"/>
          <p:cNvSpPr>
            <a:spLocks noGrp="1"/>
          </p:cNvSpPr>
          <p:nvPr>
            <p:ph type="title"/>
          </p:nvPr>
        </p:nvSpPr>
        <p:spPr>
          <a:xfrm>
            <a:off x="257175" y="-63500"/>
            <a:ext cx="5181600" cy="1025525"/>
          </a:xfrm>
        </p:spPr>
        <p:txBody>
          <a:bodyPr/>
          <a:lstStyle/>
          <a:p>
            <a:pPr algn="ctr"/>
            <a:r>
              <a:rPr lang="ru-RU" sz="3200"/>
              <a:t>Китай - Америка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844550"/>
            <a:ext cx="4457700" cy="5280025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Потенциальные вызовы содержатся и в продолжающемся обострении американо-китайского противостояния.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Пандемия COVID-19, спровоцировавшая глобальную рецессию, придала этой тенденции дополнительное ускорение.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Начавшаяся президентская избирательная кампания в США идет под знаком соревнования Д. Трампа и Дж. Байдена в </a:t>
            </a:r>
            <a:r>
              <a:rPr lang="ru-RU" u="sng" dirty="0">
                <a:latin typeface="+mj-lt"/>
              </a:rPr>
              <a:t>демонстрации жесткости по отношению к Пекину</a:t>
            </a:r>
            <a:r>
              <a:rPr lang="ru-RU" dirty="0">
                <a:latin typeface="+mj-lt"/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Противостояние двух стран </a:t>
            </a:r>
            <a:r>
              <a:rPr lang="ru-RU" i="1" dirty="0">
                <a:latin typeface="+mj-lt"/>
              </a:rPr>
              <a:t>препятствует эффективной работе </a:t>
            </a:r>
            <a:r>
              <a:rPr lang="ru-RU" dirty="0">
                <a:latin typeface="+mj-lt"/>
              </a:rPr>
              <a:t>Совбеза ООН, ВОЗ, «Группы двадцати» и других международных организаций.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Для России складывание жесткой биполярности несет с собой и специфические дополнительные угрозы.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В условиях биполярности растущая асимметрия экономических и технологических потенциалов Москвы и Пекина становится все более заметной, а возможности сотрудничества с реальными или потенциальными оппонентам Китая (например, с Индией, Вьетнамом и даже с Японией) становятся все более проблематичными.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350" y="815975"/>
            <a:ext cx="4476750" cy="5842000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Есть основания полагать, что </a:t>
            </a:r>
            <a:r>
              <a:rPr lang="ru-RU" u="sng" dirty="0">
                <a:latin typeface="+mj-lt"/>
              </a:rPr>
              <a:t>существующий</a:t>
            </a:r>
            <a:r>
              <a:rPr lang="ru-RU" dirty="0">
                <a:latin typeface="+mj-lt"/>
              </a:rPr>
              <a:t> сегодня </a:t>
            </a:r>
            <a:r>
              <a:rPr lang="ru-RU" u="sng" dirty="0">
                <a:latin typeface="+mj-lt"/>
              </a:rPr>
              <a:t>разрыв </a:t>
            </a:r>
            <a:r>
              <a:rPr lang="ru-RU" dirty="0">
                <a:latin typeface="+mj-lt"/>
              </a:rPr>
              <a:t>между политическими и военными измерениями сотрудничества двух стран с одной стороны, и экономическими и социальными измерениями с другой, </a:t>
            </a:r>
            <a:r>
              <a:rPr lang="ru-RU" u="sng" dirty="0">
                <a:latin typeface="+mj-lt"/>
              </a:rPr>
              <a:t>будет и дальше расширяться</a:t>
            </a:r>
            <a:r>
              <a:rPr lang="ru-RU" dirty="0">
                <a:latin typeface="+mj-lt"/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>
                <a:latin typeface="+mj-lt"/>
              </a:rPr>
              <a:t>Политическое взаимодействие будет укрепляться </a:t>
            </a:r>
            <a:r>
              <a:rPr lang="ru-RU" dirty="0">
                <a:latin typeface="+mj-lt"/>
              </a:rPr>
              <a:t>на фоне снижения стабильности на глобальном и региональном уровнях, за ним будет следовать и укрепление военно-стратегического и военно-технического взаимодействия.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С другой стороны, сочетание целого набора неблагоприятных факторов (пандемия, коллапс цен на нефть, замедление китайской экономики) приведет к существенному </a:t>
            </a:r>
            <a:r>
              <a:rPr lang="ru-RU" u="sng" dirty="0">
                <a:latin typeface="+mj-lt"/>
              </a:rPr>
              <a:t>снижению объема двусторонней торговли России и КНР</a:t>
            </a:r>
            <a:r>
              <a:rPr lang="ru-RU" dirty="0">
                <a:latin typeface="+mj-lt"/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Если даже экспорт российских углеводородов в Китай в 2020 г. не сильно сократится в </a:t>
            </a:r>
            <a:r>
              <a:rPr lang="ru-RU" i="1" dirty="0">
                <a:latin typeface="+mj-lt"/>
              </a:rPr>
              <a:t>физическом</a:t>
            </a:r>
            <a:r>
              <a:rPr lang="ru-RU" dirty="0">
                <a:latin typeface="+mj-lt"/>
              </a:rPr>
              <a:t> выражении, то в </a:t>
            </a:r>
            <a:r>
              <a:rPr lang="ru-RU" i="1" dirty="0">
                <a:latin typeface="+mj-lt"/>
              </a:rPr>
              <a:t>стоимостном </a:t>
            </a:r>
            <a:r>
              <a:rPr lang="ru-RU" dirty="0">
                <a:latin typeface="+mj-lt"/>
              </a:rPr>
              <a:t>отношении сокращение будет </a:t>
            </a:r>
            <a:r>
              <a:rPr lang="ru-RU" u="sng" dirty="0">
                <a:latin typeface="+mj-lt"/>
              </a:rPr>
              <a:t>более ощутимым</a:t>
            </a:r>
            <a:r>
              <a:rPr lang="ru-RU" dirty="0">
                <a:latin typeface="+mj-lt"/>
              </a:rPr>
              <a:t>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Эксперты предсказывают также вероятное падение импорта России из Китая — </a:t>
            </a:r>
            <a:r>
              <a:rPr lang="ru-RU" i="1" dirty="0">
                <a:latin typeface="+mj-lt"/>
              </a:rPr>
              <a:t>особенно болезненное в том, что касается высокотехнологичного оборудования и комплектующих</a:t>
            </a:r>
            <a:r>
              <a:rPr lang="ru-RU" dirty="0">
                <a:latin typeface="+mj-lt"/>
              </a:rPr>
              <a:t>.</a:t>
            </a:r>
          </a:p>
        </p:txBody>
      </p:sp>
      <p:sp>
        <p:nvSpPr>
          <p:cNvPr id="115716" name="Заголовок 1"/>
          <p:cNvSpPr txBox="1">
            <a:spLocks/>
          </p:cNvSpPr>
          <p:nvPr/>
        </p:nvSpPr>
        <p:spPr bwMode="auto">
          <a:xfrm>
            <a:off x="6010275" y="-63500"/>
            <a:ext cx="5181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Россия - Китай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41300" y="142874"/>
          <a:ext cx="7226300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3675" y="2079625"/>
            <a:ext cx="5381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Либеральная риторика многосторонности объявляется либо лицемерием, либо самообманом либерально настроенных аналитиков.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14975"/>
            <a:ext cx="8077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Отсюда — призывы к объединению усилий, повышенная активность Москвы в ООН, в G20 и в других международных организациях. В этом смысле пандемия начинает выполнять в российской внешней политике ту роль, которая ранее была закреплена за международным терроризмом.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7200" y="612775"/>
            <a:ext cx="350202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Пока что, однако, призывы Москвы чаще всего </a:t>
            </a:r>
            <a:r>
              <a:rPr lang="ru-RU" u="sng" dirty="0">
                <a:latin typeface="+mj-lt"/>
                <a:cs typeface="+mn-cs"/>
              </a:rPr>
              <a:t>игнорируются западными партнерами</a:t>
            </a:r>
            <a:r>
              <a:rPr lang="ru-RU" dirty="0">
                <a:latin typeface="+mj-lt"/>
                <a:cs typeface="+mn-cs"/>
              </a:rPr>
              <a:t>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j-lt"/>
                <a:cs typeface="+mn-cs"/>
              </a:rPr>
              <a:t>Во-первых, потому, что в искренность российского руководства просто не верят, и российские предложения рассматриваются как как один из инструментов ведения информационной войны против Запада.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j-lt"/>
                <a:cs typeface="+mn-cs"/>
              </a:rPr>
              <a:t>Во-вторых, потому, что для западных лидеров не вполне ясно, насколько российская сторона действительно способна внести ощутимый вклад в международное противодействие коронавирусу.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Заголовок 1"/>
          <p:cNvSpPr>
            <a:spLocks noGrp="1"/>
          </p:cNvSpPr>
          <p:nvPr>
            <p:ph type="title"/>
          </p:nvPr>
        </p:nvSpPr>
        <p:spPr>
          <a:xfrm>
            <a:off x="528638" y="-92075"/>
            <a:ext cx="4905375" cy="1325563"/>
          </a:xfrm>
        </p:spPr>
        <p:txBody>
          <a:bodyPr/>
          <a:lstStyle/>
          <a:p>
            <a:pPr algn="ctr"/>
            <a:r>
              <a:rPr lang="ru-RU" sz="3200"/>
              <a:t>Прогноз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3875" y="1006475"/>
            <a:ext cx="5467350" cy="5851525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Возможно, впереди Россию ждут несколько лет </a:t>
            </a:r>
            <a:r>
              <a:rPr lang="ru-RU" dirty="0" err="1">
                <a:latin typeface="+mj-lt"/>
              </a:rPr>
              <a:t>деглобализации</a:t>
            </a:r>
            <a:r>
              <a:rPr lang="ru-RU" dirty="0">
                <a:latin typeface="+mj-lt"/>
              </a:rPr>
              <a:t>, которые могут растянуться до середины и даже до конца третьего десятилетия XXI в.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Период </a:t>
            </a:r>
            <a:r>
              <a:rPr lang="ru-RU" dirty="0" err="1">
                <a:latin typeface="+mj-lt"/>
              </a:rPr>
              <a:t>деглобализации</a:t>
            </a:r>
            <a:r>
              <a:rPr lang="ru-RU" dirty="0">
                <a:latin typeface="+mj-lt"/>
              </a:rPr>
              <a:t>, при всех его издержках и рисках для России, создает </a:t>
            </a:r>
            <a:r>
              <a:rPr lang="ru-RU" u="sng" dirty="0">
                <a:latin typeface="+mj-lt"/>
              </a:rPr>
              <a:t>относительно благоприятные условия </a:t>
            </a:r>
            <a:r>
              <a:rPr lang="ru-RU" dirty="0">
                <a:latin typeface="+mj-lt"/>
              </a:rPr>
              <a:t>для продолжения нынешнего внешнеполитического курса, откладывая вопрос о существенном обновлении концептуальной основы и инструментария российской внешней политики.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Однако, нельзя забывать о том, что рано или поздно новая волна глобализации накроет весь мир, включая и нашу страну. Нетрудно предсказать, что эта новая волна будет выше, мощнее, чем все то, что мир уже пережил в конце ХХ – начале XXI вв.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Значит, к этой волне </a:t>
            </a:r>
            <a:r>
              <a:rPr lang="ru-RU" i="1" dirty="0">
                <a:latin typeface="+mj-lt"/>
              </a:rPr>
              <a:t>нужно готовиться уже сегодня</a:t>
            </a:r>
            <a:r>
              <a:rPr lang="ru-RU" dirty="0">
                <a:latin typeface="+mj-lt"/>
              </a:rPr>
              <a:t>, чтобы не отстать от других ведущих игроков мировой политики и не повторить ошибок, сделанных в ходе «Глобализации 1.0».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9325" y="1006475"/>
            <a:ext cx="5772150" cy="5527675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j-lt"/>
              </a:rPr>
              <a:t>Скорректировать нынешние представления российской власти, которая по-видимому воспринимает текущие процессы </a:t>
            </a:r>
            <a:r>
              <a:rPr lang="ru-RU" dirty="0" err="1">
                <a:latin typeface="+mj-lt"/>
              </a:rPr>
              <a:t>деглобализации</a:t>
            </a:r>
            <a:r>
              <a:rPr lang="ru-RU" dirty="0">
                <a:latin typeface="+mj-lt"/>
              </a:rPr>
              <a:t> как исторически необратимые.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j-lt"/>
              </a:rPr>
              <a:t>Преодолеть доминирующие в российском обществе настроения самодостаточности, крайней подозрительности в отношении внешнего мира и даже неприкрытого изоляционизма, вытекающие из российского исторического опыта, национальной психологии и общественных инстинктов. </a:t>
            </a:r>
            <a:r>
              <a:rPr lang="ru-RU" i="1" dirty="0">
                <a:latin typeface="+mj-lt"/>
              </a:rPr>
              <a:t>Российское общество должно воспринимать окружающий мир в первую очередь не через призму вызовов безопасности, а через призму возможностей собственного развития.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latin typeface="+mj-lt"/>
              </a:rPr>
              <a:t>Фундаментальная задача</a:t>
            </a:r>
            <a:r>
              <a:rPr lang="ru-RU" dirty="0">
                <a:latin typeface="+mj-lt"/>
              </a:rPr>
              <a:t> российской внешней политики на этапе «Глобализации 2.0» — </a:t>
            </a:r>
            <a:r>
              <a:rPr lang="ru-RU" i="1" dirty="0">
                <a:latin typeface="+mj-lt"/>
              </a:rPr>
              <a:t>помочь российскому обществу встроиться в наступающий глобальный мир</a:t>
            </a:r>
            <a:r>
              <a:rPr lang="ru-RU" dirty="0">
                <a:latin typeface="+mj-lt"/>
              </a:rPr>
              <a:t>, не принося в жертву глобализации своей национальной идентичности.</a:t>
            </a:r>
          </a:p>
        </p:txBody>
      </p:sp>
      <p:sp>
        <p:nvSpPr>
          <p:cNvPr id="117764" name="Заголовок 1"/>
          <p:cNvSpPr txBox="1">
            <a:spLocks/>
          </p:cNvSpPr>
          <p:nvPr/>
        </p:nvSpPr>
        <p:spPr bwMode="auto">
          <a:xfrm>
            <a:off x="5576888" y="-82550"/>
            <a:ext cx="49053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Задачи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Заголовок 1"/>
          <p:cNvSpPr>
            <a:spLocks noGrp="1"/>
          </p:cNvSpPr>
          <p:nvPr>
            <p:ph type="title"/>
          </p:nvPr>
        </p:nvSpPr>
        <p:spPr>
          <a:xfrm>
            <a:off x="762000" y="-163513"/>
            <a:ext cx="10515600" cy="1325563"/>
          </a:xfrm>
        </p:spPr>
        <p:txBody>
          <a:bodyPr/>
          <a:lstStyle/>
          <a:p>
            <a:pPr algn="ctr"/>
            <a:r>
              <a:rPr lang="ru-RU" sz="320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0513" y="769938"/>
            <a:ext cx="11763375" cy="132556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+mj-lt"/>
              </a:rPr>
              <a:t>При всех неясностях, касающихся предстоящего периода </a:t>
            </a:r>
            <a:r>
              <a:rPr lang="ru-RU" sz="2000" dirty="0" err="1">
                <a:latin typeface="+mj-lt"/>
              </a:rPr>
              <a:t>деглобализации</a:t>
            </a:r>
            <a:r>
              <a:rPr lang="ru-RU" sz="2000" dirty="0">
                <a:latin typeface="+mj-lt"/>
              </a:rPr>
              <a:t> и предполагаемой точки последующего разворота к «Глобализации 2.0», представляется очевидным, что человечеству предстоит пройти </a:t>
            </a:r>
            <a:r>
              <a:rPr lang="ru-RU" sz="2000" i="1" dirty="0">
                <a:latin typeface="+mj-lt"/>
              </a:rPr>
              <a:t>через очень сложное десятилетие</a:t>
            </a:r>
            <a:r>
              <a:rPr lang="ru-RU" sz="2000" dirty="0">
                <a:latin typeface="+mj-lt"/>
              </a:rPr>
              <a:t>.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6041231" y="1800691"/>
          <a:ext cx="5831682" cy="519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288" y="1800225"/>
            <a:ext cx="5419725" cy="440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j-lt"/>
                <a:cs typeface="+mn-cs"/>
              </a:rPr>
              <a:t>Эта сложность многократно вырастает, если целью становится не только минимизация ущерба от разрыва или существенного ограничения привычных экономических, финансовых, гуманитарных и иных связей, но также подготовка наименее болезненного перехода мирового социума на новый уровень глобализации в 30-е годы текущего столетия.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j-lt"/>
                <a:cs typeface="+mn-cs"/>
              </a:rPr>
              <a:t>Соответственно, резко возрастают требования к качеству как государственных лидеров, так и национальных элит (политических, экономических и интеллектуальных).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8610600" cy="877888"/>
          </a:xfrm>
        </p:spPr>
        <p:txBody>
          <a:bodyPr/>
          <a:lstStyle/>
          <a:p>
            <a:r>
              <a:rPr lang="ru-RU"/>
              <a:t>Предварительные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3" y="877888"/>
            <a:ext cx="11077575" cy="5732462"/>
          </a:xfrm>
        </p:spPr>
        <p:txBody>
          <a:bodyPr rtlCol="0">
            <a:noAutofit/>
          </a:bodyPr>
          <a:lstStyle/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i="1" dirty="0">
                <a:solidFill>
                  <a:srgbClr val="009900"/>
                </a:solidFill>
              </a:rPr>
              <a:t>«Узкое» </a:t>
            </a:r>
            <a:r>
              <a:rPr lang="ru-RU" sz="2200" dirty="0"/>
              <a:t>толкование понятия «глобализация» относится к процессам международной интеграции в ее различных измерениях;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i="1" dirty="0">
                <a:solidFill>
                  <a:srgbClr val="009900"/>
                </a:solidFill>
              </a:rPr>
              <a:t>«Широкое» </a:t>
            </a:r>
            <a:r>
              <a:rPr lang="ru-RU" sz="2200" dirty="0"/>
              <a:t>включает описание экономических, социальных и культурно-антропологических процессов внутри отдельных обществ и государств под воздействием развития трансграничного взаимодействия с другими обществами и государствами.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2200" dirty="0"/>
              <a:t>Глобальное управление невозможно без глобализации, но развитие глобализации не обязательно ведет к параллельному развитию глобального управления.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i="1" dirty="0">
                <a:solidFill>
                  <a:srgbClr val="009900"/>
                </a:solidFill>
              </a:rPr>
              <a:t>«Глобализация» </a:t>
            </a:r>
            <a:r>
              <a:rPr lang="ru-RU" sz="2200" dirty="0"/>
              <a:t>описывает объективные экономические, финансовые, информационные и иные проявления процесса складывания глобального человеческого сообщества.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i="1" dirty="0">
                <a:solidFill>
                  <a:srgbClr val="009900"/>
                </a:solidFill>
              </a:rPr>
              <a:t>«Глобальное управление» </a:t>
            </a:r>
            <a:r>
              <a:rPr lang="ru-RU" sz="2200" dirty="0"/>
              <a:t>относится к принципам, режимам, механизмам и институтам, призванным регулировать этот процесс.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200" dirty="0"/>
              <a:t>Оценка глобализации сейчас более-менее реалистична, но начало складываться и устойчивое мнение о </a:t>
            </a:r>
            <a:r>
              <a:rPr lang="ru-RU" sz="2200" b="1" i="1" dirty="0">
                <a:solidFill>
                  <a:srgbClr val="009900"/>
                </a:solidFill>
              </a:rPr>
              <a:t>негативности ее последствий</a:t>
            </a:r>
            <a:r>
              <a:rPr lang="ru-RU" sz="2200" dirty="0"/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200" dirty="0"/>
              <a:t>В ближайшие несколько лет уровень связанности мирового социума будет снижаться.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375" y="177800"/>
            <a:ext cx="6010275" cy="654685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+mj-lt"/>
              </a:rPr>
              <a:t>Сложность планетарного транзита к новой модели миропорядка усугубляется еще и тем обстоятельством, что </a:t>
            </a:r>
            <a:r>
              <a:rPr lang="ru-RU" sz="1800" u="sng" dirty="0">
                <a:latin typeface="+mj-lt"/>
              </a:rPr>
              <a:t>изменения правил игры в мировой системе происходят одновременно с изменениями баланса сил внутри системы</a:t>
            </a:r>
            <a:r>
              <a:rPr lang="ru-RU" sz="1800" dirty="0">
                <a:latin typeface="+mj-lt"/>
              </a:rPr>
              <a:t>, причем кризис 2020 г. стал катализатором не только первой тенденции, но и второй тоже.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j-lt"/>
              </a:rPr>
              <a:t>Обе тенденции весьма болезненны для основных игроков и повышают привлекательность стратегий, основанных на приоритетности ближайших узконациональных интересов.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+mj-lt"/>
              </a:rPr>
              <a:t>В наступающем десятилетии на мировой арене, скорее всего, не будет глобального лидера, готового взять на себя функцию регулятора транзита и главного генератора глобальных общественных благ.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j-lt"/>
              </a:rPr>
              <a:t>По разным причинам, таким лидером, насколько можно судить, не станут ни Соединенные Штаты, ни Китай, ни Европейский союз, ни Россия.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+mj-lt"/>
              </a:rPr>
              <a:t>В этих условиях особое значение приобретает способность элит основных мировых игроков достичь консенсуса относительно базовых правил игры на переходный период.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+mj-lt"/>
              </a:rPr>
              <a:t>О сроках переходного периода к новой модели глобального управления пока говорить трудно, но, скорее всего, он </a:t>
            </a:r>
            <a:r>
              <a:rPr lang="ru-RU" sz="1800" u="sng" dirty="0">
                <a:latin typeface="+mj-lt"/>
              </a:rPr>
              <a:t>растянется</a:t>
            </a:r>
            <a:r>
              <a:rPr lang="ru-RU" sz="1800" dirty="0">
                <a:latin typeface="+mj-lt"/>
              </a:rPr>
              <a:t>, как минимум, </a:t>
            </a:r>
            <a:r>
              <a:rPr lang="ru-RU" sz="1800" u="sng" dirty="0">
                <a:latin typeface="+mj-lt"/>
              </a:rPr>
              <a:t>до середины текущего столетия</a:t>
            </a:r>
            <a:r>
              <a:rPr lang="ru-RU" sz="1800" dirty="0">
                <a:latin typeface="+mj-lt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9825" y="311150"/>
            <a:ext cx="5448300" cy="6235700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Приходится констатировать, что нынешняя генерация правящих элит в большинстве стран мира, относящаяся к поколению </a:t>
            </a:r>
            <a:r>
              <a:rPr lang="ru-RU" i="1" dirty="0">
                <a:latin typeface="+mj-lt"/>
              </a:rPr>
              <a:t>«</a:t>
            </a:r>
            <a:r>
              <a:rPr lang="ru-RU" i="1" dirty="0" err="1">
                <a:latin typeface="+mj-lt"/>
              </a:rPr>
              <a:t>baby-boomers</a:t>
            </a:r>
            <a:r>
              <a:rPr lang="ru-RU" i="1" dirty="0">
                <a:latin typeface="+mj-lt"/>
              </a:rPr>
              <a:t>» </a:t>
            </a:r>
            <a:r>
              <a:rPr lang="ru-RU" dirty="0">
                <a:latin typeface="+mj-lt"/>
              </a:rPr>
              <a:t>(1945–1965 гг. рождения) оказалась не на высоте тех требований, которые предъявила ей история.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j-lt"/>
              </a:rPr>
              <a:t>Отсюда — провал «Глобализации 1.0», выразившийся в нежелании или неспособности выйти на новый уровень глобального управления, несмотря на очевидную потребность в таком переходе.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j-lt"/>
              </a:rPr>
              <a:t>Отсюда — наступление контрэлит в лице популистов, националистов, антиглобалистов, которое шло с ускорением со времени кризиса 2008–2009 гг., и которое во многом подготовило неожиданный для многих кризис 2020 г.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j-lt"/>
              </a:rPr>
              <a:t>Отсюда — упорные попытки искать решения проблем, вызванных кризисом миропорядка, возвращаясь назад, а не идя вперед.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2925" y="358775"/>
            <a:ext cx="11229975" cy="6308725"/>
          </a:xfrm>
        </p:spPr>
        <p:txBody>
          <a:bodyPr rtlCol="0">
            <a:normAutofit fontScale="850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+mj-lt"/>
              </a:rPr>
              <a:t>Кризис 2020 г. стал мощным ускорителем процесса обновления элит, и этот процесс, по всей видимости, на протяжении 2021–2024 гг. приведет к </a:t>
            </a:r>
            <a:r>
              <a:rPr lang="ru-RU" i="1" u="sng" dirty="0">
                <a:latin typeface="+mj-lt"/>
              </a:rPr>
              <a:t>фундаментальным </a:t>
            </a:r>
            <a:r>
              <a:rPr lang="ru-RU" i="1" u="sng" dirty="0" err="1">
                <a:latin typeface="+mj-lt"/>
              </a:rPr>
              <a:t>генерационным</a:t>
            </a:r>
            <a:r>
              <a:rPr lang="ru-RU" i="1" u="sng" dirty="0">
                <a:latin typeface="+mj-lt"/>
              </a:rPr>
              <a:t> сдвигам </a:t>
            </a:r>
            <a:r>
              <a:rPr lang="ru-RU" dirty="0">
                <a:latin typeface="+mj-lt"/>
              </a:rPr>
              <a:t>в элитах большинства стран мира.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На смену </a:t>
            </a:r>
            <a:r>
              <a:rPr lang="ru-RU" i="1" dirty="0" err="1">
                <a:latin typeface="+mj-lt"/>
              </a:rPr>
              <a:t>baby-boomers</a:t>
            </a:r>
            <a:r>
              <a:rPr lang="ru-RU" dirty="0">
                <a:latin typeface="+mj-lt"/>
              </a:rPr>
              <a:t> придут представители </a:t>
            </a:r>
            <a:r>
              <a:rPr lang="ru-RU" i="1" dirty="0">
                <a:latin typeface="+mj-lt"/>
              </a:rPr>
              <a:t>поколения X</a:t>
            </a:r>
            <a:r>
              <a:rPr lang="ru-RU" dirty="0">
                <a:latin typeface="+mj-lt"/>
              </a:rPr>
              <a:t>, то есть люди, родившиеся в 1965–1985 гг., и даже </a:t>
            </a:r>
            <a:r>
              <a:rPr lang="ru-RU" i="1" dirty="0">
                <a:latin typeface="+mj-lt"/>
              </a:rPr>
              <a:t>поколения Y </a:t>
            </a:r>
            <a:r>
              <a:rPr lang="ru-RU" dirty="0">
                <a:latin typeface="+mj-lt"/>
              </a:rPr>
              <a:t>(«</a:t>
            </a:r>
            <a:r>
              <a:rPr lang="ru-RU" i="1" dirty="0" err="1">
                <a:latin typeface="+mj-lt"/>
              </a:rPr>
              <a:t>миллениалов</a:t>
            </a:r>
            <a:r>
              <a:rPr lang="ru-RU" dirty="0">
                <a:latin typeface="+mj-lt"/>
              </a:rPr>
              <a:t>»), родившихся в 1985–2000 гг. Можно предположить, что эти поколения — первые поколения, сформировавшиеся в реальностях XXI столетия — </a:t>
            </a:r>
            <a:r>
              <a:rPr lang="ru-RU" u="sng" dirty="0">
                <a:latin typeface="+mj-lt"/>
              </a:rPr>
              <a:t>окажутся более восприимчивыми </a:t>
            </a:r>
            <a:r>
              <a:rPr lang="ru-RU" dirty="0">
                <a:latin typeface="+mj-lt"/>
              </a:rPr>
              <a:t>по отношению к общечеловеческим ценностям и </a:t>
            </a:r>
            <a:r>
              <a:rPr lang="ru-RU" u="sng" dirty="0">
                <a:latin typeface="+mj-lt"/>
              </a:rPr>
              <a:t>более готовыми к коллективным действиям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>
                <a:latin typeface="+mj-lt"/>
              </a:rPr>
              <a:t>Хотя, разумеется, идеализировать поколения X, Y и идущее за ними поколение Z было бы неправильным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+mj-lt"/>
              </a:rPr>
              <a:t>С точки зрения перспектив «Глобализации 2.0» и качества глобального управления особенно важно то, насколько новое поколение элит будет готово к </a:t>
            </a:r>
            <a:r>
              <a:rPr lang="ru-RU" i="1" dirty="0">
                <a:latin typeface="+mj-lt"/>
              </a:rPr>
              <a:t>масштабному и исторически продолжительному перераспределению </a:t>
            </a:r>
            <a:r>
              <a:rPr lang="ru-RU" dirty="0">
                <a:latin typeface="+mj-lt"/>
              </a:rPr>
              <a:t>связанных с глобализацией </a:t>
            </a:r>
            <a:r>
              <a:rPr lang="ru-RU" i="1" dirty="0">
                <a:latin typeface="+mj-lt"/>
              </a:rPr>
              <a:t>благ от выигравших проигравшим </a:t>
            </a:r>
            <a:r>
              <a:rPr lang="ru-RU" dirty="0">
                <a:latin typeface="+mj-lt"/>
              </a:rPr>
              <a:t>— как внутри отельных стран, так и между ними.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+mj-lt"/>
              </a:rPr>
              <a:t>Остается открытым вопрос о том, насколько для такого сдвига в сознании будет достаточно смены поколений или же потребуется какое-то внешнее потрясение, по своим масштабам и последствиям далеко превосходящее системный кризис 2020 г.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5675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Глобальный системный кризис, спусковым крючком которого стала пандемия коронавируса, </a:t>
            </a:r>
            <a:r>
              <a:rPr lang="ru-RU" u="sng" dirty="0">
                <a:latin typeface="+mj-lt"/>
              </a:rPr>
              <a:t>не должен пропасть даром </a:t>
            </a:r>
            <a:r>
              <a:rPr lang="ru-RU" dirty="0">
                <a:latin typeface="+mj-lt"/>
              </a:rPr>
              <a:t>ни для России, ни для других государств.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Очень </a:t>
            </a:r>
            <a:r>
              <a:rPr lang="ru-RU" u="sng" dirty="0">
                <a:latin typeface="+mj-lt"/>
              </a:rPr>
              <a:t>не хотелось бы</a:t>
            </a:r>
            <a:r>
              <a:rPr lang="ru-RU" dirty="0">
                <a:latin typeface="+mj-lt"/>
              </a:rPr>
              <a:t>, чтобы реакция международного сообщества на события 2020 г. оказалась столь же близорукой, боязливой и столь же неадекватной, как реакция на события 2008–2009 гг.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>
                <a:latin typeface="+mj-lt"/>
              </a:rPr>
              <a:t>Кризис никому не дает оснований зачеркнуть прошлые ошибки или забыть о былых достижениях.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</a:rPr>
              <a:t>Но кризис — это не просто удобный повод, но и </a:t>
            </a:r>
            <a:r>
              <a:rPr lang="ru-RU" u="sng" dirty="0">
                <a:latin typeface="+mj-lt"/>
              </a:rPr>
              <a:t>основательная причина </a:t>
            </a:r>
            <a:r>
              <a:rPr lang="ru-RU" dirty="0">
                <a:latin typeface="+mj-lt"/>
              </a:rPr>
              <a:t>для того, чтобы основательно перетряхнуть старый внешнеполитический гардероб. Наверняка при ближайшем рассмотрении в этом гардеробе найдутся вещи, изрядно траченные молью, уже не вполне актуальные по своему размеру или просто давно вышедшие из моды.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450" y="352425"/>
            <a:ext cx="10668000" cy="523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/>
              <a:t>«Никогда не позволяйте хорошему кризису пропасть даром»</a:t>
            </a:r>
          </a:p>
        </p:txBody>
      </p:sp>
      <p:sp>
        <p:nvSpPr>
          <p:cNvPr id="121859" name="TextBox 6"/>
          <p:cNvSpPr txBox="1">
            <a:spLocks noChangeArrowheads="1"/>
          </p:cNvSpPr>
          <p:nvPr/>
        </p:nvSpPr>
        <p:spPr bwMode="auto">
          <a:xfrm>
            <a:off x="9886950" y="938213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mbria" pitchFamily="18" charset="0"/>
              </a:rPr>
              <a:t>У. Черчилль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7817" y="2179926"/>
            <a:ext cx="4646720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dirty="0">
              <a:latin typeface="+mj-lt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DA6AB-5486-429D-8B33-37818B5D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dirty="0"/>
              <a:t>Спасибо за внимание и есть ли вопросы?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03E90-2338-450A-9FFC-77315A28D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sz="1200" dirty="0"/>
              <a:t>Источники: </a:t>
            </a:r>
            <a:r>
              <a:rPr lang="ru-RU" sz="1200" dirty="0" err="1"/>
              <a:t>А.Кортунов</a:t>
            </a:r>
            <a:r>
              <a:rPr lang="ru-RU" sz="1200" dirty="0"/>
              <a:t> Кризис миропорядка и будущее глобализации//</a:t>
            </a:r>
            <a:r>
              <a:rPr lang="en-US" sz="1200" dirty="0"/>
              <a:t>https://russiancouncil.ru/about/</a:t>
            </a:r>
            <a:br>
              <a:rPr lang="ru-RU" sz="1200" dirty="0"/>
            </a:br>
            <a:r>
              <a:rPr lang="ru-RU" sz="1200" dirty="0"/>
              <a:t>Презентация по курсу «Международные экономические отношения», программа «международная экономика» для слушателей  магистерских программ Дипломатической академии МИД России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2"/>
          <p:cNvSpPr>
            <a:spLocks noGrp="1"/>
          </p:cNvSpPr>
          <p:nvPr>
            <p:ph idx="1"/>
          </p:nvPr>
        </p:nvSpPr>
        <p:spPr>
          <a:xfrm>
            <a:off x="339725" y="704850"/>
            <a:ext cx="11599863" cy="5895975"/>
          </a:xfrm>
        </p:spPr>
        <p:txBody>
          <a:bodyPr/>
          <a:lstStyle/>
          <a:p>
            <a:pPr marL="514350" indent="-514350" algn="just">
              <a:buFont typeface="Calibri" pitchFamily="34" charset="0"/>
              <a:buAutoNum type="arabicPeriod" startAt="5"/>
            </a:pPr>
            <a:r>
              <a:rPr lang="ru-RU" sz="2200"/>
              <a:t>Нельзя точно утверждать о «конце глобализации» или о тенденции к деглобализации. С технологической, экономической и социальной точки зрения, новый </a:t>
            </a:r>
            <a:r>
              <a:rPr lang="ru-RU" sz="2200" b="1" i="1">
                <a:solidFill>
                  <a:srgbClr val="009900"/>
                </a:solidFill>
              </a:rPr>
              <a:t>«золотой век» глобализации возможен уже в начале 30-х гг. ХХI в</a:t>
            </a:r>
            <a:r>
              <a:rPr lang="ru-RU" sz="2200"/>
              <a:t>.</a:t>
            </a:r>
          </a:p>
          <a:p>
            <a:pPr marL="514350" indent="-514350" algn="just">
              <a:buFont typeface="Calibri" pitchFamily="34" charset="0"/>
              <a:buAutoNum type="arabicPeriod" startAt="5"/>
            </a:pPr>
            <a:r>
              <a:rPr lang="ru-RU" sz="2200" b="1" i="1">
                <a:solidFill>
                  <a:srgbClr val="009900"/>
                </a:solidFill>
              </a:rPr>
              <a:t>Пробуксовка драйверов глобализации </a:t>
            </a:r>
            <a:r>
              <a:rPr lang="ru-RU" sz="2200"/>
              <a:t>(ТНК, университеты, научно-аналитические центры, либеральные СМИ и институты гражданского общества) во время кризиса не помешала им продолжать воздействовать на глобальные процессы. Сохранятся социальные и профессиональные группы, заинтересованные в продолжении глобализации.</a:t>
            </a:r>
          </a:p>
          <a:p>
            <a:pPr marL="514350" indent="-514350" algn="just">
              <a:buFont typeface="Calibri" pitchFamily="34" charset="0"/>
              <a:buAutoNum type="arabicPeriod" startAt="5"/>
            </a:pPr>
            <a:r>
              <a:rPr lang="ru-RU" sz="2200"/>
              <a:t>Кризис выявил неэффективность многих межгосударственных структур и государств. Только </a:t>
            </a:r>
            <a:r>
              <a:rPr lang="ru-RU" sz="2200" b="1" i="1">
                <a:solidFill>
                  <a:srgbClr val="009900"/>
                </a:solidFill>
              </a:rPr>
              <a:t>сильные и эффективные государства </a:t>
            </a:r>
            <a:r>
              <a:rPr lang="ru-RU" sz="2200"/>
              <a:t>способны быть полноценными и ответственными участниками процессов глобализации.</a:t>
            </a:r>
          </a:p>
          <a:p>
            <a:pPr marL="514350" indent="-514350" algn="just">
              <a:buFont typeface="Calibri" pitchFamily="34" charset="0"/>
              <a:buAutoNum type="arabicPeriod" startAt="5"/>
            </a:pPr>
            <a:r>
              <a:rPr lang="ru-RU" sz="2200"/>
              <a:t>Вероятно резкое снижение докризисного уровня глобальной связанности в 2020–2021 гг. с его медленным восстановлением в последующие пять-десять лет. Некоторые аспекты глобализации (трансграничные информационные потоки) будут развиваться быстрее, чем другие (ПИИ, торговля, международные миграции).</a:t>
            </a:r>
          </a:p>
          <a:p>
            <a:pPr marL="514350" indent="-514350" algn="just">
              <a:buFont typeface="Calibri" pitchFamily="34" charset="0"/>
              <a:buAutoNum type="arabicPeriod" startAt="5"/>
            </a:pPr>
            <a:r>
              <a:rPr lang="ru-RU" sz="2200"/>
              <a:t>Некоторые </a:t>
            </a:r>
            <a:r>
              <a:rPr lang="ru-RU" sz="2200" b="1" i="1">
                <a:solidFill>
                  <a:srgbClr val="009900"/>
                </a:solidFill>
              </a:rPr>
              <a:t>многосторонние механизмы оказались устойчивыми </a:t>
            </a:r>
            <a:r>
              <a:rPr lang="ru-RU" sz="2200"/>
              <a:t>в кризис (ЕС). Отсутствуют реалистические альтернативы дальнейшего движения в направлении глубоко интегрированного глобального сообщества.</a:t>
            </a:r>
          </a:p>
        </p:txBody>
      </p:sp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8610600" cy="877888"/>
          </a:xfrm>
        </p:spPr>
        <p:txBody>
          <a:bodyPr/>
          <a:lstStyle/>
          <a:p>
            <a:r>
              <a:rPr lang="ru-RU"/>
              <a:t>Предварительные выводы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2"/>
          <p:cNvSpPr>
            <a:spLocks noGrp="1"/>
          </p:cNvSpPr>
          <p:nvPr>
            <p:ph idx="1"/>
          </p:nvPr>
        </p:nvSpPr>
        <p:spPr>
          <a:xfrm>
            <a:off x="469900" y="1071563"/>
            <a:ext cx="11077575" cy="5529262"/>
          </a:xfrm>
        </p:spPr>
        <p:txBody>
          <a:bodyPr/>
          <a:lstStyle/>
          <a:p>
            <a:pPr marL="514350" indent="-514350" algn="just">
              <a:buFont typeface="Calibri" pitchFamily="34" charset="0"/>
              <a:buAutoNum type="arabicPeriod" startAt="10"/>
            </a:pPr>
            <a:r>
              <a:rPr lang="ru-RU" sz="2200"/>
              <a:t>В «Глобализации 2.0» большую роль будут играть </a:t>
            </a:r>
            <a:r>
              <a:rPr lang="ru-RU" sz="2200" b="1" i="1">
                <a:solidFill>
                  <a:srgbClr val="009900"/>
                </a:solidFill>
              </a:rPr>
              <a:t>социальные, информационно-коммуникационные и гуманитарные процессы</a:t>
            </a:r>
            <a:r>
              <a:rPr lang="ru-RU" sz="2200" b="1"/>
              <a:t>,</a:t>
            </a:r>
            <a:r>
              <a:rPr lang="ru-RU" sz="2200"/>
              <a:t> а также </a:t>
            </a:r>
            <a:r>
              <a:rPr lang="ru-RU" sz="2200" b="1" i="1">
                <a:solidFill>
                  <a:srgbClr val="009900"/>
                </a:solidFill>
              </a:rPr>
              <a:t>рост глобальных проблем</a:t>
            </a:r>
            <a:r>
              <a:rPr lang="ru-RU" sz="2200"/>
              <a:t>. Основными вызовами станут преодоление глобального неравенства и необходимость перераспределения ресурсов в планетарном масштабе.</a:t>
            </a:r>
          </a:p>
          <a:p>
            <a:pPr marL="514350" indent="-514350" algn="just">
              <a:buFont typeface="Calibri" pitchFamily="34" charset="0"/>
              <a:buAutoNum type="arabicPeriod" startAt="10"/>
            </a:pPr>
            <a:r>
              <a:rPr lang="ru-RU" sz="2200"/>
              <a:t>Для эффективное развития «Глобализации 2.0» необходима коррекция традиционных балансов между </a:t>
            </a:r>
            <a:r>
              <a:rPr lang="ru-RU" sz="2200" b="1" i="1">
                <a:solidFill>
                  <a:srgbClr val="009900"/>
                </a:solidFill>
              </a:rPr>
              <a:t>государственным суверенитетом и взаимозависимостью</a:t>
            </a:r>
            <a:r>
              <a:rPr lang="ru-RU" sz="2200" b="1"/>
              <a:t>, </a:t>
            </a:r>
            <a:r>
              <a:rPr lang="ru-RU" sz="2200" b="1" i="1">
                <a:solidFill>
                  <a:srgbClr val="009900"/>
                </a:solidFill>
              </a:rPr>
              <a:t>регионализацией и глобализацией</a:t>
            </a:r>
            <a:r>
              <a:rPr lang="ru-RU" sz="2200" b="1"/>
              <a:t>, </a:t>
            </a:r>
            <a:r>
              <a:rPr lang="ru-RU" sz="2200" b="1" i="1">
                <a:solidFill>
                  <a:srgbClr val="009900"/>
                </a:solidFill>
              </a:rPr>
              <a:t>интересами отдельных государств и глобальными общественными благами</a:t>
            </a:r>
            <a:r>
              <a:rPr lang="ru-RU" sz="2200"/>
              <a:t>.</a:t>
            </a:r>
          </a:p>
          <a:p>
            <a:pPr marL="514350" indent="-514350" algn="just">
              <a:buFont typeface="Calibri" pitchFamily="34" charset="0"/>
              <a:buAutoNum type="arabicPeriod" startAt="10"/>
            </a:pPr>
            <a:r>
              <a:rPr lang="ru-RU" sz="2200"/>
              <a:t>России необходимо заранее начать целенаправленную подготовку к ускоренной глобализации после тактически выгодного ее замедления.</a:t>
            </a:r>
          </a:p>
          <a:p>
            <a:pPr marL="514350" indent="-514350" algn="just">
              <a:buFont typeface="Calibri" pitchFamily="34" charset="0"/>
              <a:buAutoNum type="arabicPeriod" startAt="10"/>
            </a:pPr>
            <a:r>
              <a:rPr lang="ru-RU" sz="2200"/>
              <a:t>Баланс позитивных и негативных аспектов глобализации будет зависеть от изменения разрыва между скоростью ее развития как </a:t>
            </a:r>
            <a:r>
              <a:rPr lang="ru-RU" sz="2200" b="1" i="1">
                <a:solidFill>
                  <a:srgbClr val="009900"/>
                </a:solidFill>
              </a:rPr>
              <a:t>базиса глобального социума (глобализации) </a:t>
            </a:r>
            <a:r>
              <a:rPr lang="ru-RU" sz="2200"/>
              <a:t>и качеством глобального управления как </a:t>
            </a:r>
            <a:r>
              <a:rPr lang="ru-RU" sz="2200" b="1" i="1">
                <a:solidFill>
                  <a:srgbClr val="009900"/>
                </a:solidFill>
              </a:rPr>
              <a:t>политической надстройки социума (глобального управления)</a:t>
            </a:r>
            <a:r>
              <a:rPr lang="ru-RU" sz="2200"/>
              <a:t>.</a:t>
            </a:r>
          </a:p>
          <a:p>
            <a:pPr marL="514350" indent="-514350" algn="just">
              <a:buFont typeface="Calibri" pitchFamily="34" charset="0"/>
              <a:buAutoNum type="arabicPeriod" startAt="10"/>
            </a:pPr>
            <a:r>
              <a:rPr lang="ru-RU" sz="2200"/>
              <a:t>Смена поколений политических и экономических элит в странах-лидерах определит изменения вектора глобального управления.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8610600" cy="877888"/>
          </a:xfrm>
        </p:spPr>
        <p:txBody>
          <a:bodyPr/>
          <a:lstStyle/>
          <a:p>
            <a:r>
              <a:rPr lang="ru-RU"/>
              <a:t>Предварительные выводы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11601</Words>
  <Application>Microsoft Office PowerPoint</Application>
  <PresentationFormat>Широкоэкранный</PresentationFormat>
  <Paragraphs>460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73</vt:i4>
      </vt:variant>
    </vt:vector>
  </HeadingPairs>
  <TitlesOfParts>
    <vt:vector size="96" baseType="lpstr">
      <vt:lpstr>Arial</vt:lpstr>
      <vt:lpstr>Calibri</vt:lpstr>
      <vt:lpstr>Calibri Light</vt:lpstr>
      <vt:lpstr>Cambria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МЭО: кризис миропорядка и будущее глобализации </vt:lpstr>
      <vt:lpstr>Глобализация вошла в мир бесшумно</vt:lpstr>
      <vt:lpstr>Аспекты формирования дискурса о глобализации</vt:lpstr>
      <vt:lpstr>За 30 лет</vt:lpstr>
      <vt:lpstr>Индикаторы смены трендов в глобальном развитии:</vt:lpstr>
      <vt:lpstr>Презентация PowerPoint</vt:lpstr>
      <vt:lpstr>Предварительные выводы</vt:lpstr>
      <vt:lpstr>Предварительные выводы</vt:lpstr>
      <vt:lpstr>Предварительные выводы</vt:lpstr>
      <vt:lpstr>………. Уточнение понятия….......</vt:lpstr>
      <vt:lpstr>«Глобализация – особенно интенсивный современный этап интернационализации международных отношений, экономических, политических и социокультурных процессов»                                                                       Большая российская энциклопедия</vt:lpstr>
      <vt:lpstr>«Глобализация — процесс всемирной экономической, политической, культурной и религиозной интеграции и унификации»                               Российские исследователи</vt:lpstr>
      <vt:lpstr>«Глобализация — термин для описания растущей взаимозависимости экономик, культур и населения мира, вызванной трансграничной торговлей товарами, услугами и технологиями, а также потоками инвестиций, людей и информации»                                                         Институт международной экономики Петерсона                                                                                (Peterson Institute for International Economics)</vt:lpstr>
      <vt:lpstr>«Глобализация – все более тесная интеграция стран и народов мира, порожденная стремительным сокращением стоимости транспортировки и коммуникации, а также устранением искусственных барьеров для трансграничных потоков товаров, услуг, капитала, знаний и (в меньшей степени) людей»                                                                                               Дж. Штиглиц, американский экономист  «Глобализация — всеобъемлющий процесс развития трансмировых связей и отношений, ведущий к становлению глобального человеческого сообщества»                                                                                                                                                                                                                                      В. Кувалдин </vt:lpstr>
      <vt:lpstr>Управление</vt:lpstr>
      <vt:lpstr>………. Мифологемы глобализации….......</vt:lpstr>
      <vt:lpstr>Революция или стагнация?</vt:lpstr>
      <vt:lpstr>Общее благо или фактор поляризации? </vt:lpstr>
      <vt:lpstr>Перманентность или дискретность? </vt:lpstr>
      <vt:lpstr>Синхронизация или асинхронность? </vt:lpstr>
      <vt:lpstr>Унификация или плюрализм?</vt:lpstr>
      <vt:lpstr>Ядро или периферия?</vt:lpstr>
      <vt:lpstr>Презентация PowerPoint</vt:lpstr>
      <vt:lpstr>Трансформация определения «глобализация»</vt:lpstr>
      <vt:lpstr>Смена трендов в исторической ретроспективе</vt:lpstr>
      <vt:lpstr>Презентация PowerPoint</vt:lpstr>
      <vt:lpstr>Презентация PowerPoint</vt:lpstr>
      <vt:lpstr>Презентация PowerPoint</vt:lpstr>
      <vt:lpstr>Прогнозы связанности государств в ближайшем будущем</vt:lpstr>
      <vt:lpstr>Факторы, которые могут повлиять на уровень связанности государств в ближайшее десятилетие</vt:lpstr>
      <vt:lpstr>Презентация PowerPoint</vt:lpstr>
      <vt:lpstr>Пределы усиления государств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Экономическая эффективность и социальная справедливость</vt:lpstr>
      <vt:lpstr>Противостояние Севера и Юга</vt:lpstr>
      <vt:lpstr>Презентация PowerPoint</vt:lpstr>
      <vt:lpstr>Глобализация, кризис и Россия</vt:lpstr>
      <vt:lpstr>Презентация PowerPoint</vt:lpstr>
      <vt:lpstr>Презентация PowerPoint</vt:lpstr>
      <vt:lpstr>Многочисленные катаклизмы 2020 г. не только порождают дополнительные риски, вызовы и угрозы для внешней политики любой страны, но и создают новые возможности. Специфика российского случая: возможности носят главным образом тактический, ситуативный характер, а угрозы — стратегический и системный.  </vt:lpstr>
      <vt:lpstr>Возможности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пандемии</vt:lpstr>
      <vt:lpstr>Презентация PowerPoint</vt:lpstr>
      <vt:lpstr>Китай - Америка</vt:lpstr>
      <vt:lpstr>Презентация PowerPoint</vt:lpstr>
      <vt:lpstr>Прогноз</vt:lpstr>
      <vt:lpstr>Заключение</vt:lpstr>
      <vt:lpstr>Презентация PowerPoint</vt:lpstr>
      <vt:lpstr>Презентация PowerPoint</vt:lpstr>
      <vt:lpstr>Презентация PowerPoint</vt:lpstr>
      <vt:lpstr>Спасибо за внимание и есть ли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Читальный Зал</dc:creator>
  <cp:lastModifiedBy>Petr Tolmachev</cp:lastModifiedBy>
  <cp:revision>82</cp:revision>
  <dcterms:created xsi:type="dcterms:W3CDTF">2020-09-04T13:38:27Z</dcterms:created>
  <dcterms:modified xsi:type="dcterms:W3CDTF">2020-12-22T19:14:33Z</dcterms:modified>
</cp:coreProperties>
</file>