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9" r:id="rId4"/>
    <p:sldId id="260" r:id="rId5"/>
    <p:sldId id="261"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87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innerShdw blurRad="63500" dist="50800" dir="18900000">
                  <a:prstClr val="black">
                    <a:alpha val="50000"/>
                  </a:prstClr>
                </a:innerShdw>
              </a:effectLst>
            </a:endParaRPr>
          </a:p>
        </p:txBody>
      </p:sp>
      <p:grpSp>
        <p:nvGrpSpPr>
          <p:cNvPr id="5" name="Group 6"/>
          <p:cNvGrpSpPr/>
          <p:nvPr/>
        </p:nvGrpSpPr>
        <p:grpSpPr>
          <a:xfrm>
            <a:off x="7467600" y="209550"/>
            <a:ext cx="657226" cy="431800"/>
            <a:chOff x="7467600" y="209550"/>
            <a:chExt cx="657226" cy="431800"/>
          </a:xfrm>
          <a:solidFill>
            <a:schemeClr val="tx2">
              <a:lumMod val="60000"/>
              <a:lumOff val="40000"/>
            </a:schemeClr>
          </a:solidFill>
        </p:grpSpPr>
        <p:sp>
          <p:nvSpPr>
            <p:cNvPr id="6"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ctrTitle"/>
          </p:nvPr>
        </p:nvSpPr>
        <p:spPr>
          <a:xfrm>
            <a:off x="1216152" y="1267485"/>
            <a:ext cx="7235981" cy="5133316"/>
          </a:xfrm>
        </p:spPr>
        <p:txBody>
          <a:bodyPr/>
          <a:lstStyle>
            <a:lvl1pPr>
              <a:defRPr sz="11500"/>
            </a:lvl1pPr>
          </a:lstStyle>
          <a:p>
            <a:r>
              <a:rPr lang="ru-RU" smtClean="0"/>
              <a:t>Образец заголовка</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9" name="Date Placeholder 3"/>
          <p:cNvSpPr>
            <a:spLocks noGrp="1"/>
          </p:cNvSpPr>
          <p:nvPr>
            <p:ph type="dt" sz="half" idx="10"/>
          </p:nvPr>
        </p:nvSpPr>
        <p:spPr/>
        <p:txBody>
          <a:bodyPr/>
          <a:lstStyle>
            <a:lvl1pPr>
              <a:defRPr/>
            </a:lvl1pPr>
          </a:lstStyle>
          <a:p>
            <a:pPr>
              <a:defRPr/>
            </a:pPr>
            <a:fld id="{14B309DC-28D4-4B7F-B379-6F1F15F0CB41}" type="datetimeFigureOut">
              <a:rPr lang="ru-RU"/>
              <a:pPr>
                <a:defRPr/>
              </a:pPr>
              <a:t>06.10.2020</a:t>
            </a:fld>
            <a:endParaRPr lang="ru-RU"/>
          </a:p>
        </p:txBody>
      </p:sp>
      <p:sp>
        <p:nvSpPr>
          <p:cNvPr id="10" name="Footer Placeholder 4"/>
          <p:cNvSpPr>
            <a:spLocks noGrp="1"/>
          </p:cNvSpPr>
          <p:nvPr>
            <p:ph type="ftr" sz="quarter" idx="11"/>
          </p:nvPr>
        </p:nvSpPr>
        <p:spPr/>
        <p:txBody>
          <a:bodyPr/>
          <a:lstStyle>
            <a:lvl1pPr>
              <a:defRPr/>
            </a:lvl1pPr>
          </a:lstStyle>
          <a:p>
            <a:pPr>
              <a:defRPr/>
            </a:pPr>
            <a:endParaRPr lang="ru-RU"/>
          </a:p>
        </p:txBody>
      </p:sp>
      <p:sp>
        <p:nvSpPr>
          <p:cNvPr id="11" name="Slide Number Placeholder 5"/>
          <p:cNvSpPr>
            <a:spLocks noGrp="1"/>
          </p:cNvSpPr>
          <p:nvPr>
            <p:ph type="sldNum" sz="quarter" idx="12"/>
          </p:nvPr>
        </p:nvSpPr>
        <p:spPr>
          <a:xfrm>
            <a:off x="8150225" y="236538"/>
            <a:ext cx="785813" cy="365125"/>
          </a:xfrm>
        </p:spPr>
        <p:txBody>
          <a:bodyPr/>
          <a:lstStyle>
            <a:lvl1pPr>
              <a:defRPr sz="1400"/>
            </a:lvl1pPr>
          </a:lstStyle>
          <a:p>
            <a:pPr>
              <a:defRPr/>
            </a:pPr>
            <a:fld id="{DA6D7733-5BC1-4443-87EE-C47C09A6E4CA}" type="slidenum">
              <a:rPr lang="ru-RU"/>
              <a:pPr>
                <a:defRPr/>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Footer Placeholder 4"/>
          <p:cNvSpPr>
            <a:spLocks noGrp="1"/>
          </p:cNvSpPr>
          <p:nvPr>
            <p:ph type="ftr" sz="quarter" idx="10"/>
          </p:nvPr>
        </p:nvSpPr>
        <p:spPr/>
        <p:txBody>
          <a:bodyPr/>
          <a:lstStyle>
            <a:lvl1pPr>
              <a:defRPr/>
            </a:lvl1pPr>
          </a:lstStyle>
          <a:p>
            <a:pPr>
              <a:defRPr/>
            </a:pPr>
            <a:endParaRPr lang="ru-RU"/>
          </a:p>
        </p:txBody>
      </p:sp>
      <p:sp>
        <p:nvSpPr>
          <p:cNvPr id="5" name="Slide Number Placeholder 5"/>
          <p:cNvSpPr>
            <a:spLocks noGrp="1"/>
          </p:cNvSpPr>
          <p:nvPr>
            <p:ph type="sldNum" sz="quarter" idx="11"/>
          </p:nvPr>
        </p:nvSpPr>
        <p:spPr/>
        <p:txBody>
          <a:bodyPr/>
          <a:lstStyle>
            <a:lvl1pPr>
              <a:defRPr/>
            </a:lvl1pPr>
          </a:lstStyle>
          <a:p>
            <a:pPr>
              <a:defRPr/>
            </a:pPr>
            <a:fld id="{E0834224-EDA0-4E90-97CE-DC97D42FD0C4}" type="slidenum">
              <a:rPr lang="ru-RU"/>
              <a:pPr>
                <a:defRPr/>
              </a:pPr>
              <a:t>‹#›</a:t>
            </a:fld>
            <a:endParaRPr lang="ru-RU"/>
          </a:p>
        </p:txBody>
      </p:sp>
      <p:sp>
        <p:nvSpPr>
          <p:cNvPr id="6" name="Date Placeholder 3"/>
          <p:cNvSpPr>
            <a:spLocks noGrp="1"/>
          </p:cNvSpPr>
          <p:nvPr>
            <p:ph type="dt" sz="half" idx="12"/>
          </p:nvPr>
        </p:nvSpPr>
        <p:spPr/>
        <p:txBody>
          <a:bodyPr/>
          <a:lstStyle>
            <a:lvl1pPr>
              <a:defRPr/>
            </a:lvl1pPr>
          </a:lstStyle>
          <a:p>
            <a:pPr>
              <a:defRPr/>
            </a:pPr>
            <a:fld id="{A963CE0A-BD33-42B8-A8B6-3B7CCBEDF9E0}" type="datetimeFigureOut">
              <a:rPr lang="ru-RU"/>
              <a:pPr>
                <a:defRPr/>
              </a:pPr>
              <a:t>06.10.2020</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Footer Placeholder 4"/>
          <p:cNvSpPr>
            <a:spLocks noGrp="1"/>
          </p:cNvSpPr>
          <p:nvPr>
            <p:ph type="ftr" sz="quarter" idx="10"/>
          </p:nvPr>
        </p:nvSpPr>
        <p:spPr/>
        <p:txBody>
          <a:bodyPr/>
          <a:lstStyle>
            <a:lvl1pPr>
              <a:defRPr/>
            </a:lvl1pPr>
          </a:lstStyle>
          <a:p>
            <a:pPr>
              <a:defRPr/>
            </a:pPr>
            <a:endParaRPr lang="ru-RU"/>
          </a:p>
        </p:txBody>
      </p:sp>
      <p:sp>
        <p:nvSpPr>
          <p:cNvPr id="5" name="Slide Number Placeholder 5"/>
          <p:cNvSpPr>
            <a:spLocks noGrp="1"/>
          </p:cNvSpPr>
          <p:nvPr>
            <p:ph type="sldNum" sz="quarter" idx="11"/>
          </p:nvPr>
        </p:nvSpPr>
        <p:spPr/>
        <p:txBody>
          <a:bodyPr/>
          <a:lstStyle>
            <a:lvl1pPr>
              <a:defRPr/>
            </a:lvl1pPr>
          </a:lstStyle>
          <a:p>
            <a:pPr>
              <a:defRPr/>
            </a:pPr>
            <a:fld id="{214B7ED8-E442-43FC-B41D-B28883C71B11}" type="slidenum">
              <a:rPr lang="ru-RU"/>
              <a:pPr>
                <a:defRPr/>
              </a:pPr>
              <a:t>‹#›</a:t>
            </a:fld>
            <a:endParaRPr lang="ru-RU"/>
          </a:p>
        </p:txBody>
      </p:sp>
      <p:sp>
        <p:nvSpPr>
          <p:cNvPr id="6" name="Date Placeholder 3"/>
          <p:cNvSpPr>
            <a:spLocks noGrp="1"/>
          </p:cNvSpPr>
          <p:nvPr>
            <p:ph type="dt" sz="half" idx="12"/>
          </p:nvPr>
        </p:nvSpPr>
        <p:spPr/>
        <p:txBody>
          <a:bodyPr/>
          <a:lstStyle>
            <a:lvl1pPr>
              <a:defRPr/>
            </a:lvl1pPr>
          </a:lstStyle>
          <a:p>
            <a:pPr>
              <a:defRPr/>
            </a:pPr>
            <a:fld id="{CC33923C-6593-4FBE-80A9-4AFC104146DD}" type="datetimeFigureOut">
              <a:rPr lang="ru-RU"/>
              <a:pPr>
                <a:defRPr/>
              </a:pPr>
              <a:t>06.10.2020</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ru-RU" smtClean="0"/>
              <a:t>Образец заголовка</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ru-RU"/>
          </a:p>
        </p:txBody>
      </p:sp>
      <p:sp>
        <p:nvSpPr>
          <p:cNvPr id="5" name="Slide Number Placeholder 5"/>
          <p:cNvSpPr>
            <a:spLocks noGrp="1"/>
          </p:cNvSpPr>
          <p:nvPr>
            <p:ph type="sldNum" sz="quarter" idx="11"/>
          </p:nvPr>
        </p:nvSpPr>
        <p:spPr/>
        <p:txBody>
          <a:bodyPr/>
          <a:lstStyle>
            <a:lvl1pPr>
              <a:defRPr/>
            </a:lvl1pPr>
          </a:lstStyle>
          <a:p>
            <a:pPr>
              <a:defRPr/>
            </a:pPr>
            <a:fld id="{808B0EE3-13BF-4C12-A16F-2F12246EBE80}" type="slidenum">
              <a:rPr lang="ru-RU"/>
              <a:pPr>
                <a:defRPr/>
              </a:pPr>
              <a:t>‹#›</a:t>
            </a:fld>
            <a:endParaRPr lang="ru-RU"/>
          </a:p>
        </p:txBody>
      </p:sp>
      <p:sp>
        <p:nvSpPr>
          <p:cNvPr id="6" name="Date Placeholder 3"/>
          <p:cNvSpPr>
            <a:spLocks noGrp="1"/>
          </p:cNvSpPr>
          <p:nvPr>
            <p:ph type="dt" sz="half" idx="12"/>
          </p:nvPr>
        </p:nvSpPr>
        <p:spPr/>
        <p:txBody>
          <a:bodyPr/>
          <a:lstStyle>
            <a:lvl1pPr>
              <a:defRPr/>
            </a:lvl1pPr>
          </a:lstStyle>
          <a:p>
            <a:pPr>
              <a:defRPr/>
            </a:pPr>
            <a:fld id="{E24C2335-1935-4B00-91FF-54FAA1B58940}" type="datetimeFigureOut">
              <a:rPr lang="ru-RU"/>
              <a:pPr>
                <a:defRPr/>
              </a:pPr>
              <a:t>06.10.2020</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3"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ru-RU" smtClean="0"/>
              <a:t>Образец заголовка</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ru-RU"/>
          </a:p>
        </p:txBody>
      </p:sp>
      <p:sp>
        <p:nvSpPr>
          <p:cNvPr id="5" name="Slide Number Placeholder 5"/>
          <p:cNvSpPr>
            <a:spLocks noGrp="1"/>
          </p:cNvSpPr>
          <p:nvPr>
            <p:ph type="sldNum" sz="quarter" idx="11"/>
          </p:nvPr>
        </p:nvSpPr>
        <p:spPr/>
        <p:txBody>
          <a:bodyPr/>
          <a:lstStyle>
            <a:lvl1pPr>
              <a:defRPr/>
            </a:lvl1pPr>
          </a:lstStyle>
          <a:p>
            <a:pPr>
              <a:defRPr/>
            </a:pPr>
            <a:fld id="{577BF5A3-3372-4C67-93DD-F90C1044C849}" type="slidenum">
              <a:rPr lang="ru-RU"/>
              <a:pPr>
                <a:defRPr/>
              </a:pPr>
              <a:t>‹#›</a:t>
            </a:fld>
            <a:endParaRPr lang="ru-RU"/>
          </a:p>
        </p:txBody>
      </p:sp>
      <p:sp>
        <p:nvSpPr>
          <p:cNvPr id="6" name="Date Placeholder 3"/>
          <p:cNvSpPr>
            <a:spLocks noGrp="1"/>
          </p:cNvSpPr>
          <p:nvPr>
            <p:ph type="dt" sz="half" idx="12"/>
          </p:nvPr>
        </p:nvSpPr>
        <p:spPr/>
        <p:txBody>
          <a:bodyPr/>
          <a:lstStyle>
            <a:lvl1pPr>
              <a:defRPr/>
            </a:lvl1pPr>
          </a:lstStyle>
          <a:p>
            <a:pPr>
              <a:defRPr/>
            </a:pPr>
            <a:fld id="{90A7B5E2-B32A-45A0-B2F0-37DB7E006BC2}" type="datetimeFigureOut">
              <a:rPr lang="ru-RU"/>
              <a:pPr>
                <a:defRPr/>
              </a:pPr>
              <a:t>06.10.2020</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9" name="Content Placeholder 8"/>
          <p:cNvSpPr>
            <a:spLocks noGrp="1"/>
          </p:cNvSpPr>
          <p:nvPr>
            <p:ph sz="quarter" idx="13"/>
          </p:nvPr>
        </p:nvSpPr>
        <p:spPr>
          <a:xfrm>
            <a:off x="1216152" y="841248"/>
            <a:ext cx="3730752" cy="43891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64CCDAC4-FB21-4C56-B528-32F1B80729AC}" type="slidenum">
              <a:rPr lang="ru-RU"/>
              <a:pPr>
                <a:defRPr/>
              </a:pPr>
              <a:t>‹#›</a:t>
            </a:fld>
            <a:endParaRPr lang="ru-RU"/>
          </a:p>
        </p:txBody>
      </p:sp>
      <p:sp>
        <p:nvSpPr>
          <p:cNvPr id="7" name="Date Placeholder 3"/>
          <p:cNvSpPr>
            <a:spLocks noGrp="1"/>
          </p:cNvSpPr>
          <p:nvPr>
            <p:ph type="dt" sz="half" idx="17"/>
          </p:nvPr>
        </p:nvSpPr>
        <p:spPr/>
        <p:txBody>
          <a:bodyPr/>
          <a:lstStyle>
            <a:lvl1pPr>
              <a:defRPr/>
            </a:lvl1pPr>
          </a:lstStyle>
          <a:p>
            <a:pPr>
              <a:defRPr/>
            </a:pPr>
            <a:fld id="{52E1E631-ABF6-4982-8797-D5CF018D20D0}" type="datetimeFigureOut">
              <a:rPr lang="ru-RU"/>
              <a:pPr>
                <a:defRPr/>
              </a:pPr>
              <a:t>06.10.2020</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19200" y="841248"/>
            <a:ext cx="3733800"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5105400" y="841248"/>
            <a:ext cx="3735267"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1" name="Content Placeholder 10"/>
          <p:cNvSpPr>
            <a:spLocks noGrp="1"/>
          </p:cNvSpPr>
          <p:nvPr>
            <p:ph sz="quarter" idx="13"/>
          </p:nvPr>
        </p:nvSpPr>
        <p:spPr>
          <a:xfrm>
            <a:off x="1216152" y="1380744"/>
            <a:ext cx="3730752" cy="38404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Footer Placeholder 4"/>
          <p:cNvSpPr>
            <a:spLocks noGrp="1"/>
          </p:cNvSpPr>
          <p:nvPr>
            <p:ph type="ftr" sz="quarter" idx="15"/>
          </p:nvPr>
        </p:nvSpPr>
        <p:spPr/>
        <p:txBody>
          <a:bodyPr/>
          <a:lstStyle>
            <a:lvl1pPr>
              <a:defRPr/>
            </a:lvl1pPr>
          </a:lstStyle>
          <a:p>
            <a:pPr>
              <a:defRPr/>
            </a:pPr>
            <a:endParaRPr lang="ru-RU"/>
          </a:p>
        </p:txBody>
      </p:sp>
      <p:sp>
        <p:nvSpPr>
          <p:cNvPr id="8" name="Slide Number Placeholder 5"/>
          <p:cNvSpPr>
            <a:spLocks noGrp="1"/>
          </p:cNvSpPr>
          <p:nvPr>
            <p:ph type="sldNum" sz="quarter" idx="16"/>
          </p:nvPr>
        </p:nvSpPr>
        <p:spPr/>
        <p:txBody>
          <a:bodyPr/>
          <a:lstStyle>
            <a:lvl1pPr>
              <a:defRPr/>
            </a:lvl1pPr>
          </a:lstStyle>
          <a:p>
            <a:pPr>
              <a:defRPr/>
            </a:pPr>
            <a:fld id="{9CE2F52E-8A5D-45E8-B7A1-E301D215B459}" type="slidenum">
              <a:rPr lang="ru-RU"/>
              <a:pPr>
                <a:defRPr/>
              </a:pPr>
              <a:t>‹#›</a:t>
            </a:fld>
            <a:endParaRPr lang="ru-RU"/>
          </a:p>
        </p:txBody>
      </p:sp>
      <p:sp>
        <p:nvSpPr>
          <p:cNvPr id="9" name="Date Placeholder 3"/>
          <p:cNvSpPr>
            <a:spLocks noGrp="1"/>
          </p:cNvSpPr>
          <p:nvPr>
            <p:ph type="dt" sz="half" idx="17"/>
          </p:nvPr>
        </p:nvSpPr>
        <p:spPr/>
        <p:txBody>
          <a:bodyPr/>
          <a:lstStyle>
            <a:lvl1pPr>
              <a:defRPr/>
            </a:lvl1pPr>
          </a:lstStyle>
          <a:p>
            <a:pPr>
              <a:defRPr/>
            </a:pPr>
            <a:fld id="{ABB89F5D-6903-4FC1-8409-07670C6250F0}" type="datetimeFigureOut">
              <a:rPr lang="ru-RU"/>
              <a:pPr>
                <a:defRPr/>
              </a:pPr>
              <a:t>06.10.2020</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ru-RU"/>
          </a:p>
        </p:txBody>
      </p:sp>
      <p:sp>
        <p:nvSpPr>
          <p:cNvPr id="4" name="Slide Number Placeholder 5"/>
          <p:cNvSpPr>
            <a:spLocks noGrp="1"/>
          </p:cNvSpPr>
          <p:nvPr>
            <p:ph type="sldNum" sz="quarter" idx="11"/>
          </p:nvPr>
        </p:nvSpPr>
        <p:spPr/>
        <p:txBody>
          <a:bodyPr/>
          <a:lstStyle>
            <a:lvl1pPr>
              <a:defRPr/>
            </a:lvl1pPr>
          </a:lstStyle>
          <a:p>
            <a:pPr>
              <a:defRPr/>
            </a:pPr>
            <a:fld id="{F6FA5CE5-7473-4733-957D-F4EFFADA18E2}" type="slidenum">
              <a:rPr lang="ru-RU"/>
              <a:pPr>
                <a:defRPr/>
              </a:pPr>
              <a:t>‹#›</a:t>
            </a:fld>
            <a:endParaRPr lang="ru-RU"/>
          </a:p>
        </p:txBody>
      </p:sp>
      <p:sp>
        <p:nvSpPr>
          <p:cNvPr id="5" name="Date Placeholder 3"/>
          <p:cNvSpPr>
            <a:spLocks noGrp="1"/>
          </p:cNvSpPr>
          <p:nvPr>
            <p:ph type="dt" sz="half" idx="12"/>
          </p:nvPr>
        </p:nvSpPr>
        <p:spPr/>
        <p:txBody>
          <a:bodyPr/>
          <a:lstStyle>
            <a:lvl1pPr>
              <a:defRPr/>
            </a:lvl1pPr>
          </a:lstStyle>
          <a:p>
            <a:pPr>
              <a:defRPr/>
            </a:pPr>
            <a:fld id="{730212B6-2DEA-4EDD-AAD8-7B347AD6D059}" type="datetimeFigureOut">
              <a:rPr lang="ru-RU"/>
              <a:pPr>
                <a:defRPr/>
              </a:pPr>
              <a:t>06.10.2020</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ru-RU"/>
          </a:p>
        </p:txBody>
      </p:sp>
      <p:sp>
        <p:nvSpPr>
          <p:cNvPr id="3" name="Slide Number Placeholder 5"/>
          <p:cNvSpPr>
            <a:spLocks noGrp="1"/>
          </p:cNvSpPr>
          <p:nvPr>
            <p:ph type="sldNum" sz="quarter" idx="11"/>
          </p:nvPr>
        </p:nvSpPr>
        <p:spPr/>
        <p:txBody>
          <a:bodyPr/>
          <a:lstStyle>
            <a:lvl1pPr>
              <a:defRPr/>
            </a:lvl1pPr>
          </a:lstStyle>
          <a:p>
            <a:pPr>
              <a:defRPr/>
            </a:pPr>
            <a:fld id="{42D0B9FD-22D5-4B1D-8E83-E6532FF89E64}" type="slidenum">
              <a:rPr lang="ru-RU"/>
              <a:pPr>
                <a:defRPr/>
              </a:pPr>
              <a:t>‹#›</a:t>
            </a:fld>
            <a:endParaRPr lang="ru-RU"/>
          </a:p>
        </p:txBody>
      </p:sp>
      <p:sp>
        <p:nvSpPr>
          <p:cNvPr id="4" name="Date Placeholder 3"/>
          <p:cNvSpPr>
            <a:spLocks noGrp="1"/>
          </p:cNvSpPr>
          <p:nvPr>
            <p:ph type="dt" sz="half" idx="12"/>
          </p:nvPr>
        </p:nvSpPr>
        <p:spPr/>
        <p:txBody>
          <a:bodyPr/>
          <a:lstStyle>
            <a:lvl1pPr>
              <a:defRPr/>
            </a:lvl1pPr>
          </a:lstStyle>
          <a:p>
            <a:pPr>
              <a:defRPr/>
            </a:pPr>
            <a:fld id="{38C84EBD-2157-4C81-A860-14A7A879E71C}" type="datetimeFigureOut">
              <a:rPr lang="ru-RU"/>
              <a:pPr>
                <a:defRPr/>
              </a:pPr>
              <a:t>06.10.2020</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lstStyle>
            <a:lvl1pPr algn="l">
              <a:defRPr sz="2000" b="1">
                <a:ln>
                  <a:noFill/>
                </a:ln>
                <a:solidFill>
                  <a:srgbClr val="FF7605"/>
                </a:solidFill>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Content Placeholder 13"/>
          <p:cNvSpPr>
            <a:spLocks noGrp="1"/>
          </p:cNvSpPr>
          <p:nvPr>
            <p:ph sz="quarter" idx="13"/>
          </p:nvPr>
        </p:nvSpPr>
        <p:spPr>
          <a:xfrm>
            <a:off x="914400" y="381000"/>
            <a:ext cx="4800600" cy="5943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Footer Placeholder 4"/>
          <p:cNvSpPr>
            <a:spLocks noGrp="1"/>
          </p:cNvSpPr>
          <p:nvPr>
            <p:ph type="ftr" sz="quarter" idx="14"/>
          </p:nvPr>
        </p:nvSpPr>
        <p:spPr/>
        <p:txBody>
          <a:bodyPr/>
          <a:lstStyle>
            <a:lvl1pPr>
              <a:defRPr/>
            </a:lvl1pPr>
          </a:lstStyle>
          <a:p>
            <a:pPr>
              <a:defRPr/>
            </a:pPr>
            <a:endParaRPr lang="ru-RU"/>
          </a:p>
        </p:txBody>
      </p:sp>
      <p:sp>
        <p:nvSpPr>
          <p:cNvPr id="6" name="Slide Number Placeholder 5"/>
          <p:cNvSpPr>
            <a:spLocks noGrp="1"/>
          </p:cNvSpPr>
          <p:nvPr>
            <p:ph type="sldNum" sz="quarter" idx="15"/>
          </p:nvPr>
        </p:nvSpPr>
        <p:spPr/>
        <p:txBody>
          <a:bodyPr/>
          <a:lstStyle>
            <a:lvl1pPr>
              <a:defRPr/>
            </a:lvl1pPr>
          </a:lstStyle>
          <a:p>
            <a:pPr>
              <a:defRPr/>
            </a:pPr>
            <a:fld id="{D878D677-AE53-451F-9069-5BB236842FEA}" type="slidenum">
              <a:rPr lang="ru-RU"/>
              <a:pPr>
                <a:defRPr/>
              </a:pPr>
              <a:t>‹#›</a:t>
            </a:fld>
            <a:endParaRPr lang="ru-RU"/>
          </a:p>
        </p:txBody>
      </p:sp>
      <p:sp>
        <p:nvSpPr>
          <p:cNvPr id="7" name="Date Placeholder 3"/>
          <p:cNvSpPr>
            <a:spLocks noGrp="1"/>
          </p:cNvSpPr>
          <p:nvPr>
            <p:ph type="dt" sz="half" idx="16"/>
          </p:nvPr>
        </p:nvSpPr>
        <p:spPr/>
        <p:txBody>
          <a:bodyPr/>
          <a:lstStyle>
            <a:lvl1pPr>
              <a:defRPr/>
            </a:lvl1pPr>
          </a:lstStyle>
          <a:p>
            <a:pPr>
              <a:defRPr/>
            </a:pPr>
            <a:fld id="{C034F619-0C0F-4F82-A23E-E88037C846FC}" type="datetimeFigureOut">
              <a:rPr lang="ru-RU"/>
              <a:pPr>
                <a:defRPr/>
              </a:pPr>
              <a:t>06.10.2020</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lstStyle>
            <a:lvl1pPr algn="l">
              <a:defRPr sz="2000" b="1">
                <a:ln w="12700">
                  <a:noFill/>
                </a:ln>
                <a:solidFill>
                  <a:schemeClr val="tx1"/>
                </a:solidFill>
                <a:effectLst/>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1323975" y="381000"/>
            <a:ext cx="5867400" cy="40814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Footer Placeholder 4"/>
          <p:cNvSpPr>
            <a:spLocks noGrp="1"/>
          </p:cNvSpPr>
          <p:nvPr>
            <p:ph type="ftr" sz="quarter" idx="10"/>
          </p:nvPr>
        </p:nvSpPr>
        <p:spPr/>
        <p:txBody>
          <a:bodyPr/>
          <a:lstStyle>
            <a:lvl1pPr>
              <a:defRPr/>
            </a:lvl1pPr>
          </a:lstStyle>
          <a:p>
            <a:pPr>
              <a:defRPr/>
            </a:pPr>
            <a:endParaRPr lang="ru-RU"/>
          </a:p>
        </p:txBody>
      </p:sp>
      <p:sp>
        <p:nvSpPr>
          <p:cNvPr id="6" name="Slide Number Placeholder 5"/>
          <p:cNvSpPr>
            <a:spLocks noGrp="1"/>
          </p:cNvSpPr>
          <p:nvPr>
            <p:ph type="sldNum" sz="quarter" idx="11"/>
          </p:nvPr>
        </p:nvSpPr>
        <p:spPr/>
        <p:txBody>
          <a:bodyPr/>
          <a:lstStyle>
            <a:lvl1pPr>
              <a:defRPr/>
            </a:lvl1pPr>
          </a:lstStyle>
          <a:p>
            <a:pPr>
              <a:defRPr/>
            </a:pPr>
            <a:fld id="{D16B271D-6999-4DA5-87D2-9D76691952BE}" type="slidenum">
              <a:rPr lang="ru-RU"/>
              <a:pPr>
                <a:defRPr/>
              </a:pPr>
              <a:t>‹#›</a:t>
            </a:fld>
            <a:endParaRPr lang="ru-RU"/>
          </a:p>
        </p:txBody>
      </p:sp>
      <p:sp>
        <p:nvSpPr>
          <p:cNvPr id="7" name="Date Placeholder 3"/>
          <p:cNvSpPr>
            <a:spLocks noGrp="1"/>
          </p:cNvSpPr>
          <p:nvPr>
            <p:ph type="dt" sz="half" idx="12"/>
          </p:nvPr>
        </p:nvSpPr>
        <p:spPr/>
        <p:txBody>
          <a:bodyPr/>
          <a:lstStyle>
            <a:lvl1pPr>
              <a:defRPr/>
            </a:lvl1pPr>
          </a:lstStyle>
          <a:p>
            <a:pPr>
              <a:defRPr/>
            </a:pPr>
            <a:fld id="{F388E141-7FFE-4497-B101-7B35978D6A9F}" type="datetimeFigureOut">
              <a:rPr lang="ru-RU"/>
              <a:pPr>
                <a:defRPr/>
              </a:pPr>
              <a:t>06.10.2020</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1033" name="Text Placeholder 2"/>
          <p:cNvSpPr>
            <a:spLocks noGrp="1"/>
          </p:cNvSpPr>
          <p:nvPr>
            <p:ph type="body" idx="1"/>
          </p:nvPr>
        </p:nvSpPr>
        <p:spPr bwMode="auto">
          <a:xfrm>
            <a:off x="1219200" y="838200"/>
            <a:ext cx="7467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5" name="Footer Placeholder 4"/>
          <p:cNvSpPr>
            <a:spLocks noGrp="1"/>
          </p:cNvSpPr>
          <p:nvPr>
            <p:ph type="ftr" sz="quarter" idx="3"/>
          </p:nvPr>
        </p:nvSpPr>
        <p:spPr>
          <a:xfrm>
            <a:off x="1258888" y="6553200"/>
            <a:ext cx="7162800" cy="228600"/>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0000"/>
                    <a:lumOff val="40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2">
                    <a:lumMod val="60000"/>
                    <a:lumOff val="40000"/>
                  </a:schemeClr>
                </a:solidFill>
                <a:latin typeface="+mn-lt"/>
              </a:defRPr>
            </a:lvl1pPr>
          </a:lstStyle>
          <a:p>
            <a:pPr>
              <a:defRPr/>
            </a:pPr>
            <a:fld id="{3E28CA2F-88FD-4F2E-80F1-AD70FF21FDAC}" type="slidenum">
              <a:rPr lang="ru-RU"/>
              <a:pPr>
                <a:defRPr/>
              </a:pPr>
              <a:t>‹#›</a:t>
            </a:fld>
            <a:endParaRPr lang="ru-RU"/>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4" name="Date Placeholder 3"/>
          <p:cNvSpPr>
            <a:spLocks noGrp="1"/>
          </p:cNvSpPr>
          <p:nvPr>
            <p:ph type="dt" sz="half" idx="2"/>
          </p:nvPr>
        </p:nvSpPr>
        <p:spPr>
          <a:xfrm rot="16200000">
            <a:off x="-1198563" y="4821238"/>
            <a:ext cx="2625725" cy="228600"/>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defRPr>
            </a:lvl1pPr>
          </a:lstStyle>
          <a:p>
            <a:pPr>
              <a:defRPr/>
            </a:pPr>
            <a:fld id="{874D8FB1-379F-4304-8394-29788DD2B922}" type="datetimeFigureOut">
              <a:rPr lang="ru-RU"/>
              <a:pPr>
                <a:defRPr/>
              </a:pPr>
              <a:t>06.10.2020</a:t>
            </a:fld>
            <a:endParaRPr lang="ru-RU"/>
          </a:p>
        </p:txBody>
      </p:sp>
    </p:spTree>
  </p:cSld>
  <p:clrMap bg1="lt1" tx1="dk1" bg2="lt2" tx2="dk2" accent1="accent1" accent2="accent2" accent3="accent3" accent4="accent4" accent5="accent5" accent6="accent6" hlink="hlink" folHlink="folHlink"/>
  <p:sldLayoutIdLst>
    <p:sldLayoutId id="2147483756" r:id="rId1"/>
    <p:sldLayoutId id="2147483755" r:id="rId2"/>
    <p:sldLayoutId id="2147483754" r:id="rId3"/>
    <p:sldLayoutId id="2147483753" r:id="rId4"/>
    <p:sldLayoutId id="2147483752" r:id="rId5"/>
    <p:sldLayoutId id="2147483751" r:id="rId6"/>
    <p:sldLayoutId id="2147483750" r:id="rId7"/>
    <p:sldLayoutId id="2147483749" r:id="rId8"/>
    <p:sldLayoutId id="2147483748" r:id="rId9"/>
    <p:sldLayoutId id="2147483747" r:id="rId10"/>
    <p:sldLayoutId id="2147483746"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2996952"/>
            <a:ext cx="7235981" cy="1270993"/>
          </a:xfrm>
        </p:spPr>
        <p:txBody>
          <a:bodyPr/>
          <a:lstStyle/>
          <a:p>
            <a:pPr algn="ctr" eaLnBrk="1" fontAlgn="auto" hangingPunct="1">
              <a:spcAft>
                <a:spcPts val="0"/>
              </a:spcAft>
              <a:defRPr/>
            </a:pPr>
            <a:r>
              <a:rPr lang="ru-RU" sz="5400" dirty="0">
                <a:solidFill>
                  <a:schemeClr val="bg2">
                    <a:lumMod val="10000"/>
                  </a:schemeClr>
                </a:solidFill>
                <a:latin typeface="Times New Roman" panose="02020603050405020304" pitchFamily="18" charset="0"/>
                <a:cs typeface="Times New Roman" panose="02020603050405020304" pitchFamily="18" charset="0"/>
              </a:rPr>
              <a:t>«Великая стагнация» </a:t>
            </a:r>
            <a:r>
              <a:rPr lang="ru-RU" sz="5400" dirty="0" smtClean="0">
                <a:solidFill>
                  <a:schemeClr val="bg2">
                    <a:lumMod val="10000"/>
                  </a:schemeClr>
                </a:solidFill>
                <a:latin typeface="Times New Roman" panose="02020603050405020304" pitchFamily="18" charset="0"/>
                <a:cs typeface="Times New Roman" panose="02020603050405020304" pitchFamily="18" charset="0"/>
              </a:rPr>
              <a:t/>
            </a:r>
            <a:br>
              <a:rPr lang="ru-RU" sz="5400" dirty="0" smtClean="0">
                <a:solidFill>
                  <a:schemeClr val="bg2">
                    <a:lumMod val="10000"/>
                  </a:schemeClr>
                </a:solidFill>
                <a:latin typeface="Times New Roman" panose="02020603050405020304" pitchFamily="18" charset="0"/>
                <a:cs typeface="Times New Roman" panose="02020603050405020304" pitchFamily="18" charset="0"/>
              </a:rPr>
            </a:br>
            <a:r>
              <a:rPr lang="ru-RU" sz="5400" dirty="0" smtClean="0">
                <a:solidFill>
                  <a:schemeClr val="bg2">
                    <a:lumMod val="10000"/>
                  </a:schemeClr>
                </a:solidFill>
                <a:latin typeface="Times New Roman" panose="02020603050405020304" pitchFamily="18" charset="0"/>
                <a:cs typeface="Times New Roman" panose="02020603050405020304" pitchFamily="18" charset="0"/>
              </a:rPr>
              <a:t>и </a:t>
            </a:r>
            <a:r>
              <a:rPr lang="ru-RU" sz="5400" dirty="0">
                <a:solidFill>
                  <a:schemeClr val="bg2">
                    <a:lumMod val="10000"/>
                  </a:schemeClr>
                </a:solidFill>
                <a:latin typeface="Times New Roman" panose="02020603050405020304" pitchFamily="18" charset="0"/>
                <a:cs typeface="Times New Roman" panose="02020603050405020304" pitchFamily="18" charset="0"/>
              </a:rPr>
              <a:t>кризис Европы</a:t>
            </a:r>
          </a:p>
        </p:txBody>
      </p:sp>
      <p:sp>
        <p:nvSpPr>
          <p:cNvPr id="13314" name="Подзаголовок 2"/>
          <p:cNvSpPr>
            <a:spLocks noGrp="1"/>
          </p:cNvSpPr>
          <p:nvPr>
            <p:ph type="subTitle" idx="1"/>
          </p:nvPr>
        </p:nvSpPr>
        <p:spPr>
          <a:xfrm>
            <a:off x="1476375" y="765175"/>
            <a:ext cx="5759450" cy="747713"/>
          </a:xfrm>
        </p:spPr>
        <p:txBody>
          <a:bodyPr/>
          <a:lstStyle/>
          <a:p>
            <a:pPr eaLnBrk="1" hangingPunct="1">
              <a:lnSpc>
                <a:spcPct val="90000"/>
              </a:lnSpc>
            </a:pPr>
            <a:r>
              <a:rPr lang="ru-RU" sz="2000" i="1" smtClean="0">
                <a:solidFill>
                  <a:srgbClr val="1C1511"/>
                </a:solidFill>
                <a:latin typeface="Times New Roman" pitchFamily="18" charset="0"/>
                <a:cs typeface="Times New Roman" pitchFamily="18" charset="0"/>
              </a:rPr>
              <a:t>П.Толмачев. Материалы лекции по курсу «Международные экономические отношения</a:t>
            </a:r>
            <a:r>
              <a:rPr lang="ru-RU" i="1" smtClean="0">
                <a:solidFill>
                  <a:srgbClr val="1C1511"/>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2392" y="188640"/>
            <a:ext cx="8748464" cy="850106"/>
          </a:xfrm>
        </p:spPr>
        <p:txBody>
          <a:bodyPr/>
          <a:lstStyle/>
          <a:p>
            <a:pPr eaLnBrk="1" fontAlgn="auto" hangingPunct="1">
              <a:spcAft>
                <a:spcPts val="0"/>
              </a:spcAft>
              <a:defRPr/>
            </a:pPr>
            <a:r>
              <a:rPr lang="ru-RU" sz="4000" dirty="0">
                <a:solidFill>
                  <a:schemeClr val="bg2">
                    <a:lumMod val="10000"/>
                  </a:schemeClr>
                </a:solidFill>
              </a:rPr>
              <a:t>Теория «цепочек стоимости»</a:t>
            </a:r>
          </a:p>
        </p:txBody>
      </p:sp>
      <p:sp>
        <p:nvSpPr>
          <p:cNvPr id="3" name="Объект 2"/>
          <p:cNvSpPr>
            <a:spLocks noGrp="1"/>
          </p:cNvSpPr>
          <p:nvPr>
            <p:ph idx="1"/>
          </p:nvPr>
        </p:nvSpPr>
        <p:spPr>
          <a:xfrm>
            <a:off x="250825" y="1196975"/>
            <a:ext cx="8220075" cy="5516563"/>
          </a:xfrm>
        </p:spPr>
        <p:txBody>
          <a:bodyPr rtlCol="0">
            <a:noAutofit/>
          </a:bodyPr>
          <a:lstStyle/>
          <a:p>
            <a:pPr marL="0" indent="0" algn="just" eaLnBrk="1" fontAlgn="auto" hangingPunct="1">
              <a:spcBef>
                <a:spcPts val="0"/>
              </a:spcBef>
              <a:spcAft>
                <a:spcPts val="0"/>
              </a:spcAft>
              <a:buFont typeface="Arial" pitchFamily="34" charset="0"/>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Эти процессы определили движение мировой экономики к современному кризису. В основе этого процесса лежат изменения в положении наемного труда. Доля заработной платы в ВВП стран — членов ОЭСР устойчиво снижается с начала 1980-х </a:t>
            </a:r>
            <a:r>
              <a:rPr lang="ru-RU" sz="2000" dirty="0" smtClean="0">
                <a:solidFill>
                  <a:schemeClr val="bg2">
                    <a:lumMod val="10000"/>
                  </a:schemeClr>
                </a:solidFill>
                <a:latin typeface="Times New Roman" panose="02020603050405020304" pitchFamily="18" charset="0"/>
                <a:cs typeface="Times New Roman" panose="02020603050405020304" pitchFamily="18" charset="0"/>
              </a:rPr>
              <a:t>гг. </a:t>
            </a:r>
            <a:r>
              <a:rPr lang="ru-RU" sz="2000" dirty="0">
                <a:solidFill>
                  <a:schemeClr val="bg2">
                    <a:lumMod val="10000"/>
                  </a:schemeClr>
                </a:solidFill>
                <a:latin typeface="Times New Roman" panose="02020603050405020304" pitchFamily="18" charset="0"/>
                <a:cs typeface="Times New Roman" panose="02020603050405020304" pitchFamily="18" charset="0"/>
              </a:rPr>
              <a:t>В результате рост производственных мощностей в мире не сопровождается соответствующим приростом мирового совокупного спроса. По этой причине начиная с 1980- х гг. наблюдается систематическое падение загрузки производственных мощностей в развитых капиталистических странах </a:t>
            </a:r>
            <a:r>
              <a:rPr lang="ru-RU" sz="2000" dirty="0" smtClean="0">
                <a:solidFill>
                  <a:schemeClr val="bg2">
                    <a:lumMod val="10000"/>
                  </a:schemeClr>
                </a:solidFill>
                <a:latin typeface="Times New Roman" panose="02020603050405020304" pitchFamily="18" charset="0"/>
                <a:cs typeface="Times New Roman" panose="02020603050405020304" pitchFamily="18" charset="0"/>
              </a:rPr>
              <a:t>и </a:t>
            </a:r>
            <a:r>
              <a:rPr lang="ru-RU" sz="2000" dirty="0">
                <a:solidFill>
                  <a:schemeClr val="bg2">
                    <a:lumMod val="10000"/>
                  </a:schemeClr>
                </a:solidFill>
                <a:latin typeface="Times New Roman" panose="02020603050405020304" pitchFamily="18" charset="0"/>
                <a:cs typeface="Times New Roman" panose="02020603050405020304" pitchFamily="18" charset="0"/>
              </a:rPr>
              <a:t>во всем мире. Это означает падение доходности инвестиций в реальное производство, на фоне чего еще больше растет привлекательность финансово-спекулятивных операций. Производственные инвестиции снижаются, и темпы роста мирового ВВП в реальном выражении также </a:t>
            </a:r>
            <a:r>
              <a:rPr lang="ru-RU" sz="2000" dirty="0" smtClean="0">
                <a:solidFill>
                  <a:schemeClr val="bg2">
                    <a:lumMod val="10000"/>
                  </a:schemeClr>
                </a:solidFill>
                <a:latin typeface="Times New Roman" panose="02020603050405020304" pitchFamily="18" charset="0"/>
                <a:cs typeface="Times New Roman" panose="02020603050405020304" pitchFamily="18" charset="0"/>
              </a:rPr>
              <a:t>падают. </a:t>
            </a:r>
            <a:r>
              <a:rPr lang="ru-RU" sz="2000" dirty="0">
                <a:solidFill>
                  <a:schemeClr val="bg2">
                    <a:lumMod val="10000"/>
                  </a:schemeClr>
                </a:solidFill>
                <a:latin typeface="Times New Roman" panose="02020603050405020304" pitchFamily="18" charset="0"/>
                <a:cs typeface="Times New Roman" panose="02020603050405020304" pitchFamily="18" charset="0"/>
              </a:rPr>
              <a:t>Возникает порочный круг, когда противоречия капитализма временно преодолевают за счет усиления эксплуатации периферии, что еще больше подрывает его эффективность. Именно эта логика и лежит в основе современного мирового экономического кризиса. В ее рамках развиваются и проблемы еврозоны.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5937800" cy="706090"/>
          </a:xfrm>
        </p:spPr>
        <p:txBody>
          <a:bodyPr/>
          <a:lstStyle/>
          <a:p>
            <a:pPr eaLnBrk="1" fontAlgn="auto" hangingPunct="1">
              <a:spcAft>
                <a:spcPts val="0"/>
              </a:spcAft>
              <a:defRPr/>
            </a:pPr>
            <a:r>
              <a:rPr lang="ru-RU" sz="4000" dirty="0">
                <a:solidFill>
                  <a:schemeClr val="bg2">
                    <a:lumMod val="10000"/>
                  </a:schemeClr>
                </a:solidFill>
              </a:rPr>
              <a:t>Отношения Север — Юг внутри еврозоны</a:t>
            </a:r>
          </a:p>
        </p:txBody>
      </p:sp>
      <p:sp>
        <p:nvSpPr>
          <p:cNvPr id="3" name="Объект 2"/>
          <p:cNvSpPr>
            <a:spLocks noGrp="1"/>
          </p:cNvSpPr>
          <p:nvPr>
            <p:ph idx="1"/>
          </p:nvPr>
        </p:nvSpPr>
        <p:spPr>
          <a:xfrm>
            <a:off x="250825" y="1268413"/>
            <a:ext cx="8220075" cy="5445125"/>
          </a:xfrm>
        </p:spPr>
        <p:txBody>
          <a:bodyPr rtlCol="0">
            <a:noAutofit/>
          </a:bodyPr>
          <a:lstStyle/>
          <a:p>
            <a:pPr marL="0" indent="0" algn="just" eaLnBrk="1" fontAlgn="auto" hangingPunct="1">
              <a:spcBef>
                <a:spcPts val="0"/>
              </a:spcBef>
              <a:spcAft>
                <a:spcPts val="0"/>
              </a:spcAft>
              <a:buFont typeface="Arial" pitchFamily="34" charset="0"/>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Главной проблемой еврозоны, предопределившей ее движение к нынешнему кризису, составляет глубокое неравенство регионов и стран внутри интеграционного объединения. Неравномерность развития различных регионов была предопределена самим расширением зоны европейской интеграции. Шесть стран-основательниц «Общего рынка» — Бельгия, Франция, Германия, Италия, Люксембург и Нидерланды — обладали сходным уровнем социально-экономического развития. Таков был результат их принадлежности к «центру» европейского капитализма примерно в течение двух предыдущих столетий. Последующее расширение объединения породило «две скорости» интеграции. Новые члены с развитыми капиталистическими экономиками — Великобритания, Дания, Швейцария, Финляндия и Австрия — демонстрировали высокие темпы промышленного роста и быстро встраивались в «общий рынок». А вот такие страны с относительно менее развитой промышленностью, как Испания, Греция, Ирландия и Португалия, интегрировались значительно труднее. В результате возникла проблема неравенства в развитии стран внутри </a:t>
            </a:r>
            <a:r>
              <a:rPr lang="ru-RU" sz="2000" dirty="0" smtClean="0">
                <a:solidFill>
                  <a:schemeClr val="bg2">
                    <a:lumMod val="10000"/>
                  </a:schemeClr>
                </a:solidFill>
                <a:latin typeface="Times New Roman" panose="02020603050405020304" pitchFamily="18" charset="0"/>
                <a:cs typeface="Times New Roman" panose="02020603050405020304" pitchFamily="18" charset="0"/>
              </a:rPr>
              <a:t>ЕС.</a:t>
            </a:r>
            <a:endParaRPr lang="ru-RU" sz="2000" dirty="0">
              <a:solidFill>
                <a:schemeClr val="bg2">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5937800" cy="706090"/>
          </a:xfrm>
        </p:spPr>
        <p:txBody>
          <a:bodyPr/>
          <a:lstStyle/>
          <a:p>
            <a:pPr eaLnBrk="1" fontAlgn="auto" hangingPunct="1">
              <a:spcAft>
                <a:spcPts val="0"/>
              </a:spcAft>
              <a:defRPr/>
            </a:pPr>
            <a:r>
              <a:rPr lang="ru-RU" sz="4000" dirty="0">
                <a:solidFill>
                  <a:schemeClr val="bg2">
                    <a:lumMod val="10000"/>
                  </a:schemeClr>
                </a:solidFill>
              </a:rPr>
              <a:t>Отношения Север — Юг внутри еврозоны</a:t>
            </a:r>
          </a:p>
        </p:txBody>
      </p:sp>
      <p:sp>
        <p:nvSpPr>
          <p:cNvPr id="3" name="Объект 2"/>
          <p:cNvSpPr>
            <a:spLocks noGrp="1"/>
          </p:cNvSpPr>
          <p:nvPr>
            <p:ph idx="1"/>
          </p:nvPr>
        </p:nvSpPr>
        <p:spPr>
          <a:xfrm>
            <a:off x="250825" y="1268413"/>
            <a:ext cx="8220075" cy="5445125"/>
          </a:xfrm>
        </p:spPr>
        <p:txBody>
          <a:bodyPr rtlCol="0">
            <a:noAutofit/>
          </a:bodyPr>
          <a:lstStyle/>
          <a:p>
            <a:pPr marL="0" indent="0" algn="just" eaLnBrk="1" fontAlgn="auto" hangingPunct="1">
              <a:spcBef>
                <a:spcPts val="0"/>
              </a:spcBef>
              <a:spcAft>
                <a:spcPts val="0"/>
              </a:spcAft>
              <a:buFont typeface="Arial" pitchFamily="34" charset="0"/>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Прием восточно-европейских стран, начавшийся в 2004 г., назвали «большим взрывом» европейской интеграции. Эти страны характеризовались высоким уровнем социального неравенства. С их вступлением в ЕС разрыв в развитии старых и новых членов стал очевиден [14]. Обратимся к рисунку, приводящему данные о </a:t>
            </a:r>
            <a:r>
              <a:rPr lang="ru-RU" sz="2000" dirty="0" err="1">
                <a:solidFill>
                  <a:schemeClr val="bg2">
                    <a:lumMod val="10000"/>
                  </a:schemeClr>
                </a:solidFill>
                <a:latin typeface="Times New Roman" panose="02020603050405020304" pitchFamily="18" charset="0"/>
                <a:cs typeface="Times New Roman" panose="02020603050405020304" pitchFamily="18" charset="0"/>
              </a:rPr>
              <a:t>подушевом</a:t>
            </a:r>
            <a:r>
              <a:rPr lang="ru-RU" sz="2000" dirty="0">
                <a:solidFill>
                  <a:schemeClr val="bg2">
                    <a:lumMod val="10000"/>
                  </a:schemeClr>
                </a:solidFill>
                <a:latin typeface="Times New Roman" panose="02020603050405020304" pitchFamily="18" charset="0"/>
                <a:cs typeface="Times New Roman" panose="02020603050405020304" pitchFamily="18" charset="0"/>
              </a:rPr>
              <a:t> ВВП в некоторых странах еврозоны. Данные свидетельствуют, что в странах юга Европы, в которых разыгрался долговой кризис, ВВП на душу населения меньше, чем в среднем по еврозоне. В то же время этот показатель для Германии заметно выше. Таким образом, различия в уровне развития стран-участниц европейской интеграции не исчезли. Значит, сам механизм интеграции не способствовал преодолению этих различий.</a:t>
            </a:r>
          </a:p>
          <a:p>
            <a:pPr marL="0" indent="0" algn="just" eaLnBrk="1" fontAlgn="auto" hangingPunct="1">
              <a:spcBef>
                <a:spcPts val="0"/>
              </a:spcBef>
              <a:spcAft>
                <a:spcPts val="0"/>
              </a:spcAft>
              <a:buFont typeface="Arial" pitchFamily="34" charset="0"/>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Это неудивительно. Ведь сам переход к единой валюте закреплял неравное положение стран внутри объединения. Новые члены ЕС — включая ее юг и восток — должны были соответствовать критериям вступления. Ради этого им приходилось фиксировать высокий обменный курс своих национальных валют к евро.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5937800" cy="706090"/>
          </a:xfrm>
        </p:spPr>
        <p:txBody>
          <a:bodyPr/>
          <a:lstStyle/>
          <a:p>
            <a:pPr eaLnBrk="1" fontAlgn="auto" hangingPunct="1">
              <a:spcAft>
                <a:spcPts val="0"/>
              </a:spcAft>
              <a:defRPr/>
            </a:pPr>
            <a:r>
              <a:rPr lang="ru-RU" sz="4000" dirty="0">
                <a:solidFill>
                  <a:schemeClr val="bg2">
                    <a:lumMod val="10000"/>
                  </a:schemeClr>
                </a:solidFill>
              </a:rPr>
              <a:t>Отношения Север — Юг внутри еврозоны</a:t>
            </a:r>
          </a:p>
        </p:txBody>
      </p:sp>
      <p:pic>
        <p:nvPicPr>
          <p:cNvPr id="25602" name="Picture 2"/>
          <p:cNvPicPr>
            <a:picLocks noChangeAspect="1" noChangeArrowheads="1"/>
          </p:cNvPicPr>
          <p:nvPr/>
        </p:nvPicPr>
        <p:blipFill>
          <a:blip r:embed="rId2"/>
          <a:srcRect/>
          <a:stretch>
            <a:fillRect/>
          </a:stretch>
        </p:blipFill>
        <p:spPr bwMode="auto">
          <a:xfrm>
            <a:off x="323850" y="1484313"/>
            <a:ext cx="7993063" cy="48704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5937800" cy="706090"/>
          </a:xfrm>
        </p:spPr>
        <p:txBody>
          <a:bodyPr/>
          <a:lstStyle/>
          <a:p>
            <a:pPr eaLnBrk="1" fontAlgn="auto" hangingPunct="1">
              <a:spcAft>
                <a:spcPts val="0"/>
              </a:spcAft>
              <a:defRPr/>
            </a:pPr>
            <a:r>
              <a:rPr lang="ru-RU" sz="4000" dirty="0">
                <a:solidFill>
                  <a:schemeClr val="bg2">
                    <a:lumMod val="10000"/>
                  </a:schemeClr>
                </a:solidFill>
              </a:rPr>
              <a:t>Отношения Север — Юг внутри еврозоны</a:t>
            </a:r>
          </a:p>
        </p:txBody>
      </p:sp>
      <p:sp>
        <p:nvSpPr>
          <p:cNvPr id="3" name="Объект 2"/>
          <p:cNvSpPr>
            <a:spLocks noGrp="1"/>
          </p:cNvSpPr>
          <p:nvPr>
            <p:ph idx="1"/>
          </p:nvPr>
        </p:nvSpPr>
        <p:spPr>
          <a:xfrm>
            <a:off x="250825" y="1268413"/>
            <a:ext cx="8220075" cy="5445125"/>
          </a:xfrm>
        </p:spPr>
        <p:txBody>
          <a:bodyPr rtlCol="0">
            <a:noAutofit/>
          </a:bodyPr>
          <a:lstStyle/>
          <a:p>
            <a:pPr marL="0" indent="0" algn="just" eaLnBrk="1" fontAlgn="auto" hangingPunct="1">
              <a:spcBef>
                <a:spcPts val="0"/>
              </a:spcBef>
              <a:spcAft>
                <a:spcPts val="0"/>
              </a:spcAft>
              <a:buFont typeface="Arial" pitchFamily="34" charset="0"/>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Считалось, что данная мера необходима для сдерживания инфляции. Это неизбежно означало подрыв конкурентоспособности этих стран на мировом рынке. Таким путем искусственно закреплялось положение, когда новые члены еврозоны специализируются на экспорте более </a:t>
            </a:r>
            <a:r>
              <a:rPr lang="ru-RU" sz="2000" dirty="0" err="1">
                <a:solidFill>
                  <a:schemeClr val="bg2">
                    <a:lumMod val="10000"/>
                  </a:schemeClr>
                </a:solidFill>
                <a:latin typeface="Times New Roman" panose="02020603050405020304" pitchFamily="18" charset="0"/>
                <a:cs typeface="Times New Roman" panose="02020603050405020304" pitchFamily="18" charset="0"/>
              </a:rPr>
              <a:t>трудозатратных</a:t>
            </a:r>
            <a:r>
              <a:rPr lang="ru-RU" sz="2000" dirty="0">
                <a:solidFill>
                  <a:schemeClr val="bg2">
                    <a:lumMod val="10000"/>
                  </a:schemeClr>
                </a:solidFill>
                <a:latin typeface="Times New Roman" panose="02020603050405020304" pitchFamily="18" charset="0"/>
                <a:cs typeface="Times New Roman" panose="02020603050405020304" pitchFamily="18" charset="0"/>
              </a:rPr>
              <a:t> товаров, ввозя из стран — старых членов союза капиталоемкие товары с высокой добавленной стоимостью. В результате происходил быстрый рост экспорта товаров и капиталов с Севера на Юг и </a:t>
            </a:r>
            <a:r>
              <a:rPr lang="ru-RU" sz="2000" dirty="0" smtClean="0">
                <a:solidFill>
                  <a:schemeClr val="bg2">
                    <a:lumMod val="10000"/>
                  </a:schemeClr>
                </a:solidFill>
                <a:latin typeface="Times New Roman" panose="02020603050405020304" pitchFamily="18" charset="0"/>
                <a:cs typeface="Times New Roman" panose="02020603050405020304" pitchFamily="18" charset="0"/>
              </a:rPr>
              <a:t>Восток. </a:t>
            </a:r>
            <a:r>
              <a:rPr lang="ru-RU" sz="2000" dirty="0">
                <a:solidFill>
                  <a:schemeClr val="bg2">
                    <a:lumMod val="10000"/>
                  </a:schemeClr>
                </a:solidFill>
                <a:latin typeface="Times New Roman" panose="02020603050405020304" pitchFamily="18" charset="0"/>
                <a:cs typeface="Times New Roman" panose="02020603050405020304" pitchFamily="18" charset="0"/>
              </a:rPr>
              <a:t>Последствия этого положения хорошо видны на примере роли двигателя </a:t>
            </a:r>
            <a:r>
              <a:rPr lang="ru-RU" sz="2000" dirty="0" err="1">
                <a:solidFill>
                  <a:schemeClr val="bg2">
                    <a:lumMod val="10000"/>
                  </a:schemeClr>
                </a:solidFill>
                <a:latin typeface="Times New Roman" panose="02020603050405020304" pitchFamily="18" charset="0"/>
                <a:cs typeface="Times New Roman" panose="02020603050405020304" pitchFamily="18" charset="0"/>
              </a:rPr>
              <a:t>евроинтеграции</a:t>
            </a:r>
            <a:r>
              <a:rPr lang="ru-RU" sz="2000" dirty="0">
                <a:solidFill>
                  <a:schemeClr val="bg2">
                    <a:lumMod val="10000"/>
                  </a:schemeClr>
                </a:solidFill>
                <a:latin typeface="Times New Roman" panose="02020603050405020304" pitchFamily="18" charset="0"/>
                <a:cs typeface="Times New Roman" panose="02020603050405020304" pitchFamily="18" charset="0"/>
              </a:rPr>
              <a:t> — Германии — в экономике Старого Света. С падением «железного занавеса» Германия начала перенос </a:t>
            </a:r>
            <a:r>
              <a:rPr lang="ru-RU" sz="2000" dirty="0" err="1">
                <a:solidFill>
                  <a:schemeClr val="bg2">
                    <a:lumMod val="10000"/>
                  </a:schemeClr>
                </a:solidFill>
                <a:latin typeface="Times New Roman" panose="02020603050405020304" pitchFamily="18" charset="0"/>
                <a:cs typeface="Times New Roman" panose="02020603050405020304" pitchFamily="18" charset="0"/>
              </a:rPr>
              <a:t>трудозатратного</a:t>
            </a:r>
            <a:r>
              <a:rPr lang="ru-RU" sz="2000" dirty="0">
                <a:solidFill>
                  <a:schemeClr val="bg2">
                    <a:lumMod val="10000"/>
                  </a:schemeClr>
                </a:solidFill>
                <a:latin typeface="Times New Roman" panose="02020603050405020304" pitchFamily="18" charset="0"/>
                <a:cs typeface="Times New Roman" panose="02020603050405020304" pitchFamily="18" charset="0"/>
              </a:rPr>
              <a:t> производства в Восточную Европу, пользуясь тем, что в наследство от «времен социализма» в этом регионе осталась квалифицированная, но дешевая рабочая </a:t>
            </a:r>
            <a:r>
              <a:rPr lang="ru-RU" sz="2000" dirty="0" smtClean="0">
                <a:solidFill>
                  <a:schemeClr val="bg2">
                    <a:lumMod val="10000"/>
                  </a:schemeClr>
                </a:solidFill>
                <a:latin typeface="Times New Roman" panose="02020603050405020304" pitchFamily="18" charset="0"/>
                <a:cs typeface="Times New Roman" panose="02020603050405020304" pitchFamily="18" charset="0"/>
              </a:rPr>
              <a:t>сила. </a:t>
            </a:r>
            <a:endParaRPr lang="ru-RU" sz="2000" dirty="0">
              <a:solidFill>
                <a:schemeClr val="bg2">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5937800" cy="706090"/>
          </a:xfrm>
        </p:spPr>
        <p:txBody>
          <a:bodyPr/>
          <a:lstStyle/>
          <a:p>
            <a:pPr eaLnBrk="1" fontAlgn="auto" hangingPunct="1">
              <a:spcAft>
                <a:spcPts val="0"/>
              </a:spcAft>
              <a:defRPr/>
            </a:pPr>
            <a:r>
              <a:rPr lang="ru-RU" sz="4000" dirty="0">
                <a:solidFill>
                  <a:schemeClr val="bg2">
                    <a:lumMod val="10000"/>
                  </a:schemeClr>
                </a:solidFill>
              </a:rPr>
              <a:t>Отношения Север — Юг внутри еврозоны</a:t>
            </a:r>
          </a:p>
        </p:txBody>
      </p:sp>
      <p:sp>
        <p:nvSpPr>
          <p:cNvPr id="3" name="Объект 2"/>
          <p:cNvSpPr>
            <a:spLocks noGrp="1"/>
          </p:cNvSpPr>
          <p:nvPr>
            <p:ph idx="1"/>
          </p:nvPr>
        </p:nvSpPr>
        <p:spPr>
          <a:xfrm>
            <a:off x="250825" y="1268413"/>
            <a:ext cx="8220075" cy="5445125"/>
          </a:xfrm>
        </p:spPr>
        <p:txBody>
          <a:bodyPr rtlCol="0">
            <a:noAutofit/>
          </a:bodyPr>
          <a:lstStyle/>
          <a:p>
            <a:pPr marL="0" indent="0" algn="just" eaLnBrk="1" fontAlgn="auto" hangingPunct="1">
              <a:spcBef>
                <a:spcPts val="0"/>
              </a:spcBef>
              <a:spcAft>
                <a:spcPts val="0"/>
              </a:spcAft>
              <a:buFont typeface="Arial" pitchFamily="34" charset="0"/>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С 1994 г. наибольшая доля немецких прямых иностранных инвестиций была переориентирована на страны Восточной Европы. Это обусловило снижение реальной заработной платы в Германии и усиление конкурентоспособности немецких товаров на мировом рынке. Представленные данные показывают, как еврозона двигалась к кризису 2008 г. На графиках хорошо видно, что в то время, как в Германии заработная плата в реальном выражении сдерживалась и даже снижалась, в странах юга Европы она росла. Правда, росла она по отношению к гораздо более низкой базе. Сама возможность этого роста была связана с валютно-финансовыми отношениями в еврозоне, о чем будет сказано ниже. На данном этапе обсуждения проблемы важно подчеркнуть, что благодаря переносу производства в Восточную Европу Германия смогла обеспечить предпосылки для наращивания экспорта в страны юга.</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a:srcRect/>
          <a:stretch>
            <a:fillRect/>
          </a:stretch>
        </p:blipFill>
        <p:spPr bwMode="auto">
          <a:xfrm>
            <a:off x="755650" y="1125538"/>
            <a:ext cx="7632700" cy="5591175"/>
          </a:xfrm>
          <a:prstGeom prst="rect">
            <a:avLst/>
          </a:prstGeom>
          <a:noFill/>
          <a:ln w="9525">
            <a:noFill/>
            <a:miter lim="800000"/>
            <a:headEnd/>
            <a:tailEnd/>
          </a:ln>
        </p:spPr>
      </p:pic>
      <p:sp>
        <p:nvSpPr>
          <p:cNvPr id="2" name="Заголовок 1"/>
          <p:cNvSpPr>
            <a:spLocks noGrp="1"/>
          </p:cNvSpPr>
          <p:nvPr>
            <p:ph type="title"/>
          </p:nvPr>
        </p:nvSpPr>
        <p:spPr>
          <a:xfrm>
            <a:off x="539552" y="548680"/>
            <a:ext cx="5937800" cy="706090"/>
          </a:xfrm>
        </p:spPr>
        <p:txBody>
          <a:bodyPr/>
          <a:lstStyle/>
          <a:p>
            <a:pPr eaLnBrk="1" fontAlgn="auto" hangingPunct="1">
              <a:spcAft>
                <a:spcPts val="0"/>
              </a:spcAft>
              <a:defRPr/>
            </a:pPr>
            <a:r>
              <a:rPr lang="ru-RU" sz="4000" dirty="0">
                <a:solidFill>
                  <a:schemeClr val="bg2">
                    <a:lumMod val="10000"/>
                  </a:schemeClr>
                </a:solidFill>
              </a:rPr>
              <a:t>Отношения Север — Юг внутри еврозоны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5937800" cy="706090"/>
          </a:xfrm>
        </p:spPr>
        <p:txBody>
          <a:bodyPr/>
          <a:lstStyle/>
          <a:p>
            <a:pPr eaLnBrk="1" fontAlgn="auto" hangingPunct="1">
              <a:spcAft>
                <a:spcPts val="0"/>
              </a:spcAft>
              <a:defRPr/>
            </a:pPr>
            <a:r>
              <a:rPr lang="ru-RU" sz="4000" dirty="0">
                <a:solidFill>
                  <a:schemeClr val="bg2">
                    <a:lumMod val="10000"/>
                  </a:schemeClr>
                </a:solidFill>
              </a:rPr>
              <a:t>Отношения Север — Юг внутри еврозоны</a:t>
            </a:r>
          </a:p>
        </p:txBody>
      </p:sp>
      <p:sp>
        <p:nvSpPr>
          <p:cNvPr id="3" name="Объект 2"/>
          <p:cNvSpPr>
            <a:spLocks noGrp="1"/>
          </p:cNvSpPr>
          <p:nvPr>
            <p:ph idx="1"/>
          </p:nvPr>
        </p:nvSpPr>
        <p:spPr>
          <a:xfrm>
            <a:off x="250825" y="1268413"/>
            <a:ext cx="8220075" cy="5445125"/>
          </a:xfrm>
        </p:spPr>
        <p:txBody>
          <a:bodyPr rtlCol="0">
            <a:noAutofit/>
          </a:bodyPr>
          <a:lstStyle/>
          <a:p>
            <a:pPr marL="0" indent="0" algn="just" eaLnBrk="1" fontAlgn="auto" hangingPunct="1">
              <a:spcBef>
                <a:spcPts val="0"/>
              </a:spcBef>
              <a:spcAft>
                <a:spcPts val="0"/>
              </a:spcAft>
              <a:buFont typeface="Arial" pitchFamily="34" charset="0"/>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Рисунок отражает сальдо платежного баланса Германии и стран юга еврозоны. На графиках хорошо видно, что в течение почти двух десятилетий превышение поступления средств над их оттоком для Германии непрерывно росло. Это обусловлено, прежде всего, соотношением экспорта и импорта товаров. В то же время сальдо платежного баланса стран юга еврозоны устойчиво тяготеет к нулю. Такой результат отражает неравенство условий конкуренции, на котором покоится нынешняя модель </a:t>
            </a:r>
            <a:r>
              <a:rPr lang="ru-RU" sz="2000" dirty="0" err="1">
                <a:solidFill>
                  <a:schemeClr val="bg2">
                    <a:lumMod val="10000"/>
                  </a:schemeClr>
                </a:solidFill>
                <a:latin typeface="Times New Roman" panose="02020603050405020304" pitchFamily="18" charset="0"/>
                <a:cs typeface="Times New Roman" panose="02020603050405020304" pitchFamily="18" charset="0"/>
              </a:rPr>
              <a:t>евроинтеграции</a:t>
            </a:r>
            <a:r>
              <a:rPr lang="ru-RU" sz="2000" dirty="0">
                <a:solidFill>
                  <a:schemeClr val="bg2">
                    <a:lumMod val="10000"/>
                  </a:schemeClr>
                </a:solidFill>
                <a:latin typeface="Times New Roman" panose="02020603050405020304" pitchFamily="18" charset="0"/>
                <a:cs typeface="Times New Roman" panose="02020603050405020304" pitchFamily="18" charset="0"/>
              </a:rPr>
              <a:t>. В странах юга еврозоны в результате действия этих условий произошла значительная </a:t>
            </a:r>
            <a:r>
              <a:rPr lang="ru-RU" sz="2000" dirty="0" err="1">
                <a:solidFill>
                  <a:schemeClr val="bg2">
                    <a:lumMod val="10000"/>
                  </a:schemeClr>
                </a:solidFill>
                <a:latin typeface="Times New Roman" panose="02020603050405020304" pitchFamily="18" charset="0"/>
                <a:cs typeface="Times New Roman" panose="02020603050405020304" pitchFamily="18" charset="0"/>
              </a:rPr>
              <a:t>деиндустриализация</a:t>
            </a:r>
            <a:r>
              <a:rPr lang="ru-RU" sz="2000" dirty="0">
                <a:solidFill>
                  <a:schemeClr val="bg2">
                    <a:lumMod val="10000"/>
                  </a:schemeClr>
                </a:solidFill>
                <a:latin typeface="Times New Roman" panose="02020603050405020304" pitchFamily="18" charset="0"/>
                <a:cs typeface="Times New Roman" panose="02020603050405020304" pitchFamily="18" charset="0"/>
              </a:rPr>
              <a:t>. Она была неизбежна, когда промышленность этих стран столкнулась с конкуренцией со стороны более эффективной немецкой промышленности. Однако этот результат нельзя списать на слепые силы рынка, т.к. большая эффективность немецких компаний отражает в том числе и преимущества эксплуатации более дешевого труда восточноевропейских стран.</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5937800" cy="706090"/>
          </a:xfrm>
        </p:spPr>
        <p:txBody>
          <a:bodyPr/>
          <a:lstStyle/>
          <a:p>
            <a:pPr eaLnBrk="1" fontAlgn="auto" hangingPunct="1">
              <a:spcAft>
                <a:spcPts val="0"/>
              </a:spcAft>
              <a:defRPr/>
            </a:pPr>
            <a:r>
              <a:rPr lang="ru-RU" sz="4000" dirty="0">
                <a:solidFill>
                  <a:schemeClr val="bg2">
                    <a:lumMod val="10000"/>
                  </a:schemeClr>
                </a:solidFill>
              </a:rPr>
              <a:t>Отношения Север — Юг внутри еврозоны</a:t>
            </a:r>
          </a:p>
        </p:txBody>
      </p:sp>
      <p:sp>
        <p:nvSpPr>
          <p:cNvPr id="30722" name="Объект 3"/>
          <p:cNvSpPr>
            <a:spLocks noGrp="1"/>
          </p:cNvSpPr>
          <p:nvPr>
            <p:ph idx="1"/>
          </p:nvPr>
        </p:nvSpPr>
        <p:spPr/>
        <p:txBody>
          <a:bodyPr/>
          <a:lstStyle/>
          <a:p>
            <a:pPr eaLnBrk="1" hangingPunct="1"/>
            <a:endParaRPr lang="ru-RU" smtClean="0"/>
          </a:p>
        </p:txBody>
      </p:sp>
      <p:pic>
        <p:nvPicPr>
          <p:cNvPr id="30723" name="Picture 2" descr="http://freeconomy.ru/wp-content/uploads/2019/08/I-a-bGG_a-b_4.jpg"/>
          <p:cNvPicPr>
            <a:picLocks noChangeAspect="1" noChangeArrowheads="1"/>
          </p:cNvPicPr>
          <p:nvPr/>
        </p:nvPicPr>
        <p:blipFill>
          <a:blip r:embed="rId2"/>
          <a:srcRect/>
          <a:stretch>
            <a:fillRect/>
          </a:stretch>
        </p:blipFill>
        <p:spPr bwMode="auto">
          <a:xfrm>
            <a:off x="539750" y="1514475"/>
            <a:ext cx="7704138" cy="53244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5937800" cy="706090"/>
          </a:xfrm>
        </p:spPr>
        <p:txBody>
          <a:bodyPr/>
          <a:lstStyle/>
          <a:p>
            <a:pPr eaLnBrk="1" fontAlgn="auto" hangingPunct="1">
              <a:spcAft>
                <a:spcPts val="0"/>
              </a:spcAft>
              <a:defRPr/>
            </a:pPr>
            <a:r>
              <a:rPr lang="ru-RU" sz="4000" dirty="0">
                <a:solidFill>
                  <a:schemeClr val="bg2">
                    <a:lumMod val="10000"/>
                  </a:schemeClr>
                </a:solidFill>
              </a:rPr>
              <a:t>Отношения Север — Юг внутри еврозоны</a:t>
            </a:r>
          </a:p>
        </p:txBody>
      </p:sp>
      <p:sp>
        <p:nvSpPr>
          <p:cNvPr id="3" name="Объект 2"/>
          <p:cNvSpPr>
            <a:spLocks noGrp="1"/>
          </p:cNvSpPr>
          <p:nvPr>
            <p:ph idx="1"/>
          </p:nvPr>
        </p:nvSpPr>
        <p:spPr>
          <a:xfrm>
            <a:off x="250825" y="1268413"/>
            <a:ext cx="8220075" cy="5445125"/>
          </a:xfrm>
        </p:spPr>
        <p:txBody>
          <a:bodyPr rtlCol="0">
            <a:noAutofit/>
          </a:bodyPr>
          <a:lstStyle/>
          <a:p>
            <a:pPr marL="0" indent="0" algn="just" eaLnBrk="1" fontAlgn="auto" hangingPunct="1">
              <a:spcBef>
                <a:spcPts val="0"/>
              </a:spcBef>
              <a:spcAft>
                <a:spcPts val="0"/>
              </a:spcAft>
              <a:buFont typeface="Arial" pitchFamily="34" charset="0"/>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Такое развитие грозило массовой безработицей, падением уровня жизни, социальными потрясениями. Такой ход событий не только подрывал своеобразную «витрину капитализма», которой стал Евросоюз, но и грозил затруднить дальнейшее наращивание экспорта из Германии. Этому воспрепятствовала валютно-финансовая политика ЕС. Германия начала выдавать кредиты и делать значительные инвестиции в ценные бумаги своих внешнеторговых партнеров. Эта политика финансировалась за счет росшего активного сальдо платежного баланса. Примеру немецких финансовых кругов последовали и финансовые структуры других стран. Таким образом, возраставший отток средств из стран юга Европы компенсировался столь же непрерывно повышавшимся импортом капитала, прежде всего, из Германии. Именно на этой основе происходил рост государственной, корпоративной и потребительской задолженности юга Европы. Именно такую природу имел настоящий бум потребительского кредита в этих странах накануне кризиса. Таким путем Германия способствовала расширению емкости рынка для своего возраставшего экспорта.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748464" cy="850106"/>
          </a:xfrm>
        </p:spPr>
        <p:txBody>
          <a:bodyPr/>
          <a:lstStyle/>
          <a:p>
            <a:pPr eaLnBrk="1" fontAlgn="auto" hangingPunct="1">
              <a:spcAft>
                <a:spcPts val="0"/>
              </a:spcAft>
              <a:defRPr/>
            </a:pPr>
            <a:r>
              <a:rPr lang="ru-RU" sz="4000" dirty="0">
                <a:solidFill>
                  <a:schemeClr val="bg2">
                    <a:lumMod val="10000"/>
                  </a:schemeClr>
                </a:solidFill>
              </a:rPr>
              <a:t>Конфликтная природа глобализации</a:t>
            </a:r>
          </a:p>
        </p:txBody>
      </p:sp>
      <p:sp>
        <p:nvSpPr>
          <p:cNvPr id="3" name="Объект 2"/>
          <p:cNvSpPr>
            <a:spLocks noGrp="1"/>
          </p:cNvSpPr>
          <p:nvPr>
            <p:ph idx="1"/>
          </p:nvPr>
        </p:nvSpPr>
        <p:spPr>
          <a:xfrm>
            <a:off x="179388" y="981075"/>
            <a:ext cx="8220075" cy="5876925"/>
          </a:xfrm>
        </p:spPr>
        <p:txBody>
          <a:bodyPr rtlCol="0">
            <a:noAutofit/>
          </a:bodyPr>
          <a:lstStyle/>
          <a:p>
            <a:pPr marL="0" indent="0" algn="just" eaLnBrk="1" fontAlgn="auto" hangingPunct="1">
              <a:spcBef>
                <a:spcPts val="0"/>
              </a:spcBef>
              <a:spcAft>
                <a:spcPts val="0"/>
              </a:spcAft>
              <a:buFont typeface="Arial" pitchFamily="34" charset="0"/>
              <a:buNone/>
              <a:defRPr/>
            </a:pPr>
            <a:r>
              <a:rPr lang="ru-RU" sz="1900" dirty="0">
                <a:solidFill>
                  <a:schemeClr val="bg2">
                    <a:lumMod val="10000"/>
                  </a:schemeClr>
                </a:solidFill>
                <a:latin typeface="Times New Roman" panose="02020603050405020304" pitchFamily="18" charset="0"/>
                <a:cs typeface="Times New Roman" panose="02020603050405020304" pitchFamily="18" charset="0"/>
              </a:rPr>
              <a:t>Прошло </a:t>
            </a:r>
            <a:r>
              <a:rPr lang="ru-RU" sz="1900" dirty="0" smtClean="0">
                <a:solidFill>
                  <a:schemeClr val="bg2">
                    <a:lumMod val="10000"/>
                  </a:schemeClr>
                </a:solidFill>
                <a:latin typeface="Times New Roman" panose="02020603050405020304" pitchFamily="18" charset="0"/>
                <a:cs typeface="Times New Roman" panose="02020603050405020304" pitchFamily="18" charset="0"/>
              </a:rPr>
              <a:t>10 </a:t>
            </a:r>
            <a:r>
              <a:rPr lang="ru-RU" sz="1900" dirty="0">
                <a:solidFill>
                  <a:schemeClr val="bg2">
                    <a:lumMod val="10000"/>
                  </a:schemeClr>
                </a:solidFill>
                <a:latin typeface="Times New Roman" panose="02020603050405020304" pitchFamily="18" charset="0"/>
                <a:cs typeface="Times New Roman" panose="02020603050405020304" pitchFamily="18" charset="0"/>
              </a:rPr>
              <a:t>лет с момента мирового финансового краха 2008 г., за которым последовал т.н. «Великий спад», продолжавшийся до 2010 г. Это был «момент истины» для современной глобализации, раскрывший ее глубоко конфликтную природу. </a:t>
            </a:r>
            <a:endParaRPr lang="ru-RU" sz="1900" dirty="0" smtClean="0">
              <a:solidFill>
                <a:schemeClr val="bg2">
                  <a:lumMod val="10000"/>
                </a:schemeClr>
              </a:solidFill>
              <a:latin typeface="Times New Roman" panose="02020603050405020304" pitchFamily="18" charset="0"/>
              <a:cs typeface="Times New Roman" panose="02020603050405020304" pitchFamily="18" charset="0"/>
            </a:endParaRPr>
          </a:p>
          <a:p>
            <a:pPr marL="0" indent="0" algn="just" eaLnBrk="1" fontAlgn="auto" hangingPunct="1">
              <a:spcBef>
                <a:spcPts val="0"/>
              </a:spcBef>
              <a:spcAft>
                <a:spcPts val="0"/>
              </a:spcAft>
              <a:buFont typeface="Arial" pitchFamily="34" charset="0"/>
              <a:buNone/>
              <a:defRPr/>
            </a:pPr>
            <a:endParaRPr lang="ru-RU" sz="1900" dirty="0" smtClean="0">
              <a:solidFill>
                <a:schemeClr val="bg2">
                  <a:lumMod val="10000"/>
                </a:schemeClr>
              </a:solidFill>
              <a:latin typeface="Times New Roman" panose="02020603050405020304" pitchFamily="18" charset="0"/>
              <a:cs typeface="Times New Roman" panose="02020603050405020304" pitchFamily="18" charset="0"/>
            </a:endParaRPr>
          </a:p>
          <a:p>
            <a:pPr marL="0" indent="0" algn="just" eaLnBrk="1" fontAlgn="auto" hangingPunct="1">
              <a:spcBef>
                <a:spcPts val="0"/>
              </a:spcBef>
              <a:spcAft>
                <a:spcPts val="0"/>
              </a:spcAft>
              <a:buFont typeface="Arial" pitchFamily="34" charset="0"/>
              <a:buNone/>
              <a:defRPr/>
            </a:pPr>
            <a:r>
              <a:rPr lang="ru-RU" sz="1900" dirty="0" smtClean="0">
                <a:solidFill>
                  <a:schemeClr val="bg2">
                    <a:lumMod val="10000"/>
                  </a:schemeClr>
                </a:solidFill>
                <a:latin typeface="Times New Roman" panose="02020603050405020304" pitchFamily="18" charset="0"/>
                <a:cs typeface="Times New Roman" panose="02020603050405020304" pitchFamily="18" charset="0"/>
              </a:rPr>
              <a:t>С </a:t>
            </a:r>
            <a:r>
              <a:rPr lang="ru-RU" sz="1900" dirty="0">
                <a:solidFill>
                  <a:schemeClr val="bg2">
                    <a:lumMod val="10000"/>
                  </a:schemeClr>
                </a:solidFill>
                <a:latin typeface="Times New Roman" panose="02020603050405020304" pitchFamily="18" charset="0"/>
                <a:cs typeface="Times New Roman" panose="02020603050405020304" pitchFamily="18" charset="0"/>
              </a:rPr>
              <a:t>тех пор мировая экономика вступила в период т.н. «Великой стагнации», которая </a:t>
            </a:r>
            <a:r>
              <a:rPr lang="ru-RU" sz="1900" dirty="0" smtClean="0">
                <a:solidFill>
                  <a:schemeClr val="bg2">
                    <a:lumMod val="10000"/>
                  </a:schemeClr>
                </a:solidFill>
                <a:latin typeface="Times New Roman" panose="02020603050405020304" pitchFamily="18" charset="0"/>
                <a:cs typeface="Times New Roman" panose="02020603050405020304" pitchFamily="18" charset="0"/>
              </a:rPr>
              <a:t>характеризуется: </a:t>
            </a:r>
          </a:p>
          <a:p>
            <a:pPr indent="0" algn="just" eaLnBrk="1" fontAlgn="auto" hangingPunct="1">
              <a:spcBef>
                <a:spcPts val="0"/>
              </a:spcBef>
              <a:spcAft>
                <a:spcPts val="0"/>
              </a:spcAft>
              <a:buFontTx/>
              <a:buChar char="-"/>
              <a:defRPr/>
            </a:pPr>
            <a:r>
              <a:rPr lang="ru-RU" sz="1900" dirty="0" smtClean="0">
                <a:solidFill>
                  <a:schemeClr val="bg2">
                    <a:lumMod val="10000"/>
                  </a:schemeClr>
                </a:solidFill>
                <a:latin typeface="Times New Roman" panose="02020603050405020304" pitchFamily="18" charset="0"/>
                <a:cs typeface="Times New Roman" panose="02020603050405020304" pitchFamily="18" charset="0"/>
              </a:rPr>
              <a:t>низкими </a:t>
            </a:r>
            <a:r>
              <a:rPr lang="ru-RU" sz="1900" dirty="0">
                <a:solidFill>
                  <a:schemeClr val="bg2">
                    <a:lumMod val="10000"/>
                  </a:schemeClr>
                </a:solidFill>
                <a:latin typeface="Times New Roman" panose="02020603050405020304" pitchFamily="18" charset="0"/>
                <a:cs typeface="Times New Roman" panose="02020603050405020304" pitchFamily="18" charset="0"/>
              </a:rPr>
              <a:t>темпами экономического </a:t>
            </a:r>
            <a:r>
              <a:rPr lang="ru-RU" sz="1900" dirty="0" smtClean="0">
                <a:solidFill>
                  <a:schemeClr val="bg2">
                    <a:lumMod val="10000"/>
                  </a:schemeClr>
                </a:solidFill>
                <a:latin typeface="Times New Roman" panose="02020603050405020304" pitchFamily="18" charset="0"/>
                <a:cs typeface="Times New Roman" panose="02020603050405020304" pitchFamily="18" charset="0"/>
              </a:rPr>
              <a:t>роста;</a:t>
            </a:r>
          </a:p>
          <a:p>
            <a:pPr indent="0" algn="just" eaLnBrk="1" fontAlgn="auto" hangingPunct="1">
              <a:spcBef>
                <a:spcPts val="0"/>
              </a:spcBef>
              <a:spcAft>
                <a:spcPts val="0"/>
              </a:spcAft>
              <a:buFontTx/>
              <a:buChar char="-"/>
              <a:defRPr/>
            </a:pPr>
            <a:r>
              <a:rPr lang="ru-RU" sz="1900" dirty="0" smtClean="0">
                <a:solidFill>
                  <a:schemeClr val="bg2">
                    <a:lumMod val="10000"/>
                  </a:schemeClr>
                </a:solidFill>
                <a:latin typeface="Times New Roman" panose="02020603050405020304" pitchFamily="18" charset="0"/>
                <a:cs typeface="Times New Roman" panose="02020603050405020304" pitchFamily="18" charset="0"/>
              </a:rPr>
              <a:t>нарастанием </a:t>
            </a:r>
            <a:r>
              <a:rPr lang="ru-RU" sz="1900" dirty="0">
                <a:solidFill>
                  <a:schemeClr val="bg2">
                    <a:lumMod val="10000"/>
                  </a:schemeClr>
                </a:solidFill>
                <a:latin typeface="Times New Roman" panose="02020603050405020304" pitchFamily="18" charset="0"/>
                <a:cs typeface="Times New Roman" panose="02020603050405020304" pitchFamily="18" charset="0"/>
              </a:rPr>
              <a:t>финансовой и социально-экономической </a:t>
            </a:r>
            <a:r>
              <a:rPr lang="ru-RU" sz="1900" dirty="0" smtClean="0">
                <a:solidFill>
                  <a:schemeClr val="bg2">
                    <a:lumMod val="10000"/>
                  </a:schemeClr>
                </a:solidFill>
                <a:latin typeface="Times New Roman" panose="02020603050405020304" pitchFamily="18" charset="0"/>
                <a:cs typeface="Times New Roman" panose="02020603050405020304" pitchFamily="18" charset="0"/>
              </a:rPr>
              <a:t>нестабильности;</a:t>
            </a:r>
          </a:p>
          <a:p>
            <a:pPr indent="0" algn="just" eaLnBrk="1" fontAlgn="auto" hangingPunct="1">
              <a:spcBef>
                <a:spcPts val="0"/>
              </a:spcBef>
              <a:spcAft>
                <a:spcPts val="0"/>
              </a:spcAft>
              <a:buFontTx/>
              <a:buChar char="-"/>
              <a:defRPr/>
            </a:pPr>
            <a:r>
              <a:rPr lang="ru-RU" sz="1900" dirty="0" smtClean="0">
                <a:solidFill>
                  <a:schemeClr val="bg2">
                    <a:lumMod val="10000"/>
                  </a:schemeClr>
                </a:solidFill>
                <a:latin typeface="Times New Roman" panose="02020603050405020304" pitchFamily="18" charset="0"/>
                <a:cs typeface="Times New Roman" panose="02020603050405020304" pitchFamily="18" charset="0"/>
              </a:rPr>
              <a:t> </a:t>
            </a:r>
            <a:r>
              <a:rPr lang="ru-RU" sz="1900" dirty="0">
                <a:solidFill>
                  <a:schemeClr val="bg2">
                    <a:lumMod val="10000"/>
                  </a:schemeClr>
                </a:solidFill>
                <a:latin typeface="Times New Roman" panose="02020603050405020304" pitchFamily="18" charset="0"/>
                <a:cs typeface="Times New Roman" panose="02020603050405020304" pitchFamily="18" charset="0"/>
              </a:rPr>
              <a:t>увеличением социального </a:t>
            </a:r>
            <a:r>
              <a:rPr lang="ru-RU" sz="1900" dirty="0" smtClean="0">
                <a:solidFill>
                  <a:schemeClr val="bg2">
                    <a:lumMod val="10000"/>
                  </a:schemeClr>
                </a:solidFill>
                <a:latin typeface="Times New Roman" panose="02020603050405020304" pitchFamily="18" charset="0"/>
                <a:cs typeface="Times New Roman" panose="02020603050405020304" pitchFamily="18" charset="0"/>
              </a:rPr>
              <a:t>неравенства;</a:t>
            </a:r>
          </a:p>
          <a:p>
            <a:pPr indent="0" algn="just" eaLnBrk="1" fontAlgn="auto" hangingPunct="1">
              <a:spcBef>
                <a:spcPts val="0"/>
              </a:spcBef>
              <a:spcAft>
                <a:spcPts val="0"/>
              </a:spcAft>
              <a:buFontTx/>
              <a:buChar char="-"/>
              <a:defRPr/>
            </a:pPr>
            <a:r>
              <a:rPr lang="ru-RU" sz="1900" dirty="0" smtClean="0">
                <a:solidFill>
                  <a:schemeClr val="bg2">
                    <a:lumMod val="10000"/>
                  </a:schemeClr>
                </a:solidFill>
                <a:latin typeface="Times New Roman" panose="02020603050405020304" pitchFamily="18" charset="0"/>
                <a:cs typeface="Times New Roman" panose="02020603050405020304" pitchFamily="18" charset="0"/>
              </a:rPr>
              <a:t>усилением </a:t>
            </a:r>
            <a:r>
              <a:rPr lang="ru-RU" sz="1900" dirty="0">
                <a:solidFill>
                  <a:schemeClr val="bg2">
                    <a:lumMod val="10000"/>
                  </a:schemeClr>
                </a:solidFill>
                <a:latin typeface="Times New Roman" panose="02020603050405020304" pitchFamily="18" charset="0"/>
                <a:cs typeface="Times New Roman" panose="02020603050405020304" pitchFamily="18" charset="0"/>
              </a:rPr>
              <a:t>международных конфликтов. </a:t>
            </a:r>
            <a:endParaRPr lang="ru-RU" sz="1900" dirty="0" smtClean="0">
              <a:solidFill>
                <a:schemeClr val="bg2">
                  <a:lumMod val="10000"/>
                </a:schemeClr>
              </a:solidFill>
              <a:latin typeface="Times New Roman" panose="02020603050405020304" pitchFamily="18" charset="0"/>
              <a:cs typeface="Times New Roman" panose="02020603050405020304" pitchFamily="18" charset="0"/>
            </a:endParaRPr>
          </a:p>
          <a:p>
            <a:pPr indent="0" algn="just" eaLnBrk="1" fontAlgn="auto" hangingPunct="1">
              <a:spcBef>
                <a:spcPts val="0"/>
              </a:spcBef>
              <a:spcAft>
                <a:spcPts val="0"/>
              </a:spcAft>
              <a:buFontTx/>
              <a:buChar char="-"/>
              <a:defRPr/>
            </a:pPr>
            <a:endParaRPr lang="ru-RU" sz="1900" dirty="0" smtClean="0">
              <a:solidFill>
                <a:schemeClr val="bg2">
                  <a:lumMod val="10000"/>
                </a:schemeClr>
              </a:solidFill>
              <a:latin typeface="Times New Roman" panose="02020603050405020304" pitchFamily="18" charset="0"/>
              <a:cs typeface="Times New Roman" panose="02020603050405020304" pitchFamily="18" charset="0"/>
            </a:endParaRPr>
          </a:p>
          <a:p>
            <a:pPr marL="0" indent="0" algn="just" eaLnBrk="1" fontAlgn="auto" hangingPunct="1">
              <a:spcBef>
                <a:spcPts val="0"/>
              </a:spcBef>
              <a:spcAft>
                <a:spcPts val="0"/>
              </a:spcAft>
              <a:buFont typeface="Arial" pitchFamily="34" charset="0"/>
              <a:buNone/>
              <a:defRPr/>
            </a:pPr>
            <a:r>
              <a:rPr lang="ru-RU" sz="1900" dirty="0" smtClean="0">
                <a:solidFill>
                  <a:schemeClr val="bg2">
                    <a:lumMod val="10000"/>
                  </a:schemeClr>
                </a:solidFill>
                <a:latin typeface="Times New Roman" panose="02020603050405020304" pitchFamily="18" charset="0"/>
                <a:cs typeface="Times New Roman" panose="02020603050405020304" pitchFamily="18" charset="0"/>
              </a:rPr>
              <a:t>Не </a:t>
            </a:r>
            <a:r>
              <a:rPr lang="ru-RU" sz="1900" dirty="0">
                <a:solidFill>
                  <a:schemeClr val="bg2">
                    <a:lumMod val="10000"/>
                  </a:schemeClr>
                </a:solidFill>
                <a:latin typeface="Times New Roman" panose="02020603050405020304" pitchFamily="18" charset="0"/>
                <a:cs typeface="Times New Roman" panose="02020603050405020304" pitchFamily="18" charset="0"/>
              </a:rPr>
              <a:t>обошли эти проблемы и Европейский Союз. Еще недавно он рассматривался в нашей стране как образец равноправного интеграционного объединения, открывающего перед своими членами равные возможности развития. Вступление восточноевропейских стран в этот «клуб избранных» рассматривалось в этих обществах как пропуск в число развитых стран с их высоким уровнем жизни и социальной стабильностью. (Это представление сыграло важную роль и в разжигании украинского кризиса 2013–2014 </a:t>
            </a:r>
            <a:r>
              <a:rPr lang="ru-RU" sz="1900" dirty="0" smtClean="0">
                <a:solidFill>
                  <a:schemeClr val="bg2">
                    <a:lumMod val="10000"/>
                  </a:schemeClr>
                </a:solidFill>
                <a:latin typeface="Times New Roman" panose="02020603050405020304" pitchFamily="18" charset="0"/>
                <a:cs typeface="Times New Roman" panose="02020603050405020304" pitchFamily="18" charset="0"/>
              </a:rPr>
              <a:t>гг.)</a:t>
            </a:r>
            <a:endParaRPr lang="ru-RU" sz="1900" dirty="0">
              <a:solidFill>
                <a:schemeClr val="bg2">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5937800" cy="706090"/>
          </a:xfrm>
        </p:spPr>
        <p:txBody>
          <a:bodyPr/>
          <a:lstStyle/>
          <a:p>
            <a:pPr eaLnBrk="1" fontAlgn="auto" hangingPunct="1">
              <a:spcAft>
                <a:spcPts val="0"/>
              </a:spcAft>
              <a:defRPr/>
            </a:pPr>
            <a:r>
              <a:rPr lang="ru-RU" sz="4000" dirty="0">
                <a:solidFill>
                  <a:schemeClr val="bg2">
                    <a:lumMod val="10000"/>
                  </a:schemeClr>
                </a:solidFill>
              </a:rPr>
              <a:t>Отношения Север — Юг внутри еврозоны</a:t>
            </a:r>
          </a:p>
        </p:txBody>
      </p:sp>
      <p:sp>
        <p:nvSpPr>
          <p:cNvPr id="3" name="Объект 2"/>
          <p:cNvSpPr>
            <a:spLocks noGrp="1"/>
          </p:cNvSpPr>
          <p:nvPr>
            <p:ph idx="1"/>
          </p:nvPr>
        </p:nvSpPr>
        <p:spPr>
          <a:xfrm>
            <a:off x="250825" y="1268413"/>
            <a:ext cx="8220075" cy="5445125"/>
          </a:xfrm>
        </p:spPr>
        <p:txBody>
          <a:bodyPr rtlCol="0">
            <a:noAutofit/>
          </a:bodyPr>
          <a:lstStyle/>
          <a:p>
            <a:pPr marL="0" indent="0" algn="just" eaLnBrk="1" fontAlgn="auto" hangingPunct="1">
              <a:spcBef>
                <a:spcPts val="0"/>
              </a:spcBef>
              <a:spcAft>
                <a:spcPts val="0"/>
              </a:spcAft>
              <a:buFont typeface="Arial" pitchFamily="34" charset="0"/>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Подобный рост в долг не мог продолжаться вечно. После мирового обвала финансовых рынков в 2008 г. приток средств на южную периферию Европы замедлился. Когда платить по долгам стало сложно, угроза дефолта в большей или меньшей мере нависла над Исландией, Грецией, Испанией, Португалией, Италией, Ирландией, Балтийскими странами некоторыми другими государствами. В этом отношении особенно показателен пример Греции. Конечно, проблемы этой страны выходят далеко за пределы чисто финансовой области и связаны с ее непростой историей. Чтобы залечить раны гражданской войны 1946– 1949 гг. и режима «Черных полковников» (1967–1974), правящие классы страны стремились поддерживать систему социальных гарантий. Для ее финансирования активно использовались внешние заимствования. В конце 1990-х гг. произошел подлинный бум иностранных инвестиций на греческих финансовых рынках. Значительную роль в этом процессе играли финансовые круги Германии. Не понимая уязвимости своего положения, греческая буржуазия решила реализовать свои давние амбиции стать гегемоном капиталистических Балкан. На местные финансовые рынки потекли капиталы из Греции.</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5937800" cy="706090"/>
          </a:xfrm>
        </p:spPr>
        <p:txBody>
          <a:bodyPr/>
          <a:lstStyle/>
          <a:p>
            <a:pPr eaLnBrk="1" fontAlgn="auto" hangingPunct="1">
              <a:spcAft>
                <a:spcPts val="0"/>
              </a:spcAft>
              <a:defRPr/>
            </a:pPr>
            <a:r>
              <a:rPr lang="ru-RU" sz="4000" dirty="0">
                <a:solidFill>
                  <a:schemeClr val="bg2">
                    <a:lumMod val="10000"/>
                  </a:schemeClr>
                </a:solidFill>
              </a:rPr>
              <a:t>Отношения Север — Юг внутри еврозоны</a:t>
            </a:r>
          </a:p>
        </p:txBody>
      </p:sp>
      <p:sp>
        <p:nvSpPr>
          <p:cNvPr id="3" name="Объект 2"/>
          <p:cNvSpPr>
            <a:spLocks noGrp="1"/>
          </p:cNvSpPr>
          <p:nvPr>
            <p:ph idx="1"/>
          </p:nvPr>
        </p:nvSpPr>
        <p:spPr>
          <a:xfrm>
            <a:off x="250825" y="1268413"/>
            <a:ext cx="8220075" cy="5445125"/>
          </a:xfrm>
        </p:spPr>
        <p:txBody>
          <a:bodyPr rtlCol="0">
            <a:noAutofit/>
          </a:bodyPr>
          <a:lstStyle/>
          <a:p>
            <a:pPr marL="0" indent="0" algn="just" eaLnBrk="1" fontAlgn="auto" hangingPunct="1">
              <a:spcBef>
                <a:spcPts val="0"/>
              </a:spcBef>
              <a:spcAft>
                <a:spcPts val="0"/>
              </a:spcAft>
              <a:buFont typeface="Arial" pitchFamily="34" charset="0"/>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Когда разразился мировой кризис, оказалось, что вернуть капиталы, вложенные в мираж региональной гегемонии, нельзя, а вот платить внешним кредиторам надо. Разумеется, в 2009 г., когда впервые возникла угроза дефолта этой страны, ей была оказана помощь. Но не из гуманизма, а потому, что дефолт Греции означал бы потери для финансовых кругов старых членов ЕС. В ответ Греция была вынуждена принять требования строжайшей экономии (финансовый аскетизм). Под давлением международных финансовых кругов Греция была вынуждена согласиться на снижение дефицита государственного бюджета за счет урезания государственных расходов, прежде всего на социальные нужды, и повышения налогов.</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5937800" cy="706090"/>
          </a:xfrm>
        </p:spPr>
        <p:txBody>
          <a:bodyPr/>
          <a:lstStyle/>
          <a:p>
            <a:pPr eaLnBrk="1" fontAlgn="auto" hangingPunct="1">
              <a:spcAft>
                <a:spcPts val="0"/>
              </a:spcAft>
              <a:defRPr/>
            </a:pPr>
            <a:r>
              <a:rPr lang="ru-RU" sz="4000" dirty="0">
                <a:solidFill>
                  <a:schemeClr val="bg2">
                    <a:lumMod val="10000"/>
                  </a:schemeClr>
                </a:solidFill>
              </a:rPr>
              <a:t>Отношения Север — Юг внутри еврозоны</a:t>
            </a:r>
          </a:p>
        </p:txBody>
      </p:sp>
      <p:sp>
        <p:nvSpPr>
          <p:cNvPr id="3" name="Объект 2"/>
          <p:cNvSpPr>
            <a:spLocks noGrp="1"/>
          </p:cNvSpPr>
          <p:nvPr>
            <p:ph idx="1"/>
          </p:nvPr>
        </p:nvSpPr>
        <p:spPr>
          <a:xfrm>
            <a:off x="250825" y="1268413"/>
            <a:ext cx="8220075" cy="5445125"/>
          </a:xfrm>
        </p:spPr>
        <p:txBody>
          <a:bodyPr rtlCol="0">
            <a:noAutofit/>
          </a:bodyPr>
          <a:lstStyle/>
          <a:p>
            <a:pPr marL="0" indent="0" algn="just" eaLnBrk="1" fontAlgn="auto" hangingPunct="1">
              <a:spcBef>
                <a:spcPts val="0"/>
              </a:spcBef>
              <a:spcAft>
                <a:spcPts val="0"/>
              </a:spcAft>
              <a:buFont typeface="Arial" pitchFamily="34" charset="0"/>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Подобные меры «финансового аскетизма» навязываются и другим странам юга Европы. Нечего и говорить, что в конечном счете все эти меры оплачиваются рядовыми гражданами. Вернемся, однако, к рисунку, отражающему динамику реальной заработной платы в Германии и странах юга Европы. Представленные на нем данные говорят от том, что 2010 г. был переломным. Как сказано, с конца 1990-х годов и вплоть до глобального кризисного спада 2008–2010 гг. реальная заработная плата в Германии сдерживалась, в то время как на юге Европы непрерывно росла. После 2010 г. роли переменились. Разумеется, это неслучайно. Рост заработной платы в Германии опирается на улучшившееся положение страны в период ее замораживания. Теперь он позволяет смягчать последствия «Великой стагнации». У стран юга Европы никакой «подушки безопасности» на случай кризиса не оказалось. Поэтому они пошли по пути переноса основного бремени кризиса на наемных работников. В то же время экспорт из Германии пока не пострадал. Это связано с финансовой политикой, навязанной югу Европы.</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5937800" cy="706090"/>
          </a:xfrm>
        </p:spPr>
        <p:txBody>
          <a:bodyPr/>
          <a:lstStyle/>
          <a:p>
            <a:pPr eaLnBrk="1" fontAlgn="auto" hangingPunct="1">
              <a:spcAft>
                <a:spcPts val="0"/>
              </a:spcAft>
              <a:defRPr/>
            </a:pPr>
            <a:r>
              <a:rPr lang="ru-RU" sz="4000" dirty="0">
                <a:solidFill>
                  <a:schemeClr val="bg2">
                    <a:lumMod val="10000"/>
                  </a:schemeClr>
                </a:solidFill>
              </a:rPr>
              <a:t>Отношения Север — Юг внутри еврозоны</a:t>
            </a:r>
          </a:p>
        </p:txBody>
      </p:sp>
      <p:pic>
        <p:nvPicPr>
          <p:cNvPr id="35842" name="Picture 2" descr="http://freeconomy.ru/wp-content/uploads/2019/08/I-a-bGG_a-b_5.jpg"/>
          <p:cNvPicPr>
            <a:picLocks noChangeAspect="1" noChangeArrowheads="1"/>
          </p:cNvPicPr>
          <p:nvPr/>
        </p:nvPicPr>
        <p:blipFill>
          <a:blip r:embed="rId2"/>
          <a:srcRect/>
          <a:stretch>
            <a:fillRect/>
          </a:stretch>
        </p:blipFill>
        <p:spPr bwMode="auto">
          <a:xfrm>
            <a:off x="395288" y="1270000"/>
            <a:ext cx="7921625" cy="55911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5937800" cy="706090"/>
          </a:xfrm>
        </p:spPr>
        <p:txBody>
          <a:bodyPr/>
          <a:lstStyle/>
          <a:p>
            <a:pPr eaLnBrk="1" fontAlgn="auto" hangingPunct="1">
              <a:spcAft>
                <a:spcPts val="0"/>
              </a:spcAft>
              <a:defRPr/>
            </a:pPr>
            <a:r>
              <a:rPr lang="ru-RU" sz="4000" dirty="0">
                <a:solidFill>
                  <a:schemeClr val="bg2">
                    <a:lumMod val="10000"/>
                  </a:schemeClr>
                </a:solidFill>
              </a:rPr>
              <a:t>Отношения Север — Юг внутри еврозоны</a:t>
            </a:r>
          </a:p>
        </p:txBody>
      </p:sp>
      <p:sp>
        <p:nvSpPr>
          <p:cNvPr id="3" name="Объект 2"/>
          <p:cNvSpPr>
            <a:spLocks noGrp="1"/>
          </p:cNvSpPr>
          <p:nvPr>
            <p:ph idx="1"/>
          </p:nvPr>
        </p:nvSpPr>
        <p:spPr>
          <a:xfrm>
            <a:off x="250825" y="1268413"/>
            <a:ext cx="8220075" cy="5445125"/>
          </a:xfrm>
        </p:spPr>
        <p:txBody>
          <a:bodyPr rtlCol="0">
            <a:noAutofit/>
          </a:bodyPr>
          <a:lstStyle/>
          <a:p>
            <a:pPr marL="0" indent="0" algn="just" eaLnBrk="1" fontAlgn="auto" hangingPunct="1">
              <a:spcBef>
                <a:spcPts val="0"/>
              </a:spcBef>
              <a:spcAft>
                <a:spcPts val="0"/>
              </a:spcAft>
              <a:buFont typeface="Arial" pitchFamily="34" charset="0"/>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Данный  рисунок показывает динамику государственного консолидированного долга некоторых европейских стран. На графиках хорошо видно, что этот показатель у Германии и Нидерландов (стран Севера) начал снижаться после некоторого роста в 2008–2010 гг. В то же время у стран Юга консолидированный государственный долг в тот же период начал стремительно нарастать. Это значит, что, снижая личное потребление наемных работников, эти страны противодействуют снижению емкости рынка за счет наращивания государственной задолженности.</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0825" y="1268413"/>
            <a:ext cx="8220075" cy="5445125"/>
          </a:xfrm>
        </p:spPr>
        <p:txBody>
          <a:bodyPr rtlCol="0">
            <a:noAutofit/>
          </a:bodyPr>
          <a:lstStyle/>
          <a:p>
            <a:pPr marL="0" indent="0" algn="just" eaLnBrk="1" fontAlgn="auto" hangingPunct="1">
              <a:spcBef>
                <a:spcPts val="0"/>
              </a:spcBef>
              <a:spcAft>
                <a:spcPts val="0"/>
              </a:spcAft>
              <a:buFont typeface="Arial" pitchFamily="34" charset="0"/>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Рассмотренные факты говорят о том, что кризис еврозоны еще далек от своего разрешения. В самом деле, он является органической частью глобального кризиса мировой неолиберальной модели. Она покоится на двух китах: переносе производства из развитых капиталистических стран в регионы мира с низкой оплатой труда и доминировании финансово-спекулятивного капитала над промышленным. Эти два столпа современной мировой экономики тесно связаны и взаимно обусловлены. Именно эксплуатация дешевого труда мировой периферии позволила развитым странам сократить сферу материального производства. С другой стороны, мировые финансовые рынки выполняют важную роль посредников в присвоении доходов, создаваемых населением периферии, крупным капиталом центра.</a:t>
            </a:r>
          </a:p>
          <a:p>
            <a:pPr marL="0" indent="0" algn="just" eaLnBrk="1" fontAlgn="auto" hangingPunct="1">
              <a:spcBef>
                <a:spcPts val="0"/>
              </a:spcBef>
              <a:spcAft>
                <a:spcPts val="0"/>
              </a:spcAft>
              <a:buFont typeface="Arial" pitchFamily="34" charset="0"/>
              <a:buNone/>
              <a:defRPr/>
            </a:pPr>
            <a:endParaRPr lang="ru-RU" sz="2000" dirty="0">
              <a:solidFill>
                <a:schemeClr val="bg2">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0825" y="1268413"/>
            <a:ext cx="8220075" cy="5445125"/>
          </a:xfrm>
        </p:spPr>
        <p:txBody>
          <a:bodyPr rtlCol="0">
            <a:noAutofit/>
          </a:bodyPr>
          <a:lstStyle/>
          <a:p>
            <a:pPr marL="0" indent="0" algn="just" eaLnBrk="1" fontAlgn="auto" hangingPunct="1">
              <a:spcBef>
                <a:spcPts val="0"/>
              </a:spcBef>
              <a:spcAft>
                <a:spcPts val="0"/>
              </a:spcAft>
              <a:buFont typeface="Arial" pitchFamily="34" charset="0"/>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В своеобразной форме данные проблемы проявились в еврозоне. Здесь роль внутренней периферии играют страны юга и востока в отношении старых членов ЕС. Именно поэтому преодоление текущего кризиса интеграционного объединения невозможно без смены самой модели интеграции. Германия, как и другие старые члены ЕС, должна отказаться от своего монопольного и привилегированного положения в пользу ущемленных стран. Если этого не произойдет, еврозону будут ждать новые испытания.</a:t>
            </a:r>
          </a:p>
          <a:p>
            <a:pPr marL="0" indent="0" algn="just" eaLnBrk="1" fontAlgn="auto" hangingPunct="1">
              <a:spcBef>
                <a:spcPts val="0"/>
              </a:spcBef>
              <a:spcAft>
                <a:spcPts val="0"/>
              </a:spcAft>
              <a:buFont typeface="Arial" pitchFamily="34" charset="0"/>
              <a:buNone/>
              <a:defRPr/>
            </a:pPr>
            <a:endParaRPr lang="ru-RU" sz="2000" dirty="0">
              <a:solidFill>
                <a:schemeClr val="bg2">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7704856" cy="706090"/>
          </a:xfrm>
        </p:spPr>
        <p:txBody>
          <a:bodyPr/>
          <a:lstStyle/>
          <a:p>
            <a:pPr eaLnBrk="1" fontAlgn="auto" hangingPunct="1">
              <a:spcAft>
                <a:spcPts val="0"/>
              </a:spcAft>
              <a:defRPr/>
            </a:pPr>
            <a:r>
              <a:rPr lang="ru-RU" sz="4000" dirty="0" smtClean="0">
                <a:solidFill>
                  <a:schemeClr val="bg2">
                    <a:lumMod val="10000"/>
                  </a:schemeClr>
                </a:solidFill>
              </a:rPr>
              <a:t>Библиографический список</a:t>
            </a:r>
            <a:endParaRPr lang="ru-RU" sz="4000" dirty="0">
              <a:solidFill>
                <a:schemeClr val="bg2">
                  <a:lumMod val="10000"/>
                </a:schemeClr>
              </a:solidFill>
            </a:endParaRPr>
          </a:p>
        </p:txBody>
      </p:sp>
      <p:sp>
        <p:nvSpPr>
          <p:cNvPr id="3" name="Объект 2"/>
          <p:cNvSpPr>
            <a:spLocks noGrp="1"/>
          </p:cNvSpPr>
          <p:nvPr>
            <p:ph idx="1"/>
          </p:nvPr>
        </p:nvSpPr>
        <p:spPr>
          <a:xfrm>
            <a:off x="250825" y="692150"/>
            <a:ext cx="8220075" cy="5445125"/>
          </a:xfrm>
        </p:spPr>
        <p:txBody>
          <a:bodyPr rtlCol="0">
            <a:noAutofit/>
          </a:bodyPr>
          <a:lstStyle/>
          <a:p>
            <a:pPr algn="just" eaLnBrk="1" fontAlgn="auto" hangingPunct="1">
              <a:spcBef>
                <a:spcPts val="0"/>
              </a:spcBef>
              <a:spcAft>
                <a:spcPts val="0"/>
              </a:spcAft>
              <a:buFont typeface="+mj-lt"/>
              <a:buAutoNum type="arabicPeriod"/>
              <a:defRPr/>
            </a:pPr>
            <a:r>
              <a:rPr lang="en-US" sz="1600" dirty="0">
                <a:solidFill>
                  <a:schemeClr val="bg2">
                    <a:lumMod val="10000"/>
                  </a:schemeClr>
                </a:solidFill>
                <a:latin typeface="Times New Roman" panose="02020603050405020304" pitchFamily="18" charset="0"/>
                <a:cs typeface="Times New Roman" panose="02020603050405020304" pitchFamily="18" charset="0"/>
              </a:rPr>
              <a:t>The World Bank. Official site. — Global economic prospects. The turning of the tide. — June 2018. — Downloads. — Real GDP growth (%), http://www.worldbank.org/en/publication/global-economic-prospects, last accessed at 03.11.2018.</a:t>
            </a:r>
          </a:p>
          <a:p>
            <a:pPr algn="just" eaLnBrk="1" fontAlgn="auto" hangingPunct="1">
              <a:spcBef>
                <a:spcPts val="0"/>
              </a:spcBef>
              <a:spcAft>
                <a:spcPts val="0"/>
              </a:spcAft>
              <a:buFont typeface="+mj-lt"/>
              <a:buAutoNum type="arabicPeriod"/>
              <a:defRPr/>
            </a:pPr>
            <a:r>
              <a:rPr lang="en-US" sz="1600" dirty="0">
                <a:solidFill>
                  <a:schemeClr val="bg2">
                    <a:lumMod val="10000"/>
                  </a:schemeClr>
                </a:solidFill>
                <a:latin typeface="Times New Roman" panose="02020603050405020304" pitchFamily="18" charset="0"/>
                <a:cs typeface="Times New Roman" panose="02020603050405020304" pitchFamily="18" charset="0"/>
              </a:rPr>
              <a:t>Brenner R. The boom and the bubble. The US and the world economy. — London, New York: Verso, 2003.</a:t>
            </a:r>
          </a:p>
          <a:p>
            <a:pPr algn="just" eaLnBrk="1" fontAlgn="auto" hangingPunct="1">
              <a:spcBef>
                <a:spcPts val="0"/>
              </a:spcBef>
              <a:spcAft>
                <a:spcPts val="0"/>
              </a:spcAft>
              <a:buFont typeface="+mj-lt"/>
              <a:buAutoNum type="arabicPeriod"/>
              <a:defRPr/>
            </a:pPr>
            <a:r>
              <a:rPr lang="en-US" sz="1600" dirty="0" err="1">
                <a:solidFill>
                  <a:schemeClr val="bg2">
                    <a:lumMod val="10000"/>
                  </a:schemeClr>
                </a:solidFill>
                <a:latin typeface="Times New Roman" panose="02020603050405020304" pitchFamily="18" charset="0"/>
                <a:cs typeface="Times New Roman" panose="02020603050405020304" pitchFamily="18" charset="0"/>
              </a:rPr>
              <a:t>Lazonick</a:t>
            </a:r>
            <a:r>
              <a:rPr lang="en-US" sz="1600" dirty="0">
                <a:solidFill>
                  <a:schemeClr val="bg2">
                    <a:lumMod val="10000"/>
                  </a:schemeClr>
                </a:solidFill>
                <a:latin typeface="Times New Roman" panose="02020603050405020304" pitchFamily="18" charset="0"/>
                <a:cs typeface="Times New Roman" panose="02020603050405020304" pitchFamily="18" charset="0"/>
              </a:rPr>
              <a:t> W. and M. O’Sullivan. Maximizing shareholder value: a new ideology for corporate governance // Economy and society. — 2000. — Vol. 29. — No. 1, pp. 13–35.Bair J. (ed.). Frontiers of commodity chain research. — Stanford, Calif.: Stanford University Press, 2009.</a:t>
            </a:r>
          </a:p>
          <a:p>
            <a:pPr algn="just" eaLnBrk="1" fontAlgn="auto" hangingPunct="1">
              <a:spcBef>
                <a:spcPts val="0"/>
              </a:spcBef>
              <a:spcAft>
                <a:spcPts val="0"/>
              </a:spcAft>
              <a:buFont typeface="+mj-lt"/>
              <a:buAutoNum type="arabicPeriod"/>
              <a:defRPr/>
            </a:pPr>
            <a:r>
              <a:rPr lang="en-US" sz="1600" dirty="0">
                <a:solidFill>
                  <a:schemeClr val="bg2">
                    <a:lumMod val="10000"/>
                  </a:schemeClr>
                </a:solidFill>
                <a:latin typeface="Times New Roman" panose="02020603050405020304" pitchFamily="18" charset="0"/>
                <a:cs typeface="Times New Roman" panose="02020603050405020304" pitchFamily="18" charset="0"/>
              </a:rPr>
              <a:t>Ho K. Liquidated. An ethnography of Wall Street. — Durham and London: Duke University Press, 2009.</a:t>
            </a:r>
          </a:p>
          <a:p>
            <a:pPr algn="just" eaLnBrk="1" fontAlgn="auto" hangingPunct="1">
              <a:spcBef>
                <a:spcPts val="0"/>
              </a:spcBef>
              <a:spcAft>
                <a:spcPts val="0"/>
              </a:spcAft>
              <a:buFont typeface="+mj-lt"/>
              <a:buAutoNum type="arabicPeriod"/>
              <a:defRPr/>
            </a:pPr>
            <a:r>
              <a:rPr lang="en-US" sz="1600" dirty="0">
                <a:solidFill>
                  <a:schemeClr val="bg2">
                    <a:lumMod val="10000"/>
                  </a:schemeClr>
                </a:solidFill>
                <a:latin typeface="Times New Roman" panose="02020603050405020304" pitchFamily="18" charset="0"/>
                <a:cs typeface="Times New Roman" panose="02020603050405020304" pitchFamily="18" charset="0"/>
              </a:rPr>
              <a:t>Birch K. and V. </a:t>
            </a:r>
            <a:r>
              <a:rPr lang="en-US" sz="1600" dirty="0" err="1">
                <a:solidFill>
                  <a:schemeClr val="bg2">
                    <a:lumMod val="10000"/>
                  </a:schemeClr>
                </a:solidFill>
                <a:latin typeface="Times New Roman" panose="02020603050405020304" pitchFamily="18" charset="0"/>
                <a:cs typeface="Times New Roman" panose="02020603050405020304" pitchFamily="18" charset="0"/>
              </a:rPr>
              <a:t>Mykhnenko</a:t>
            </a:r>
            <a:r>
              <a:rPr lang="en-US" sz="1600" dirty="0">
                <a:solidFill>
                  <a:schemeClr val="bg2">
                    <a:lumMod val="10000"/>
                  </a:schemeClr>
                </a:solidFill>
                <a:latin typeface="Times New Roman" panose="02020603050405020304" pitchFamily="18" charset="0"/>
                <a:cs typeface="Times New Roman" panose="02020603050405020304" pitchFamily="18" charset="0"/>
              </a:rPr>
              <a:t>. Introduction / Birch K. and V. </a:t>
            </a:r>
            <a:r>
              <a:rPr lang="en-US" sz="1600" dirty="0" err="1">
                <a:solidFill>
                  <a:schemeClr val="bg2">
                    <a:lumMod val="10000"/>
                  </a:schemeClr>
                </a:solidFill>
                <a:latin typeface="Times New Roman" panose="02020603050405020304" pitchFamily="18" charset="0"/>
                <a:cs typeface="Times New Roman" panose="02020603050405020304" pitchFamily="18" charset="0"/>
              </a:rPr>
              <a:t>Mykhnenko</a:t>
            </a:r>
            <a:r>
              <a:rPr lang="en-US" sz="1600" dirty="0">
                <a:solidFill>
                  <a:schemeClr val="bg2">
                    <a:lumMod val="10000"/>
                  </a:schemeClr>
                </a:solidFill>
                <a:latin typeface="Times New Roman" panose="02020603050405020304" pitchFamily="18" charset="0"/>
                <a:cs typeface="Times New Roman" panose="02020603050405020304" pitchFamily="18" charset="0"/>
              </a:rPr>
              <a:t> (eds.). The rise and fall of neoliberalism. The collapse of an economic order? — London, New York: Zed books, 2010.</a:t>
            </a:r>
          </a:p>
          <a:p>
            <a:pPr algn="just" eaLnBrk="1" fontAlgn="auto" hangingPunct="1">
              <a:spcBef>
                <a:spcPts val="0"/>
              </a:spcBef>
              <a:spcAft>
                <a:spcPts val="0"/>
              </a:spcAft>
              <a:buFont typeface="+mj-lt"/>
              <a:buAutoNum type="arabicPeriod"/>
              <a:defRPr/>
            </a:pPr>
            <a:r>
              <a:rPr lang="en-US" sz="1600" dirty="0">
                <a:solidFill>
                  <a:schemeClr val="bg2">
                    <a:lumMod val="10000"/>
                  </a:schemeClr>
                </a:solidFill>
                <a:latin typeface="Times New Roman" panose="02020603050405020304" pitchFamily="18" charset="0"/>
                <a:cs typeface="Times New Roman" panose="02020603050405020304" pitchFamily="18" charset="0"/>
              </a:rPr>
              <a:t>Dicken P. Global shift: reshaping the global economic map in the 21-st century. — London etc.: SAGE publications </a:t>
            </a:r>
            <a:r>
              <a:rPr lang="en-US" sz="1600" dirty="0" err="1">
                <a:solidFill>
                  <a:schemeClr val="bg2">
                    <a:lumMod val="10000"/>
                  </a:schemeClr>
                </a:solidFill>
                <a:latin typeface="Times New Roman" panose="02020603050405020304" pitchFamily="18" charset="0"/>
                <a:cs typeface="Times New Roman" panose="02020603050405020304" pitchFamily="18" charset="0"/>
              </a:rPr>
              <a:t>inc.</a:t>
            </a:r>
            <a:r>
              <a:rPr lang="en-US" sz="1600" dirty="0">
                <a:solidFill>
                  <a:schemeClr val="bg2">
                    <a:lumMod val="10000"/>
                  </a:schemeClr>
                </a:solidFill>
                <a:latin typeface="Times New Roman" panose="02020603050405020304" pitchFamily="18" charset="0"/>
                <a:cs typeface="Times New Roman" panose="02020603050405020304" pitchFamily="18" charset="0"/>
              </a:rPr>
              <a:t>, 2003.</a:t>
            </a:r>
          </a:p>
          <a:p>
            <a:pPr algn="just" eaLnBrk="1" fontAlgn="auto" hangingPunct="1">
              <a:spcBef>
                <a:spcPts val="0"/>
              </a:spcBef>
              <a:spcAft>
                <a:spcPts val="0"/>
              </a:spcAft>
              <a:buFont typeface="+mj-lt"/>
              <a:buAutoNum type="arabicPeriod"/>
              <a:defRPr/>
            </a:pPr>
            <a:r>
              <a:rPr lang="en-US" sz="1600" dirty="0">
                <a:solidFill>
                  <a:schemeClr val="bg2">
                    <a:lumMod val="10000"/>
                  </a:schemeClr>
                </a:solidFill>
                <a:latin typeface="Times New Roman" panose="02020603050405020304" pitchFamily="18" charset="0"/>
                <a:cs typeface="Times New Roman" panose="02020603050405020304" pitchFamily="18" charset="0"/>
              </a:rPr>
              <a:t>Freeman R. What really ails Europe (and America): the doubling of the global workforce // The Globalist. — 2010. — 5 March, http://www.theglobalist.com/storyid.aspx?StoryId=4542, last accessed at 18.11.2018.</a:t>
            </a:r>
          </a:p>
          <a:p>
            <a:pPr algn="just" eaLnBrk="1" fontAlgn="auto" hangingPunct="1">
              <a:spcBef>
                <a:spcPts val="0"/>
              </a:spcBef>
              <a:spcAft>
                <a:spcPts val="0"/>
              </a:spcAft>
              <a:buFont typeface="+mj-lt"/>
              <a:buAutoNum type="arabicPeriod"/>
              <a:defRPr/>
            </a:pPr>
            <a:r>
              <a:rPr lang="en-US" sz="1600" dirty="0" err="1">
                <a:solidFill>
                  <a:schemeClr val="bg2">
                    <a:lumMod val="10000"/>
                  </a:schemeClr>
                </a:solidFill>
                <a:latin typeface="Times New Roman" panose="02020603050405020304" pitchFamily="18" charset="0"/>
                <a:cs typeface="Times New Roman" panose="02020603050405020304" pitchFamily="18" charset="0"/>
              </a:rPr>
              <a:t>Blecker</a:t>
            </a:r>
            <a:r>
              <a:rPr lang="en-US" sz="1600" dirty="0">
                <a:solidFill>
                  <a:schemeClr val="bg2">
                    <a:lumMod val="10000"/>
                  </a:schemeClr>
                </a:solidFill>
                <a:latin typeface="Times New Roman" panose="02020603050405020304" pitchFamily="18" charset="0"/>
                <a:cs typeface="Times New Roman" panose="02020603050405020304" pitchFamily="18" charset="0"/>
              </a:rPr>
              <a:t> R. &amp; </a:t>
            </a:r>
            <a:r>
              <a:rPr lang="en-US" sz="1600" dirty="0" err="1">
                <a:solidFill>
                  <a:schemeClr val="bg2">
                    <a:lumMod val="10000"/>
                  </a:schemeClr>
                </a:solidFill>
                <a:latin typeface="Times New Roman" panose="02020603050405020304" pitchFamily="18" charset="0"/>
                <a:cs typeface="Times New Roman" panose="02020603050405020304" pitchFamily="18" charset="0"/>
              </a:rPr>
              <a:t>Razami</a:t>
            </a:r>
            <a:r>
              <a:rPr lang="en-US" sz="1600" dirty="0">
                <a:solidFill>
                  <a:schemeClr val="bg2">
                    <a:lumMod val="10000"/>
                  </a:schemeClr>
                </a:solidFill>
                <a:latin typeface="Times New Roman" panose="02020603050405020304" pitchFamily="18" charset="0"/>
                <a:cs typeface="Times New Roman" panose="02020603050405020304" pitchFamily="18" charset="0"/>
              </a:rPr>
              <a:t> A. Developing Country Exports of Manufactures: Moving Up the Ladder to Escape the Fallacy of Composition? // American University, Department of Economics, WP 2006–06.</a:t>
            </a:r>
          </a:p>
          <a:p>
            <a:pPr algn="just" eaLnBrk="1" fontAlgn="auto" hangingPunct="1">
              <a:spcBef>
                <a:spcPts val="0"/>
              </a:spcBef>
              <a:spcAft>
                <a:spcPts val="0"/>
              </a:spcAft>
              <a:buFont typeface="+mj-lt"/>
              <a:buAutoNum type="arabicPeriod"/>
              <a:defRPr/>
            </a:pPr>
            <a:r>
              <a:rPr lang="en-US" sz="1600" dirty="0">
                <a:solidFill>
                  <a:schemeClr val="bg2">
                    <a:lumMod val="10000"/>
                  </a:schemeClr>
                </a:solidFill>
                <a:latin typeface="Times New Roman" panose="02020603050405020304" pitchFamily="18" charset="0"/>
                <a:cs typeface="Times New Roman" panose="02020603050405020304" pitchFamily="18" charset="0"/>
              </a:rPr>
              <a:t>Bair J. (ed.). Frontiers of commodity chain research. — Stanford, Calif.: Stanford University Press, 2009.</a:t>
            </a:r>
            <a:endParaRPr lang="ru-RU" sz="1600" dirty="0">
              <a:solidFill>
                <a:schemeClr val="bg2">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bwMode="auto"/>
        <p:txBody>
          <a:bodyPr wrap="square" numCol="1" anchorCtr="0" compatLnSpc="1">
            <a:prstTxWarp prst="textNoShape">
              <a:avLst/>
            </a:prstTxWarp>
          </a:bodyPr>
          <a:lstStyle/>
          <a:p>
            <a:pPr algn="r" eaLnBrk="1" hangingPunct="1"/>
            <a:r>
              <a:rPr lang="ru-RU" sz="800" i="1" smtClean="0">
                <a:ln>
                  <a:noFill/>
                </a:ln>
                <a:solidFill>
                  <a:srgbClr val="1C1511"/>
                </a:solidFill>
                <a:effectLst/>
                <a:latin typeface="Times New Roman" pitchFamily="18" charset="0"/>
                <a:cs typeface="Times New Roman" pitchFamily="18" charset="0"/>
              </a:rPr>
              <a:t>Подготовлено на основе одноименной статьи </a:t>
            </a:r>
            <a:br>
              <a:rPr lang="ru-RU" sz="800" i="1" smtClean="0">
                <a:ln>
                  <a:noFill/>
                </a:ln>
                <a:solidFill>
                  <a:srgbClr val="1C1511"/>
                </a:solidFill>
                <a:effectLst/>
                <a:latin typeface="Times New Roman" pitchFamily="18" charset="0"/>
                <a:cs typeface="Times New Roman" pitchFamily="18" charset="0"/>
              </a:rPr>
            </a:br>
            <a:r>
              <a:rPr lang="ru-RU" sz="800" i="1" smtClean="0">
                <a:ln>
                  <a:noFill/>
                </a:ln>
                <a:solidFill>
                  <a:srgbClr val="1C1511"/>
                </a:solidFill>
                <a:effectLst/>
                <a:latin typeface="Times New Roman" pitchFamily="18" charset="0"/>
                <a:cs typeface="Times New Roman" pitchFamily="18" charset="0"/>
              </a:rPr>
              <a:t>Руслана Дзарасова в журнале </a:t>
            </a:r>
            <a:br>
              <a:rPr lang="ru-RU" sz="800" i="1" smtClean="0">
                <a:ln>
                  <a:noFill/>
                </a:ln>
                <a:solidFill>
                  <a:srgbClr val="1C1511"/>
                </a:solidFill>
                <a:effectLst/>
                <a:latin typeface="Times New Roman" pitchFamily="18" charset="0"/>
                <a:cs typeface="Times New Roman" pitchFamily="18" charset="0"/>
              </a:rPr>
            </a:br>
            <a:r>
              <a:rPr lang="ru-RU" sz="800" i="1" smtClean="0">
                <a:ln>
                  <a:noFill/>
                </a:ln>
                <a:solidFill>
                  <a:srgbClr val="1C1511"/>
                </a:solidFill>
                <a:effectLst/>
                <a:latin typeface="Times New Roman" pitchFamily="18" charset="0"/>
                <a:cs typeface="Times New Roman" pitchFamily="18" charset="0"/>
              </a:rPr>
              <a:t> «Вольная экономика» от 15.08.2019</a:t>
            </a:r>
            <a:br>
              <a:rPr lang="ru-RU" sz="800" i="1" smtClean="0">
                <a:ln>
                  <a:noFill/>
                </a:ln>
                <a:solidFill>
                  <a:srgbClr val="1C1511"/>
                </a:solidFill>
                <a:effectLst/>
                <a:latin typeface="Times New Roman" pitchFamily="18" charset="0"/>
                <a:cs typeface="Times New Roman" pitchFamily="18" charset="0"/>
              </a:rPr>
            </a:br>
            <a:endParaRPr lang="ru-RU" sz="800" i="1" smtClean="0">
              <a:ln>
                <a:noFill/>
              </a:ln>
              <a:solidFill>
                <a:srgbClr val="1C1511"/>
              </a:solidFill>
              <a:effectLst/>
              <a:latin typeface="Times New Roman" pitchFamily="18" charset="0"/>
              <a:cs typeface="Times New Roman" pitchFamily="18" charset="0"/>
            </a:endParaRPr>
          </a:p>
        </p:txBody>
      </p:sp>
      <p:sp>
        <p:nvSpPr>
          <p:cNvPr id="40962" name="Rectangle 3"/>
          <p:cNvSpPr>
            <a:spLocks noGrp="1"/>
          </p:cNvSpPr>
          <p:nvPr>
            <p:ph type="body" idx="1"/>
          </p:nvPr>
        </p:nvSpPr>
        <p:spPr/>
        <p:txBody>
          <a:bodyPr/>
          <a:lstStyle/>
          <a:p>
            <a:pPr eaLnBrk="1" hangingPunct="1"/>
            <a:endParaRPr lang="ru-RU" smtClean="0">
              <a:latin typeface="Arial" charset="0"/>
            </a:endParaRPr>
          </a:p>
          <a:p>
            <a:pPr eaLnBrk="1" hangingPunct="1"/>
            <a:endParaRPr lang="ru-RU" smtClean="0">
              <a:latin typeface="Arial" charset="0"/>
            </a:endParaRPr>
          </a:p>
          <a:p>
            <a:pPr eaLnBrk="1" hangingPunct="1"/>
            <a:endParaRPr lang="ru-RU" smtClean="0">
              <a:latin typeface="Arial" charset="0"/>
            </a:endParaRPr>
          </a:p>
          <a:p>
            <a:pPr eaLnBrk="1" hangingPunct="1"/>
            <a:endParaRPr lang="ru-RU" smtClean="0">
              <a:latin typeface="Arial" charset="0"/>
            </a:endParaRPr>
          </a:p>
          <a:p>
            <a:pPr algn="r" eaLnBrk="1" hangingPunct="1">
              <a:buFont typeface="Arial" charset="0"/>
              <a:buNone/>
            </a:pPr>
            <a:r>
              <a:rPr lang="ru-RU" smtClean="0">
                <a:latin typeface="Arial" charset="0"/>
              </a:rPr>
              <a:t>Есть ли вопросы?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748464" cy="850106"/>
          </a:xfrm>
        </p:spPr>
        <p:txBody>
          <a:bodyPr/>
          <a:lstStyle/>
          <a:p>
            <a:pPr eaLnBrk="1" fontAlgn="auto" hangingPunct="1">
              <a:spcAft>
                <a:spcPts val="0"/>
              </a:spcAft>
              <a:defRPr/>
            </a:pPr>
            <a:r>
              <a:rPr lang="ru-RU" sz="4000" dirty="0">
                <a:solidFill>
                  <a:schemeClr val="bg2">
                    <a:lumMod val="10000"/>
                  </a:schemeClr>
                </a:solidFill>
              </a:rPr>
              <a:t>Конфликтная природа глобализации</a:t>
            </a:r>
          </a:p>
        </p:txBody>
      </p:sp>
      <p:sp>
        <p:nvSpPr>
          <p:cNvPr id="3" name="Объект 2"/>
          <p:cNvSpPr>
            <a:spLocks noGrp="1"/>
          </p:cNvSpPr>
          <p:nvPr>
            <p:ph idx="1"/>
          </p:nvPr>
        </p:nvSpPr>
        <p:spPr>
          <a:xfrm>
            <a:off x="179388" y="981075"/>
            <a:ext cx="8220075" cy="5327650"/>
          </a:xfrm>
        </p:spPr>
        <p:txBody>
          <a:bodyPr rtlCol="0">
            <a:noAutofit/>
          </a:bodyPr>
          <a:lstStyle/>
          <a:p>
            <a:pPr marL="0" indent="0" algn="just" eaLnBrk="1" fontAlgn="auto" hangingPunct="1">
              <a:spcBef>
                <a:spcPts val="0"/>
              </a:spcBef>
              <a:spcAft>
                <a:spcPts val="0"/>
              </a:spcAft>
              <a:buFont typeface="Arial" pitchFamily="34" charset="0"/>
              <a:buNone/>
              <a:defRPr/>
            </a:pPr>
            <a:r>
              <a:rPr lang="ru-RU" sz="2400" dirty="0" smtClean="0">
                <a:solidFill>
                  <a:schemeClr val="bg2">
                    <a:lumMod val="10000"/>
                  </a:schemeClr>
                </a:solidFill>
                <a:latin typeface="Times New Roman" panose="02020603050405020304" pitchFamily="18" charset="0"/>
                <a:cs typeface="Times New Roman" panose="02020603050405020304" pitchFamily="18" charset="0"/>
              </a:rPr>
              <a:t>Однако </a:t>
            </a:r>
            <a:r>
              <a:rPr lang="ru-RU" sz="2400" dirty="0">
                <a:solidFill>
                  <a:schemeClr val="bg2">
                    <a:lumMod val="10000"/>
                  </a:schemeClr>
                </a:solidFill>
                <a:latin typeface="Times New Roman" panose="02020603050405020304" pitchFamily="18" charset="0"/>
                <a:cs typeface="Times New Roman" panose="02020603050405020304" pitchFamily="18" charset="0"/>
              </a:rPr>
              <a:t>кризис десятилетней давности раскрыл совсем другую сторону </a:t>
            </a:r>
            <a:r>
              <a:rPr lang="ru-RU" sz="2400" dirty="0" err="1">
                <a:solidFill>
                  <a:schemeClr val="bg2">
                    <a:lumMod val="10000"/>
                  </a:schemeClr>
                </a:solidFill>
                <a:latin typeface="Times New Roman" panose="02020603050405020304" pitchFamily="18" charset="0"/>
                <a:cs typeface="Times New Roman" panose="02020603050405020304" pitchFamily="18" charset="0"/>
              </a:rPr>
              <a:t>евроинтеграции</a:t>
            </a:r>
            <a:r>
              <a:rPr lang="ru-RU" sz="2400" dirty="0">
                <a:solidFill>
                  <a:schemeClr val="bg2">
                    <a:lumMod val="10000"/>
                  </a:schemeClr>
                </a:solidFill>
                <a:latin typeface="Times New Roman" panose="02020603050405020304" pitchFamily="18" charset="0"/>
                <a:cs typeface="Times New Roman" panose="02020603050405020304" pitchFamily="18" charset="0"/>
              </a:rPr>
              <a:t>. Он показал глубокую разницу в положении старых и новых членов объединения, обнажил наличие внутренних центра и периферии в Европе. Неравные отношения между странами внутри еврозоны стали причиной ее структурных диспропорций, породивших кризис европейской интеграции. Они лишь воспроизводят принципы, на которых покоится глобализация в современном мире.</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1024" y="332656"/>
            <a:ext cx="8748464" cy="850106"/>
          </a:xfrm>
        </p:spPr>
        <p:txBody>
          <a:bodyPr/>
          <a:lstStyle/>
          <a:p>
            <a:pPr eaLnBrk="1" fontAlgn="auto" hangingPunct="1">
              <a:spcAft>
                <a:spcPts val="0"/>
              </a:spcAft>
              <a:defRPr/>
            </a:pPr>
            <a:r>
              <a:rPr lang="ru-RU" sz="4000" dirty="0" err="1">
                <a:solidFill>
                  <a:schemeClr val="bg2">
                    <a:lumMod val="10000"/>
                  </a:schemeClr>
                </a:solidFill>
              </a:rPr>
              <a:t>Центро</a:t>
            </a:r>
            <a:r>
              <a:rPr lang="ru-RU" sz="4000" dirty="0">
                <a:solidFill>
                  <a:schemeClr val="bg2">
                    <a:lumMod val="10000"/>
                  </a:schemeClr>
                </a:solidFill>
              </a:rPr>
              <a:t>-периферические отношения и кризис мировой экономики</a:t>
            </a:r>
          </a:p>
        </p:txBody>
      </p:sp>
      <p:sp>
        <p:nvSpPr>
          <p:cNvPr id="3" name="Объект 2"/>
          <p:cNvSpPr>
            <a:spLocks noGrp="1"/>
          </p:cNvSpPr>
          <p:nvPr>
            <p:ph idx="1"/>
          </p:nvPr>
        </p:nvSpPr>
        <p:spPr>
          <a:xfrm>
            <a:off x="179388" y="1268413"/>
            <a:ext cx="8220075" cy="5445125"/>
          </a:xfrm>
        </p:spPr>
        <p:txBody>
          <a:bodyPr rtlCol="0">
            <a:noAutofit/>
          </a:bodyPr>
          <a:lstStyle/>
          <a:p>
            <a:pPr marL="0" indent="0" algn="just" eaLnBrk="1" fontAlgn="auto" hangingPunct="1">
              <a:spcBef>
                <a:spcPts val="0"/>
              </a:spcBef>
              <a:spcAft>
                <a:spcPts val="0"/>
              </a:spcAft>
              <a:buFont typeface="Arial" pitchFamily="34" charset="0"/>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В 2010-е годы экономический рост в мире возобновился. Однако вывод о том, что кризис преодолен, был бы преждевременным. «Великая стагнация» продолжается. Она проявляется в низких темпах роста и еще больше — в их неустойчивости. Обратимся к таблице, содержащей оценки «Всемирного банка», касающиеся темпов роста мировой экономики.</a:t>
            </a:r>
          </a:p>
          <a:p>
            <a:pPr marL="0" indent="0" algn="just" eaLnBrk="1" fontAlgn="auto" hangingPunct="1">
              <a:spcBef>
                <a:spcPts val="0"/>
              </a:spcBef>
              <a:spcAft>
                <a:spcPts val="0"/>
              </a:spcAft>
              <a:buFont typeface="Arial" pitchFamily="34" charset="0"/>
              <a:buNone/>
              <a:defRPr/>
            </a:pPr>
            <a:endParaRPr lang="ru-RU" sz="1900"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16387" name="Picture 2"/>
          <p:cNvPicPr>
            <a:picLocks noChangeAspect="1" noChangeArrowheads="1"/>
          </p:cNvPicPr>
          <p:nvPr/>
        </p:nvPicPr>
        <p:blipFill>
          <a:blip r:embed="rId2"/>
          <a:srcRect/>
          <a:stretch>
            <a:fillRect/>
          </a:stretch>
        </p:blipFill>
        <p:spPr bwMode="auto">
          <a:xfrm>
            <a:off x="271463" y="3141663"/>
            <a:ext cx="8315325"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4096" y="332656"/>
            <a:ext cx="8748464" cy="850106"/>
          </a:xfrm>
        </p:spPr>
        <p:txBody>
          <a:bodyPr/>
          <a:lstStyle/>
          <a:p>
            <a:pPr eaLnBrk="1" fontAlgn="auto" hangingPunct="1">
              <a:spcAft>
                <a:spcPts val="0"/>
              </a:spcAft>
              <a:defRPr/>
            </a:pPr>
            <a:r>
              <a:rPr lang="ru-RU" sz="4000" dirty="0" err="1">
                <a:solidFill>
                  <a:schemeClr val="bg2">
                    <a:lumMod val="10000"/>
                  </a:schemeClr>
                </a:solidFill>
              </a:rPr>
              <a:t>Центро</a:t>
            </a:r>
            <a:r>
              <a:rPr lang="ru-RU" sz="4000" dirty="0">
                <a:solidFill>
                  <a:schemeClr val="bg2">
                    <a:lumMod val="10000"/>
                  </a:schemeClr>
                </a:solidFill>
              </a:rPr>
              <a:t>-периферические отношения и кризис мировой экономики</a:t>
            </a:r>
          </a:p>
        </p:txBody>
      </p:sp>
      <p:sp>
        <p:nvSpPr>
          <p:cNvPr id="3" name="Объект 2"/>
          <p:cNvSpPr>
            <a:spLocks noGrp="1"/>
          </p:cNvSpPr>
          <p:nvPr>
            <p:ph idx="1"/>
          </p:nvPr>
        </p:nvSpPr>
        <p:spPr>
          <a:xfrm>
            <a:off x="179388" y="1341438"/>
            <a:ext cx="8220075" cy="5516562"/>
          </a:xfrm>
        </p:spPr>
        <p:txBody>
          <a:bodyPr rtlCol="0">
            <a:noAutofit/>
          </a:bodyPr>
          <a:lstStyle/>
          <a:p>
            <a:pPr marL="0" indent="0" algn="just" eaLnBrk="1" fontAlgn="auto" hangingPunct="1">
              <a:spcBef>
                <a:spcPts val="0"/>
              </a:spcBef>
              <a:spcAft>
                <a:spcPts val="0"/>
              </a:spcAft>
              <a:buFont typeface="Arial" pitchFamily="34" charset="0"/>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Представленные данные показывают, что эксперты Всемирного банка ожидают снижения темпов роста как мировой экономики в целом, так и всех групп развитых капиталистических стран. Чемпионом низких темпов по-прежнему остается Япония. США тоже ожидает существенное замедление. Страны еврозоны, как предполагается, испытают заметный спад с 2,4% совокупного ВВП, согласно оценке на 2017 г., до 1,5%, прогнозируемых на 2020 г. Это значит, что мировой экономический кризис, характеризовавшийся спадом 2008–2010 гг., перешедшим в т.н. «Великую стагнацию», далеко не завершился. Значит, фундаментальные причины, обусловившие его появление десять лет назад, продолжают действовать. В связи с этим о перспективах Европы можно судить, лишь поставив анализ европейской ситуации в глобальный контекст. Автор данных строк полагает, что проблемы еврозоны отражают тот путь, которым развивался глобальный капитализм, начиная с 1980-х гг.</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4096" y="332656"/>
            <a:ext cx="8748464" cy="850106"/>
          </a:xfrm>
        </p:spPr>
        <p:txBody>
          <a:bodyPr/>
          <a:lstStyle/>
          <a:p>
            <a:pPr eaLnBrk="1" fontAlgn="auto" hangingPunct="1">
              <a:spcAft>
                <a:spcPts val="0"/>
              </a:spcAft>
              <a:defRPr/>
            </a:pPr>
            <a:r>
              <a:rPr lang="ru-RU" sz="4000" dirty="0" err="1">
                <a:solidFill>
                  <a:schemeClr val="bg2">
                    <a:lumMod val="10000"/>
                  </a:schemeClr>
                </a:solidFill>
              </a:rPr>
              <a:t>Центро</a:t>
            </a:r>
            <a:r>
              <a:rPr lang="ru-RU" sz="4000" dirty="0">
                <a:solidFill>
                  <a:schemeClr val="bg2">
                    <a:lumMod val="10000"/>
                  </a:schemeClr>
                </a:solidFill>
              </a:rPr>
              <a:t>-периферические отношения и кризис мировой экономики</a:t>
            </a:r>
          </a:p>
        </p:txBody>
      </p:sp>
      <p:sp>
        <p:nvSpPr>
          <p:cNvPr id="3" name="Объект 2"/>
          <p:cNvSpPr>
            <a:spLocks noGrp="1"/>
          </p:cNvSpPr>
          <p:nvPr>
            <p:ph idx="1"/>
          </p:nvPr>
        </p:nvSpPr>
        <p:spPr>
          <a:xfrm>
            <a:off x="179388" y="1341438"/>
            <a:ext cx="8220075" cy="5516562"/>
          </a:xfrm>
        </p:spPr>
        <p:txBody>
          <a:bodyPr rtlCol="0">
            <a:noAutofit/>
          </a:bodyPr>
          <a:lstStyle/>
          <a:p>
            <a:pPr marL="0" indent="0" algn="just" eaLnBrk="1" fontAlgn="auto" hangingPunct="1">
              <a:spcBef>
                <a:spcPts val="0"/>
              </a:spcBef>
              <a:spcAft>
                <a:spcPts val="0"/>
              </a:spcAft>
              <a:buFont typeface="Arial" pitchFamily="34" charset="0"/>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Послевоенный подъем капитализма завершился «стагфляцией» 1970-х гг., когда восстановление экономик Западной Европы и Японии привело к обострению международной конкуренции и началось долгосрочное падение доходности от вложений капитала в </a:t>
            </a:r>
            <a:r>
              <a:rPr lang="ru-RU" sz="2000" dirty="0" smtClean="0">
                <a:solidFill>
                  <a:schemeClr val="bg2">
                    <a:lumMod val="10000"/>
                  </a:schemeClr>
                </a:solidFill>
                <a:latin typeface="Times New Roman" panose="02020603050405020304" pitchFamily="18" charset="0"/>
                <a:cs typeface="Times New Roman" panose="02020603050405020304" pitchFamily="18" charset="0"/>
              </a:rPr>
              <a:t>производство. </a:t>
            </a:r>
            <a:r>
              <a:rPr lang="ru-RU" sz="2000" dirty="0">
                <a:solidFill>
                  <a:schemeClr val="bg2">
                    <a:lumMod val="10000"/>
                  </a:schemeClr>
                </a:solidFill>
                <a:latin typeface="Times New Roman" panose="02020603050405020304" pitchFamily="18" charset="0"/>
                <a:cs typeface="Times New Roman" panose="02020603050405020304" pitchFamily="18" charset="0"/>
              </a:rPr>
              <a:t>На марксистском языке это явление называется «относительным перенакоплением производительного капитала». Ответом на это, в частности, стала т.н. «контрреволюция акционеров», когда максимизация стоимости акционерного капитала сменила долгосрочный рост как главную цель американских </a:t>
            </a:r>
            <a:r>
              <a:rPr lang="ru-RU" sz="2000" dirty="0" smtClean="0">
                <a:solidFill>
                  <a:schemeClr val="bg2">
                    <a:lumMod val="10000"/>
                  </a:schemeClr>
                </a:solidFill>
                <a:latin typeface="Times New Roman" panose="02020603050405020304" pitchFamily="18" charset="0"/>
                <a:cs typeface="Times New Roman" panose="02020603050405020304" pitchFamily="18" charset="0"/>
              </a:rPr>
              <a:t>корпораций. </a:t>
            </a:r>
            <a:r>
              <a:rPr lang="ru-RU" sz="2000" dirty="0">
                <a:solidFill>
                  <a:schemeClr val="bg2">
                    <a:lumMod val="10000"/>
                  </a:schemeClr>
                </a:solidFill>
                <a:latin typeface="Times New Roman" panose="02020603050405020304" pitchFamily="18" charset="0"/>
                <a:cs typeface="Times New Roman" panose="02020603050405020304" pitchFamily="18" charset="0"/>
              </a:rPr>
              <a:t>В новых условиях инвестиционные банки и фонды Уолл-Стрит приобрели огромную власть над американскими </a:t>
            </a:r>
            <a:r>
              <a:rPr lang="ru-RU" sz="2000" dirty="0" smtClean="0">
                <a:solidFill>
                  <a:schemeClr val="bg2">
                    <a:lumMod val="10000"/>
                  </a:schemeClr>
                </a:solidFill>
                <a:latin typeface="Times New Roman" panose="02020603050405020304" pitchFamily="18" charset="0"/>
                <a:cs typeface="Times New Roman" panose="02020603050405020304" pitchFamily="18" charset="0"/>
              </a:rPr>
              <a:t>корпорациями. </a:t>
            </a:r>
            <a:r>
              <a:rPr lang="ru-RU" sz="2000" dirty="0">
                <a:solidFill>
                  <a:schemeClr val="bg2">
                    <a:lumMod val="10000"/>
                  </a:schemeClr>
                </a:solidFill>
                <a:latin typeface="Times New Roman" panose="02020603050405020304" pitchFamily="18" charset="0"/>
                <a:cs typeface="Times New Roman" panose="02020603050405020304" pitchFamily="18" charset="0"/>
              </a:rPr>
              <a:t>Наибольшая часть прибылей корпораций направляется теперь на выплаты дивидендов и меры (подобные обратному выкупу акций), поднимающие котировки акций. Это происходит за счет сокращения персонала, производственных инвестиций, распродажи части активов.</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4096" y="332656"/>
            <a:ext cx="8748464" cy="850106"/>
          </a:xfrm>
        </p:spPr>
        <p:txBody>
          <a:bodyPr/>
          <a:lstStyle/>
          <a:p>
            <a:pPr eaLnBrk="1" fontAlgn="auto" hangingPunct="1">
              <a:spcAft>
                <a:spcPts val="0"/>
              </a:spcAft>
              <a:defRPr/>
            </a:pPr>
            <a:r>
              <a:rPr lang="ru-RU" sz="4000" dirty="0" err="1">
                <a:solidFill>
                  <a:schemeClr val="bg2">
                    <a:lumMod val="10000"/>
                  </a:schemeClr>
                </a:solidFill>
              </a:rPr>
              <a:t>Центро</a:t>
            </a:r>
            <a:r>
              <a:rPr lang="ru-RU" sz="4000" dirty="0">
                <a:solidFill>
                  <a:schemeClr val="bg2">
                    <a:lumMod val="10000"/>
                  </a:schemeClr>
                </a:solidFill>
              </a:rPr>
              <a:t>-периферические отношения и кризис мировой экономики</a:t>
            </a:r>
          </a:p>
        </p:txBody>
      </p:sp>
      <p:sp>
        <p:nvSpPr>
          <p:cNvPr id="3" name="Объект 2"/>
          <p:cNvSpPr>
            <a:spLocks noGrp="1"/>
          </p:cNvSpPr>
          <p:nvPr>
            <p:ph idx="1"/>
          </p:nvPr>
        </p:nvSpPr>
        <p:spPr>
          <a:xfrm>
            <a:off x="179388" y="1341438"/>
            <a:ext cx="8220075" cy="5516562"/>
          </a:xfrm>
        </p:spPr>
        <p:txBody>
          <a:bodyPr rtlCol="0">
            <a:noAutofit/>
          </a:bodyPr>
          <a:lstStyle/>
          <a:p>
            <a:pPr marL="0" indent="0" algn="just" eaLnBrk="1" fontAlgn="auto" hangingPunct="1">
              <a:spcBef>
                <a:spcPts val="0"/>
              </a:spcBef>
              <a:spcAft>
                <a:spcPts val="0"/>
              </a:spcAft>
              <a:buFont typeface="Arial" pitchFamily="34" charset="0"/>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Произошло глубокое изменение самой структуры капитала американских корпораций. Сегодня более половины активов нефинансовых корпораций США составляют финансовые активы (по данным ФРС) . Этот процесс получил название «</a:t>
            </a:r>
            <a:r>
              <a:rPr lang="ru-RU" sz="2000" dirty="0" err="1">
                <a:solidFill>
                  <a:schemeClr val="bg2">
                    <a:lumMod val="10000"/>
                  </a:schemeClr>
                </a:solidFill>
                <a:latin typeface="Times New Roman" panose="02020603050405020304" pitchFamily="18" charset="0"/>
                <a:cs typeface="Times New Roman" panose="02020603050405020304" pitchFamily="18" charset="0"/>
              </a:rPr>
              <a:t>финансиализация</a:t>
            </a:r>
            <a:r>
              <a:rPr lang="ru-RU" sz="2000" dirty="0">
                <a:solidFill>
                  <a:schemeClr val="bg2">
                    <a:lumMod val="10000"/>
                  </a:schemeClr>
                </a:solidFill>
                <a:latin typeface="Times New Roman" panose="02020603050405020304" pitchFamily="18" charset="0"/>
                <a:cs typeface="Times New Roman" panose="02020603050405020304" pitchFamily="18" charset="0"/>
              </a:rPr>
              <a:t>», под которой понимается замещение производственного капитала финансовым. Глобальный капитализм сместил акцент с созидательной, производственной деятельности на финансово-паразитическую. Так, в самый канун мирового финансового обвала, в 2007 г., сумма капитализации рынков акций, долговых обязательств и банковских активов превышала мировой ВВП в 4,4 раза, а теневой рынок </a:t>
            </a:r>
            <a:r>
              <a:rPr lang="ru-RU" sz="2000" dirty="0" err="1">
                <a:solidFill>
                  <a:schemeClr val="bg2">
                    <a:lumMod val="10000"/>
                  </a:schemeClr>
                </a:solidFill>
                <a:latin typeface="Times New Roman" panose="02020603050405020304" pitchFamily="18" charset="0"/>
                <a:cs typeface="Times New Roman" panose="02020603050405020304" pitchFamily="18" charset="0"/>
              </a:rPr>
              <a:t>деривативов</a:t>
            </a:r>
            <a:r>
              <a:rPr lang="ru-RU" sz="2000" dirty="0">
                <a:solidFill>
                  <a:schemeClr val="bg2">
                    <a:lumMod val="10000"/>
                  </a:schemeClr>
                </a:solidFill>
                <a:latin typeface="Times New Roman" panose="02020603050405020304" pitchFamily="18" charset="0"/>
                <a:cs typeface="Times New Roman" panose="02020603050405020304" pitchFamily="18" charset="0"/>
              </a:rPr>
              <a:t> достиг почти 600 трлн долл., что было в 11 (!) раз больше того же </a:t>
            </a:r>
            <a:r>
              <a:rPr lang="ru-RU" sz="2000" dirty="0" smtClean="0">
                <a:solidFill>
                  <a:schemeClr val="bg2">
                    <a:lumMod val="10000"/>
                  </a:schemeClr>
                </a:solidFill>
                <a:latin typeface="Times New Roman" panose="02020603050405020304" pitchFamily="18" charset="0"/>
                <a:cs typeface="Times New Roman" panose="02020603050405020304" pitchFamily="18" charset="0"/>
              </a:rPr>
              <a:t>показателя.</a:t>
            </a:r>
            <a:endParaRPr lang="ru-RU" sz="2000" dirty="0">
              <a:solidFill>
                <a:schemeClr val="bg2">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4096" y="332656"/>
            <a:ext cx="8748464" cy="850106"/>
          </a:xfrm>
        </p:spPr>
        <p:txBody>
          <a:bodyPr/>
          <a:lstStyle/>
          <a:p>
            <a:pPr eaLnBrk="1" fontAlgn="auto" hangingPunct="1">
              <a:spcAft>
                <a:spcPts val="0"/>
              </a:spcAft>
              <a:defRPr/>
            </a:pPr>
            <a:r>
              <a:rPr lang="ru-RU" sz="4000" dirty="0" err="1">
                <a:solidFill>
                  <a:schemeClr val="bg2">
                    <a:lumMod val="10000"/>
                  </a:schemeClr>
                </a:solidFill>
              </a:rPr>
              <a:t>Центро</a:t>
            </a:r>
            <a:r>
              <a:rPr lang="ru-RU" sz="4000" dirty="0">
                <a:solidFill>
                  <a:schemeClr val="bg2">
                    <a:lumMod val="10000"/>
                  </a:schemeClr>
                </a:solidFill>
              </a:rPr>
              <a:t>-периферические отношения и кризис мировой экономики</a:t>
            </a:r>
          </a:p>
        </p:txBody>
      </p:sp>
      <p:sp>
        <p:nvSpPr>
          <p:cNvPr id="3" name="Объект 2"/>
          <p:cNvSpPr>
            <a:spLocks noGrp="1"/>
          </p:cNvSpPr>
          <p:nvPr>
            <p:ph idx="1"/>
          </p:nvPr>
        </p:nvSpPr>
        <p:spPr>
          <a:xfrm>
            <a:off x="179388" y="1341438"/>
            <a:ext cx="8220075" cy="5516562"/>
          </a:xfrm>
        </p:spPr>
        <p:txBody>
          <a:bodyPr rtlCol="0">
            <a:noAutofit/>
          </a:bodyPr>
          <a:lstStyle/>
          <a:p>
            <a:pPr marL="0" indent="0" algn="just" eaLnBrk="1" fontAlgn="auto" hangingPunct="1">
              <a:spcBef>
                <a:spcPts val="0"/>
              </a:spcBef>
              <a:spcAft>
                <a:spcPts val="0"/>
              </a:spcAft>
              <a:buFont typeface="Arial" pitchFamily="34" charset="0"/>
              <a:buNone/>
              <a:defRPr/>
            </a:pPr>
            <a:r>
              <a:rPr lang="ru-RU" sz="2000" dirty="0">
                <a:solidFill>
                  <a:schemeClr val="bg2">
                    <a:lumMod val="10000"/>
                  </a:schemeClr>
                </a:solidFill>
                <a:latin typeface="Times New Roman" panose="02020603050405020304" pitchFamily="18" charset="0"/>
                <a:cs typeface="Times New Roman" panose="02020603050405020304" pitchFamily="18" charset="0"/>
              </a:rPr>
              <a:t>Возникает закономерный вопрос: если произошло массовое перераспределение доходов в пользу дивидендов и финансовых вложений в ущерб производственной деятельности, то за счет чего произошел рост корпоративной прибыли? Ответ кроется в массовом переносе производства в регионы с низкой оплатой труда, начавшемся еще в 1970-е гг., и принявшем поистине глобальные масштабы в 1990-е </a:t>
            </a:r>
            <a:r>
              <a:rPr lang="ru-RU" sz="2000" dirty="0" smtClean="0">
                <a:solidFill>
                  <a:schemeClr val="bg2">
                    <a:lumMod val="10000"/>
                  </a:schemeClr>
                </a:solidFill>
                <a:latin typeface="Times New Roman" panose="02020603050405020304" pitchFamily="18" charset="0"/>
                <a:cs typeface="Times New Roman" panose="02020603050405020304" pitchFamily="18" charset="0"/>
              </a:rPr>
              <a:t>гг. </a:t>
            </a:r>
            <a:r>
              <a:rPr lang="ru-RU" sz="2000" dirty="0">
                <a:solidFill>
                  <a:schemeClr val="bg2">
                    <a:lumMod val="10000"/>
                  </a:schemeClr>
                </a:solidFill>
                <a:latin typeface="Times New Roman" panose="02020603050405020304" pitchFamily="18" charset="0"/>
                <a:cs typeface="Times New Roman" panose="02020603050405020304" pitchFamily="18" charset="0"/>
              </a:rPr>
              <a:t>Именно в эти годы полтора миллиарда человек из Китая, Индии и республик бывшего СССР пополнили мировой рынок труда, удвоив </a:t>
            </a:r>
            <a:r>
              <a:rPr lang="ru-RU" sz="2000" dirty="0" smtClean="0">
                <a:solidFill>
                  <a:schemeClr val="bg2">
                    <a:lumMod val="10000"/>
                  </a:schemeClr>
                </a:solidFill>
                <a:latin typeface="Times New Roman" panose="02020603050405020304" pitchFamily="18" charset="0"/>
                <a:cs typeface="Times New Roman" panose="02020603050405020304" pitchFamily="18" charset="0"/>
              </a:rPr>
              <a:t>его. </a:t>
            </a:r>
            <a:r>
              <a:rPr lang="ru-RU" sz="2000" dirty="0">
                <a:solidFill>
                  <a:schemeClr val="bg2">
                    <a:lumMod val="10000"/>
                  </a:schemeClr>
                </a:solidFill>
                <a:latin typeface="Times New Roman" panose="02020603050405020304" pitchFamily="18" charset="0"/>
                <a:cs typeface="Times New Roman" panose="02020603050405020304" pitchFamily="18" charset="0"/>
              </a:rPr>
              <a:t>В результате бурной индустриализации ряда развивающихся стран доля промышленной продукции в экспорте мировой периферии выросла с 20% в 1980 г. до 80% в 2003 </a:t>
            </a:r>
            <a:r>
              <a:rPr lang="ru-RU" sz="2000" dirty="0" smtClean="0">
                <a:solidFill>
                  <a:schemeClr val="bg2">
                    <a:lumMod val="10000"/>
                  </a:schemeClr>
                </a:solidFill>
                <a:latin typeface="Times New Roman" panose="02020603050405020304" pitchFamily="18" charset="0"/>
                <a:cs typeface="Times New Roman" panose="02020603050405020304" pitchFamily="18" charset="0"/>
              </a:rPr>
              <a:t>г. </a:t>
            </a:r>
            <a:r>
              <a:rPr lang="ru-RU" sz="2000" dirty="0">
                <a:solidFill>
                  <a:schemeClr val="bg2">
                    <a:lumMod val="10000"/>
                  </a:schemeClr>
                </a:solidFill>
                <a:latin typeface="Times New Roman" panose="02020603050405020304" pitchFamily="18" charset="0"/>
                <a:cs typeface="Times New Roman" panose="02020603050405020304" pitchFamily="18" charset="0"/>
              </a:rPr>
              <a:t>Это, однако, не означает, что проблема развития тем самым была решена. Важно учитывать реальные условия, на которых осуществляется подобное сотрудничество.</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2392" y="188640"/>
            <a:ext cx="8748464" cy="850106"/>
          </a:xfrm>
        </p:spPr>
        <p:txBody>
          <a:bodyPr/>
          <a:lstStyle/>
          <a:p>
            <a:pPr eaLnBrk="1" fontAlgn="auto" hangingPunct="1">
              <a:spcAft>
                <a:spcPts val="0"/>
              </a:spcAft>
              <a:defRPr/>
            </a:pPr>
            <a:r>
              <a:rPr lang="ru-RU" sz="4000" dirty="0">
                <a:solidFill>
                  <a:schemeClr val="bg2">
                    <a:lumMod val="10000"/>
                  </a:schemeClr>
                </a:solidFill>
              </a:rPr>
              <a:t>Теория «цепочек стоимости»</a:t>
            </a:r>
          </a:p>
        </p:txBody>
      </p:sp>
      <p:sp>
        <p:nvSpPr>
          <p:cNvPr id="3" name="Объект 2"/>
          <p:cNvSpPr>
            <a:spLocks noGrp="1"/>
          </p:cNvSpPr>
          <p:nvPr>
            <p:ph idx="1"/>
          </p:nvPr>
        </p:nvSpPr>
        <p:spPr>
          <a:xfrm>
            <a:off x="179388" y="1341438"/>
            <a:ext cx="8220075" cy="5516562"/>
          </a:xfrm>
        </p:spPr>
        <p:txBody>
          <a:bodyPr rtlCol="0">
            <a:noAutofit/>
          </a:bodyPr>
          <a:lstStyle/>
          <a:p>
            <a:pPr marL="0" indent="0" algn="just" eaLnBrk="1" fontAlgn="auto" hangingPunct="1">
              <a:spcBef>
                <a:spcPts val="0"/>
              </a:spcBef>
              <a:spcAft>
                <a:spcPts val="0"/>
              </a:spcAft>
              <a:buFont typeface="Arial" pitchFamily="34" charset="0"/>
              <a:buNone/>
              <a:defRPr/>
            </a:pPr>
            <a:r>
              <a:rPr lang="ru-RU" sz="2000" dirty="0" smtClean="0">
                <a:solidFill>
                  <a:schemeClr val="bg2">
                    <a:lumMod val="10000"/>
                  </a:schemeClr>
                </a:solidFill>
                <a:latin typeface="Times New Roman" panose="02020603050405020304" pitchFamily="18" charset="0"/>
                <a:cs typeface="Times New Roman" panose="02020603050405020304" pitchFamily="18" charset="0"/>
              </a:rPr>
              <a:t>Суть теории «цепочек стоимости» состоит </a:t>
            </a:r>
            <a:r>
              <a:rPr lang="ru-RU" sz="2000" dirty="0">
                <a:solidFill>
                  <a:schemeClr val="bg2">
                    <a:lumMod val="10000"/>
                  </a:schemeClr>
                </a:solidFill>
                <a:latin typeface="Times New Roman" panose="02020603050405020304" pitchFamily="18" charset="0"/>
                <a:cs typeface="Times New Roman" panose="02020603050405020304" pitchFamily="18" charset="0"/>
              </a:rPr>
              <a:t>в том, что ТНК разделяют производственный процесс </a:t>
            </a:r>
            <a:r>
              <a:rPr lang="ru-RU" sz="2000" b="1" dirty="0">
                <a:solidFill>
                  <a:schemeClr val="bg2">
                    <a:lumMod val="10000"/>
                  </a:schemeClr>
                </a:solidFill>
                <a:latin typeface="Times New Roman" panose="02020603050405020304" pitchFamily="18" charset="0"/>
                <a:cs typeface="Times New Roman" panose="02020603050405020304" pitchFamily="18" charset="0"/>
              </a:rPr>
              <a:t>на капиталоемкие и </a:t>
            </a:r>
            <a:r>
              <a:rPr lang="ru-RU" sz="2000" b="1" dirty="0" err="1">
                <a:solidFill>
                  <a:schemeClr val="bg2">
                    <a:lumMod val="10000"/>
                  </a:schemeClr>
                </a:solidFill>
                <a:latin typeface="Times New Roman" panose="02020603050405020304" pitchFamily="18" charset="0"/>
                <a:cs typeface="Times New Roman" panose="02020603050405020304" pitchFamily="18" charset="0"/>
              </a:rPr>
              <a:t>трудозатратные</a:t>
            </a:r>
            <a:r>
              <a:rPr lang="ru-RU" sz="2000" b="1" dirty="0">
                <a:solidFill>
                  <a:schemeClr val="bg2">
                    <a:lumMod val="10000"/>
                  </a:schemeClr>
                </a:solidFill>
                <a:latin typeface="Times New Roman" panose="02020603050405020304" pitchFamily="18" charset="0"/>
                <a:cs typeface="Times New Roman" panose="02020603050405020304" pitchFamily="18" charset="0"/>
              </a:rPr>
              <a:t> </a:t>
            </a:r>
            <a:r>
              <a:rPr lang="ru-RU" sz="2000" dirty="0">
                <a:solidFill>
                  <a:schemeClr val="bg2">
                    <a:lumMod val="10000"/>
                  </a:schemeClr>
                </a:solidFill>
                <a:latin typeface="Times New Roman" panose="02020603050405020304" pitchFamily="18" charset="0"/>
                <a:cs typeface="Times New Roman" panose="02020603050405020304" pitchFamily="18" charset="0"/>
              </a:rPr>
              <a:t>звенья. Первые характеризуются высокой добавленной стоимостью, а вторые — низкой. Затем </a:t>
            </a:r>
            <a:r>
              <a:rPr lang="ru-RU" sz="2000" dirty="0" err="1">
                <a:solidFill>
                  <a:schemeClr val="bg2">
                    <a:lumMod val="10000"/>
                  </a:schemeClr>
                </a:solidFill>
                <a:latin typeface="Times New Roman" panose="02020603050405020304" pitchFamily="18" charset="0"/>
                <a:cs typeface="Times New Roman" panose="02020603050405020304" pitchFamily="18" charset="0"/>
              </a:rPr>
              <a:t>трудоизбыточные</a:t>
            </a:r>
            <a:r>
              <a:rPr lang="ru-RU" sz="2000" dirty="0">
                <a:solidFill>
                  <a:schemeClr val="bg2">
                    <a:lumMod val="10000"/>
                  </a:schemeClr>
                </a:solidFill>
                <a:latin typeface="Times New Roman" panose="02020603050405020304" pitchFamily="18" charset="0"/>
                <a:cs typeface="Times New Roman" panose="02020603050405020304" pitchFamily="18" charset="0"/>
              </a:rPr>
              <a:t> процессы переносятся в регионы с низкой оплатой труда, а капиталоемкие — НИОКР, маркетинг, дизайн, юридическое обслуживание и т.д. — сохраняются за собой. Нередко западные ТНК не ведут никакого производства вообще [10].</a:t>
            </a:r>
          </a:p>
          <a:p>
            <a:pPr marL="0" indent="0" algn="just" eaLnBrk="1" fontAlgn="auto" hangingPunct="1">
              <a:spcBef>
                <a:spcPts val="0"/>
              </a:spcBef>
              <a:spcAft>
                <a:spcPts val="0"/>
              </a:spcAft>
              <a:buFont typeface="Arial" pitchFamily="34" charset="0"/>
              <a:buNone/>
              <a:defRPr/>
            </a:pPr>
            <a:endParaRPr lang="ru-RU" sz="2000" dirty="0">
              <a:solidFill>
                <a:schemeClr val="bg2">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TM01859868[[fn=Термический]]</Template>
  <TotalTime>60</TotalTime>
  <Words>2406</Words>
  <Application>Microsoft Office PowerPoint</Application>
  <PresentationFormat>Экран (4:3)</PresentationFormat>
  <Paragraphs>46</Paragraphs>
  <Slides>28</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2</vt:i4>
      </vt:variant>
      <vt:variant>
        <vt:lpstr>Заголовки слайдов</vt:lpstr>
      </vt:variant>
      <vt:variant>
        <vt:i4>28</vt:i4>
      </vt:variant>
    </vt:vector>
  </HeadingPairs>
  <TitlesOfParts>
    <vt:vector size="33" baseType="lpstr">
      <vt:lpstr>Arial</vt:lpstr>
      <vt:lpstr>Calibri</vt:lpstr>
      <vt:lpstr>Times New Roman</vt:lpstr>
      <vt:lpstr>Thermal</vt:lpstr>
      <vt:lpstr>Thermal</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Подготовлено на основе одноименной статьи  Руслана Дзарасова в журнале   «Вольная экономика» от 15.08.2019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Владислава Григоренко</dc:creator>
  <cp:lastModifiedBy>Admin</cp:lastModifiedBy>
  <cp:revision>7</cp:revision>
  <dcterms:created xsi:type="dcterms:W3CDTF">2019-10-07T08:28:31Z</dcterms:created>
  <dcterms:modified xsi:type="dcterms:W3CDTF">2020-10-06T18:20:15Z</dcterms:modified>
</cp:coreProperties>
</file>