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</p:sldMasterIdLst>
  <p:notesMasterIdLst>
    <p:notesMasterId r:id="rId22"/>
  </p:notesMasterIdLst>
  <p:sldIdLst>
    <p:sldId id="586" r:id="rId4"/>
    <p:sldId id="607" r:id="rId5"/>
    <p:sldId id="620" r:id="rId6"/>
    <p:sldId id="608" r:id="rId7"/>
    <p:sldId id="618" r:id="rId8"/>
    <p:sldId id="611" r:id="rId9"/>
    <p:sldId id="615" r:id="rId10"/>
    <p:sldId id="616" r:id="rId11"/>
    <p:sldId id="62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FF"/>
    <a:srgbClr val="003399"/>
    <a:srgbClr val="FF0066"/>
    <a:srgbClr val="A98F23"/>
    <a:srgbClr val="88731C"/>
    <a:srgbClr val="FF6699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6127" autoAdjust="0"/>
  </p:normalViewPr>
  <p:slideViewPr>
    <p:cSldViewPr>
      <p:cViewPr varScale="1">
        <p:scale>
          <a:sx n="82" d="100"/>
          <a:sy n="82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Afontsev\Documents\Works\&#1043;&#1086;&#1076;%20&#1087;&#1083;&#1072;&#1085;&#1077;&#1090;&#1099;\&#1052;&#1080;&#1088;&#1086;&#1074;&#1072;&#1103;%20&#1101;&#1082;&#1086;&#1085;&#1086;&#1084;&#1080;&#1082;&#1072;%20-%20&#1056;&#1080;&#1089;&#1091;&#1085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Afontsev\Documents\Works\&#1043;&#1086;&#1076;%20&#1087;&#1083;&#1072;&#1085;&#1077;&#1090;&#1099;\&#1052;&#1080;&#1088;&#1086;&#1074;&#1072;&#1103;%20&#1101;&#1082;&#1086;&#1085;&#1086;&#1084;&#1080;&#1082;&#1072;%20-%20&#1056;&#1080;&#1089;&#1091;&#1085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i="1">
                <a:solidFill>
                  <a:sysClr val="windowText" lastClr="000000"/>
                </a:solidFill>
              </a:rPr>
              <a:t>Прогноз МВФ</a:t>
            </a:r>
            <a:r>
              <a:rPr lang="ru-RU" sz="1000" i="1" baseline="0">
                <a:solidFill>
                  <a:sysClr val="windowText" lastClr="000000"/>
                </a:solidFill>
              </a:rPr>
              <a:t> на 2017-2018 гг</a:t>
            </a:r>
            <a:r>
              <a:rPr lang="ru-RU" sz="1000" i="1">
                <a:solidFill>
                  <a:sysClr val="windowText" lastClr="00000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71979664849586278"/>
          <c:y val="3.218178748381040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136482939632737E-2"/>
          <c:y val="0.12057603843023471"/>
          <c:w val="0.9155301837270311"/>
          <c:h val="0.6773718660304282"/>
        </c:manualLayout>
      </c:layout>
      <c:barChart>
        <c:barDir val="col"/>
        <c:grouping val="clustered"/>
        <c:ser>
          <c:idx val="0"/>
          <c:order val="0"/>
          <c:tx>
            <c:strRef>
              <c:f>'Рис.1 - ВВП'!$C$6</c:f>
              <c:strCache>
                <c:ptCount val="1"/>
                <c:pt idx="0">
                  <c:v>Глобальный ВВП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0">
                  <a:srgbClr val="00B0F0"/>
                </a:gs>
                <a:gs pos="100000">
                  <a:srgbClr val="FF0000"/>
                </a:gs>
              </a:gsLst>
              <a:lin ang="10800000" scaled="1"/>
            </a:gradFill>
            <a:ln>
              <a:noFill/>
            </a:ln>
            <a:effectLst/>
          </c:spPr>
          <c:cat>
            <c:numRef>
              <c:f>'Рис.1 - ВВП'!$B$7:$B$13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'Рис.1 - ВВП'!$C$7:$C$13</c:f>
              <c:numCache>
                <c:formatCode>General</c:formatCode>
                <c:ptCount val="7"/>
                <c:pt idx="0">
                  <c:v>3.5</c:v>
                </c:pt>
                <c:pt idx="1">
                  <c:v>3.5</c:v>
                </c:pt>
                <c:pt idx="2">
                  <c:v>3.6</c:v>
                </c:pt>
                <c:pt idx="3">
                  <c:v>3.4</c:v>
                </c:pt>
                <c:pt idx="4">
                  <c:v>3.2</c:v>
                </c:pt>
                <c:pt idx="5">
                  <c:v>3.6</c:v>
                </c:pt>
                <c:pt idx="6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2-4C85-99F6-60D81509B084}"/>
            </c:ext>
          </c:extLst>
        </c:ser>
        <c:ser>
          <c:idx val="1"/>
          <c:order val="1"/>
          <c:tx>
            <c:strRef>
              <c:f>'Рис.1 - ВВП'!$D$6</c:f>
              <c:strCache>
                <c:ptCount val="1"/>
                <c:pt idx="0">
                  <c:v>ВВП развитых стран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0">
                  <a:srgbClr val="FFC000"/>
                </a:gs>
                <a:gs pos="100000">
                  <a:srgbClr val="E3590D"/>
                </a:gs>
              </a:gsLst>
              <a:lin ang="10800000" scaled="1"/>
            </a:gradFill>
            <a:ln>
              <a:noFill/>
            </a:ln>
            <a:effectLst/>
          </c:spPr>
          <c:cat>
            <c:numRef>
              <c:f>'Рис.1 - ВВП'!$B$7:$B$13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'Рис.1 - ВВП'!$D$7:$D$13</c:f>
              <c:numCache>
                <c:formatCode>General</c:formatCode>
                <c:ptCount val="7"/>
                <c:pt idx="0">
                  <c:v>1.2</c:v>
                </c:pt>
                <c:pt idx="1">
                  <c:v>1.3</c:v>
                </c:pt>
                <c:pt idx="2">
                  <c:v>2.1</c:v>
                </c:pt>
                <c:pt idx="3">
                  <c:v>2.2000000000000002</c:v>
                </c:pt>
                <c:pt idx="4">
                  <c:v>1.7000000000000006</c:v>
                </c:pt>
                <c:pt idx="5">
                  <c:v>2.2000000000000002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F2-4C85-99F6-60D81509B084}"/>
            </c:ext>
          </c:extLst>
        </c:ser>
        <c:ser>
          <c:idx val="2"/>
          <c:order val="2"/>
          <c:tx>
            <c:strRef>
              <c:f>'Рис.1 - ВВП'!$E$6</c:f>
              <c:strCache>
                <c:ptCount val="1"/>
                <c:pt idx="0">
                  <c:v>ВВП стран с развивающимися рынками</c:v>
                </c:pt>
              </c:strCache>
            </c:strRef>
          </c:tx>
          <c:spPr>
            <a:gradFill flip="none" rotWithShape="1">
              <a:gsLst>
                <a:gs pos="0">
                  <a:srgbClr val="FFFF00"/>
                </a:gs>
                <a:gs pos="99000">
                  <a:srgbClr val="336600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cat>
            <c:numRef>
              <c:f>'Рис.1 - ВВП'!$B$7:$B$13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'Рис.1 - ВВП'!$E$7:$E$13</c:f>
              <c:numCache>
                <c:formatCode>General</c:formatCode>
                <c:ptCount val="7"/>
                <c:pt idx="0">
                  <c:v>5.4</c:v>
                </c:pt>
                <c:pt idx="1">
                  <c:v>5.0999999999999996</c:v>
                </c:pt>
                <c:pt idx="2">
                  <c:v>4.7</c:v>
                </c:pt>
                <c:pt idx="3">
                  <c:v>4.3</c:v>
                </c:pt>
                <c:pt idx="4">
                  <c:v>4.3</c:v>
                </c:pt>
                <c:pt idx="5">
                  <c:v>4.5999999999999996</c:v>
                </c:pt>
                <c:pt idx="6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F2-4C85-99F6-60D81509B084}"/>
            </c:ext>
          </c:extLst>
        </c:ser>
        <c:gapWidth val="219"/>
        <c:axId val="40312832"/>
        <c:axId val="40314368"/>
      </c:barChart>
      <c:lineChart>
        <c:grouping val="standard"/>
        <c:ser>
          <c:idx val="3"/>
          <c:order val="3"/>
          <c:tx>
            <c:strRef>
              <c:f>'Рис.1 - ВВП'!$F$6</c:f>
              <c:strCache>
                <c:ptCount val="1"/>
                <c:pt idx="0">
                  <c:v>Глобальный ВВП (в среднем за 1997-2007 гг.)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'Рис.1 - ВВП'!$B$7:$B$13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'Рис.1 - ВВП'!$F$7:$F$13</c:f>
              <c:numCache>
                <c:formatCode>General</c:formatCode>
                <c:ptCount val="7"/>
                <c:pt idx="0">
                  <c:v>4.2</c:v>
                </c:pt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F2-4C85-99F6-60D81509B084}"/>
            </c:ext>
          </c:extLst>
        </c:ser>
        <c:marker val="1"/>
        <c:axId val="40312832"/>
        <c:axId val="40314368"/>
      </c:lineChart>
      <c:catAx>
        <c:axId val="40312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14368"/>
        <c:crosses val="autoZero"/>
        <c:auto val="1"/>
        <c:lblAlgn val="ctr"/>
        <c:lblOffset val="100"/>
      </c:catAx>
      <c:valAx>
        <c:axId val="40314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1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30755462167454"/>
          <c:w val="1"/>
          <c:h val="0.11869244537832593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lumMod val="5000"/>
            <a:lumOff val="95000"/>
          </a:schemeClr>
        </a:gs>
        <a:gs pos="91483">
          <a:srgbClr val="00B050"/>
        </a:gs>
        <a:gs pos="0">
          <a:srgbClr val="CFDBED">
            <a:lumMod val="83000"/>
          </a:srgbClr>
        </a:gs>
        <a:gs pos="19000">
          <a:schemeClr val="accent1">
            <a:lumMod val="43000"/>
            <a:lumOff val="57000"/>
          </a:schemeClr>
        </a:gs>
        <a:gs pos="33000">
          <a:srgbClr val="FAFCAF"/>
        </a:gs>
        <a:gs pos="39000">
          <a:schemeClr val="accent4">
            <a:lumMod val="40000"/>
            <a:lumOff val="60000"/>
          </a:schemeClr>
        </a:gs>
        <a:gs pos="82549">
          <a:srgbClr val="00C058"/>
        </a:gs>
        <a:gs pos="100000">
          <a:schemeClr val="accent6">
            <a:lumMod val="30000"/>
            <a:lumOff val="70000"/>
          </a:schemeClr>
        </a:gs>
      </a:gsLst>
      <a:lin ang="108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i="1">
                <a:solidFill>
                  <a:sysClr val="windowText" lastClr="000000"/>
                </a:solidFill>
              </a:rPr>
              <a:t>Прогноз МВФ</a:t>
            </a:r>
            <a:r>
              <a:rPr lang="ru-RU" sz="1000" i="1" baseline="0">
                <a:solidFill>
                  <a:sysClr val="windowText" lastClr="000000"/>
                </a:solidFill>
              </a:rPr>
              <a:t> на 2017-2020 гг</a:t>
            </a:r>
            <a:r>
              <a:rPr lang="ru-RU" sz="1000" i="1">
                <a:solidFill>
                  <a:sysClr val="windowText" lastClr="00000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71569401965250512"/>
          <c:y val="2.967242527519880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136482939632737E-2"/>
          <c:y val="0.14550925925925925"/>
          <c:w val="0.9155301837270311"/>
          <c:h val="0.72138033930404954"/>
        </c:manualLayout>
      </c:layout>
      <c:lineChart>
        <c:grouping val="standard"/>
        <c:ser>
          <c:idx val="0"/>
          <c:order val="0"/>
          <c:tx>
            <c:strRef>
              <c:f>'Рис.2 - Торговля'!$C$6</c:f>
              <c:strCache>
                <c:ptCount val="1"/>
                <c:pt idx="0">
                  <c:v>Глобальный ВВП</c:v>
                </c:pt>
              </c:strCache>
            </c:strRef>
          </c:tx>
          <c:spPr>
            <a:ln w="28575" cap="rnd">
              <a:solidFill>
                <a:srgbClr val="2A4B86"/>
              </a:solidFill>
              <a:round/>
            </a:ln>
            <a:effectLst/>
          </c:spPr>
          <c:marker>
            <c:symbol val="none"/>
          </c:marker>
          <c:cat>
            <c:numRef>
              <c:f>'Рис.2 - Торговля'!$B$7:$B$27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'Рис.2 - Торговля'!$C$7:$C$27</c:f>
              <c:numCache>
                <c:formatCode>General</c:formatCode>
                <c:ptCount val="21"/>
                <c:pt idx="0">
                  <c:v>4.819</c:v>
                </c:pt>
                <c:pt idx="1">
                  <c:v>2.448</c:v>
                </c:pt>
                <c:pt idx="2">
                  <c:v>2.9579999999999997</c:v>
                </c:pt>
                <c:pt idx="3">
                  <c:v>4.2859999999999996</c:v>
                </c:pt>
                <c:pt idx="4">
                  <c:v>5.4</c:v>
                </c:pt>
                <c:pt idx="5">
                  <c:v>4.8710000000000004</c:v>
                </c:pt>
                <c:pt idx="6">
                  <c:v>5.452</c:v>
                </c:pt>
                <c:pt idx="7">
                  <c:v>5.593</c:v>
                </c:pt>
                <c:pt idx="8">
                  <c:v>3.008</c:v>
                </c:pt>
                <c:pt idx="9">
                  <c:v>-0.13100000000000001</c:v>
                </c:pt>
                <c:pt idx="10">
                  <c:v>5.394999999999988</c:v>
                </c:pt>
                <c:pt idx="11">
                  <c:v>4.2880000000000003</c:v>
                </c:pt>
                <c:pt idx="12">
                  <c:v>3.5230000000000001</c:v>
                </c:pt>
                <c:pt idx="13">
                  <c:v>3.4719999999999978</c:v>
                </c:pt>
                <c:pt idx="14">
                  <c:v>3.5659999999999998</c:v>
                </c:pt>
                <c:pt idx="15">
                  <c:v>3.3979999999999997</c:v>
                </c:pt>
                <c:pt idx="16">
                  <c:v>3.2109999999999999</c:v>
                </c:pt>
                <c:pt idx="17">
                  <c:v>3.6179999999999999</c:v>
                </c:pt>
                <c:pt idx="18">
                  <c:v>3.7050000000000001</c:v>
                </c:pt>
                <c:pt idx="19">
                  <c:v>3.698</c:v>
                </c:pt>
                <c:pt idx="20">
                  <c:v>3.722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3C-4C84-AB4A-FAEFC08EB932}"/>
            </c:ext>
          </c:extLst>
        </c:ser>
        <c:ser>
          <c:idx val="1"/>
          <c:order val="1"/>
          <c:tx>
            <c:strRef>
              <c:f>'Рис.2 - Торговля'!$D$6</c:f>
              <c:strCache>
                <c:ptCount val="1"/>
                <c:pt idx="0">
                  <c:v>Мировая торговля товарами и услугами</c:v>
                </c:pt>
              </c:strCache>
            </c:strRef>
          </c:tx>
          <c:spPr>
            <a:ln w="28575" cap="rnd">
              <a:solidFill>
                <a:srgbClr val="E3590D"/>
              </a:solidFill>
              <a:round/>
            </a:ln>
            <a:effectLst/>
          </c:spPr>
          <c:marker>
            <c:symbol val="none"/>
          </c:marker>
          <c:cat>
            <c:numRef>
              <c:f>'Рис.2 - Торговля'!$B$7:$B$27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'Рис.2 - Торговля'!$D$7:$D$27</c:f>
              <c:numCache>
                <c:formatCode>General</c:formatCode>
                <c:ptCount val="21"/>
                <c:pt idx="0">
                  <c:v>12.259</c:v>
                </c:pt>
                <c:pt idx="1">
                  <c:v>0.43900000000000067</c:v>
                </c:pt>
                <c:pt idx="2">
                  <c:v>3.8579999999999997</c:v>
                </c:pt>
                <c:pt idx="3">
                  <c:v>5.7960000000000003</c:v>
                </c:pt>
                <c:pt idx="4">
                  <c:v>11.271000000000001</c:v>
                </c:pt>
                <c:pt idx="5">
                  <c:v>7.79</c:v>
                </c:pt>
                <c:pt idx="6">
                  <c:v>9.343</c:v>
                </c:pt>
                <c:pt idx="7">
                  <c:v>8.1080000000000005</c:v>
                </c:pt>
                <c:pt idx="8">
                  <c:v>3.0649999999999999</c:v>
                </c:pt>
                <c:pt idx="9">
                  <c:v>-10.464</c:v>
                </c:pt>
                <c:pt idx="10">
                  <c:v>12.524000000000001</c:v>
                </c:pt>
                <c:pt idx="11">
                  <c:v>7.0960000000000001</c:v>
                </c:pt>
                <c:pt idx="12">
                  <c:v>2.6619999999999999</c:v>
                </c:pt>
                <c:pt idx="13">
                  <c:v>3.63</c:v>
                </c:pt>
                <c:pt idx="14">
                  <c:v>3.8359999999999967</c:v>
                </c:pt>
                <c:pt idx="15">
                  <c:v>2.8239999999999998</c:v>
                </c:pt>
                <c:pt idx="16">
                  <c:v>2.3889999999999998</c:v>
                </c:pt>
                <c:pt idx="17">
                  <c:v>4.160999999999988</c:v>
                </c:pt>
                <c:pt idx="18">
                  <c:v>4.0419999999999998</c:v>
                </c:pt>
                <c:pt idx="19">
                  <c:v>3.9169999999999967</c:v>
                </c:pt>
                <c:pt idx="20">
                  <c:v>3.8389999999999977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3C-4C84-AB4A-FAEFC08EB932}"/>
            </c:ext>
          </c:extLst>
        </c:ser>
        <c:ser>
          <c:idx val="2"/>
          <c:order val="2"/>
          <c:tx>
            <c:strRef>
              <c:f>'Рис.2 - Торговля'!$E$6</c:f>
              <c:strCache>
                <c:ptCount val="1"/>
                <c:pt idx="0">
                  <c:v>Глобальный ВВП (в среднем за 2000-2016 гг.)</c:v>
                </c:pt>
              </c:strCache>
            </c:strRef>
          </c:tx>
          <c:spPr>
            <a:ln w="19050" cap="rnd" cmpd="sng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'Рис.2 - Торговля'!$B$7:$B$27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'Рис.2 - Торговля'!$E$7:$E$27</c:f>
              <c:numCache>
                <c:formatCode>General</c:formatCode>
                <c:ptCount val="21"/>
                <c:pt idx="0">
                  <c:v>3.8562941176470598</c:v>
                </c:pt>
                <c:pt idx="1">
                  <c:v>3.8562941176470598</c:v>
                </c:pt>
                <c:pt idx="2">
                  <c:v>3.8562941176470598</c:v>
                </c:pt>
                <c:pt idx="3">
                  <c:v>3.8562941176470598</c:v>
                </c:pt>
                <c:pt idx="4">
                  <c:v>3.8562941176470598</c:v>
                </c:pt>
                <c:pt idx="5">
                  <c:v>3.8562941176470598</c:v>
                </c:pt>
                <c:pt idx="6">
                  <c:v>3.8562941176470598</c:v>
                </c:pt>
                <c:pt idx="7">
                  <c:v>3.8562941176470598</c:v>
                </c:pt>
                <c:pt idx="8">
                  <c:v>3.8562941176470598</c:v>
                </c:pt>
                <c:pt idx="9">
                  <c:v>3.8562941176470598</c:v>
                </c:pt>
                <c:pt idx="10">
                  <c:v>3.8562941176470598</c:v>
                </c:pt>
                <c:pt idx="11">
                  <c:v>3.8562941176470598</c:v>
                </c:pt>
                <c:pt idx="12">
                  <c:v>3.8562941176470598</c:v>
                </c:pt>
                <c:pt idx="13">
                  <c:v>3.8562941176470598</c:v>
                </c:pt>
                <c:pt idx="14">
                  <c:v>3.8562941176470598</c:v>
                </c:pt>
                <c:pt idx="15">
                  <c:v>3.8562941176470598</c:v>
                </c:pt>
                <c:pt idx="16">
                  <c:v>3.8562941176470598</c:v>
                </c:pt>
                <c:pt idx="17">
                  <c:v>3.8562941176470598</c:v>
                </c:pt>
                <c:pt idx="18">
                  <c:v>3.8562941176470598</c:v>
                </c:pt>
                <c:pt idx="19">
                  <c:v>3.8562941176470598</c:v>
                </c:pt>
                <c:pt idx="20">
                  <c:v>3.8562941176470598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3C-4C84-AB4A-FAEFC08EB932}"/>
            </c:ext>
          </c:extLst>
        </c:ser>
        <c:ser>
          <c:idx val="3"/>
          <c:order val="3"/>
          <c:tx>
            <c:strRef>
              <c:f>'Рис.2 - Торговля'!$F$6</c:f>
              <c:strCache>
                <c:ptCount val="1"/>
                <c:pt idx="0">
                  <c:v>Мировая торговля (в среднем за 2000-2016 гг.)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'Рис.2 - Торговля'!$B$7:$B$27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'Рис.2 - Торговля'!$F$7:$F$27</c:f>
              <c:numCache>
                <c:formatCode>General</c:formatCode>
                <c:ptCount val="21"/>
                <c:pt idx="0">
                  <c:v>5.0838823529411794</c:v>
                </c:pt>
                <c:pt idx="1">
                  <c:v>5.0838823529411794</c:v>
                </c:pt>
                <c:pt idx="2">
                  <c:v>5.0838823529411794</c:v>
                </c:pt>
                <c:pt idx="3">
                  <c:v>5.0838823529411794</c:v>
                </c:pt>
                <c:pt idx="4">
                  <c:v>5.0838823529411794</c:v>
                </c:pt>
                <c:pt idx="5">
                  <c:v>5.0838823529411794</c:v>
                </c:pt>
                <c:pt idx="6">
                  <c:v>5.0838823529411794</c:v>
                </c:pt>
                <c:pt idx="7">
                  <c:v>5.0838823529411794</c:v>
                </c:pt>
                <c:pt idx="8">
                  <c:v>5.0838823529411794</c:v>
                </c:pt>
                <c:pt idx="9">
                  <c:v>5.0838823529411794</c:v>
                </c:pt>
                <c:pt idx="10">
                  <c:v>5.0838823529411794</c:v>
                </c:pt>
                <c:pt idx="11">
                  <c:v>5.0838823529411794</c:v>
                </c:pt>
                <c:pt idx="12">
                  <c:v>5.0838823529411794</c:v>
                </c:pt>
                <c:pt idx="13">
                  <c:v>5.0838823529411794</c:v>
                </c:pt>
                <c:pt idx="14">
                  <c:v>5.0838823529411794</c:v>
                </c:pt>
                <c:pt idx="15">
                  <c:v>5.0838823529411794</c:v>
                </c:pt>
                <c:pt idx="16">
                  <c:v>5.0838823529411794</c:v>
                </c:pt>
                <c:pt idx="17">
                  <c:v>5.0838823529411794</c:v>
                </c:pt>
                <c:pt idx="18">
                  <c:v>5.0838823529411794</c:v>
                </c:pt>
                <c:pt idx="19">
                  <c:v>5.0838823529411794</c:v>
                </c:pt>
                <c:pt idx="20">
                  <c:v>5.0838823529411794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3C-4C84-AB4A-FAEFC08EB932}"/>
            </c:ext>
          </c:extLst>
        </c:ser>
        <c:marker val="1"/>
        <c:axId val="40350464"/>
        <c:axId val="40352000"/>
      </c:lineChart>
      <c:catAx>
        <c:axId val="40350464"/>
        <c:scaling>
          <c:orientation val="minMax"/>
        </c:scaling>
        <c:axPos val="b"/>
        <c:numFmt formatCode="General" sourceLinked="1"/>
        <c:maj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52000"/>
        <c:crosses val="autoZero"/>
        <c:auto val="1"/>
        <c:lblAlgn val="ctr"/>
        <c:lblOffset val="100"/>
        <c:tickMarkSkip val="1"/>
      </c:catAx>
      <c:valAx>
        <c:axId val="40352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5046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072296408853225"/>
          <c:w val="1"/>
          <c:h val="9.9277035911468026E-2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lumMod val="5000"/>
            <a:lumOff val="95000"/>
          </a:schemeClr>
        </a:gs>
        <a:gs pos="91483">
          <a:srgbClr val="00B050"/>
        </a:gs>
        <a:gs pos="0">
          <a:srgbClr val="CFDBED">
            <a:lumMod val="83000"/>
          </a:srgbClr>
        </a:gs>
        <a:gs pos="12000">
          <a:schemeClr val="accent1">
            <a:lumMod val="43000"/>
            <a:lumOff val="57000"/>
          </a:schemeClr>
        </a:gs>
        <a:gs pos="23000">
          <a:srgbClr val="FAFCAF"/>
        </a:gs>
        <a:gs pos="39000">
          <a:schemeClr val="accent4">
            <a:lumMod val="40000"/>
            <a:lumOff val="60000"/>
          </a:schemeClr>
        </a:gs>
        <a:gs pos="82549">
          <a:srgbClr val="00C058"/>
        </a:gs>
        <a:gs pos="100000">
          <a:schemeClr val="accent6">
            <a:lumMod val="30000"/>
            <a:lumOff val="70000"/>
          </a:schemeClr>
        </a:gs>
      </a:gsLst>
      <a:lin ang="108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z-Cyrl-UZ" noProof="0" smtClean="0"/>
              <a:t>Образец текста</a:t>
            </a:r>
          </a:p>
          <a:p>
            <a:pPr lvl="1"/>
            <a:r>
              <a:rPr lang="uz-Cyrl-UZ" noProof="0" smtClean="0"/>
              <a:t>Второй уровень</a:t>
            </a:r>
          </a:p>
          <a:p>
            <a:pPr lvl="2"/>
            <a:r>
              <a:rPr lang="uz-Cyrl-UZ" noProof="0" smtClean="0"/>
              <a:t>Третий уровень</a:t>
            </a:r>
          </a:p>
          <a:p>
            <a:pPr lvl="3"/>
            <a:r>
              <a:rPr lang="uz-Cyrl-UZ" noProof="0" smtClean="0"/>
              <a:t>Четвертый уровень</a:t>
            </a:r>
          </a:p>
          <a:p>
            <a:pPr lvl="4"/>
            <a:r>
              <a:rPr lang="uz-Cyrl-UZ" noProof="0" smtClean="0"/>
              <a:t>Пятый уровень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uz-Cyrl-UZ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103B987B-B376-4E22-9442-DB00E2E02B04}" type="slidenum">
              <a:rPr lang="uz-Cyrl-UZ"/>
              <a:pPr>
                <a:defRPr/>
              </a:pPr>
              <a:t>‹#›</a:t>
            </a:fld>
            <a:endParaRPr lang="uz-Cyrl-U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 userDrawn="1"/>
        </p:nvSpPr>
        <p:spPr bwMode="auto">
          <a:xfrm>
            <a:off x="0" y="-1588"/>
            <a:ext cx="91440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gray">
          <a:xfrm>
            <a:off x="0" y="0"/>
            <a:ext cx="9153525" cy="11969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060575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9813" y="4221163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7450" y="260350"/>
            <a:ext cx="3743325" cy="836613"/>
          </a:xfrm>
        </p:spPr>
        <p:txBody>
          <a:bodyPr/>
          <a:lstStyle>
            <a:lvl1pPr algn="l">
              <a:defRPr sz="16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Sergey Afontsev IMEMO, Moscow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67700" cy="2247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76700"/>
            <a:ext cx="8267700" cy="2247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67250" y="1676400"/>
            <a:ext cx="4057650" cy="2247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67250" y="4076700"/>
            <a:ext cx="4057650" cy="2247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8267700" cy="2247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76700"/>
            <a:ext cx="8267700" cy="2247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588"/>
            <a:ext cx="91440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-9525" y="11557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47813" y="2060575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309813" y="4221163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189038" y="138113"/>
            <a:ext cx="3743325" cy="836612"/>
          </a:xfrm>
        </p:spPr>
        <p:txBody>
          <a:bodyPr/>
          <a:lstStyle>
            <a:lvl1pPr algn="l">
              <a:defRPr sz="16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Sergey Afontsev IMEMO, Moscow</a:t>
            </a: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DD8D667-424F-47B4-954B-D8BE30D5D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0" y="-1588"/>
            <a:ext cx="91440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42CD-B4B7-4108-92C4-5BE7F3ADBD4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942A-E81C-4DE2-9193-5B9F1869F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66ED-0FFC-4382-88D0-9FFCF300CDD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0E973-09F0-4A59-891C-EF51E4683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92F7-6D98-4212-A5D4-80C4FE5BE5A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A941C-1145-44A9-A91A-E74A8C1B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B5C5-A5E0-4087-9A8C-E1744A773191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505B-9003-4E43-90D2-67D5B7CFF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EEFA-E0D3-43D0-A9EA-50E260AFB641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49A4-B9AE-4204-BCA2-92676263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8853-97B1-4C45-9D70-86883B7800E4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DDD33-7210-4F6D-91BA-259BB89AB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9D50-3C01-491A-B71D-E33B6A6D5DDC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75B9-15A6-4085-A679-B08C81F9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A6F92-050D-4BAD-BA1A-5611782B2CF3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6211-5ED3-4851-B036-AF563955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653B-B798-409A-B244-7BC229C2F29D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F553-C4E8-465A-9614-233CD75C4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9548-B126-4341-BEDC-FB2E275F330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78B3-0D93-4399-B537-71660165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C884-22DF-4E5A-8E0E-59AF255C03BC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A559-542F-4009-AA1B-DC6D5B5F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0" y="549275"/>
          <a:ext cx="9144000" cy="1008063"/>
        </p:xfrm>
        <a:graphic>
          <a:graphicData uri="http://schemas.openxmlformats.org/presentationml/2006/ole">
            <p:oleObj spid="_x0000_s1056" name="Image" r:id="rId19" imgW="12990476" imgH="1752381" progId="">
              <p:embed/>
            </p:oleObj>
          </a:graphicData>
        </a:graphic>
      </p:graphicFrame>
      <p:sp>
        <p:nvSpPr>
          <p:cNvPr id="105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3"/>
            <a:r>
              <a:rPr lang="en-US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24525" y="6453188"/>
            <a:ext cx="2962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Sergey Afontsev</a:t>
            </a:r>
          </a:p>
          <a:p>
            <a:pPr>
              <a:defRPr/>
            </a:pPr>
            <a:r>
              <a:rPr lang="en-US"/>
              <a:t>IMEMO, Moscow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9" r:id="rId13"/>
    <p:sldLayoutId id="2147483658" r:id="rId14"/>
    <p:sldLayoutId id="2147483657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2080" name="Image" r:id="rId15" imgW="12990476" imgH="1752381" progId="">
              <p:embed/>
            </p:oleObj>
          </a:graphicData>
        </a:graphic>
      </p:graphicFrame>
      <p:sp>
        <p:nvSpPr>
          <p:cNvPr id="208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3"/>
            <a:r>
              <a:rPr lang="en-US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24525" y="6453188"/>
            <a:ext cx="2962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Sergey Afontsev IMEMO, Moscow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5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FC902D6D-AD6B-4A6E-8106-085447544F6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6572AF5B-A256-4AF9-B401-D57F7E86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 userDrawn="1"/>
        </p:nvSpPr>
        <p:spPr bwMode="auto">
          <a:xfrm>
            <a:off x="0" y="-1588"/>
            <a:ext cx="91440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827088" y="1958975"/>
            <a:ext cx="756126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chemeClr val="tx2"/>
                </a:solidFill>
              </a:rPr>
              <a:t>Мировая экономика и международные экономические отношения </a:t>
            </a:r>
          </a:p>
          <a:p>
            <a:pPr algn="r"/>
            <a:r>
              <a:rPr lang="ru-RU" sz="2400">
                <a:solidFill>
                  <a:schemeClr val="tx2"/>
                </a:solidFill>
              </a:rPr>
              <a:t>в контексте современных трендов, рисков, вызовов и угроз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  <a:p>
            <a:pPr algn="r"/>
            <a:endParaRPr lang="ru-RU">
              <a:solidFill>
                <a:srgbClr val="003366"/>
              </a:solidFill>
            </a:endParaRPr>
          </a:p>
          <a:p>
            <a:pPr algn="r"/>
            <a:r>
              <a:rPr lang="ru-RU">
                <a:solidFill>
                  <a:srgbClr val="003366"/>
                </a:solidFill>
              </a:rPr>
              <a:t>П.Толмачев</a:t>
            </a:r>
          </a:p>
          <a:p>
            <a:pPr algn="r"/>
            <a:r>
              <a:rPr lang="ru-RU" b="0"/>
              <a:t>д.э.н., профессор ДА МИД  России</a:t>
            </a:r>
          </a:p>
          <a:p>
            <a:pPr algn="r"/>
            <a:endParaRPr lang="ru-RU"/>
          </a:p>
          <a:p>
            <a:pPr algn="r"/>
            <a:endParaRPr lang="ru-RU" i="1">
              <a:solidFill>
                <a:srgbClr val="003366"/>
              </a:solidFill>
            </a:endParaRPr>
          </a:p>
          <a:p>
            <a:pPr algn="r"/>
            <a:endParaRPr lang="ru-RU" i="1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/>
            </a:extLst>
          </p:cNvPr>
          <p:cNvGraphicFramePr/>
          <p:nvPr/>
        </p:nvGraphicFramePr>
        <p:xfrm>
          <a:off x="609600" y="1718310"/>
          <a:ext cx="7850831" cy="480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765175"/>
            <a:ext cx="7467600" cy="487363"/>
          </a:xfrm>
        </p:spPr>
        <p:txBody>
          <a:bodyPr/>
          <a:lstStyle/>
          <a:p>
            <a:pPr eaLnBrk="1" hangingPunct="1"/>
            <a:r>
              <a:rPr lang="ru-RU" sz="4100" smtClean="0"/>
              <a:t>Глобальные макротренды</a:t>
            </a:r>
            <a:br>
              <a:rPr lang="ru-RU" sz="4100" smtClean="0"/>
            </a:br>
            <a:r>
              <a:rPr lang="ru-RU" sz="2900" smtClean="0"/>
              <a:t>(</a:t>
            </a:r>
            <a:r>
              <a:rPr lang="en-US" sz="2900" smtClean="0"/>
              <a:t>IMF World Economic Outlook, October 2017)</a:t>
            </a:r>
            <a:endParaRPr lang="ru-RU" sz="29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/>
            </a:extLst>
          </p:cNvPr>
          <p:cNvGraphicFramePr/>
          <p:nvPr/>
        </p:nvGraphicFramePr>
        <p:xfrm>
          <a:off x="611560" y="1772816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765175"/>
            <a:ext cx="7467600" cy="487363"/>
          </a:xfrm>
        </p:spPr>
        <p:txBody>
          <a:bodyPr/>
          <a:lstStyle/>
          <a:p>
            <a:pPr eaLnBrk="1" hangingPunct="1"/>
            <a:r>
              <a:rPr lang="ru-RU" sz="4100" smtClean="0"/>
              <a:t>Глобальные макротренды</a:t>
            </a:r>
            <a:r>
              <a:rPr lang="ru-RU" smtClean="0"/>
              <a:t/>
            </a:r>
            <a:br>
              <a:rPr lang="ru-RU" smtClean="0"/>
            </a:br>
            <a:r>
              <a:rPr lang="ru-RU" sz="2900" smtClean="0"/>
              <a:t>(</a:t>
            </a:r>
            <a:r>
              <a:rPr lang="en-US" sz="2900" smtClean="0"/>
              <a:t>IMF World Economic Outlook, October 2017)</a:t>
            </a:r>
            <a:endParaRPr lang="ru-RU" sz="29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Сергей Афонцев\Documents\IMEMO\ЦСР\Презентация 30.11.2016\Pic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280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208963" cy="720725"/>
          </a:xfrm>
        </p:spPr>
        <p:txBody>
          <a:bodyPr/>
          <a:lstStyle/>
          <a:p>
            <a:pPr algn="r" eaLnBrk="1" hangingPunct="1"/>
            <a:r>
              <a:rPr lang="ru-RU" sz="2400" smtClean="0"/>
              <a:t>Долгосрочный прогноз мировой экономики</a:t>
            </a:r>
            <a:br>
              <a:rPr lang="ru-RU" sz="2400" smtClean="0"/>
            </a:br>
            <a:r>
              <a:rPr lang="ru-RU" sz="2400" smtClean="0"/>
              <a:t>(ИМЭМО РАН</a:t>
            </a:r>
            <a:r>
              <a:rPr lang="en-US" sz="2400" smtClean="0"/>
              <a:t>)</a:t>
            </a:r>
            <a:endParaRPr lang="ru-RU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28775"/>
            <a:ext cx="90376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7993063" cy="647700"/>
          </a:xfrm>
        </p:spPr>
        <p:txBody>
          <a:bodyPr/>
          <a:lstStyle/>
          <a:p>
            <a:pPr algn="r" eaLnBrk="1" hangingPunct="1"/>
            <a:r>
              <a:rPr lang="ru-RU" sz="2000" b="1" i="1" smtClean="0"/>
              <a:t>Долгосрочный прогноз мировой экономики</a:t>
            </a:r>
            <a:br>
              <a:rPr lang="ru-RU" sz="2000" b="1" i="1" smtClean="0"/>
            </a:br>
            <a:r>
              <a:rPr lang="ru-RU" sz="2000" b="1" i="1" smtClean="0"/>
              <a:t>(ИМЭМО РАН</a:t>
            </a:r>
            <a:r>
              <a:rPr lang="en-US" sz="2000" smtClean="0"/>
              <a:t>)</a:t>
            </a:r>
            <a:endParaRPr lang="ru-RU" sz="20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260350"/>
            <a:ext cx="7632700" cy="720725"/>
          </a:xfrm>
        </p:spPr>
        <p:txBody>
          <a:bodyPr/>
          <a:lstStyle/>
          <a:p>
            <a:pPr algn="r" eaLnBrk="1" hangingPunct="1"/>
            <a:r>
              <a:rPr lang="ru-RU" sz="2000" b="1" smtClean="0"/>
              <a:t>Сценарный прогноз мировой экономики</a:t>
            </a:r>
            <a:br>
              <a:rPr lang="ru-RU" sz="2000" b="1" smtClean="0"/>
            </a:br>
            <a:r>
              <a:rPr lang="ru-RU" sz="2000" b="1" smtClean="0"/>
              <a:t>(ВАВТ – Темпы роста ВВП по ППС 2015 г.</a:t>
            </a:r>
            <a:r>
              <a:rPr lang="en-US" sz="2000" b="1" smtClean="0"/>
              <a:t>)</a:t>
            </a:r>
            <a:endParaRPr lang="ru-RU" sz="2000" b="1" smtClean="0"/>
          </a:p>
        </p:txBody>
      </p:sp>
      <p:pic>
        <p:nvPicPr>
          <p:cNvPr id="5632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777716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2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8785225" cy="4648200"/>
          </a:xfrm>
        </p:spPr>
        <p:txBody>
          <a:bodyPr/>
          <a:lstStyle/>
          <a:p>
            <a:pPr marL="0" indent="0" algn="r" eaLnBrk="1" hangingPunct="1">
              <a:spcBef>
                <a:spcPts val="400"/>
              </a:spcBef>
              <a:buClr>
                <a:srgbClr val="3333FF"/>
              </a:buClr>
              <a:buSzPct val="120000"/>
              <a:buFont typeface="Wingdings" pitchFamily="2" charset="2"/>
              <a:buChar char="Ø"/>
            </a:pPr>
            <a:r>
              <a:rPr lang="ru-RU" sz="2400" smtClean="0"/>
              <a:t>Лозунг в сфере промышленной политики, воспроизво-дящий риторику и смыслы проекта </a:t>
            </a:r>
            <a:r>
              <a:rPr lang="en-US" sz="2400" smtClean="0"/>
              <a:t>Industrie 4.0 </a:t>
            </a:r>
            <a:r>
              <a:rPr lang="ru-RU" sz="2400" smtClean="0"/>
              <a:t>германской Стратегии «Высокие технологии» (2006 г.).</a:t>
            </a:r>
          </a:p>
          <a:p>
            <a:pPr marL="0" indent="0" algn="r" eaLnBrk="1" hangingPunct="1">
              <a:buClr>
                <a:srgbClr val="3333FF"/>
              </a:buClr>
              <a:buSzPct val="120000"/>
              <a:buFont typeface="Wingdings" pitchFamily="2" charset="2"/>
              <a:buChar char="Ø"/>
            </a:pPr>
            <a:r>
              <a:rPr lang="ru-RU" sz="2400" smtClean="0"/>
              <a:t>Новая промышленная революция, радикально преображающая все отрасли промышленности в мировом масштабе.</a:t>
            </a:r>
          </a:p>
          <a:p>
            <a:pPr marL="0" indent="0" algn="r" eaLnBrk="1" hangingPunct="1">
              <a:buClr>
                <a:srgbClr val="3333FF"/>
              </a:buClr>
              <a:buSzPct val="120000"/>
              <a:buFont typeface="Wingdings" pitchFamily="2" charset="2"/>
              <a:buChar char="Ø"/>
            </a:pPr>
            <a:r>
              <a:rPr lang="ru-RU" sz="2400" smtClean="0"/>
              <a:t>Комплекс изменений в технологиях производства и бизнес-моделях, связанный с процессами цифровизации производственных, сбытовых, административных и т.д. процессов в промышленной сфере.</a:t>
            </a:r>
          </a:p>
          <a:p>
            <a:pPr marL="0" indent="0" algn="r" eaLnBrk="1" hangingPunct="1">
              <a:buFont typeface="Wingdings" pitchFamily="2" charset="2"/>
              <a:buNone/>
            </a:pPr>
            <a:endParaRPr lang="ru-RU" sz="2400" smtClean="0"/>
          </a:p>
        </p:txBody>
      </p:sp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3413" y="476250"/>
            <a:ext cx="7683500" cy="576263"/>
          </a:xfrm>
        </p:spPr>
        <p:txBody>
          <a:bodyPr/>
          <a:lstStyle/>
          <a:p>
            <a:pPr algn="r" eaLnBrk="1" hangingPunct="1"/>
            <a:r>
              <a:rPr lang="ru-RU" sz="2400" b="1" i="1" smtClean="0"/>
              <a:t>Проблемы интерпретации:</a:t>
            </a:r>
            <a:br>
              <a:rPr lang="ru-RU" sz="2400" b="1" i="1" smtClean="0"/>
            </a:br>
            <a:r>
              <a:rPr lang="ru-RU" sz="2400" b="1" i="1" smtClean="0"/>
              <a:t> что такое «Индустрия 4.0»?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ъект 2"/>
          <p:cNvSpPr>
            <a:spLocks noGrp="1"/>
          </p:cNvSpPr>
          <p:nvPr>
            <p:ph idx="4294967295"/>
          </p:nvPr>
        </p:nvSpPr>
        <p:spPr>
          <a:xfrm>
            <a:off x="438150" y="1341438"/>
            <a:ext cx="8267700" cy="4935537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ru-RU" sz="2400" b="1" smtClean="0"/>
              <a:t>Ключевые технологии и эффекты</a:t>
            </a:r>
          </a:p>
          <a:p>
            <a:pPr marL="0" indent="0" algn="r" eaLnBrk="1" hangingPunct="1">
              <a:buClr>
                <a:srgbClr val="FF0000"/>
              </a:buClr>
              <a:buSzPct val="120000"/>
              <a:buFont typeface="Wingdings" pitchFamily="2" charset="2"/>
              <a:buChar char=""/>
            </a:pPr>
            <a:r>
              <a:rPr lang="en-US" sz="1800" smtClean="0"/>
              <a:t>3D-</a:t>
            </a:r>
            <a:r>
              <a:rPr lang="ru-RU" sz="1800" smtClean="0"/>
              <a:t>печать (создание новых продуктов; кастомизация производства при сохранении эффекта масштаба)</a:t>
            </a:r>
          </a:p>
          <a:p>
            <a:pPr marL="0" indent="0" algn="r" eaLnBrk="1" hangingPunct="1">
              <a:buClr>
                <a:srgbClr val="FF0000"/>
              </a:buClr>
              <a:buSzPct val="120000"/>
              <a:buFont typeface="Wingdings" pitchFamily="2" charset="2"/>
              <a:buChar char=""/>
            </a:pPr>
            <a:r>
              <a:rPr lang="ru-RU" sz="1800" smtClean="0"/>
              <a:t>Искусственный интеллект (замещение труда капиталом – особ. телекоммуникации, беспилотный транспорт, финансы; «машинное обучение» как предпосылка кастомизации)</a:t>
            </a:r>
          </a:p>
          <a:p>
            <a:pPr marL="0" indent="0" algn="r" eaLnBrk="1" hangingPunct="1">
              <a:buClr>
                <a:srgbClr val="FF0000"/>
              </a:buClr>
              <a:buSzPct val="120000"/>
              <a:buFont typeface="Wingdings" pitchFamily="2" charset="2"/>
              <a:buChar char=""/>
            </a:pPr>
            <a:r>
              <a:rPr lang="ru-RU" sz="1800" smtClean="0"/>
              <a:t>Виртуальная реальность (создание новых продуктов; расширение спектра решаемых задач – особ. сектор развлечений, здравоохранение, образование)</a:t>
            </a:r>
          </a:p>
          <a:p>
            <a:pPr marL="0" indent="0" algn="r" eaLnBrk="1" hangingPunct="1">
              <a:buClr>
                <a:srgbClr val="FF0000"/>
              </a:buClr>
              <a:buSzPct val="120000"/>
              <a:buFont typeface="Wingdings" pitchFamily="2" charset="2"/>
              <a:buChar char=""/>
            </a:pPr>
            <a:r>
              <a:rPr lang="ru-RU" sz="1800" smtClean="0"/>
              <a:t>5</a:t>
            </a:r>
            <a:r>
              <a:rPr lang="en-US" sz="1800" smtClean="0"/>
              <a:t>G-</a:t>
            </a:r>
            <a:r>
              <a:rPr lang="ru-RU" sz="1800" smtClean="0"/>
              <a:t>связь (услуги связи, эффективность управления, Интернет вещей, беспилотный транспорт)</a:t>
            </a:r>
          </a:p>
          <a:p>
            <a:pPr marL="0" indent="0" algn="r" eaLnBrk="1" hangingPunct="1">
              <a:spcBef>
                <a:spcPts val="400"/>
              </a:spcBef>
              <a:buClr>
                <a:srgbClr val="FF0000"/>
              </a:buClr>
              <a:buSzPct val="120000"/>
              <a:buFont typeface="Wingdings" pitchFamily="2" charset="2"/>
              <a:buChar char=""/>
            </a:pPr>
            <a:r>
              <a:rPr lang="ru-RU" sz="1800" smtClean="0"/>
              <a:t>Цифровые технологии обработки информации (создание новых продуктов; апгрейд «традиционных» отраслей, эффективность управления, Интернет вещей), в т.ч. блокчейн (финансовые инновации, смарт-контракты, шеринговая экономика)</a:t>
            </a:r>
          </a:p>
          <a:p>
            <a:pPr marL="0" indent="0" eaLnBrk="1" hangingPunct="1"/>
            <a:endParaRPr lang="ru-RU" sz="1800" smtClean="0"/>
          </a:p>
          <a:p>
            <a:pPr marL="0" indent="0" eaLnBrk="1" hangingPunct="1"/>
            <a:endParaRPr lang="ru-RU" sz="1800" smtClean="0"/>
          </a:p>
        </p:txBody>
      </p:sp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3413" y="333375"/>
            <a:ext cx="7970837" cy="863600"/>
          </a:xfrm>
        </p:spPr>
        <p:txBody>
          <a:bodyPr/>
          <a:lstStyle/>
          <a:p>
            <a:pPr algn="r" eaLnBrk="1" hangingPunct="1"/>
            <a:r>
              <a:rPr lang="ru-RU" sz="2400" smtClean="0"/>
              <a:t>«Индустрия 4.0»:</a:t>
            </a:r>
            <a:br>
              <a:rPr lang="ru-RU" sz="2400" smtClean="0"/>
            </a:br>
            <a:r>
              <a:rPr lang="ru-RU" sz="2400" smtClean="0"/>
              <a:t>Влияние на глобальные тренды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ъект 2"/>
          <p:cNvSpPr>
            <a:spLocks noGrp="1"/>
          </p:cNvSpPr>
          <p:nvPr>
            <p:ph idx="4294967295"/>
          </p:nvPr>
        </p:nvSpPr>
        <p:spPr>
          <a:xfrm>
            <a:off x="179388" y="1557338"/>
            <a:ext cx="8856662" cy="47672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b="1" smtClean="0"/>
              <a:t>Вклад Индустрии 4.0 в темпы роста ВВП (проц. пункты)*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b="1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7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700" smtClean="0"/>
              <a:t>* Предварительные расчеты</a:t>
            </a:r>
          </a:p>
        </p:txBody>
      </p:sp>
      <p:sp>
        <p:nvSpPr>
          <p:cNvPr id="59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3413" y="765175"/>
            <a:ext cx="7467600" cy="487363"/>
          </a:xfrm>
        </p:spPr>
        <p:txBody>
          <a:bodyPr/>
          <a:lstStyle/>
          <a:p>
            <a:pPr eaLnBrk="1" hangingPunct="1"/>
            <a:r>
              <a:rPr lang="ru-RU" smtClean="0"/>
              <a:t>«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9395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2003425"/>
            <a:ext cx="760571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7920037" cy="792163"/>
          </a:xfrm>
        </p:spPr>
        <p:txBody>
          <a:bodyPr/>
          <a:lstStyle/>
          <a:p>
            <a:pPr algn="r" eaLnBrk="1" hangingPunct="1"/>
            <a:r>
              <a:rPr lang="ru-RU" smtClean="0"/>
              <a:t> </a:t>
            </a:r>
            <a:r>
              <a:rPr lang="ru-RU" sz="2000" b="1" smtClean="0"/>
              <a:t>Сценарный прогноз доли России в мировой экономике (ВАВТ, ППС 2015 г.)</a:t>
            </a:r>
          </a:p>
        </p:txBody>
      </p:sp>
      <p:pic>
        <p:nvPicPr>
          <p:cNvPr id="6041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2390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0" y="161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 b="0"/>
          </a:p>
        </p:txBody>
      </p:sp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0" y="524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b="0"/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0" y="164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b="0"/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20896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 noChangeArrowheads="1"/>
          </p:cNvPicPr>
          <p:nvPr/>
        </p:nvPicPr>
        <p:blipFill>
          <a:blip r:embed="rId2"/>
          <a:srcRect r="44139"/>
          <a:stretch>
            <a:fillRect/>
          </a:stretch>
        </p:blipFill>
        <p:spPr bwMode="auto">
          <a:xfrm>
            <a:off x="685800" y="549275"/>
            <a:ext cx="79184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1"/>
          <p:cNvSpPr txBox="1"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000000"/>
                </a:solidFill>
                <a:latin typeface="Calibri" pitchFamily="34" charset="0"/>
              </a:rPr>
              <a:t>Глобальный кризис как сочетание циклических кризисов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46084" name="Заголовок 11"/>
          <p:cNvSpPr txBox="1">
            <a:spLocks/>
          </p:cNvSpPr>
          <p:nvPr/>
        </p:nvSpPr>
        <p:spPr bwMode="auto">
          <a:xfrm>
            <a:off x="6948488" y="4437063"/>
            <a:ext cx="2141537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Calibri" pitchFamily="34" charset="0"/>
              <a:buChar char="–"/>
            </a:pPr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война за технологическое лидерство и доминирование в мировой экономике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908050"/>
            <a:ext cx="1800225" cy="33845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788" y="4437063"/>
            <a:ext cx="684212" cy="38258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2" descr="g08pic03_v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76375"/>
            <a:ext cx="865981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1"/>
          <p:cNvSpPr txBox="1"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Смена технологических укладов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900" b="1" smtClean="0">
                <a:solidFill>
                  <a:srgbClr val="000000"/>
                </a:solidFill>
                <a:cs typeface="Arial" charset="0"/>
              </a:rPr>
            </a:br>
            <a:r>
              <a:rPr lang="ru-RU" sz="2900" b="1" smtClean="0">
                <a:solidFill>
                  <a:srgbClr val="000000"/>
                </a:solidFill>
                <a:cs typeface="Arial" charset="0"/>
              </a:rPr>
              <a:t>Периодическая система мирового экономического развития</a:t>
            </a:r>
            <a:br>
              <a:rPr lang="ru-RU" sz="2900" b="1" smtClean="0">
                <a:solidFill>
                  <a:srgbClr val="000000"/>
                </a:solidFill>
                <a:cs typeface="Arial" charset="0"/>
              </a:rPr>
            </a:br>
            <a:endParaRPr lang="ru-RU" smtClean="0"/>
          </a:p>
        </p:txBody>
      </p:sp>
      <p:pic>
        <p:nvPicPr>
          <p:cNvPr id="4813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00200"/>
            <a:ext cx="8207375" cy="4781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3708400" cy="6192837"/>
          </a:xfrm>
        </p:spPr>
        <p:txBody>
          <a:bodyPr/>
          <a:lstStyle/>
          <a:p>
            <a:pPr eaLnBrk="1" hangingPunct="1"/>
            <a:r>
              <a:rPr lang="ru-RU" altLang="ru-RU" sz="2900" smtClean="0"/>
              <a:t>Траектория выхода из кризиса (смена доминирующих технологических укладов) </a:t>
            </a:r>
            <a:br>
              <a:rPr lang="ru-RU" altLang="ru-RU" sz="2900" smtClean="0"/>
            </a:br>
            <a:r>
              <a:rPr lang="ru-RU" altLang="ru-RU" sz="2900" smtClean="0"/>
              <a:t/>
            </a:r>
            <a:br>
              <a:rPr lang="ru-RU" altLang="ru-RU" sz="2900" smtClean="0"/>
            </a:br>
            <a:r>
              <a:rPr lang="ru-RU" altLang="ru-RU" sz="2900" smtClean="0"/>
              <a:t/>
            </a:r>
            <a:br>
              <a:rPr lang="ru-RU" altLang="ru-RU" sz="2900" smtClean="0"/>
            </a:br>
            <a:r>
              <a:rPr lang="ru-RU" altLang="ru-RU" sz="2900" smtClean="0"/>
              <a:t/>
            </a:r>
            <a:br>
              <a:rPr lang="ru-RU" altLang="ru-RU" sz="2900" smtClean="0"/>
            </a:br>
            <a:r>
              <a:rPr lang="ru-RU" altLang="ru-RU" sz="2900" smtClean="0"/>
              <a:t/>
            </a:r>
            <a:br>
              <a:rPr lang="ru-RU" altLang="ru-RU" sz="2900" smtClean="0"/>
            </a:br>
            <a:r>
              <a:rPr lang="ru-RU" altLang="ru-RU" sz="2900" smtClean="0"/>
              <a:t/>
            </a:r>
            <a:br>
              <a:rPr lang="ru-RU" altLang="ru-RU" sz="2900" smtClean="0"/>
            </a:br>
            <a:r>
              <a:rPr lang="ru-RU" altLang="ru-RU" sz="1700" b="1" smtClean="0">
                <a:latin typeface="Times New Roman" pitchFamily="18" charset="0"/>
                <a:cs typeface="Times New Roman" pitchFamily="18" charset="0"/>
              </a:rPr>
              <a:t>Мы проходим фазу рождения</a:t>
            </a:r>
            <a:br>
              <a:rPr lang="ru-RU" altLang="ru-RU" sz="1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smtClean="0">
                <a:latin typeface="Times New Roman" pitchFamily="18" charset="0"/>
                <a:cs typeface="Times New Roman" pitchFamily="18" charset="0"/>
              </a:rPr>
              <a:t>нового технологического уклада </a:t>
            </a:r>
          </a:p>
        </p:txBody>
      </p:sp>
      <p:pic>
        <p:nvPicPr>
          <p:cNvPr id="49154" name="Рисунок 1"/>
          <p:cNvPicPr>
            <a:picLocks noChangeAspect="1"/>
          </p:cNvPicPr>
          <p:nvPr/>
        </p:nvPicPr>
        <p:blipFill>
          <a:blip r:embed="rId2"/>
          <a:srcRect t="5807"/>
          <a:stretch>
            <a:fillRect/>
          </a:stretch>
        </p:blipFill>
        <p:spPr bwMode="auto">
          <a:xfrm>
            <a:off x="3776663" y="188913"/>
            <a:ext cx="5187950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8388350" y="6365875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>
                <a:solidFill>
                  <a:srgbClr val="00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 descr="Fig.-16-p.-333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00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1"/>
          <p:cNvSpPr txBox="1">
            <a:spLocks/>
          </p:cNvSpPr>
          <p:nvPr/>
        </p:nvSpPr>
        <p:spPr bwMode="auto">
          <a:xfrm>
            <a:off x="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Calibri" pitchFamily="34" charset="0"/>
              </a:rPr>
              <a:t>Всплески цен на энергию в периоды смены технологических укладов и соответствующие им сдвиги в структуре потребления первичных энергоносителей</a:t>
            </a:r>
            <a:endParaRPr lang="ru-RU" altLang="ru-RU" sz="24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5" descr="rssi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51203" name="Заголовок 11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Структура нового (</a:t>
            </a:r>
            <a:r>
              <a:rPr lang="en-US" altLang="ru-RU" sz="3200">
                <a:solidFill>
                  <a:srgbClr val="000000"/>
                </a:solidFill>
                <a:latin typeface="Calibri" pitchFamily="34" charset="0"/>
              </a:rPr>
              <a:t>VI)</a:t>
            </a:r>
            <a:r>
              <a:rPr lang="ru-RU" altLang="ru-RU" sz="3200">
                <a:solidFill>
                  <a:srgbClr val="000000"/>
                </a:solidFill>
                <a:latin typeface="Calibri" pitchFamily="34" charset="0"/>
              </a:rPr>
              <a:t> технологического уклада и темпы роста его составляющих</a:t>
            </a:r>
            <a:endParaRPr lang="ru-RU" altLang="ru-RU" sz="3200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19175"/>
            <a:ext cx="7993062" cy="521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Бизнес в условиях санкций:&amp;#x0D;&amp;#x0A;Есть ли ложка мёда в бочке дегтя?&amp;quot;&quot;/&gt;&lt;property id=&quot;20307&quot; value=&quot;424&quot;/&gt;&lt;/object&gt;&lt;object type=&quot;3&quot; unique_id=&quot;10005&quot;&gt;&lt;property id=&quot;20148&quot; value=&quot;5&quot;/&gt;&lt;property id=&quot;20300&quot; value=&quot;Slide 2 - &amp;quot;Структура презентации&amp;quot;&quot;/&gt;&lt;property id=&quot;20307&quot; value=&quot;517&quot;/&gt;&lt;/object&gt;&lt;object type=&quot;3&quot; unique_id=&quot;10006&quot;&gt;&lt;property id=&quot;20148&quot; value=&quot;5&quot;/&gt;&lt;property id=&quot;20300&quot; value=&quot;Slide 3&quot;/&gt;&lt;property id=&quot;20307&quot; value=&quot;500&quot;/&gt;&lt;/object&gt;&lt;object type=&quot;3&quot; unique_id=&quot;10007&quot;&gt;&lt;property id=&quot;20148&quot; value=&quot;5&quot;/&gt;&lt;property id=&quot;20300&quot; value=&quot;Slide 4 - &amp;quot;Пример воздействия:&amp;#x0D;&amp;#x0A;Ценовые эффекты&amp;quot;&quot;/&gt;&lt;property id=&quot;20307&quot; value=&quot;504&quot;/&gt;&lt;/object&gt;&lt;object type=&quot;3&quot; unique_id=&quot;10008&quot;&gt;&lt;property id=&quot;20148&quot; value=&quot;5&quot;/&gt;&lt;property id=&quot;20300&quot; value=&quot;Slide 5&quot;/&gt;&lt;property id=&quot;20307&quot; value=&quot;524&quot;/&gt;&lt;/object&gt;&lt;object type=&quot;3&quot; unique_id=&quot;10009&quot;&gt;&lt;property id=&quot;20148&quot; value=&quot;5&quot;/&gt;&lt;property id=&quot;20300&quot; value=&quot;Slide 6 - &amp;quot;Перспективы импортозамещения&amp;quot;&quot;/&gt;&lt;property id=&quot;20307&quot; value=&quot;510&quot;/&gt;&lt;/object&gt;&lt;object type=&quot;3&quot; unique_id=&quot;10010&quot;&gt;&lt;property id=&quot;20148&quot; value=&quot;5&quot;/&gt;&lt;property id=&quot;20300&quot; value=&quot;Slide 7 - &amp;quot;Перспективы импортозамещения:&amp;#x0D;&amp;#x0A;условия успеха&amp;quot;&quot;/&gt;&lt;property id=&quot;20307&quot; value=&quot;521&quot;/&gt;&lt;/object&gt;&lt;object type=&quot;3&quot; unique_id=&quot;10011&quot;&gt;&lt;property id=&quot;20148&quot; value=&quot;5&quot;/&gt;&lt;property id=&quot;20300&quot; value=&quot;Slide 8 - &amp;quot;Перспективы импортозамещения:&amp;#x0D;&amp;#x0A;возможные результаты&amp;quot;&quot;/&gt;&lt;property id=&quot;20307&quot; value=&quot;523&quot;/&gt;&lt;/object&gt;&lt;object type=&quot;3&quot; unique_id=&quot;10012&quot;&gt;&lt;property id=&quot;20148&quot; value=&quot;5&quot;/&gt;&lt;property id=&quot;20300&quot; value=&quot;Slide 9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db2004207l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207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7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7l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207l">
  <a:themeElements>
    <a:clrScheme name="1_cdb2004207l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1_cdb20042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db2004207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b2004207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b2004207l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11887</TotalTime>
  <Words>287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Wingdings</vt:lpstr>
      <vt:lpstr>Times New Roman</vt:lpstr>
      <vt:lpstr>Calibri</vt:lpstr>
      <vt:lpstr>cdb2004207l</vt:lpstr>
      <vt:lpstr>1_cdb2004207l</vt:lpstr>
      <vt:lpstr>Эхо</vt:lpstr>
      <vt:lpstr>cdb2004207l</vt:lpstr>
      <vt:lpstr>1_cdb2004207l</vt:lpstr>
      <vt:lpstr>Эхо</vt:lpstr>
      <vt:lpstr>Image</vt:lpstr>
      <vt:lpstr>Слайд 1</vt:lpstr>
      <vt:lpstr>Слайд 2</vt:lpstr>
      <vt:lpstr>Слайд 3</vt:lpstr>
      <vt:lpstr>Слайд 4</vt:lpstr>
      <vt:lpstr> Периодическая система мирового экономического развития </vt:lpstr>
      <vt:lpstr>Траектория выхода из кризиса (смена доминирующих технологических укладов)       Мы проходим фазу рождения нового технологического уклада </vt:lpstr>
      <vt:lpstr>Слайд 7</vt:lpstr>
      <vt:lpstr>Слайд 8</vt:lpstr>
      <vt:lpstr>Слайд 9</vt:lpstr>
      <vt:lpstr>Глобальные макротренды (IMF World Economic Outlook, October 2017)</vt:lpstr>
      <vt:lpstr>Глобальные макротренды (IMF World Economic Outlook, October 2017)</vt:lpstr>
      <vt:lpstr>Долгосрочный прогноз мировой экономики (ИМЭМО РАН)</vt:lpstr>
      <vt:lpstr>Долгосрочный прогноз мировой экономики (ИМЭМО РАН)</vt:lpstr>
      <vt:lpstr>Сценарный прогноз мировой экономики (ВАВТ – Темпы роста ВВП по ППС 2015 г.)</vt:lpstr>
      <vt:lpstr>Проблемы интерпретации:  что такое «Индустрия 4.0»?</vt:lpstr>
      <vt:lpstr>«Индустрия 4.0»: Влияние на глобальные тренды</vt:lpstr>
      <vt:lpstr>«  </vt:lpstr>
      <vt:lpstr> Сценарный прогноз доли России в мировой экономике (ВАВТ, ППС 2015 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Sergius Caesar Athonceus</dc:creator>
  <cp:lastModifiedBy>Admin</cp:lastModifiedBy>
  <cp:revision>564</cp:revision>
  <dcterms:created xsi:type="dcterms:W3CDTF">2007-05-26T07:04:40Z</dcterms:created>
  <dcterms:modified xsi:type="dcterms:W3CDTF">2018-02-19T13:47:00Z</dcterms:modified>
</cp:coreProperties>
</file>