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371" r:id="rId35"/>
    <p:sldId id="372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698D0-D117-4073-872B-131EF7B787F3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DD6EB0-4A3A-45A6-BA41-DEEB41665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924CD-217D-415A-81DA-21670642144A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CB708-8F66-488A-8BCD-ABCF1AF83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A042A-D410-4D55-B7DC-F33DA75B0527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496E0-FAB5-47CD-9749-13D3F4ECC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70F40-94AC-4B05-87F4-E77357D0016C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CE2FD-71B5-457B-AA0D-8B93D19B4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D4D67-E467-4753-A449-F5C3729890A0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3E635-EC1F-49C3-879F-37861E02E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7498-64D6-4606-AFDC-D302ADF7EAD6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C9F42-ECC5-41E2-878F-1BD55BDCD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767D-E31C-423F-AEFF-447A422D04D9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1515-FCC2-42AA-953D-7D8DB8217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009A8-9E45-4D46-9418-F42684099FE8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71B9C-0335-47AE-A725-D821DFD05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4783-5263-48D0-A89F-8DAD7BEB0C3F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B8C5D-9B70-44A6-A655-E5DA3DB98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6324-D146-40D1-A55D-F00CEF880F42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6990-E97F-4F23-9D8C-453E0BB40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2DCE-876F-4343-BF53-585E0CC6A1A3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CED41-CFF7-43AF-9757-1B5DECA48E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BD7281-6A39-4258-ADBF-4CCC63967F53}" type="datetimeFigureOut">
              <a:rPr lang="ru-RU"/>
              <a:pPr>
                <a:defRPr/>
              </a:pPr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342C495-4A3A-44BE-8791-991E30EE1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url?sa=i&amp;rct=j&amp;q=+%D0%B2%D0%BD%D0%BF+%D0%B2+%D1%81%D1%82%D1%80%D0%B0%D0%BD%D0%B0%D1%85+%D0%BC%D0%B8%D1%80%D0%B0+2012+%D1%81%D1%82%D0%B0%D1%82%D0%B8%D1%81%D1%82%D0%B8%D0%BA%D0%B0&amp;source=images&amp;cd=&amp;cad=rja&amp;docid=xnS_J38y7svpqM&amp;tbnid=r-7971OBINAgUM:&amp;ved=0CAUQjRw&amp;url=http://krskdaily.ru/2012/11/science/8fact&amp;ei=KEUhUbaPGIal4AShm4HQCA&amp;bvm=bv.42553238,d.bGE&amp;psig=AFQjCNELZlCclGfv4LPSNA7pKHB8eUyuEA&amp;ust=1361221221230624" TargetMode="Externa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url?sa=i&amp;rct=j&amp;q=+%D0%B2%D0%B2%D0%BF+%D0%BD%D0%B0+%D0%B4%D1%83%D1%88%D1%83+%D0%BD%D0%B0%D1%81%D0%B5%D0%BB%D0%B5%D0%BD%D0%B8%D1%8F+%D0%B2+%D1%81%D1%82%D1%80%D0%B0%D0%BD%D0%B0%D1%85+%D0%BC%D0%B8%D1%80%D0%B0+2012+%D1%81%D1%82%D0%B0%D1%82%D0%B8%D1%81%D1%82%D0%B8%D0%BA%D0%B0&amp;source=images&amp;cd=&amp;cad=rja&amp;docid=vQswG8AkVJgYrM&amp;tbnid=Fz-ONWLoF-ntCM:&amp;ved=0CAUQjRw&amp;url=http://www.topglobus.ru/sravnenie-stran-po-vvp-na-dushu-naselenija&amp;ei=OEYhUfGoJ4eI4ASgioG4Aw&amp;bvm=bv.42553238,d.bGE&amp;psig=AFQjCNE0_nUoBY75GFoCrNqmC3Zn6GQK_Q&amp;ust=1361221483381464" TargetMode="External"/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ru/url?sa=i&amp;rct=j&amp;q=%D0%BF%D0%BE%D1%82%D1%80%D0%B5%D0%B1%D0%BB%D0%B5%D0%BD%D0%B8%D0%B5+%D0%B8+%D0%BF%D1%80%D0%BE%D0%B8%D0%B7%D0%B2%D0%BE%D0%B4%D1%81%D1%82%D0%B2%D0%BE+%D0%BD%D0%B5%D1%84%D1%82%D0%B8+%D1%81%D1%82%D0%B0%D1%82%D0%B8%D1%81%D1%82%D0%B8%D0%BA%D0%B0&amp;source=images&amp;cd=&amp;cad=rja&amp;docid=poN71BFkmq9XnM&amp;tbnid=rGHHt1azGxcncM:&amp;ved=0CAUQjRw&amp;url=http://www.bestreferat.ru/referat-5014.html&amp;ei=AEAhUduAAojx4QSw3IGwDg&amp;bvm=bv.42553238,d.bGE&amp;psig=AFQjCNFHfdLKKt_xKK25yJQ6Uxg_Z_AGLA&amp;ust=1361219932101456" TargetMode="Externa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ru/url?sa=i&amp;rct=j&amp;q=%D0%BF%D0%BE%D1%82%D1%80%D0%B5%D0%B1%D0%BB%D0%B5%D0%BD%D0%B8%D0%B5+%D0%B8+%D0%BF%D1%80%D0%BE%D0%B8%D0%B7%D0%B2%D0%BE%D0%B4%D1%81%D1%82%D0%B2%D0%BE+%D0%B3%D0%B0%D0%B7%D0%B0+%D0%B2+%D0%BC%D0%B8%D1%80%D0%B5+%D1%81%D1%82%D0%B0%D1%82%D0%B8%D1%81%D1%82%D0%B8%D0%BA%D0%B0&amp;source=images&amp;cd=&amp;cad=rja&amp;docid=lD3QFE9om7GR8M&amp;tbnid=genbmGPSTl52_M:&amp;ved=0CAUQjRw&amp;url=http://burneft.ru/archive/issues/2012-03/3&amp;ei=7kAhUZ7PDOTE4gS484CIDw&amp;bvm=bv.42553238,d.bGE&amp;psig=AFQjCNHG8a5D38sgUb9fQ7r1XlJocnCOlg&amp;ust=1361220186897778" TargetMode="Externa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3200400"/>
            <a:ext cx="7705725" cy="1600200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Курс: Мировая экономика и международные экономические отношения</a:t>
            </a:r>
          </a:p>
          <a:p>
            <a:pPr algn="r"/>
            <a:r>
              <a:rPr lang="ru-RU" sz="2000" i="1" dirty="0"/>
              <a:t>лекция 1</a:t>
            </a:r>
          </a:p>
        </p:txBody>
      </p:sp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algn="r"/>
            <a:r>
              <a:rPr lang="ru-RU" dirty="0"/>
              <a:t>Архитектура мировой экономики и международных </a:t>
            </a:r>
            <a:r>
              <a:rPr lang="ru-RU"/>
              <a:t>экономических отношений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1-640x54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125538"/>
            <a:ext cx="8351837" cy="55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ВВП в странах мира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Концентрация мировых научно-технических ресурсов в мире</a:t>
            </a:r>
          </a:p>
        </p:txBody>
      </p:sp>
      <p:sp>
        <p:nvSpPr>
          <p:cNvPr id="11469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В настоящее время основной объем научно-технических ресурсов сосредоточен в странах ОЭСР , Китае Индии и России. В 2006 г. на долю США приходилось 31,3% мировых расходов на НИОКР, ЕС – 23%, Китая – 13,6%, Японии – 12,4%. 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/>
              <a:t>Основные тенденции ресурсного обеспечения НИОКР сегодня и в ближайшее время</a:t>
            </a:r>
            <a:r>
              <a:rPr lang="ru-RU"/>
              <a:t> 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Рост расходов преимущественно за счет предпринимательского сектора</a:t>
            </a:r>
          </a:p>
          <a:p>
            <a:r>
              <a:rPr lang="ru-RU" sz="2800"/>
              <a:t>Расширение кооперации частного бизнеса с университетами и государственными исследовательскими центрами</a:t>
            </a:r>
          </a:p>
          <a:p>
            <a:r>
              <a:rPr lang="ru-RU" sz="2800"/>
              <a:t>Уменьшение прямого государственного финансирования корпоративной промышленности и усиление косвенного стимулирования 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/>
              <a:t>Три группы стран в зависимости от уровня инновационного потенциала</a:t>
            </a:r>
            <a:r>
              <a:rPr lang="ru-RU"/>
              <a:t> </a:t>
            </a:r>
          </a:p>
        </p:txBody>
      </p:sp>
      <p:sp>
        <p:nvSpPr>
          <p:cNvPr id="1167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Группа стран с высоким уровнем инновационного потенциала включает 39 стран – все развитые страны, а также страны Центральной и Восточной Европы, вошедшие в ЕС и европейские страны, входящие в СНГ </a:t>
            </a:r>
          </a:p>
          <a:p>
            <a:pPr>
              <a:lnSpc>
                <a:spcPct val="80000"/>
              </a:lnSpc>
            </a:pPr>
            <a:r>
              <a:rPr lang="ru-RU" sz="2000"/>
              <a:t>Страны со средним уровнем инновационного потенциала относят 38 стран. Это страны Юго-Восточной Европы и остальные страны СНГ, а также страны Азии, Латинской Америки и Африки, осуществляющие индустриализацию, в том числе Китай. </a:t>
            </a:r>
          </a:p>
          <a:p>
            <a:pPr>
              <a:lnSpc>
                <a:spcPct val="80000"/>
              </a:lnSpc>
            </a:pPr>
            <a:r>
              <a:rPr lang="ru-RU" sz="2000"/>
              <a:t>38  стран, включая некоторые страны Латинской Америки, Западной Азии и Северной Африки, составляют группу стран с низким уровнем инновационного потенциала.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Глобальные проблемы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Интерсоциальные проблемы (демилитаризация экономики, проблема преодоления отсталости развивающихся стран и развития человека) </a:t>
            </a:r>
          </a:p>
          <a:p>
            <a:pPr>
              <a:lnSpc>
                <a:spcPct val="80000"/>
              </a:lnSpc>
            </a:pPr>
            <a:r>
              <a:rPr lang="ru-RU" sz="2800"/>
              <a:t>Глобальные проблемы гуманитарного, культурно-этнического характера – демографическая проблема, преодоление голода, болезней;</a:t>
            </a:r>
          </a:p>
          <a:p>
            <a:pPr>
              <a:lnSpc>
                <a:spcPct val="80000"/>
              </a:lnSpc>
            </a:pPr>
            <a:r>
              <a:rPr lang="ru-RU" sz="2800"/>
              <a:t>Глобальные проблемы в сфере взаимодействия общества и природы – охрана окружающей среды, продовольственная проблема.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Проблема преодоления бедности и отсталости</a:t>
            </a:r>
            <a:r>
              <a:rPr lang="ru-RU"/>
              <a:t> </a:t>
            </a:r>
          </a:p>
        </p:txBody>
      </p:sp>
      <p:sp>
        <p:nvSpPr>
          <p:cNvPr id="11878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В результате от недоедания в мире страдает около 800 млн. человек. К тому же значительная часть нищих людей неграмотна. Так, доля неграмотных среди  населения старше 15 лет составляет в Бразилии 17%, в Нигерии – около 43% и в Индии – примерно 48%.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Пути преодоления бедности и отсталости</a:t>
            </a:r>
            <a:r>
              <a:rPr lang="ru-RU"/>
              <a:t> 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индустриализация и постиндустриализация,</a:t>
            </a:r>
          </a:p>
          <a:p>
            <a:pPr>
              <a:lnSpc>
                <a:spcPct val="90000"/>
              </a:lnSpc>
            </a:pPr>
            <a:r>
              <a:rPr lang="ru-RU" sz="2800"/>
              <a:t>либерализация хозяйственной жизни</a:t>
            </a:r>
          </a:p>
          <a:p>
            <a:pPr>
              <a:lnSpc>
                <a:spcPct val="90000"/>
              </a:lnSpc>
            </a:pPr>
            <a:r>
              <a:rPr lang="ru-RU" sz="2800"/>
              <a:t>преобразование аграрных отношений</a:t>
            </a:r>
          </a:p>
          <a:p>
            <a:pPr>
              <a:lnSpc>
                <a:spcPct val="90000"/>
              </a:lnSpc>
            </a:pPr>
            <a:r>
              <a:rPr lang="ru-RU" sz="2800"/>
              <a:t>реформа образования</a:t>
            </a:r>
          </a:p>
          <a:p>
            <a:pPr>
              <a:lnSpc>
                <a:spcPct val="90000"/>
              </a:lnSpc>
            </a:pPr>
            <a:r>
              <a:rPr lang="ru-RU" sz="2800"/>
              <a:t>улучшение системы здравоохранения</a:t>
            </a:r>
          </a:p>
          <a:p>
            <a:pPr>
              <a:lnSpc>
                <a:spcPct val="90000"/>
              </a:lnSpc>
            </a:pPr>
            <a:r>
              <a:rPr lang="ru-RU" sz="2800"/>
              <a:t>смягчения неравенства</a:t>
            </a:r>
          </a:p>
          <a:p>
            <a:pPr>
              <a:lnSpc>
                <a:spcPct val="90000"/>
              </a:lnSpc>
            </a:pPr>
            <a:r>
              <a:rPr lang="ru-RU" sz="2800"/>
              <a:t>проведение рациональной демографической политики</a:t>
            </a:r>
          </a:p>
          <a:p>
            <a:pPr>
              <a:lnSpc>
                <a:spcPct val="90000"/>
              </a:lnSpc>
            </a:pPr>
            <a:r>
              <a:rPr lang="ru-RU" sz="2800"/>
              <a:t>стимулирование решения проблем занятости 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Пути преодоления бедности и отсталости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Большие возможности для преодоления отсталости обеспечивают привлекаемые иностранные частные инвестиции – прямые и портфельные, а также банковские займы. 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Продовольственная проблема</a:t>
            </a:r>
            <a:r>
              <a:rPr lang="ru-RU"/>
              <a:t> 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За последние 50 лет в производстве продовольствия достигнут существенный прогресс – численность недоедающих и голодающих сократилась почти вдвое. В то же время немалая часть населения планеты до сих пор ощущает дефицит продуктов питания. Численность нуждающихся в них превышает 800 млн. человек, т.е. абсолютную нехватку продовольствия (по калориям) испытывает каждый седьмой. 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</a:t>
            </a:r>
            <a:r>
              <a:rPr lang="ru-RU" b="1"/>
              <a:t>Экологическая проблема</a:t>
            </a:r>
            <a:r>
              <a:rPr lang="ru-RU"/>
              <a:t> </a:t>
            </a:r>
          </a:p>
        </p:txBody>
      </p:sp>
      <p:sp>
        <p:nvSpPr>
          <p:cNvPr id="12288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/>
              <a:t>Нерациональное природопользование</a:t>
            </a:r>
            <a:r>
              <a:rPr lang="ru-RU"/>
              <a:t> </a:t>
            </a:r>
          </a:p>
          <a:p>
            <a:r>
              <a:rPr lang="ru-RU"/>
              <a:t>В качестве примеров деградации окружающей природной среды в результате нерационального природопользования можно привести обезлесение и истощение земельных ресурсов. 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Экологическая проблема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 b="1"/>
              <a:t> Проблема отходов</a:t>
            </a:r>
            <a:r>
              <a:rPr lang="ru-RU" sz="2800"/>
              <a:t> </a:t>
            </a:r>
          </a:p>
          <a:p>
            <a:r>
              <a:rPr lang="ru-RU" sz="2800"/>
              <a:t>В структуре твердых отходов преобладают промышленные и горно-промышленные отходы. В целом и на душу населения они особенно велики в России, США и Японии. По душевому показателю твердых бытовых отходов лидерство принадлежит США, где на каждого жителя в год приходится 500 – 600 кг мусора.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" descr="79-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196975"/>
            <a:ext cx="705643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ВВП на душу населения в мире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Экологическая проблема</a:t>
            </a:r>
          </a:p>
        </p:txBody>
      </p:sp>
      <p:sp>
        <p:nvSpPr>
          <p:cNvPr id="12493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Жидкими отходами загрязняется, прежде всего, гидросфера, причем главными загрязнителями здесь выступают сточные воды и нефть 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Демографическая проблема</a:t>
            </a:r>
            <a:r>
              <a:rPr lang="ru-RU"/>
              <a:t> 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Демографическая проблема в самом общем виде заключается в неблагоприятных для экономического развития динамике населения и сдвигах в его возрастной структуре. Данная проблема складывается по-разному в развивающихся и в развитых, а также постсоциалистических странах. 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69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Деградация экологической системы связана также с поступлением в природу химических веществ, созданных в процессе производства. По некоторым подсчетам, в наши дни в отравлении окружающей среды участвует около 100 тыс. химических веществ. 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Концепция демографического перехода</a:t>
            </a:r>
            <a:r>
              <a:rPr lang="ru-RU"/>
              <a:t> 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Согласно этой концепции, в традиционном обществе рождаемость и смертность высоки, и численность населения растет медленно. Демографический переход начинается почти одновременно с формированием индустриального общества. 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Концепция демографического перехода</a:t>
            </a:r>
          </a:p>
        </p:txBody>
      </p:sp>
      <p:sp>
        <p:nvSpPr>
          <p:cNvPr id="1290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/>
              <a:t>В первой фазе снижение смертности происходит быстрее, чем снижение рождаемости, а результате чего резко увеличивается естественный прирост населения. Происходит «демографический взрыв».</a:t>
            </a:r>
          </a:p>
          <a:p>
            <a:pPr>
              <a:lnSpc>
                <a:spcPct val="80000"/>
              </a:lnSpc>
            </a:pPr>
            <a:r>
              <a:rPr lang="ru-RU" sz="1800"/>
              <a:t>Во второй фазе смертность продолжает снижаться, но рождаемость падает еще быстрее, вследствие чего прирост населения постепенно замедляется. </a:t>
            </a:r>
          </a:p>
          <a:p>
            <a:pPr>
              <a:lnSpc>
                <a:spcPct val="80000"/>
              </a:lnSpc>
            </a:pPr>
            <a:r>
              <a:rPr lang="ru-RU" sz="1800"/>
              <a:t>Для третьей фазы характерно замедление снижения рождаемости при некотором повышении смертности, так что естественный прирост сохраняется на невысоком уровне. К завершению этой фазы в настоящее время близки промышленно развитые страны. </a:t>
            </a:r>
          </a:p>
          <a:p>
            <a:pPr>
              <a:lnSpc>
                <a:spcPct val="80000"/>
              </a:lnSpc>
            </a:pPr>
            <a:r>
              <a:rPr lang="ru-RU" sz="1800"/>
              <a:t>В четвертой фазе показатели смертности и рождаемости становятся почти одинаковыми, и процесс демографической стабилизации заканчивается. Ожидается, что процесс демографического перехода продлится примерно до 2100 г., когда произойдет стабилизация численности населения на уровне 10,5 млрд. человек.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49" name="Picture 2" descr="55676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20713"/>
            <a:ext cx="8497887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Проблема устойчивого развития</a:t>
            </a:r>
          </a:p>
        </p:txBody>
      </p:sp>
      <p:sp>
        <p:nvSpPr>
          <p:cNvPr id="131074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/>
              <a:t>Устойчивое развитие</a:t>
            </a:r>
            <a:r>
              <a:rPr lang="ru-RU"/>
              <a:t> - это модель социально-экономической жизни общества, при реализации которой удовлетворение жизненных потребностей нынешнего поколения людей достигается без лишения такой возможности будущих поколений.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Проблема устойчивого развития</a:t>
            </a:r>
          </a:p>
        </p:txBody>
      </p:sp>
      <p:sp>
        <p:nvSpPr>
          <p:cNvPr id="132098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/>
              <a:t>    Устойчивое развитие включает два основных понятия: </a:t>
            </a:r>
          </a:p>
          <a:p>
            <a:r>
              <a:rPr lang="ru-RU"/>
              <a:t>Потребностей, необходимых для существования беднейших слоев населения, что должно быть предметом первостепенной важности, и </a:t>
            </a:r>
          </a:p>
          <a:p>
            <a:r>
              <a:rPr lang="ru-RU"/>
              <a:t>ограничений, обусловленных состоянием технологий и организацией общества, накладываемых на способность окружающей среды удовлетворять нынешние и будущие потребности.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Проблема устойчивого развития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Можно выделить четыре критерия устойчивого развития на длительную перспективу 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Относительно </a:t>
            </a:r>
            <a:r>
              <a:rPr lang="ru-RU" dirty="0" err="1"/>
              <a:t>возобновимых</a:t>
            </a:r>
            <a:r>
              <a:rPr lang="ru-RU" dirty="0"/>
              <a:t> природных ресурсов (земля, лес и т.д.) — их количество или возможность увеличивать биомассу, по крайней мере, не должны уменьшаться в течение некоторого времени, т.е. должно существовать хотя бы их простое воспроизводство.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Проблема устойчивого развития</a:t>
            </a:r>
          </a:p>
        </p:txBody>
      </p:sp>
      <p:sp>
        <p:nvSpPr>
          <p:cNvPr id="134146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 Относительно невозобновимых природных ресурсов (полезные ископаемые) — необходимо максимально возможное замедление темпов исчерпания их запасов с перспективой замены в будущем на другие неограниченные или возобновимые виды ресурсов 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Субъекты мировой экономики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 К субъектам мировой экономики относятся хозяйствующие единицы, обладающие необходимым капиталом, способные организовать производственную деятельность на международном уровне и обладающие определенными международными правами и обязанностями 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5170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Относительно отходов — должна быть предусмотрена возможность минимизации их количества па основе внедрения малоотходных, безотходных, ресурсосберегающих технологий</a:t>
            </a:r>
          </a:p>
          <a:p>
            <a:r>
              <a:rPr lang="ru-RU"/>
              <a:t>Загрязнение окружающей среды, как суммарное, так и по видам, в перспективе не должно превышать его современного уровня. 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Цели развития тысячелетия ООН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«Цели Развития Тысячелетия» ООН представляют собой программу по борьбе с бедностью и общему повышению уровня жизни.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 Цели развития тысячелетия должны быть достигнуты к 2015 году и включают в себя следующие: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ликвидация нищеты и голода,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обеспечение всеобщего начального образования,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поощрение равенства мужчин и женщин и расширение прав и возможностей женщин,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сокращение детской смертности,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улучшение охраны материнства,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борьба с ВИЧ/</a:t>
            </a:r>
            <a:r>
              <a:rPr lang="ru-RU" dirty="0" err="1"/>
              <a:t>СПИДом</a:t>
            </a:r>
            <a:r>
              <a:rPr lang="ru-RU" dirty="0"/>
              <a:t>, малярией и другими заболеваниями,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обеспечение устойчивого развития окружающей среды,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формирование глобального партнерства в целях развития.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Цели развития тысячелетия ООН</a:t>
            </a:r>
          </a:p>
        </p:txBody>
      </p:sp>
      <p:sp>
        <p:nvSpPr>
          <p:cNvPr id="137218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/>
              <a:t>    Для каждой цели были сформулированы отдельные задачи и количественные показатели, на основании которых будут делаться выводы о степени достижения ЦРТ.</a:t>
            </a:r>
          </a:p>
          <a:p>
            <a:pPr>
              <a:buFont typeface="Wingdings 2" pitchFamily="18" charset="2"/>
              <a:buNone/>
            </a:pPr>
            <a:r>
              <a:rPr lang="ru-RU" b="1"/>
              <a:t>    Принципы ЦРТ</a:t>
            </a:r>
            <a:r>
              <a:rPr lang="en-US" b="1"/>
              <a:t>:</a:t>
            </a:r>
            <a:endParaRPr lang="ru-RU" b="1"/>
          </a:p>
          <a:p>
            <a:r>
              <a:rPr lang="ru-RU" b="1"/>
              <a:t>Ответственность каждой страны</a:t>
            </a:r>
            <a:r>
              <a:rPr lang="ru-RU"/>
              <a:t> за мониторинг результатов и подготовку отчетов по ЦРТ.</a:t>
            </a:r>
          </a:p>
          <a:p>
            <a:r>
              <a:rPr lang="ru-RU"/>
              <a:t>Создание в странах </a:t>
            </a:r>
            <a:r>
              <a:rPr lang="ru-RU" b="1"/>
              <a:t>системы национального мониторинга и отчетности</a:t>
            </a:r>
            <a:r>
              <a:rPr lang="ru-RU"/>
              <a:t> в области ЦРТ.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Субъекты мировой экономики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/>
              <a:t>Национальные государства</a:t>
            </a:r>
            <a:r>
              <a:rPr lang="ru-RU"/>
              <a:t> </a:t>
            </a:r>
          </a:p>
          <a:p>
            <a:r>
              <a:rPr lang="ru-RU" b="1" i="1"/>
              <a:t>Транснациональные компании (ТНК). </a:t>
            </a:r>
            <a:r>
              <a:rPr lang="ru-RU" i="1"/>
              <a:t>К</a:t>
            </a:r>
            <a:r>
              <a:rPr lang="ru-RU" b="1" i="1"/>
              <a:t> </a:t>
            </a:r>
            <a:r>
              <a:rPr lang="ru-RU" i="1"/>
              <a:t>ТНК относят хозяйственные предприятия, действующие в двух или более странах и в операциях которых содержится определенный зарубежный компонент (экспорт и зарубежное производство)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Специфические черты ТНК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Многонациональный акционерный капитал</a:t>
            </a:r>
            <a:endParaRPr lang="ru-RU" sz="2800" i="1"/>
          </a:p>
          <a:p>
            <a:pPr>
              <a:lnSpc>
                <a:spcPct val="90000"/>
              </a:lnSpc>
            </a:pPr>
            <a:r>
              <a:rPr lang="ru-RU" sz="2800"/>
              <a:t>Формирование ТНК системы международного производства, основанного на размещении филиалов дочерних компаний и отделений во многих странах мира</a:t>
            </a:r>
            <a:endParaRPr lang="ru-RU" sz="2800" i="1"/>
          </a:p>
          <a:p>
            <a:pPr>
              <a:lnSpc>
                <a:spcPct val="90000"/>
              </a:lnSpc>
            </a:pPr>
            <a:r>
              <a:rPr lang="ru-RU" sz="2800"/>
              <a:t>ТНК являются активными участниками системы международного разделения труда и способствуют его развитию</a:t>
            </a:r>
          </a:p>
          <a:p>
            <a:pPr>
              <a:lnSpc>
                <a:spcPct val="90000"/>
              </a:lnSpc>
            </a:pPr>
            <a:r>
              <a:rPr lang="ru-RU" sz="2800"/>
              <a:t>Многонациональный состав персонала и высшего руководства ТНК</a:t>
            </a:r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По организационным принципам ТНК делят на четыре типа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990600" lvl="1" indent="-533400"/>
            <a:r>
              <a:rPr lang="ru-RU"/>
              <a:t>транснациональные компании</a:t>
            </a:r>
          </a:p>
          <a:p>
            <a:pPr marL="990600" lvl="1" indent="-533400"/>
            <a:r>
              <a:rPr lang="ru-RU"/>
              <a:t>многонациональные компании </a:t>
            </a:r>
          </a:p>
          <a:p>
            <a:pPr marL="990600" lvl="1" indent="-533400"/>
            <a:r>
              <a:rPr lang="ru-RU"/>
              <a:t>интернациональные компании</a:t>
            </a:r>
          </a:p>
          <a:p>
            <a:pPr marL="990600" lvl="1" indent="-533400"/>
            <a:r>
              <a:rPr lang="ru-RU"/>
              <a:t>глобальные компании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В зависимости от структуры производства ТНК делят на три группы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000"/>
              <a:t>Горизонтально-интегрированные. Позволяют объединить предприятия в разных странах для выпуска одной и той же продукции или оказания однотипных услуг </a:t>
            </a:r>
          </a:p>
          <a:p>
            <a:pPr marL="609600" indent="-609600">
              <a:lnSpc>
                <a:spcPct val="80000"/>
              </a:lnSpc>
            </a:pPr>
            <a:endParaRPr lang="ru-RU" sz="2000"/>
          </a:p>
          <a:p>
            <a:pPr marL="609600" indent="-609600">
              <a:lnSpc>
                <a:spcPct val="80000"/>
              </a:lnSpc>
            </a:pPr>
            <a:r>
              <a:rPr lang="ru-RU" sz="2000"/>
              <a:t>Вертикально-интегрированные.  Подразумевают концентрацию производства в одной или нескольких странах, нот при условии, что выпускаемая продукция используется в дальнейшем процессе производства на других предприятиях, входящих в состав этой же корпорации </a:t>
            </a:r>
          </a:p>
          <a:p>
            <a:pPr marL="609600" indent="-609600">
              <a:lnSpc>
                <a:spcPct val="80000"/>
              </a:lnSpc>
            </a:pPr>
            <a:endParaRPr lang="ru-RU" sz="2000"/>
          </a:p>
          <a:p>
            <a:pPr marL="609600" indent="-609600">
              <a:lnSpc>
                <a:spcPct val="80000"/>
              </a:lnSpc>
            </a:pPr>
            <a:r>
              <a:rPr lang="ru-RU" sz="2000"/>
              <a:t>Диверсифицированные. Объединяют национальные предприятия с вертикальной и горизонтальной интеграцией, которые расположены в разных странах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Причины  возникновения ТНК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ru-RU"/>
              <a:t>Интернационализация производства и капитала</a:t>
            </a:r>
          </a:p>
          <a:p>
            <a:pPr lvl="1"/>
            <a:r>
              <a:rPr lang="ru-RU"/>
              <a:t>Преимущества в сфере международной торговли (преодоление торговых и политических барьеров)</a:t>
            </a:r>
          </a:p>
          <a:p>
            <a:pPr lvl="1"/>
            <a:r>
              <a:rPr lang="ru-RU"/>
              <a:t>Стремление к получению сверхприбыли</a:t>
            </a:r>
          </a:p>
          <a:p>
            <a:pPr lvl="1"/>
            <a:r>
              <a:rPr lang="ru-RU"/>
              <a:t>Открытие новых рынков для реализации своей продукции</a:t>
            </a:r>
          </a:p>
          <a:p>
            <a:pPr lvl="1"/>
            <a:r>
              <a:rPr lang="ru-RU"/>
              <a:t>Поддержка государства. Государство поддерживает ТНК для их выхода на внешние рынки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/>
              <a:t>Позитивные стороны воздействия ТНК на международную экономику</a:t>
            </a:r>
            <a:r>
              <a:rPr lang="ru-RU"/>
              <a:t>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Способствуют оптимальному размещению производства</a:t>
            </a:r>
            <a:endParaRPr lang="ru-RU" i="1"/>
          </a:p>
          <a:p>
            <a:r>
              <a:rPr lang="ru-RU"/>
              <a:t>Способствуют  эффективному распределению ресурсов (капитала, рабочей силы)</a:t>
            </a:r>
            <a:endParaRPr lang="ru-RU" i="1"/>
          </a:p>
          <a:p>
            <a:r>
              <a:rPr lang="ru-RU"/>
              <a:t>Способствуют усилению конкуренции</a:t>
            </a:r>
          </a:p>
          <a:p>
            <a:r>
              <a:rPr lang="ru-RU"/>
              <a:t>Стимулируют разработку и внедрение новых услуг, товаров и технологий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/>
              <a:t>Негативные стороны  воздействия ТНК на международную экономику</a:t>
            </a:r>
            <a:r>
              <a:rPr lang="ru-RU"/>
              <a:t> 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Нарушение ТНК национального законодательства в целях сокрытия доходов и недополучение средств государством в бюджет</a:t>
            </a:r>
            <a:endParaRPr lang="ru-RU" sz="2800" i="1"/>
          </a:p>
          <a:p>
            <a:pPr>
              <a:lnSpc>
                <a:spcPct val="90000"/>
              </a:lnSpc>
            </a:pPr>
            <a:r>
              <a:rPr lang="ru-RU" sz="2800"/>
              <a:t>Вторжение ТНК в сферы, традиционно считавшиеся областью государственных интересов</a:t>
            </a:r>
          </a:p>
          <a:p>
            <a:pPr>
              <a:lnSpc>
                <a:spcPct val="90000"/>
              </a:lnSpc>
            </a:pPr>
            <a:r>
              <a:rPr lang="ru-RU" sz="2800"/>
              <a:t>Во многих случаях игнорирование природоохранного законодательства и отсутствие защиты ресурсов страны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Рекомендуемая 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  <a:buFont typeface="Wingdings 2" pitchFamily="18" charset="2"/>
              <a:buNone/>
            </a:pPr>
            <a:r>
              <a:rPr lang="ru-RU" sz="2400" b="1" dirty="0"/>
              <a:t>Мировая экономика</a:t>
            </a:r>
          </a:p>
          <a:p>
            <a:pPr marL="514350" indent="-514350">
              <a:lnSpc>
                <a:spcPct val="90000"/>
              </a:lnSpc>
              <a:buFont typeface="Franklin Gothic Book" pitchFamily="34" charset="0"/>
              <a:buAutoNum type="arabicPeriod"/>
            </a:pPr>
            <a:endParaRPr lang="ru-RU" sz="2400" dirty="0"/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Международные экономические отношения. Под ред. Рыбалкина В.Е. – М.: ЮНИТИ-ДАНА, 2021 (+ других лет и изданий);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Мировая экономика Учебник под редакцией Ю.А.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Щербанина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М.: «ЮНИТИ-ДАНА», 2020.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Мировая экономика и международные экономические отношения. Полный курс: учебник/ коллектив авторов; под ред.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А.С.Булатова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– 4 -е издание,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перераб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доп. – Москва, КНОРУС, 2021.-678с.- (Бакалавриат).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П. Толмачев. Многомерное экономическое пространство мировой экономики международных экономических отношений. Материалы лекции (1). ДА МИД России//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petrtolmachev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Мировая экономика начала ХХI века. Материалы лекции по курсу: "Мировая экономика и международные экономические отношения"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//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petrtolmachev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</a:t>
            </a:r>
            <a:endParaRPr lang="ru-RU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lnSpc>
                <a:spcPct val="90000"/>
              </a:lnSpc>
              <a:buFont typeface="Franklin Gothic Book" pitchFamily="34" charset="0"/>
              <a:buAutoNum type="arabicPeriod"/>
            </a:pPr>
            <a:endParaRPr lang="ru-RU" sz="2400" dirty="0"/>
          </a:p>
          <a:p>
            <a:pPr marL="514350" indent="-514350">
              <a:lnSpc>
                <a:spcPct val="90000"/>
              </a:lnSpc>
              <a:buFont typeface="Franklin Gothic Book" pitchFamily="34" charset="0"/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/>
              <a:t>Международные экономические организации</a:t>
            </a:r>
            <a:r>
              <a:rPr lang="ru-RU"/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Под международными межправительственными экономическими организациями понимаются международные организации, членами которых являются государства и которые учреждены на основе соответствующих договоров для выполнения  определенных целей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/>
              <a:t>Классификация международных экономических организаций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1800"/>
              <a:t>Межгосударственные универсальные организации. Это прежде всего система ООН и ее специализированные учреждения, такие как МВФ, МБРР, ВТО  и Конференция ООН по торговле и развитию (ЮНКТАД).</a:t>
            </a:r>
            <a:endParaRPr lang="ru-RU" sz="1800" i="1"/>
          </a:p>
          <a:p>
            <a:pPr marL="609600" indent="-609600">
              <a:lnSpc>
                <a:spcPct val="80000"/>
              </a:lnSpc>
            </a:pPr>
            <a:r>
              <a:rPr lang="ru-RU" sz="1800"/>
              <a:t>Межгосударственные организации регионального и межрегионального характера, которые создаются государствами для решения различных вопросов, в том числе экономических и финансовых, например, ЕБРР и ОЭСР.</a:t>
            </a:r>
            <a:endParaRPr lang="ru-RU" sz="1800" i="1"/>
          </a:p>
          <a:p>
            <a:pPr marL="609600" indent="-609600">
              <a:lnSpc>
                <a:spcPct val="80000"/>
              </a:lnSpc>
            </a:pPr>
            <a:r>
              <a:rPr lang="ru-RU" sz="1800"/>
              <a:t>Международные экономические организации, функционирующие в отдельных сегментах мирового рынка. Пример – ОПЕК, Международное соглашение по кофе, Международное соглашение по текстильным товарам – МСРР. </a:t>
            </a:r>
            <a:endParaRPr lang="ru-RU" sz="1800" i="1"/>
          </a:p>
          <a:p>
            <a:pPr marL="609600" indent="-609600">
              <a:lnSpc>
                <a:spcPct val="80000"/>
              </a:lnSpc>
            </a:pPr>
            <a:r>
              <a:rPr lang="ru-RU" sz="1800"/>
              <a:t>Международные экономические организации, представленные полуформальными объединениями типа «большой восьмерки”</a:t>
            </a:r>
            <a:endParaRPr lang="ru-RU" sz="1800" i="1"/>
          </a:p>
          <a:p>
            <a:pPr marL="609600" indent="-609600">
              <a:lnSpc>
                <a:spcPct val="80000"/>
              </a:lnSpc>
            </a:pPr>
            <a:r>
              <a:rPr lang="ru-RU" sz="1800"/>
              <a:t>Различные торгово-экономические, отраслевые, специализированные экономические организации.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/>
              <a:t>Международные экономические организации системы ООН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Экономический и социальный совет – </a:t>
            </a:r>
            <a:r>
              <a:rPr lang="ru-RU" b="1"/>
              <a:t>ЭКОСОС</a:t>
            </a:r>
            <a:r>
              <a:rPr lang="ru-RU"/>
              <a:t> </a:t>
            </a:r>
          </a:p>
          <a:p>
            <a:pPr>
              <a:lnSpc>
                <a:spcPct val="90000"/>
              </a:lnSpc>
            </a:pPr>
            <a:r>
              <a:rPr lang="ru-RU" b="1"/>
              <a:t>ЮНКТАД</a:t>
            </a:r>
            <a:r>
              <a:rPr lang="ru-RU"/>
              <a:t> – Конференция ООН по торговле и развитию </a:t>
            </a:r>
            <a:r>
              <a:rPr lang="en-US"/>
              <a:t>(United Nations Conference on Trade and Develompent – UNCTAD</a:t>
            </a:r>
            <a:r>
              <a:rPr lang="ru-RU"/>
              <a:t> </a:t>
            </a:r>
          </a:p>
          <a:p>
            <a:pPr>
              <a:lnSpc>
                <a:spcPct val="90000"/>
              </a:lnSpc>
            </a:pPr>
            <a:r>
              <a:rPr lang="ru-RU" b="1"/>
              <a:t>Программа</a:t>
            </a:r>
            <a:r>
              <a:rPr lang="en-US" b="1"/>
              <a:t> </a:t>
            </a:r>
            <a:r>
              <a:rPr lang="ru-RU" b="1"/>
              <a:t>развития</a:t>
            </a:r>
            <a:r>
              <a:rPr lang="en-US" b="1"/>
              <a:t> </a:t>
            </a:r>
            <a:r>
              <a:rPr lang="ru-RU" b="1"/>
              <a:t>ООН</a:t>
            </a:r>
            <a:r>
              <a:rPr lang="en-US" b="1"/>
              <a:t> – </a:t>
            </a:r>
            <a:r>
              <a:rPr lang="ru-RU" b="1"/>
              <a:t>ПРООН</a:t>
            </a:r>
            <a:r>
              <a:rPr lang="en-US"/>
              <a:t> (United Nations Development Programme – UNDP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/>
              <a:t>Международные экономические организации системы ООН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/>
              <a:t>Международная организация труда – МОТ</a:t>
            </a:r>
            <a:r>
              <a:rPr lang="ru-RU"/>
              <a:t> </a:t>
            </a:r>
          </a:p>
          <a:p>
            <a:r>
              <a:rPr lang="ru-RU" b="1"/>
              <a:t>ФАО </a:t>
            </a:r>
            <a:r>
              <a:rPr lang="ru-RU"/>
              <a:t>– международная продовольственная и сельскохозяйственная организация </a:t>
            </a:r>
          </a:p>
          <a:p>
            <a:r>
              <a:rPr lang="ru-RU" b="1"/>
              <a:t>Организация ООН по промышленному развитию – ЮНИДО</a:t>
            </a:r>
            <a:r>
              <a:rPr lang="ru-RU"/>
              <a:t> </a:t>
            </a:r>
          </a:p>
          <a:p>
            <a:r>
              <a:rPr lang="ru-RU" b="1"/>
              <a:t>Международный валютный фонд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Группа Всемирного банка</a:t>
            </a:r>
            <a:r>
              <a:rPr lang="ru-RU"/>
              <a:t>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Ядром группы является Международный банк реконструкции и развития – МБРР (International Bank of Reconst</a:t>
            </a:r>
            <a:r>
              <a:rPr lang="en-US" sz="2400"/>
              <a:t>r</a:t>
            </a:r>
            <a:r>
              <a:rPr lang="ru-RU" sz="2400"/>
              <a:t>uction and Development), который вместе со своим филиалом – Международной ассоциацией развития образует Всемирный (Мировой банк). В группу Всемирного банка входят также</a:t>
            </a:r>
            <a:r>
              <a:rPr lang="en-US" sz="2400"/>
              <a:t>:</a:t>
            </a:r>
            <a:endParaRPr lang="ru-RU" sz="2400"/>
          </a:p>
          <a:p>
            <a:pPr>
              <a:lnSpc>
                <a:spcPct val="90000"/>
              </a:lnSpc>
            </a:pPr>
            <a:r>
              <a:rPr lang="ru-RU" sz="2400" i="1"/>
              <a:t>Международная финансовая корпорация, </a:t>
            </a:r>
          </a:p>
          <a:p>
            <a:pPr>
              <a:lnSpc>
                <a:spcPct val="90000"/>
              </a:lnSpc>
            </a:pPr>
            <a:r>
              <a:rPr lang="ru-RU" sz="2400" i="1"/>
              <a:t>Многостороннее агентство по инвестиционным гарантиям и </a:t>
            </a:r>
          </a:p>
          <a:p>
            <a:pPr>
              <a:lnSpc>
                <a:spcPct val="90000"/>
              </a:lnSpc>
            </a:pPr>
            <a:r>
              <a:rPr lang="ru-RU" sz="2400" i="1"/>
              <a:t>Международный центр по урегулированию инвестиционных споров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/>
              <a:t>Европейский банк реконструкции и развития (ЕБРР)</a:t>
            </a:r>
            <a:r>
              <a:rPr lang="ru-RU"/>
              <a:t> 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Осуществление операций исключительно в странах Центральной и Восточной Европы</a:t>
            </a:r>
            <a:endParaRPr lang="ru-RU" sz="2800" i="1"/>
          </a:p>
          <a:p>
            <a:r>
              <a:rPr lang="ru-RU" sz="2800"/>
              <a:t>Содействие развитию демократических институтов и уважение прав человека в этих странах</a:t>
            </a:r>
            <a:endParaRPr lang="ru-RU" sz="2800" i="1"/>
          </a:p>
          <a:p>
            <a:r>
              <a:rPr lang="ru-RU" sz="2800"/>
              <a:t>Сочетание функций коммерческого банка и банка развития</a:t>
            </a:r>
          </a:p>
          <a:p>
            <a:r>
              <a:rPr lang="ru-RU" sz="2800"/>
              <a:t>Содействие улучшении общей обстановки в Европе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891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/>
              <a:t>Всемирная торговая организация – ВТО</a:t>
            </a:r>
            <a:r>
              <a:rPr lang="ru-RU"/>
              <a:t> </a:t>
            </a:r>
          </a:p>
          <a:p>
            <a:r>
              <a:rPr lang="ru-RU" b="1"/>
              <a:t>Организация экономического сотрудничества и развития - ОЭСР. </a:t>
            </a:r>
            <a:r>
              <a:rPr lang="ru-RU"/>
              <a:t> </a:t>
            </a:r>
            <a:r>
              <a:rPr lang="en-US"/>
              <a:t>– The Organisation for Economic Cooperation and Development – OECD)</a:t>
            </a:r>
            <a:r>
              <a:rPr lang="ru-RU"/>
              <a:t> </a:t>
            </a:r>
          </a:p>
          <a:p>
            <a:r>
              <a:rPr lang="ru-RU" b="1" i="1"/>
              <a:t>Региональные экономические интеграционные группировки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Этапы развития мировой экономики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Период 1870-1913 гг. Это время быстрого развития внешнеэкономических связей, усиления международного движения факторов производства и открытости хозяйств </a:t>
            </a:r>
          </a:p>
          <a:p>
            <a:r>
              <a:rPr lang="ru-RU" sz="2800"/>
              <a:t>1920 – 1940 гг. Этот период характеризуется разъединительными процессами в хозяйственных связях западных стран, кризисными явлениями в развитии мирового хозяйства.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1950-1980 гг. Это период восстановления мировой экономики. Он проходил в условиях интенсивного роста вывоза предпринимательского капитала. </a:t>
            </a:r>
          </a:p>
          <a:p>
            <a:r>
              <a:rPr lang="ru-RU" sz="2800"/>
              <a:t>Период с 1980 гг. по настоящее время. Возрастает степень  формирования международных производительных сил. Резко возросли показатели международных обменов. 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/>
              <a:t>Классификация стран в мировом хозяйстве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</a:t>
            </a:r>
            <a:r>
              <a:rPr lang="en-US" sz="2800"/>
              <a:t> </a:t>
            </a:r>
            <a:r>
              <a:rPr lang="ru-RU" sz="2800" b="1"/>
              <a:t>Стандартная классификация </a:t>
            </a:r>
            <a:r>
              <a:rPr lang="ru-RU" sz="2800"/>
              <a:t>предусматривает выделение трех групп стран: развитых, развивающихся и стран с переходной экономикой. Стандартная классификация не имеет какого-либо жесткого количественного критерия. Она учитывает структурные особенности экономики стран, принципы организации экономической жизни, институциональные и культурные особенности и текущие экономические проблемы.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362" name="Заголовок 2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ru-RU"/>
              <a:t>Тема 1. Мировая экономика начала </a:t>
            </a:r>
            <a:r>
              <a:t>XXI </a:t>
            </a:r>
            <a:r>
              <a:rPr lang="ru-RU"/>
              <a:t>века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b="1"/>
              <a:t>Классификация МВФ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b="1"/>
              <a:t>Классификация МВФ</a:t>
            </a:r>
            <a:endParaRPr lang="en-US"/>
          </a:p>
          <a:p>
            <a:pPr>
              <a:buFontTx/>
              <a:buNone/>
            </a:pPr>
            <a:r>
              <a:rPr lang="en-US"/>
              <a:t>    </a:t>
            </a:r>
            <a:r>
              <a:rPr lang="ru-RU"/>
              <a:t>В классификации МВФ выделяется  две группы стран: промышленно развитые страны и другие страны с формирующимся рынком и развивающиеся страны (</a:t>
            </a:r>
            <a:r>
              <a:rPr lang="ru-RU" i="1"/>
              <a:t>other emerging marke</a:t>
            </a:r>
            <a:r>
              <a:rPr lang="en-US" i="1"/>
              <a:t>t and developing countries</a:t>
            </a:r>
            <a:r>
              <a:rPr lang="ru-RU" i="1"/>
              <a:t>)</a:t>
            </a:r>
            <a:r>
              <a:rPr lang="ru-RU"/>
              <a:t>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b="1"/>
              <a:t>Классификация МВФ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     Группа  основных промышленно развитых стран состоит из 24 стран. Среди промышленно развитых стран наиболее важную роль играют так называемые страны семерки, или </a:t>
            </a:r>
            <a:r>
              <a:rPr lang="en-US" sz="2800"/>
              <a:t>G</a:t>
            </a:r>
            <a:r>
              <a:rPr lang="ru-RU" sz="2800"/>
              <a:t> -7. </a:t>
            </a:r>
            <a:endParaRPr lang="en-US" sz="2800"/>
          </a:p>
          <a:p>
            <a:pPr>
              <a:buFontTx/>
              <a:buNone/>
            </a:pPr>
            <a:r>
              <a:rPr lang="en-US" sz="2800"/>
              <a:t>   </a:t>
            </a:r>
            <a:r>
              <a:rPr lang="ru-RU" sz="2800"/>
              <a:t> Это США, Канада, Германия, Великобритания, Франция, Италия, Япония. Они обеспечивают 47% мирового валового продукта и 51% мирового экспорта.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b="1"/>
              <a:t>Классификация МВФ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r>
              <a:rPr lang="ru-RU"/>
              <a:t>В группу новых индустриальных стран в классификации МВФ входят четыре азиатских страны: Тайвань, Гонконг, Сингапур, Республика Корея. В них проживает 1,3% населения мира, производится 3,5% ВМП , а доля в мировой торговле товарами и услугами составляет 9,4%.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b="1"/>
              <a:t>Классификация МВФ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Группа «Другие страны с формирующимся рынком и развивающиеся страны” включает 146 стран. В них проживает около 85% населения мира, но на их долю приходится около 45% ВМП и всего  27% мировой торговли товарами и услугами. В состав этой группы входят такие крупные экономики, как экономика России, на долю которой в 20</a:t>
            </a:r>
            <a:r>
              <a:rPr lang="en-US" sz="2400"/>
              <a:t>12</a:t>
            </a:r>
            <a:r>
              <a:rPr lang="ru-RU" sz="2400"/>
              <a:t> году приходилось около 2,29 % мирового ВВП , а также экономики Индии и Китая (20,7, 13,2 и 5,9% соответственно).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088" y="1052513"/>
          <a:ext cx="7345362" cy="5246687"/>
        </p:xfrm>
        <a:graphic>
          <a:graphicData uri="http://schemas.openxmlformats.org/drawingml/2006/table">
            <a:tbl>
              <a:tblPr/>
              <a:tblGrid>
                <a:gridCol w="2754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7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ВВП по ППС, в ценах 2005 г., трлн. долл. США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5,57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4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То же, доля в мировом, в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2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ВВП по ППС на душу, в ценах 2005 г., тыс. долл. США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15,4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16,8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46,2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7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То же, Россия от среднего для мира, </a:t>
                      </a:r>
                      <a:r>
                        <a:rPr lang="ru-RU" sz="1400" b="1" dirty="0" err="1"/>
                        <a:t>в%</a:t>
                      </a:r>
                      <a:endParaRPr lang="ru-RU" sz="1400" b="1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116,2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117,2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118,4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118,6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99,5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14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Население, </a:t>
                      </a:r>
                      <a:r>
                        <a:rPr lang="ru-RU" sz="1400" b="1" dirty="0" err="1"/>
                        <a:t>млн</a:t>
                      </a:r>
                      <a:r>
                        <a:rPr lang="ru-RU" sz="1400" b="1" dirty="0"/>
                        <a:t> чел.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142,7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142,6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142,4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136,4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120,8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4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То же, в % от мирового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7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Валовые </a:t>
                      </a:r>
                      <a:r>
                        <a:rPr lang="ru-RU" sz="1400" b="1" dirty="0" err="1"/>
                        <a:t>нац</a:t>
                      </a:r>
                      <a:r>
                        <a:rPr lang="ru-RU" sz="1400" b="1" dirty="0"/>
                        <a:t>. сбережения, в % ВВП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29,5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28,9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27,3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13,4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0,6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0714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Валовые накопления, в % ВВП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24,5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17,5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42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/>
                        <a:t>Разница </a:t>
                      </a:r>
                      <a:r>
                        <a:rPr lang="ru-RU" sz="1400" b="1" dirty="0" err="1"/>
                        <a:t>нац</a:t>
                      </a:r>
                      <a:r>
                        <a:rPr lang="ru-RU" sz="1400" b="1" dirty="0"/>
                        <a:t>. сбережения и накоплений, п.п. ВВП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6,3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4,4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-13,4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7193" name="Rectangle 1"/>
          <p:cNvSpPr>
            <a:spLocks noChangeArrowheads="1"/>
          </p:cNvSpPr>
          <p:nvPr/>
        </p:nvSpPr>
        <p:spPr bwMode="auto">
          <a:xfrm>
            <a:off x="755650" y="333375"/>
            <a:ext cx="777081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/>
              <a:t>.</a:t>
            </a:r>
            <a:r>
              <a:rPr lang="ru-RU" b="1">
                <a:solidFill>
                  <a:srgbClr val="29527E"/>
                </a:solidFill>
              </a:rPr>
              <a:t>Россия в долгосрочном (до 2060 г.) прогнозе</a:t>
            </a:r>
          </a:p>
          <a:p>
            <a:pPr algn="ctr"/>
            <a:r>
              <a:rPr lang="ru-RU" b="1">
                <a:solidFill>
                  <a:srgbClr val="29527E"/>
                </a:solidFill>
              </a:rPr>
              <a:t> мировой экономики от ОЭСР</a:t>
            </a:r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0825" y="1196975"/>
          <a:ext cx="8642350" cy="5327650"/>
        </p:xfrm>
        <a:graphic>
          <a:graphicData uri="http://schemas.openxmlformats.org/drawingml/2006/table">
            <a:tbl>
              <a:tblPr/>
              <a:tblGrid>
                <a:gridCol w="2270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2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689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2013-2020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2021-2030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2031-2060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2013-2060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93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ОЭСР в целом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893">
                <a:tc>
                  <a:txBody>
                    <a:bodyPr/>
                    <a:lstStyle/>
                    <a:p>
                      <a:pPr algn="l"/>
                      <a:r>
                        <a:rPr lang="ru-RU" sz="1400" dirty="0"/>
                        <a:t>Мир в целом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893">
                <a:tc>
                  <a:txBody>
                    <a:bodyPr/>
                    <a:lstStyle/>
                    <a:p>
                      <a:pPr algn="l"/>
                      <a:r>
                        <a:rPr lang="ru-RU" sz="1400"/>
                        <a:t>Бразилия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447">
                <a:tc>
                  <a:txBody>
                    <a:bodyPr/>
                    <a:lstStyle/>
                    <a:p>
                      <a:pPr algn="l"/>
                      <a:r>
                        <a:rPr lang="ru-RU" sz="1400"/>
                        <a:t>Китай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7,9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4,2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4,1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447">
                <a:tc>
                  <a:txBody>
                    <a:bodyPr/>
                    <a:lstStyle/>
                    <a:p>
                      <a:pPr algn="l"/>
                      <a:r>
                        <a:rPr lang="ru-RU" sz="1400"/>
                        <a:t>Индия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5,2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4,3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893">
                <a:tc>
                  <a:txBody>
                    <a:bodyPr/>
                    <a:lstStyle/>
                    <a:p>
                      <a:pPr algn="l"/>
                      <a:r>
                        <a:rPr lang="ru-RU" sz="1400"/>
                        <a:t>Индонезия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4,7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4,8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447">
                <a:tc>
                  <a:txBody>
                    <a:bodyPr/>
                    <a:lstStyle/>
                    <a:p>
                      <a:pPr algn="l"/>
                      <a:r>
                        <a:rPr lang="ru-RU" sz="1400" b="1"/>
                        <a:t>Россия</a:t>
                      </a:r>
                      <a:endParaRPr lang="ru-RU" sz="140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3,9</a:t>
                      </a:r>
                      <a:endParaRPr lang="ru-RU" sz="14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3,6</a:t>
                      </a:r>
                      <a:endParaRPr lang="ru-RU" sz="140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/>
                        <a:t>1,7</a:t>
                      </a:r>
                      <a:endParaRPr lang="ru-RU" sz="140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/>
                        <a:t>2,3</a:t>
                      </a:r>
                      <a:endParaRPr lang="ru-RU" sz="140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6893">
                <a:tc>
                  <a:txBody>
                    <a:bodyPr/>
                    <a:lstStyle/>
                    <a:p>
                      <a:pPr algn="l"/>
                      <a:r>
                        <a:rPr lang="ru-RU" sz="1400"/>
                        <a:t>Южная Африка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3,9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6893">
                <a:tc>
                  <a:txBody>
                    <a:bodyPr/>
                    <a:lstStyle/>
                    <a:p>
                      <a:pPr algn="l"/>
                      <a:r>
                        <a:rPr lang="ru-RU" sz="1400"/>
                        <a:t>БРИКС в целом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79686" marR="79686" marT="39843" marB="39843">
                    <a:lnL w="6350" cap="flat" cmpd="sng" algn="ctr">
                      <a:solidFill>
                        <a:srgbClr val="2158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9686" marR="79686" marT="39843" marB="39843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9686" marR="79686" marT="39843" marB="39843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79686" marR="79686" marT="39843" marB="39843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8209" name="Rectangle 1"/>
          <p:cNvSpPr>
            <a:spLocks noChangeArrowheads="1"/>
          </p:cNvSpPr>
          <p:nvPr/>
        </p:nvSpPr>
        <p:spPr bwMode="auto">
          <a:xfrm>
            <a:off x="323850" y="333375"/>
            <a:ext cx="8675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b="1">
                <a:solidFill>
                  <a:srgbClr val="29527E"/>
                </a:solidFill>
              </a:rPr>
              <a:t>Среднегодовой прирост ВВП на душу населения (в %) в долгосрочном прогнозе мировой экономики от ОЭСР</a:t>
            </a:r>
            <a:endParaRPr lang="ru-RU"/>
          </a:p>
          <a:p>
            <a:pPr algn="ctr" eaLnBrk="0" hangingPunct="0"/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Классификация Всемирного банка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/>
              <a:t>    Всемирный банк для операционных и аналитических целей использует классификацию стран, основанную на таком показателе, как ВНП на душу населения.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/>
              <a:t>    В соответствии с этой классификацией выделяют три группы стран: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страны с низким доходом,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страны со средним доходом,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страны с высоким доходом на душу</a:t>
            </a:r>
            <a:r>
              <a:rPr lang="en-US" sz="2400"/>
              <a:t> </a:t>
            </a:r>
            <a:r>
              <a:rPr lang="ru-RU" sz="2400"/>
              <a:t>населения.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Кроме этого, в группе стран со средним доходом на душу населения  выделяют две подгруппы – с доходом ниже среднего уровня и страны с доходом выше среднего уровня.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Классификация Всемирного банка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 В классификации Всемирного банка учитываются  207 стран. Это страны – члены Всемирного банка (183 страны), а также другие страны.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ChangeArrowheads="1"/>
          </p:cNvSpPr>
          <p:nvPr/>
        </p:nvSpPr>
        <p:spPr bwMode="auto">
          <a:xfrm>
            <a:off x="1670050" y="1125538"/>
            <a:ext cx="5824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4295775" algn="l"/>
              </a:tabLst>
            </a:pPr>
            <a:r>
              <a:rPr lang="ru-RU" sz="1600" b="1">
                <a:latin typeface="Cambria" pitchFamily="18" charset="0"/>
                <a:cs typeface="Times New Roman" pitchFamily="18" charset="0"/>
              </a:rPr>
              <a:t>Классификация стран по уровню дохода на душу населения </a:t>
            </a:r>
            <a:endParaRPr lang="ru-RU" sz="1600">
              <a:latin typeface="Cambria" pitchFamily="18" charset="0"/>
            </a:endParaRPr>
          </a:p>
        </p:txBody>
      </p:sp>
      <p:graphicFrame>
        <p:nvGraphicFramePr>
          <p:cNvPr id="10360" name="Group 120"/>
          <p:cNvGraphicFramePr>
            <a:graphicFrameLocks noGrp="1"/>
          </p:cNvGraphicFramePr>
          <p:nvPr/>
        </p:nvGraphicFramePr>
        <p:xfrm>
          <a:off x="539750" y="1700213"/>
          <a:ext cx="7993063" cy="4440237"/>
        </p:xfrm>
        <a:graphic>
          <a:graphicData uri="http://schemas.openxmlformats.org/drawingml/2006/table">
            <a:tbl>
              <a:tblPr/>
              <a:tblGrid>
                <a:gridCol w="125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0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 на душу населения, долларов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стран в группе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Страны с низким уровнем дохода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825 и ниже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5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Страны со средним уровнем дохода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Страны с уровнем дохода ниже среднего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826 – 3 225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Страны с уровнем дохода выше среднего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3 256 – 10 065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Страны с высоким уровнем дохода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95775" algn="l"/>
                        </a:tabLst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10 066 и выше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b="1"/>
              <a:t>Классификация ООН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    В своих документах ООН использует классификацию Всемирного банка, а также другие классификации, в основе которых лежат различные критерии. Выделяются три группы стран и территорий: </a:t>
            </a:r>
          </a:p>
          <a:p>
            <a:pPr>
              <a:lnSpc>
                <a:spcPct val="90000"/>
              </a:lnSpc>
            </a:pPr>
            <a:r>
              <a:rPr lang="ru-RU"/>
              <a:t>более развитые,</a:t>
            </a:r>
          </a:p>
          <a:p>
            <a:pPr>
              <a:lnSpc>
                <a:spcPct val="90000"/>
              </a:lnSpc>
            </a:pPr>
            <a:r>
              <a:rPr lang="ru-RU"/>
              <a:t>менее развитые и </a:t>
            </a:r>
          </a:p>
          <a:p>
            <a:pPr>
              <a:lnSpc>
                <a:spcPct val="90000"/>
              </a:lnSpc>
            </a:pPr>
            <a:r>
              <a:rPr lang="ru-RU"/>
              <a:t>наименее развитые.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827088" y="792163"/>
            <a:ext cx="78454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Cambria" pitchFamily="18" charset="0"/>
              </a:rPr>
              <a:t>1. Мировая экономика как совокупность национальных хозяйств, взаимосвязанных системой международного разделения труда, экономических и социальных отношений </a:t>
            </a:r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827088" y="2447925"/>
            <a:ext cx="7750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Cambria" pitchFamily="18" charset="0"/>
              </a:rPr>
              <a:t>2. Мировая экономика  как система международных экономических отношений, как универсальная связь между национальными хозяйствами 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827088" y="4248150"/>
            <a:ext cx="7721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latin typeface="Cambria" pitchFamily="18" charset="0"/>
              </a:rPr>
              <a:t>3. Как экономическая система, в которой на постоянно возобновляемой основе происходит производство, обмен и потребление товаров и услуг в мировом масштабе</a:t>
            </a:r>
            <a:r>
              <a:rPr lang="ru-RU">
                <a:latin typeface="Cambr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/>
              <a:t>Классификация ООН</a:t>
            </a:r>
            <a:br>
              <a:rPr lang="ru-RU" sz="3200" b="1"/>
            </a:br>
            <a:r>
              <a:rPr lang="ru-RU" sz="3200" b="1" i="1"/>
              <a:t>Классификация по уровню развития</a:t>
            </a:r>
            <a:r>
              <a:rPr lang="ru-RU"/>
              <a:t> 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На основе  специального показателя Индекса человеческого развития – Human </a:t>
            </a:r>
            <a:r>
              <a:rPr lang="en-US" sz="2400"/>
              <a:t>Development Index</a:t>
            </a:r>
            <a:r>
              <a:rPr lang="ru-RU" sz="2400"/>
              <a:t> – </a:t>
            </a:r>
            <a:r>
              <a:rPr lang="en-US" sz="2400"/>
              <a:t>HDI</a:t>
            </a:r>
            <a:r>
              <a:rPr lang="ru-RU" sz="2400"/>
              <a:t>, который разрабатывается Институтом статистики ЮНЕСКО.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Он носит агрегированный характер и рассчитывается на основе таких показателей, как ожидаемая продолжительность  жизни, грамотность взрослого населения, доля обучающихся на всех ступенях образования, ВВП на душу населения (ППС), индекс ожидаемой продолжительности жизни, индекс образования,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/>
              <a:t>Классификация ООН</a:t>
            </a:r>
            <a:br>
              <a:rPr lang="ru-RU" sz="3200" b="1"/>
            </a:br>
            <a:r>
              <a:rPr lang="ru-RU" sz="2400" b="1" i="1"/>
              <a:t>Классификация по основным агрегированным показателям</a:t>
            </a:r>
            <a:r>
              <a:rPr lang="ru-RU"/>
              <a:t> 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    </a:t>
            </a:r>
            <a:r>
              <a:rPr lang="ru-RU" sz="2800" b="1"/>
              <a:t>ООН используется также классификация по основным сводным показателям Выделяют три группы стран: </a:t>
            </a:r>
          </a:p>
          <a:p>
            <a:pPr>
              <a:lnSpc>
                <a:spcPct val="80000"/>
              </a:lnSpc>
            </a:pPr>
            <a:r>
              <a:rPr lang="ru-RU" sz="2800"/>
              <a:t>Развивающиеся страны (137 стран и регионов), включая наименее развитые страны (49)</a:t>
            </a:r>
          </a:p>
          <a:p>
            <a:pPr>
              <a:lnSpc>
                <a:spcPct val="80000"/>
              </a:lnSpc>
            </a:pPr>
            <a:r>
              <a:rPr lang="ru-RU" sz="2800"/>
              <a:t>Страны Восточной Европы и СНГ (27 стран и регионов)</a:t>
            </a:r>
          </a:p>
          <a:p>
            <a:pPr>
              <a:lnSpc>
                <a:spcPct val="80000"/>
              </a:lnSpc>
            </a:pPr>
            <a:r>
              <a:rPr lang="ru-RU" sz="2800"/>
              <a:t>Страны ОЭСР (30 стран и регионов), включая страны ОЭСР с высоким уровнем дохода (24 страны и региона).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/>
              <a:t>Классификация ООН</a:t>
            </a:r>
            <a:br>
              <a:rPr lang="ru-RU" sz="2800" b="1" dirty="0"/>
            </a:br>
            <a:r>
              <a:rPr lang="ru-RU" sz="2400" dirty="0"/>
              <a:t> </a:t>
            </a:r>
            <a:r>
              <a:rPr lang="ru-RU" sz="2400" b="1" i="1" dirty="0"/>
              <a:t>Классификация развивающихся стран </a:t>
            </a:r>
            <a:r>
              <a:rPr lang="ru-RU" sz="2400" b="1" i="1"/>
              <a:t>по географическому положению</a:t>
            </a:r>
            <a:r>
              <a:rPr lang="ru-RU"/>
              <a:t> </a:t>
            </a:r>
            <a:endParaRPr lang="ru-RU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</a:t>
            </a:r>
            <a:r>
              <a:rPr lang="ru-RU" sz="2400" b="1"/>
              <a:t>В документах и публикациях ООН по географическому положению развивающиеся страны делятся на пять групп</a:t>
            </a:r>
            <a:r>
              <a:rPr lang="en-US" sz="2400" b="1"/>
              <a:t>:</a:t>
            </a:r>
            <a:r>
              <a:rPr lang="ru-RU" sz="2400"/>
              <a:t> </a:t>
            </a:r>
          </a:p>
          <a:p>
            <a:pPr>
              <a:lnSpc>
                <a:spcPct val="90000"/>
              </a:lnSpc>
            </a:pPr>
            <a:r>
              <a:rPr lang="ru-RU" sz="2400"/>
              <a:t>Арабские государства (17 стран и территорий);</a:t>
            </a:r>
          </a:p>
          <a:p>
            <a:pPr>
              <a:lnSpc>
                <a:spcPct val="90000"/>
              </a:lnSpc>
            </a:pPr>
            <a:r>
              <a:rPr lang="ru-RU" sz="2400"/>
              <a:t>Страны Азии и Тихоокеанского региона, в том числе Восточная Азия(8 стран и территорий);</a:t>
            </a:r>
          </a:p>
          <a:p>
            <a:pPr>
              <a:lnSpc>
                <a:spcPct val="90000"/>
              </a:lnSpc>
            </a:pPr>
            <a:r>
              <a:rPr lang="ru-RU" sz="2400"/>
              <a:t>Латинская Америка и Карибский регион(26 стран);</a:t>
            </a:r>
          </a:p>
          <a:p>
            <a:pPr>
              <a:lnSpc>
                <a:spcPct val="90000"/>
              </a:lnSpc>
            </a:pPr>
            <a:r>
              <a:rPr lang="ru-RU" sz="2400"/>
              <a:t>Южная Европа(2 страны и территории);</a:t>
            </a:r>
          </a:p>
          <a:p>
            <a:pPr>
              <a:lnSpc>
                <a:spcPct val="90000"/>
              </a:lnSpc>
            </a:pPr>
            <a:r>
              <a:rPr lang="ru-RU" sz="2400"/>
              <a:t>Африка к югу от Сахары(42 страны).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2400" b="1"/>
              <a:t>Классификация ООН</a:t>
            </a:r>
            <a:br>
              <a:rPr lang="ru-RU" sz="2400" b="1"/>
            </a:br>
            <a:r>
              <a:rPr lang="ru-RU" sz="2400" b="1" i="1"/>
              <a:t>Наименее развитые страны (НРС</a:t>
            </a:r>
            <a:r>
              <a:rPr lang="ru-RU" sz="2400" b="1"/>
              <a:t>)</a:t>
            </a:r>
            <a:r>
              <a:rPr lang="ru-RU"/>
              <a:t> 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     </a:t>
            </a:r>
            <a:r>
              <a:rPr lang="ru-RU" sz="1600" b="1"/>
              <a:t>ООН официально выделяет категорию «Наименее развитые страны”, список которых изначально включал 24, а в настоящее время – 50 стран. Для определения НРС используются три критерия:</a:t>
            </a:r>
          </a:p>
          <a:p>
            <a:pPr>
              <a:lnSpc>
                <a:spcPct val="80000"/>
              </a:lnSpc>
            </a:pPr>
            <a:r>
              <a:rPr lang="ru-RU" sz="1600"/>
              <a:t>низкий уровень доходов, который рассчитывается как среднее значение ВВП на душу населения за три года (менее 750 долл для включения в перечень, свыше 900 долл для исключения из перечня)</a:t>
            </a:r>
          </a:p>
          <a:p>
            <a:pPr>
              <a:lnSpc>
                <a:spcPct val="80000"/>
              </a:lnSpc>
            </a:pPr>
            <a:r>
              <a:rPr lang="ru-RU" sz="1600"/>
              <a:t>слабость людских ресурсов, на основе составного индекса человеческих активов, который  учитывает питание, здоровье, образование, а также грамотность взрослого населения.</a:t>
            </a:r>
          </a:p>
          <a:p>
            <a:pPr>
              <a:lnSpc>
                <a:spcPct val="80000"/>
              </a:lnSpc>
            </a:pPr>
            <a:r>
              <a:rPr lang="ru-RU" sz="1600"/>
              <a:t> экономическая уязвимость на основе составного индекса экономической уязвимости, в котором учитываются следующие показатели: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      а)нестабильность с/х производства,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      б)нестабильность экспорта товаров и услуг,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      в) экономическая значимость нетрадиционных для слаборазвитых стран видов деятельности (доля обрабатывающей промышленности и современных услуг в ВВП)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      г) концентрация товарного экспорта</a:t>
            </a:r>
          </a:p>
          <a:p>
            <a:pPr>
              <a:lnSpc>
                <a:spcPct val="80000"/>
              </a:lnSpc>
            </a:pPr>
            <a:endParaRPr lang="ru-RU" sz="16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Основные признаки развитых стран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/>
              <a:t>Высокий уровень ВВП на душу населения.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/>
              <a:t>     В большинстве  развитых стран этот показатель находится на уровне от 15 до 30 тыс. долл. на душу населения в год и примерно в 5 раз превышает среднемировой уровень.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/>
              <a:t>Многоотраслевая структура экономики.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/>
              <a:t>     Сфера услуг в настоящее время обеспечивает производство более 60% ВВП промышленно развитых стран.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/>
              <a:t>Социальная структура общества.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/>
              <a:t>Для развитых стран характерен меньший разрыв в уровне доходов между беднейшими и богатейшими 20% населения и наличие мощного среднего класса, имеющего высокие жизненные стандарты.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Развитые страны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   </a:t>
            </a:r>
            <a:r>
              <a:rPr lang="ru-RU" sz="2800" b="1"/>
              <a:t>Для всех РС характерен трехуровневый хозяйственный механизм как совокупность форм и методов регулирования хозяйственной жизни </a:t>
            </a:r>
          </a:p>
          <a:p>
            <a:r>
              <a:rPr lang="ru-RU" sz="2800" i="1"/>
              <a:t>Уровень рыночного регулирования</a:t>
            </a:r>
            <a:r>
              <a:rPr lang="ru-RU" sz="2800"/>
              <a:t> </a:t>
            </a:r>
          </a:p>
          <a:p>
            <a:r>
              <a:rPr lang="ru-RU" sz="2800" i="1"/>
              <a:t>Уровень корпоративного регулирования</a:t>
            </a:r>
            <a:r>
              <a:rPr lang="ru-RU" sz="2800"/>
              <a:t> </a:t>
            </a:r>
          </a:p>
          <a:p>
            <a:r>
              <a:rPr lang="ru-RU" sz="2800" i="1"/>
              <a:t>Уровень государственного регулирования</a:t>
            </a:r>
            <a:r>
              <a:rPr lang="ru-RU" sz="2800"/>
              <a:t> 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Социально-экономические модели развитых стран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 Различия между РС отчетливо проявляются на третьем уровне, в экономической и социальной политике государства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Средства госрегулирования в развитых странах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Административно-правовой инструментарий. </a:t>
            </a:r>
          </a:p>
          <a:p>
            <a:pPr>
              <a:lnSpc>
                <a:spcPct val="90000"/>
              </a:lnSpc>
            </a:pPr>
            <a:r>
              <a:rPr lang="ru-RU" sz="2400"/>
              <a:t>Государственные финансы – это  средства государства, связанные с формированием и использованием государственного бюджета и централизованных публично-правовых фондов социального страхования, через которые перераспределяется от 1/3 до ½ ВВП РС. </a:t>
            </a:r>
          </a:p>
          <a:p>
            <a:pPr>
              <a:lnSpc>
                <a:spcPct val="90000"/>
              </a:lnSpc>
            </a:pPr>
            <a:r>
              <a:rPr lang="ru-RU" sz="2400"/>
              <a:t>Денежно-кредитный инструментарий включает: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а) маневрирование учетной ставкой ЦБ,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б) изменение минимальных резервов,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в) операции на «открытом” рынке. </a:t>
            </a:r>
          </a:p>
          <a:p>
            <a:pPr>
              <a:lnSpc>
                <a:spcPct val="90000"/>
              </a:lnSpc>
            </a:pPr>
            <a:r>
              <a:rPr lang="ru-RU" sz="2400"/>
              <a:t>Государственная собственность.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Основные модели хозяйственного устройства развитых стран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r>
              <a:rPr lang="ru-RU"/>
              <a:t> </a:t>
            </a:r>
            <a:r>
              <a:rPr lang="ru-RU" i="1" u="sng"/>
              <a:t>Либеральная модель</a:t>
            </a:r>
            <a:r>
              <a:rPr lang="ru-RU"/>
              <a:t> характеризуется превосходством частной институционально-акционерной собственности (40-60% акций находятся в портфелях институциональных инвесторов) и доминированием частных решений  в сфере производства, инвестирования, сбыта.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Основные модели хозяйственного устройства развитых стран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r>
              <a:rPr lang="ru-RU" i="1" u="sng"/>
              <a:t>Либерально-реформистская</a:t>
            </a:r>
            <a:r>
              <a:rPr lang="ru-RU"/>
              <a:t> модель близка к либеральной и представляет собой регулируемое рыночное хозяйство с достаточно развитой государственной системой социального обеспечения.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539750" y="2276475"/>
            <a:ext cx="8280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>
                <a:latin typeface="Cambria" pitchFamily="18" charset="0"/>
              </a:rPr>
              <a:t>Мировая экономика </a:t>
            </a:r>
            <a:r>
              <a:rPr lang="ru-RU" sz="2800">
                <a:latin typeface="Cambria" pitchFamily="18" charset="0"/>
              </a:rPr>
              <a:t>– это совокупность</a:t>
            </a:r>
          </a:p>
          <a:p>
            <a:r>
              <a:rPr lang="ru-RU" sz="2800">
                <a:latin typeface="Cambria" pitchFamily="18" charset="0"/>
              </a:rPr>
              <a:t>национальных экономик стран и отдельных </a:t>
            </a:r>
          </a:p>
          <a:p>
            <a:r>
              <a:rPr lang="ru-RU" sz="2800">
                <a:latin typeface="Cambria" pitchFamily="18" charset="0"/>
              </a:rPr>
              <a:t>регионов и связывающие их международные отношения.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Основные модели хозяйственного устройства развитых стран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r>
              <a:rPr lang="ru-RU" i="1" u="sng"/>
              <a:t>Корпоративистская модель</a:t>
            </a:r>
            <a:r>
              <a:rPr lang="ru-RU"/>
              <a:t> представляет собой систему регулируемого рынка, где отмечаются интенсивные форм государственного участия через организованные социально-экономические  группы. Этот тип имеет два подвида – социал-реформистский, или демократический и иерархический.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Основные модели хозяйственного устройства развитых стран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 </a:t>
            </a:r>
            <a:r>
              <a:rPr lang="ru-RU" sz="2400" i="1" u="sng"/>
              <a:t>Демократический корпоративизм</a:t>
            </a:r>
            <a:r>
              <a:rPr lang="ru-RU" sz="2400" u="sng"/>
              <a:t> </a:t>
            </a:r>
            <a:r>
              <a:rPr lang="ru-RU" sz="2400"/>
              <a:t>. В этой системе осуществляется содействие экономическому росту  и общему социальному благосостоянию , выравниванию доходов посредством координации  общественных и частных интересов, централизованные переговоры по зарплате, развитая трудовая регламентация на основе коллективных переговоров и законодательства, высокий уровень  социального обеспечения.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Основные модели хозяйственного устройства развитых стран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r>
              <a:rPr lang="ru-RU" i="1" u="sng"/>
              <a:t>Иерархический корпоративизм</a:t>
            </a:r>
            <a:r>
              <a:rPr lang="ru-RU" u="sng"/>
              <a:t>  </a:t>
            </a:r>
            <a:r>
              <a:rPr lang="ru-RU"/>
              <a:t>характеризуется соподчиненностью в регулировании  и использовании факторов производства в Японии и Южной Корее. Он также отличается активным участием государства в обеспечении деловой активности   в стране при его невысокой доле в предпринимательском секторе.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Основные модели хозяйственного устройства развитых стран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r>
              <a:rPr lang="ru-RU" sz="2800"/>
              <a:t> </a:t>
            </a:r>
            <a:r>
              <a:rPr lang="ru-RU" sz="2800" i="1" u="sng"/>
              <a:t>Средиземноморская модель</a:t>
            </a:r>
            <a:r>
              <a:rPr lang="ru-RU" sz="2800"/>
              <a:t>  характерна для Греции,  Испании,  Италии, Португалии. Своеобразие хозяйственного механизма  этой группы стран состоит в преобладании семейного типа собственности, единоличного владения акциями, высокой степени централизации капитала. Эта модель выделяется среди других высоким уровнем неформальной хозяйственной деятельности.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ru-RU" sz="3200" b="1"/>
              <a:t>Особенности внешнеэкономической политики развитых стран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4478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 Одна из основных характеристик современных хозяйств РС – их открытость в мировой хозяйство, открытость прежде всего друг другу. Превалирующая часть ВЭД развитых стран приходится на экономический обмен друг с другом, осуществляемый в разных формах.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/>
              <a:t>Ресурсы современного мирового хозяйства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ru-RU" sz="2800" b="1"/>
              <a:t>   </a:t>
            </a:r>
            <a:r>
              <a:rPr lang="ru-RU" b="1"/>
              <a:t>В зависимости от  критерия природные ресурсы могут быть классифицированы</a:t>
            </a:r>
            <a:r>
              <a:rPr lang="en-US" b="1"/>
              <a:t>:</a:t>
            </a:r>
            <a:endParaRPr lang="ru-RU"/>
          </a:p>
          <a:p>
            <a:pPr algn="just">
              <a:lnSpc>
                <a:spcPct val="90000"/>
              </a:lnSpc>
              <a:buFont typeface="Symbol" pitchFamily="18" charset="2"/>
              <a:buChar char=""/>
            </a:pPr>
            <a:r>
              <a:rPr lang="ru-RU"/>
              <a:t>По принадлежности  к природной среде ресурсы делятся на ресурсы литосферы, гидросферы и ресурсы атмосферы</a:t>
            </a:r>
          </a:p>
          <a:p>
            <a:pPr algn="just">
              <a:lnSpc>
                <a:spcPct val="90000"/>
              </a:lnSpc>
              <a:buFont typeface="Symbol" pitchFamily="18" charset="2"/>
              <a:buChar char=""/>
            </a:pPr>
            <a:r>
              <a:rPr lang="ru-RU"/>
              <a:t>Исчерпаемости</a:t>
            </a:r>
          </a:p>
          <a:p>
            <a:pPr algn="just">
              <a:lnSpc>
                <a:spcPct val="90000"/>
              </a:lnSpc>
              <a:buFont typeface="Symbol" pitchFamily="18" charset="2"/>
              <a:buChar char=""/>
            </a:pPr>
            <a:r>
              <a:rPr lang="ru-RU"/>
              <a:t>Направлению использования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96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/>
              <a:t>Минеральные ресурсы – </a:t>
            </a:r>
            <a:r>
              <a:rPr lang="ru-RU"/>
              <a:t>это совокупность запасов полезных ископаемых в недрах страны, группы стран, континента или мира в целом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Нефть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Около 30% ее производства приходится на страны-члены ОПЕК и Россию, в то время как основными потребителями выступают развитые страны, на долю стран ОЭСР приходится около половины всего потребления.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5" descr="566696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484313"/>
            <a:ext cx="845978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Производство и потребление нефти в мире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Природный газ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   Основным компонентом является метан (98%). Лидерами в добыче газа являются Россия (около 30% мировой добычи), затем США (более 20%), Канада, Голландия, Туркмения, Алжир и Индонезия. Преимущественными запасами природного газа в мире обладают государства СНГ, в том числе Россия (39%). Доля стран Ближнего и Среднего Востока в мировых запасах составляет около 30%, Северной Америки – около 5%, Западной Европы – 4%.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569325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/>
              <a:t>Основными показателями, характеризующими экономику страны, являются</a:t>
            </a:r>
            <a:r>
              <a:rPr lang="ru-RU"/>
              <a:t>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Население </a:t>
            </a:r>
          </a:p>
          <a:p>
            <a:r>
              <a:rPr lang="ru-RU"/>
              <a:t>Территория </a:t>
            </a:r>
          </a:p>
          <a:p>
            <a:r>
              <a:rPr lang="ru-RU"/>
              <a:t>Валовый национальный продукт и его ежегодный прирост </a:t>
            </a:r>
          </a:p>
          <a:p>
            <a:r>
              <a:rPr lang="ru-RU"/>
              <a:t>ВНП на душу населения </a:t>
            </a:r>
          </a:p>
          <a:p>
            <a:r>
              <a:rPr lang="ru-RU"/>
              <a:t>прирост ВВП и ВНП на душу населения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5" descr="0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2420938"/>
            <a:ext cx="79914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Производство и потребление природного газа в мире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Уголь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    Суммарные запасы угля в мире определены в 13-14 трлн. тонн (52% приходится на каменный уголь, 48% на бурый). В последние десятилетия традиционная добыча угля в странах Западной Европы сократилась и основными центрами добычи его в мире стали Китай. США и Россия. На их долю приходится почти 60% угледобычи мира, которая составляет 4,5 млрд. тонн в год.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Водные ресурсы</a:t>
            </a:r>
            <a:r>
              <a:rPr lang="ru-RU"/>
              <a:t> 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/>
              <a:t>    </a:t>
            </a:r>
            <a:r>
              <a:rPr lang="ru-RU"/>
              <a:t>Большая часть водных ресурсов на Земле приходится на воды Мирового океана – 96% по объему, на подземные воды – около 2%, на ледники – около 2%, и только 0,02% приходится на поверхностные воды материков (реки , озера, болота). Запасы пресных вод составляют 3% от всего объема воды.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Человеческие ресурсы мировой экономики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i="1"/>
              <a:t>К основным показателям демографической ситуации относятся</a:t>
            </a:r>
            <a:r>
              <a:rPr lang="en-US" i="1"/>
              <a:t>:</a:t>
            </a:r>
          </a:p>
          <a:p>
            <a:r>
              <a:rPr lang="ru-RU"/>
              <a:t> численность населения и темпы ее изменения, </a:t>
            </a:r>
            <a:endParaRPr lang="en-US"/>
          </a:p>
          <a:p>
            <a:r>
              <a:rPr lang="ru-RU"/>
              <a:t>география расселения,</a:t>
            </a:r>
            <a:endParaRPr lang="en-US"/>
          </a:p>
          <a:p>
            <a:r>
              <a:rPr lang="ru-RU"/>
              <a:t> возрастная структура </a:t>
            </a:r>
            <a:endParaRPr lang="en-US"/>
          </a:p>
          <a:p>
            <a:r>
              <a:rPr lang="ru-RU"/>
              <a:t> миграция.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/>
              <a:t>В демографической статистике используются такие показатели, как</a:t>
            </a:r>
            <a:r>
              <a:rPr lang="en-US" sz="3200" b="1"/>
              <a:t>:</a:t>
            </a:r>
            <a:br>
              <a:rPr lang="en-US" sz="3200" b="1"/>
            </a:br>
            <a:endParaRPr lang="ru-RU" sz="3200" b="1"/>
          </a:p>
        </p:txBody>
      </p:sp>
      <p:sp>
        <p:nvSpPr>
          <p:cNvPr id="778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коэффициент рождаемости (число родившихся на 1 тыс. жителей страны), </a:t>
            </a:r>
            <a:endParaRPr lang="en-US"/>
          </a:p>
          <a:p>
            <a:r>
              <a:rPr lang="ru-RU"/>
              <a:t>смертности (число умерших на 1 тыс), </a:t>
            </a:r>
            <a:endParaRPr lang="en-US"/>
          </a:p>
          <a:p>
            <a:r>
              <a:rPr lang="ru-RU"/>
              <a:t>коэффициент естественного движения населения – разница между коэффициентом рождаемости и смертности.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/>
              <a:t>При анализе движения народонаселения учитываются показатели, определяющие естественное воспроизводство населения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Суммарный коэффициент рождаемости (СКР), или фертильность. Это показатель, характеризующий число рождений в среднем на одну женщину в течение ее жизни </a:t>
            </a:r>
          </a:p>
          <a:p>
            <a:pPr>
              <a:lnSpc>
                <a:spcPct val="90000"/>
              </a:lnSpc>
            </a:pPr>
            <a:r>
              <a:rPr lang="ru-RU" sz="2400"/>
              <a:t>Средняя продолжительность жизни – среднее число лет, которое человек может прожить в тех условиях, при которых он появляется на свет </a:t>
            </a:r>
          </a:p>
          <a:p>
            <a:pPr>
              <a:lnSpc>
                <a:spcPct val="90000"/>
              </a:lnSpc>
            </a:pPr>
            <a:r>
              <a:rPr lang="ru-RU" sz="2400"/>
              <a:t>Тип воспроизводства населения – фактор, определяющий темп роста населения наряду с СКР. Воспроизводство населения – это смена поколений и постоянное возобновление населения на основе естественного движения (рождаемости и смертности) и миграционных процессов.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/>
              <a:t>При анализе динамики воспроизводства населения используются относительные показатели</a:t>
            </a:r>
            <a:r>
              <a:rPr lang="ru-RU"/>
              <a:t> 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r>
              <a:rPr lang="ru-RU"/>
              <a:t>уровень рождаемости, </a:t>
            </a:r>
          </a:p>
          <a:p>
            <a:r>
              <a:rPr lang="ru-RU"/>
              <a:t>уровень смертности, </a:t>
            </a:r>
          </a:p>
          <a:p>
            <a:r>
              <a:rPr lang="ru-RU"/>
              <a:t>среднегодовой темп естественного прироста населения.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Демографические показатели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Уровень рождаемости = Число рождений / Численность населения х 100%</a:t>
            </a:r>
          </a:p>
          <a:p>
            <a:pPr>
              <a:lnSpc>
                <a:spcPct val="90000"/>
              </a:lnSpc>
            </a:pPr>
            <a:r>
              <a:rPr lang="ru-RU" sz="2800"/>
              <a:t>Уровень смертности =  Число смертей /  Численность населения х 100%</a:t>
            </a:r>
          </a:p>
          <a:p>
            <a:pPr>
              <a:lnSpc>
                <a:spcPct val="90000"/>
              </a:lnSpc>
            </a:pPr>
            <a:r>
              <a:rPr lang="ru-RU" sz="2800"/>
              <a:t>Среднегодовой темп прироста населения = уровень рождаемости – уровень смертности, или</a:t>
            </a:r>
          </a:p>
          <a:p>
            <a:pPr>
              <a:lnSpc>
                <a:spcPct val="90000"/>
              </a:lnSpc>
            </a:pPr>
            <a:r>
              <a:rPr lang="ru-RU" sz="2800"/>
              <a:t>Среднегодовой темп прироста населения = Прирост населения за год / Численность населения на начало года х 100%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192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   В конце ХХ века в мировой экономике среднегодовой темп прироста населения имел положительное значение   составил 1,5%. Наиболее высокие темпы прироста населения характерны для развивающихся стран. Для стран Африки к югу от Сахары среднегодовой прирост составляет 2,7%, для стран Ближнего Востока и Северной Африки – 2,6%, а самые низкие положительные значении характерны для стран ЕС (0,3%).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/>
              <a:t>На основе анализа динамики населения выделяют специфические стадии , или популяционные циклы движения населения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Первый популяционный цикл – высокая рождаемость и высокая смертность и как результат – медленный рост населения. </a:t>
            </a:r>
          </a:p>
          <a:p>
            <a:pPr>
              <a:lnSpc>
                <a:spcPct val="80000"/>
              </a:lnSpc>
            </a:pPr>
            <a:r>
              <a:rPr lang="ru-RU" sz="2400"/>
              <a:t>Второй  популяционный цикл: высокая рождаемость и отчетливо снижающаяся смертность и как результат резкое увеличение темпов роста населения (демографический взрыв) </a:t>
            </a:r>
          </a:p>
          <a:p>
            <a:pPr>
              <a:lnSpc>
                <a:spcPct val="80000"/>
              </a:lnSpc>
            </a:pPr>
            <a:r>
              <a:rPr lang="ru-RU" sz="2400"/>
              <a:t>Третий популяционный цикл – снижающаяся смертность и рождаемость </a:t>
            </a:r>
          </a:p>
          <a:p>
            <a:pPr>
              <a:lnSpc>
                <a:spcPct val="80000"/>
              </a:lnSpc>
            </a:pPr>
            <a:r>
              <a:rPr lang="ru-RU" sz="2400"/>
              <a:t>Четвертый популяционный цикл – низкая рождаемость и низкая смертность и как результат относительно стабильное или растущее по минимальной динамике население (демографическая зрелость).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ВВП – это совокупная стоимость всего объема продукции и услуг предприятий, расположенных на территории страны, независимо от их национальной принадлежности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397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    </a:t>
            </a:r>
            <a:r>
              <a:rPr lang="ru-RU" sz="2400"/>
              <a:t>Важный показатель – коэффициент демографической нагрузки, рассчитываемый как отношение общего числа иждивенцев (население  в нетрудоспособном возрасте моложе 14 и старше 65 лет) к населению трудоспособного возраста.</a:t>
            </a:r>
            <a:r>
              <a:rPr lang="ru-RU" sz="2800"/>
              <a:t> </a:t>
            </a:r>
          </a:p>
          <a:p>
            <a:pPr>
              <a:buFontTx/>
              <a:buNone/>
            </a:pPr>
            <a:r>
              <a:rPr lang="ru-RU" sz="2800"/>
              <a:t>    </a:t>
            </a:r>
            <a:r>
              <a:rPr lang="en-US" sz="2800"/>
              <a:t>W</a:t>
            </a:r>
            <a:r>
              <a:rPr lang="ru-RU" sz="2800"/>
              <a:t>14-65 = </a:t>
            </a:r>
            <a:r>
              <a:rPr lang="en-US" sz="2800" u="sng"/>
              <a:t>S</a:t>
            </a:r>
            <a:r>
              <a:rPr lang="ru-RU" sz="2800" u="sng"/>
              <a:t>0-14 + </a:t>
            </a:r>
            <a:r>
              <a:rPr lang="en-US" sz="2800" u="sng"/>
              <a:t>S</a:t>
            </a:r>
            <a:r>
              <a:rPr lang="ru-RU" sz="2800" u="sng"/>
              <a:t>65+ </a:t>
            </a:r>
            <a:r>
              <a:rPr lang="ru-RU" sz="2800"/>
              <a:t>           ,</a:t>
            </a:r>
          </a:p>
          <a:p>
            <a:pPr>
              <a:buFontTx/>
              <a:buNone/>
            </a:pPr>
            <a:r>
              <a:rPr lang="ru-RU" sz="2800"/>
              <a:t>                         </a:t>
            </a:r>
            <a:r>
              <a:rPr lang="en-US" sz="2800"/>
              <a:t>S</a:t>
            </a:r>
            <a:r>
              <a:rPr lang="ru-RU" sz="2800"/>
              <a:t>14+65</a:t>
            </a:r>
          </a:p>
          <a:p>
            <a:pPr>
              <a:buFontTx/>
              <a:buNone/>
            </a:pPr>
            <a:r>
              <a:rPr lang="ru-RU" sz="2800"/>
              <a:t>    </a:t>
            </a:r>
            <a:r>
              <a:rPr lang="ru-RU" sz="2000"/>
              <a:t>где       </a:t>
            </a:r>
            <a:r>
              <a:rPr lang="en-US" sz="2000"/>
              <a:t>S</a:t>
            </a:r>
            <a:r>
              <a:rPr lang="ru-RU" sz="2000"/>
              <a:t>0-14      – количество детей</a:t>
            </a:r>
          </a:p>
          <a:p>
            <a:pPr>
              <a:buFontTx/>
              <a:buNone/>
            </a:pPr>
            <a:r>
              <a:rPr lang="ru-RU" sz="2000"/>
              <a:t>                  </a:t>
            </a:r>
            <a:r>
              <a:rPr lang="en-US" sz="2000"/>
              <a:t>S</a:t>
            </a:r>
            <a:r>
              <a:rPr lang="ru-RU" sz="2000"/>
              <a:t>65+       - количество пенсионеров</a:t>
            </a:r>
          </a:p>
          <a:p>
            <a:pPr>
              <a:buFontTx/>
              <a:buNone/>
            </a:pPr>
            <a:r>
              <a:rPr lang="ru-RU" sz="2000"/>
              <a:t>                  </a:t>
            </a:r>
            <a:r>
              <a:rPr lang="en-US" sz="2000"/>
              <a:t>S</a:t>
            </a:r>
            <a:r>
              <a:rPr lang="ru-RU" sz="2000"/>
              <a:t>14+65   - трудоспособное население</a:t>
            </a:r>
            <a:r>
              <a:rPr lang="ru-RU" sz="2800"/>
              <a:t> 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Финансовые ресурсы мировой экономики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/>
              <a:t>    </a:t>
            </a:r>
            <a:r>
              <a:rPr lang="ru-RU" b="1"/>
              <a:t>Мировая финансовая система</a:t>
            </a:r>
            <a:r>
              <a:rPr lang="ru-RU"/>
              <a:t> – это объединенная совокупность звеньев исторически сложившихся национальных финансовых систем как форма организации денежных отношений, а также наднациональных организаций, транснациональных банков (ТНБ) и финансовой деятельности ТНК.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Составляющие мировой финансовой системы: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Первый уровень</a:t>
            </a:r>
          </a:p>
          <a:p>
            <a:pPr>
              <a:lnSpc>
                <a:spcPct val="80000"/>
              </a:lnSpc>
            </a:pPr>
            <a:r>
              <a:rPr lang="ru-RU" sz="2800"/>
              <a:t>Национальные финансовые системы, образованные из совокупности всех  финансовых институтов страны, через которые функционируют денежные рынки и рынки капитала</a:t>
            </a:r>
          </a:p>
          <a:p>
            <a:pPr>
              <a:lnSpc>
                <a:spcPct val="80000"/>
              </a:lnSpc>
            </a:pPr>
            <a:r>
              <a:rPr lang="ru-RU" sz="2800"/>
              <a:t>Центральный банк государства</a:t>
            </a:r>
          </a:p>
          <a:p>
            <a:pPr>
              <a:lnSpc>
                <a:spcPct val="80000"/>
              </a:lnSpc>
            </a:pPr>
            <a:r>
              <a:rPr lang="ru-RU" sz="2800"/>
              <a:t>Коммерческие, инвестиционные и иные кредитные банки и учреждения, осуществляющие конкретные финансово-денежные операции</a:t>
            </a:r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Составляющие мировой финансовой системы: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Второй уровень</a:t>
            </a:r>
          </a:p>
          <a:p>
            <a:r>
              <a:rPr lang="ru-RU" sz="2800"/>
              <a:t>Национальные банки, осуществляющие международные операции и международные банки (Бреттон-вудские учреждения – Всемирный банк, МВФ)</a:t>
            </a:r>
          </a:p>
          <a:p>
            <a:r>
              <a:rPr lang="ru-RU" sz="2800"/>
              <a:t> Европейские банки</a:t>
            </a:r>
          </a:p>
          <a:p>
            <a:r>
              <a:rPr lang="ru-RU" sz="2800"/>
              <a:t> Базельский банк международных расчетов</a:t>
            </a:r>
          </a:p>
          <a:p>
            <a:r>
              <a:rPr lang="ru-RU" sz="2800"/>
              <a:t> Лондонский и Парижский клубы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Составляющие мировой финансовой системы: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Третий уровень - Международные финансовые центры:</a:t>
            </a:r>
          </a:p>
          <a:p>
            <a:r>
              <a:rPr lang="ru-RU"/>
              <a:t>Нью-Йорский финансовый центр</a:t>
            </a:r>
          </a:p>
          <a:p>
            <a:r>
              <a:rPr lang="ru-RU"/>
              <a:t>Лондонский финансовый центр</a:t>
            </a:r>
          </a:p>
          <a:p>
            <a:r>
              <a:rPr lang="ru-RU"/>
              <a:t>Токийский финансовый центр</a:t>
            </a:r>
          </a:p>
          <a:p>
            <a:r>
              <a:rPr lang="ru-RU"/>
              <a:t>Финансовые центры стран ЕС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Составляющие мировой финансовой системы: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Четвертый уровень</a:t>
            </a:r>
          </a:p>
          <a:p>
            <a:r>
              <a:rPr lang="ru-RU"/>
              <a:t>Финансово-экономические учреждения ООН</a:t>
            </a:r>
          </a:p>
          <a:p>
            <a:r>
              <a:rPr lang="ru-RU"/>
              <a:t>МВФ</a:t>
            </a:r>
          </a:p>
          <a:p>
            <a:r>
              <a:rPr lang="ru-RU"/>
              <a:t>Банк международных расчетов (BIS)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Составляющие мировой финансовой системы: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Пятый уровень</a:t>
            </a:r>
          </a:p>
          <a:p>
            <a:r>
              <a:rPr lang="ru-RU"/>
              <a:t>Деятельность международных коммерческих банков и иных финансово-кредитных учреждений</a:t>
            </a:r>
          </a:p>
          <a:p>
            <a:r>
              <a:rPr lang="ru-RU"/>
              <a:t>Финансовая деятельность ТНК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113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/>
              <a:t>   Национальная финансовая система страны – </a:t>
            </a:r>
            <a:r>
              <a:rPr lang="ru-RU"/>
              <a:t>это совокупность финансовых, банковских  иных инвестиционных, страховых и прочих институтов и учреждений, прямо или косвенно осуществляющих движение финансовых ресурсов 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Субъекты мирового рынка капиталов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Государства</a:t>
            </a:r>
          </a:p>
          <a:p>
            <a:r>
              <a:rPr lang="ru-RU"/>
              <a:t>Частные банки и фирмы</a:t>
            </a:r>
          </a:p>
          <a:p>
            <a:r>
              <a:rPr lang="ru-RU"/>
              <a:t>Международные и региональные банковские и иные организации и учреждения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Транснациональные банки</a:t>
            </a:r>
            <a:r>
              <a:rPr lang="ru-RU"/>
              <a:t>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/>
              <a:t>    </a:t>
            </a:r>
            <a:r>
              <a:rPr lang="ru-RU" sz="2400" b="1"/>
              <a:t>Особенности деятельности ТНБ в современной мировой экономике: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Возросшая роль ТНБ как посредников между собственниками денег и инвесторами, то есть кредитной роли ТНК в деле мобилизации и движении ссудного капитала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ТНБ выступают универсальным финансовым звеном, посредством которого проводятся различные операции по привлечению свободных денежных средств и их размещению на международных рынках на условиях возвратности, срочности и платности</a:t>
            </a:r>
          </a:p>
          <a:p>
            <a:pPr marL="274320" indent="-27432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/>
              <a:t>Привлекательность ТНБ для владельца денег, которая объясняется высокой степенью их надежности.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sz="2800" b="1" i="1"/>
              <a:t>Исчисление ВВП и ВМП</a:t>
            </a:r>
            <a:r>
              <a:rPr lang="ru-RU"/>
              <a:t>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Подсчет ВМП проводится в единой валюте – долларах США по текущим и неизменным курсам </a:t>
            </a:r>
          </a:p>
          <a:p>
            <a:r>
              <a:rPr lang="ru-RU" sz="2800"/>
              <a:t>Один из альтернативных способов подсчета ВМП основывается на использовании коэффициентов сравнения покупательной способности валют, определяемых отношением цен набора (корзины) одинаковых товаров каждой страны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Международные финансовые учреждения</a:t>
            </a:r>
            <a:r>
              <a:rPr lang="ru-RU"/>
              <a:t> 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Международный валютный фонд</a:t>
            </a:r>
          </a:p>
          <a:p>
            <a:r>
              <a:rPr lang="ru-RU"/>
              <a:t> Международный банк реконструкции и развития (МБРР), или Всемирный банк.</a:t>
            </a:r>
          </a:p>
          <a:p>
            <a:r>
              <a:rPr lang="ru-RU"/>
              <a:t>Европейский банк реконструкции и развития (ЕБРР) </a:t>
            </a:r>
          </a:p>
          <a:p>
            <a:r>
              <a:rPr lang="ru-RU"/>
              <a:t>Банк международных расчетов (БМР – Базель)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Основные  направления деятельности БМР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Проведение операций по поручениям центральных банков-акционеров</a:t>
            </a:r>
          </a:p>
          <a:p>
            <a:pPr>
              <a:lnSpc>
                <a:spcPct val="90000"/>
              </a:lnSpc>
            </a:pPr>
            <a:r>
              <a:rPr lang="ru-RU" sz="2400"/>
              <a:t>Покупка, продажа, обмен и хранение золота как за собственный счет, так  и за счет ЦБ и получение ссуд у них</a:t>
            </a:r>
          </a:p>
          <a:p>
            <a:pPr>
              <a:lnSpc>
                <a:spcPct val="90000"/>
              </a:lnSpc>
            </a:pPr>
            <a:r>
              <a:rPr lang="ru-RU" sz="2400"/>
              <a:t>Учет и переучет, покупка и продажа векселей и других краткосрочных обязательств</a:t>
            </a:r>
          </a:p>
          <a:p>
            <a:pPr>
              <a:lnSpc>
                <a:spcPct val="90000"/>
              </a:lnSpc>
            </a:pPr>
            <a:r>
              <a:rPr lang="ru-RU" sz="2400"/>
              <a:t>Продажа и покупка иностранной валюты и ценных бумаг как за собственный счет, так и за счет центральных банков.</a:t>
            </a:r>
          </a:p>
          <a:p>
            <a:pPr>
              <a:lnSpc>
                <a:spcPct val="90000"/>
              </a:lnSpc>
            </a:pPr>
            <a:r>
              <a:rPr lang="ru-RU" sz="2400"/>
              <a:t>Прием от ЦБ средств на текущие счета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Исламские банки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/>
              <a:t>     </a:t>
            </a:r>
            <a:r>
              <a:rPr lang="ru-RU" sz="2000" b="1"/>
              <a:t>В их основе находятся общие концептуальные положения, вытекающие из Корана:</a:t>
            </a:r>
          </a:p>
          <a:p>
            <a:pPr>
              <a:lnSpc>
                <a:spcPct val="80000"/>
              </a:lnSpc>
            </a:pPr>
            <a:r>
              <a:rPr lang="ru-RU" sz="2000"/>
              <a:t>Человек не является собственником имущества (денежных средств, товаров, недвижимости), он по воле Аллаха на период своей жизни получает право на распоряжение ресурсом</a:t>
            </a:r>
          </a:p>
          <a:p>
            <a:pPr>
              <a:lnSpc>
                <a:spcPct val="80000"/>
              </a:lnSpc>
            </a:pPr>
            <a:r>
              <a:rPr lang="ru-RU" sz="2000"/>
              <a:t>Эти средства должны быть не пассивными (выполняя роль сокровища),  а играть активную роль, они не могут быть применены в спекулятивных целях</a:t>
            </a:r>
          </a:p>
          <a:p>
            <a:pPr>
              <a:lnSpc>
                <a:spcPct val="80000"/>
              </a:lnSpc>
            </a:pPr>
            <a:r>
              <a:rPr lang="ru-RU" sz="2000"/>
              <a:t>Главное предназначение средств и имущества мусульманина – это активное использование их во имя блага всего общества. При этом элемент личного материального вознаграждения лицу, осуществляющему управление имуществом, занимает важное место. Ставится цель – создание реальной добавленной стоимости, приращение массы товаров и услуг, а не денежной массы владельца.</a:t>
            </a:r>
          </a:p>
          <a:p>
            <a:pPr>
              <a:lnSpc>
                <a:spcPct val="80000"/>
              </a:lnSpc>
            </a:pPr>
            <a:r>
              <a:rPr lang="ru-RU" sz="2000"/>
              <a:t>Категорически запрещаются эксплуатация человека, принуждение к труду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7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/>
              <a:t>    Главным отличием мусульманских банков от всех других банков является отказ от ссудного процента. Это позволяет им заменить традиционный критерий </a:t>
            </a:r>
            <a:r>
              <a:rPr lang="en-US" sz="2400"/>
              <a:t>“</a:t>
            </a:r>
            <a:r>
              <a:rPr lang="ru-RU" sz="2400"/>
              <a:t>цена денег” на более адекватную категорию – ”эффективность капитала”.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/>
              <a:t>Исламский банк развития </a:t>
            </a:r>
            <a:r>
              <a:rPr lang="ru-RU" sz="2400"/>
              <a:t>Это региональный банк развития, созданный в 1974 г. организацией ”Исламская конференция для содействия экономическому развитию мусульманских стран и регионов</a:t>
            </a:r>
            <a:r>
              <a:rPr lang="en-US" sz="2400"/>
              <a:t>”</a:t>
            </a:r>
            <a:r>
              <a:rPr lang="ru-RU" sz="2400"/>
              <a:t>. Банк не предоставляет процентных ссуд и кредитов. Он финансирует проекты промышленного развития, приобретая акции или предоставляя займы за номинальные комиссионные.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/>
              <a:t>Международные банковские пулы: Парижский и Лондонский клубы</a:t>
            </a:r>
            <a:r>
              <a:rPr lang="ru-RU"/>
              <a:t> 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/>
              <a:t>Парижский клуб</a:t>
            </a:r>
            <a:r>
              <a:rPr lang="ru-RU"/>
              <a:t> – это неформальное объединение государств-кредиторов, сложившееся вокруг «группы десяти”  - стран, заключивших  в 1962г.соглашение о займах  с МВФ </a:t>
            </a:r>
          </a:p>
          <a:p>
            <a:r>
              <a:rPr lang="ru-RU" b="1"/>
              <a:t>Лондонский клуб </a:t>
            </a:r>
            <a:r>
              <a:rPr lang="ru-RU"/>
              <a:t>  - объединение крупнейших коммерческих банков-кредиторов 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Мировая валютная система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i="1"/>
              <a:t>   Система организации денежных отношений, включающая внутреннее (национальное) денежно-кредитное обращение, и система международных расчетов образуют мировую валютную систему.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Элементы мировой валютной системы 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Основные международные платежные средства (национальные валюты, золото, международно-признанные валютные единицы – СДР)</a:t>
            </a:r>
          </a:p>
          <a:p>
            <a:pPr>
              <a:lnSpc>
                <a:spcPct val="90000"/>
              </a:lnSpc>
            </a:pPr>
            <a:r>
              <a:rPr lang="ru-RU" sz="2400"/>
              <a:t>Механизм установления и поддержания валютных курсов</a:t>
            </a:r>
          </a:p>
          <a:p>
            <a:pPr>
              <a:lnSpc>
                <a:spcPct val="90000"/>
              </a:lnSpc>
            </a:pPr>
            <a:r>
              <a:rPr lang="ru-RU" sz="2400"/>
              <a:t>Порядок балансирования международных платежей</a:t>
            </a:r>
          </a:p>
          <a:p>
            <a:pPr>
              <a:lnSpc>
                <a:spcPct val="90000"/>
              </a:lnSpc>
            </a:pPr>
            <a:r>
              <a:rPr lang="ru-RU" sz="2400"/>
              <a:t>Условия обратимости (конвертируемости) валют</a:t>
            </a:r>
          </a:p>
          <a:p>
            <a:pPr>
              <a:lnSpc>
                <a:spcPct val="90000"/>
              </a:lnSpc>
            </a:pPr>
            <a:r>
              <a:rPr lang="ru-RU" sz="2400"/>
              <a:t>Режим межгосударственных валютных рынков и рынков золота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Мировая валютная система в своем развитии до наших дней прошла три этапа</a:t>
            </a:r>
            <a:endParaRPr lang="ru-RU" b="1"/>
          </a:p>
        </p:txBody>
      </p:sp>
      <p:sp>
        <p:nvSpPr>
          <p:cNvPr id="10137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Система золотого стандарта на основе золотых паритетов</a:t>
            </a:r>
          </a:p>
          <a:p>
            <a:r>
              <a:rPr lang="ru-RU"/>
              <a:t>Бреттон-Вудская система  на базе фиксированных  курсов валют</a:t>
            </a:r>
          </a:p>
          <a:p>
            <a:r>
              <a:rPr lang="ru-RU"/>
              <a:t>Современная (Ямайская ) система плавающих курсов валют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/>
              <a:t>   Золотой стандарт</a:t>
            </a:r>
            <a:r>
              <a:rPr lang="ru-RU"/>
              <a:t> – это система организации денежного обращения, при которой стоимость денежной единицы официально устанавливается равной определенному количеству золота, а деньги имеют форму золотых монет и (или) банкнот, конвертируемых по требованию в золото по официально установленному курсу 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Для существования полного золотого стандарта необходимо выполнение двух условий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обязательства руководящих денежно-кредитных учреждений обменивать национальную валюту на золото в любом количестве по определенной ставке </a:t>
            </a:r>
          </a:p>
          <a:p>
            <a:r>
              <a:rPr lang="ru-RU"/>
              <a:t>наличие права отдельных лиц экспортировать и импортировать золото.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/>
              <a:t>   Паритет покупательной способности (ППС)</a:t>
            </a:r>
            <a:r>
              <a:rPr lang="ru-RU"/>
              <a:t> – это количество единиц национальной валюты определенной страны, требуемое для приобретения определенного набора товаров и услуг в данной стране, по сравнению со стоимостью точно такого же набора в другой стране 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Три формы золотого стандарта: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Золотомонетный стандарт, при котором имело место активное обращение золотых монет, а государство  было обязано свободно их продавать</a:t>
            </a:r>
          </a:p>
          <a:p>
            <a:pPr>
              <a:lnSpc>
                <a:spcPct val="90000"/>
              </a:lnSpc>
            </a:pPr>
            <a:r>
              <a:rPr lang="ru-RU" sz="2400"/>
              <a:t>Золотослитковый стандарт, при котором золотые монеты не находились  в активном обращении, свободная чеканка не осуществлялась, а обязательства  денежно-кредитных учреждений заключались в продаже золотых слитков</a:t>
            </a:r>
          </a:p>
          <a:p>
            <a:pPr>
              <a:lnSpc>
                <a:spcPct val="90000"/>
              </a:lnSpc>
            </a:pPr>
            <a:r>
              <a:rPr lang="ru-RU" sz="2400"/>
              <a:t>Золотовалютный стандарт, при котором денежно-кредитные учреждения обменивают местные деньги на иностранную валюту для которой существовал золотой стандарт</a:t>
            </a:r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Бреттон-Вудская система (1944-1976)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Важнейшим моментом системы стало то обстоятельство, что были зафиксированы курсы национальных валют в долларах США или золоте ( 35 долл. За 1 тройскую унцию-31,1г) 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Современная валютная система. Ямайская конференция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Бреттон-Вудские учреждения (МВФ,МБРР) расширяют и укрепляют свою деятельность наднационального характера в качестве международных регулирующих учреждений</a:t>
            </a:r>
          </a:p>
          <a:p>
            <a:pPr>
              <a:lnSpc>
                <a:spcPct val="80000"/>
              </a:lnSpc>
            </a:pPr>
            <a:r>
              <a:rPr lang="ru-RU" sz="2000"/>
              <a:t>Устраняется функция золота в качестве меры стоимости, ликвидируется твердая цена на золото, что означает демонетизацию золота </a:t>
            </a:r>
          </a:p>
          <a:p>
            <a:pPr>
              <a:lnSpc>
                <a:spcPct val="80000"/>
              </a:lnSpc>
            </a:pPr>
            <a:r>
              <a:rPr lang="ru-RU" sz="2000"/>
              <a:t>Золото становится обычным товаром, цена на который определяется соотношением спроса и предложения</a:t>
            </a:r>
          </a:p>
          <a:p>
            <a:pPr>
              <a:lnSpc>
                <a:spcPct val="80000"/>
              </a:lnSpc>
            </a:pPr>
            <a:r>
              <a:rPr lang="ru-RU" sz="2000"/>
              <a:t>Валютные отношения между странами стали базироваться на плавающих курсах их национальных денежных единиц. Колебания курсов при этом обусловливаются следующими факторами: фактическими стоимостными соотношениями покупательной способности валют на внутренних рынках и соотношением спроса и предложения национальных валют на международных рынках</a:t>
            </a:r>
          </a:p>
          <a:p>
            <a:pPr>
              <a:lnSpc>
                <a:spcPct val="80000"/>
              </a:lnSpc>
            </a:pPr>
            <a:r>
              <a:rPr lang="ru-RU" sz="2000"/>
              <a:t>СДР рассматривается как главный резервный актив МВС, призванный стать альтернативой золоту и доллару 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752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ЕВРОПЕЙСКАЯ ВАЛЮТНАЯ СИСТЕМА (ЕВС) - валютный механизм, созданный в рамках Европейского Союза, чтобы уменьшить колебания обменных валютных курсов стран-участниц и образования в Европе зоны валютной стабильности 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ru-RU"/>
              <a:t>Основные цели ЕВС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Обеспечить достижение экономической интеграции</a:t>
            </a:r>
          </a:p>
          <a:p>
            <a:pPr>
              <a:lnSpc>
                <a:spcPct val="90000"/>
              </a:lnSpc>
            </a:pPr>
            <a:r>
              <a:rPr lang="ru-RU" sz="2400"/>
              <a:t>Создать зону европейской стабильности с собственной валютой в противовес Ямайской валютной системе, основанной на долларовом стандарте, отсутствие которой затрудняло сотрудничество стран-членов Европейского сообщества в области выполнения общих программ и во взаимных торговых отношениях:</a:t>
            </a:r>
          </a:p>
          <a:p>
            <a:pPr>
              <a:lnSpc>
                <a:spcPct val="90000"/>
              </a:lnSpc>
            </a:pPr>
            <a:r>
              <a:rPr lang="ru-RU" sz="2400"/>
              <a:t>Оградить «Общий рынок» от экспансии доллара:</a:t>
            </a:r>
          </a:p>
          <a:p>
            <a:pPr>
              <a:lnSpc>
                <a:spcPct val="90000"/>
              </a:lnSpc>
            </a:pPr>
            <a:r>
              <a:rPr lang="ru-RU" sz="2400"/>
              <a:t>Сблизить экономические и финансовые политики стран-участниц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/>
              <a:t>Научно-технические ресурсы мировой экономики</a:t>
            </a:r>
            <a:r>
              <a:rPr lang="ru-RU"/>
              <a:t> 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  Научно-технические ресурсы – это совокупность финансовых, кадровых, материально-технических и организационных ресурсов, которыми располагает страна для научно-технического развития 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/>
              <a:t>К основным показателям, характеризующим научно-технические ресурсы национальной экономики относят</a:t>
            </a:r>
            <a:r>
              <a:rPr lang="ru-RU"/>
              <a:t> 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Доля расходов на НИОКР (научно-исследовательские и опытно-конструкторские работы)  в ВВП</a:t>
            </a:r>
          </a:p>
          <a:p>
            <a:pPr>
              <a:lnSpc>
                <a:spcPct val="80000"/>
              </a:lnSpc>
            </a:pPr>
            <a:r>
              <a:rPr lang="ru-RU" sz="2000"/>
              <a:t>Расходы на НИОКР на душу населения</a:t>
            </a:r>
          </a:p>
          <a:p>
            <a:pPr>
              <a:lnSpc>
                <a:spcPct val="80000"/>
              </a:lnSpc>
            </a:pPr>
            <a:r>
              <a:rPr lang="ru-RU" sz="2000"/>
              <a:t>Доля бюджетных ассигнований на НИОКР  в общих расходах госбюджета</a:t>
            </a:r>
          </a:p>
          <a:p>
            <a:pPr>
              <a:lnSpc>
                <a:spcPct val="80000"/>
              </a:lnSpc>
            </a:pPr>
            <a:r>
              <a:rPr lang="ru-RU" sz="2000"/>
              <a:t>Численность специалистов, занятых в науке и научном обслуживании (в том числе относительно численности населения страны)</a:t>
            </a:r>
          </a:p>
          <a:p>
            <a:pPr>
              <a:lnSpc>
                <a:spcPct val="80000"/>
              </a:lnSpc>
            </a:pPr>
            <a:r>
              <a:rPr lang="ru-RU" sz="2000"/>
              <a:t>Количество международных премий за выдающиеся научные достижения</a:t>
            </a:r>
          </a:p>
          <a:p>
            <a:pPr>
              <a:lnSpc>
                <a:spcPct val="80000"/>
              </a:lnSpc>
            </a:pPr>
            <a:r>
              <a:rPr lang="ru-RU" sz="2000"/>
              <a:t>Индекс цитирования (частота  ссылок в научных трудах работ исследователей из данной страны)</a:t>
            </a:r>
          </a:p>
          <a:p>
            <a:pPr>
              <a:lnSpc>
                <a:spcPct val="80000"/>
              </a:lnSpc>
            </a:pPr>
            <a:r>
              <a:rPr lang="ru-RU" sz="2000"/>
              <a:t>Доля наукоемкой продукции в ВВП и промышленной продукции</a:t>
            </a:r>
          </a:p>
          <a:p>
            <a:pPr>
              <a:lnSpc>
                <a:spcPct val="80000"/>
              </a:lnSpc>
            </a:pPr>
            <a:r>
              <a:rPr lang="ru-RU" sz="2000"/>
              <a:t>Доля данной страны на мировой рынке высоких технологий 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/>
              <a:t>Новые технологии  влияют на экономический рост по нескольким направлениям</a:t>
            </a:r>
            <a:r>
              <a:rPr lang="ru-RU"/>
              <a:t> 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Позволяют национальной экономике увеличить выпуск продукции при том же уровне затрат за счет увеличения производительности факторов производства</a:t>
            </a:r>
          </a:p>
          <a:p>
            <a:pPr>
              <a:lnSpc>
                <a:spcPct val="80000"/>
              </a:lnSpc>
            </a:pPr>
            <a:r>
              <a:rPr lang="ru-RU" sz="2000"/>
              <a:t>Способствуют экономическому росту через производство новых товаров с более высокой добавленной стоимостью</a:t>
            </a:r>
          </a:p>
          <a:p>
            <a:pPr>
              <a:lnSpc>
                <a:spcPct val="80000"/>
              </a:lnSpc>
            </a:pPr>
            <a:r>
              <a:rPr lang="ru-RU" sz="2000"/>
              <a:t>Повышают международную конкурентоспособность национальной экономики в целом, а также отдельных товаров и услуг</a:t>
            </a:r>
          </a:p>
          <a:p>
            <a:pPr>
              <a:lnSpc>
                <a:spcPct val="80000"/>
              </a:lnSpc>
            </a:pPr>
            <a:r>
              <a:rPr lang="ru-RU" sz="2000"/>
              <a:t>Способствуют созданию принципиально новых видов синтетического сырья, снижают роль природных материалов в экономике и уменьшают зависимость обрабатывающей промышленности от минерального сырья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Основные направления научно-технической революции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Научно-технический прогресс (НТП) – это единое, взаимообусловленное развитие науки и техники, основа социального прогресса </a:t>
            </a:r>
          </a:p>
          <a:p>
            <a:r>
              <a:rPr lang="ru-RU" sz="2800" i="1"/>
              <a:t>Научно-техническая революция (НТР)</a:t>
            </a:r>
            <a:r>
              <a:rPr lang="ru-RU" sz="2800"/>
              <a:t> – это  коренное, качественное преобразование производительных сил на основе превращения науки в ведущий фактор развития общественного производства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/>
              <a:t>Современная НТР  включает четыре взаимодействующие части</a:t>
            </a:r>
            <a:r>
              <a:rPr lang="ru-RU"/>
              <a:t> 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Науку, в которой во всем мире занято 5,5 млн человек. В экономически развитых странах на науку затраты составляют 2-3%  ВВП, а в развивающихся – это доли процента.</a:t>
            </a:r>
          </a:p>
          <a:p>
            <a:r>
              <a:rPr lang="ru-RU"/>
              <a:t>Технику и технологию</a:t>
            </a:r>
          </a:p>
          <a:p>
            <a:r>
              <a:rPr lang="ru-RU"/>
              <a:t>Производство.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6010</Words>
  <Application>Microsoft Office PowerPoint</Application>
  <PresentationFormat>Экран (4:3)</PresentationFormat>
  <Paragraphs>560</Paragraphs>
  <Slides>122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122</vt:i4>
      </vt:variant>
    </vt:vector>
  </HeadingPairs>
  <TitlesOfParts>
    <vt:vector size="131" baseType="lpstr">
      <vt:lpstr>Arial</vt:lpstr>
      <vt:lpstr>Calibri</vt:lpstr>
      <vt:lpstr>Cambria</vt:lpstr>
      <vt:lpstr>Franklin Gothic Book</vt:lpstr>
      <vt:lpstr>Perpetua</vt:lpstr>
      <vt:lpstr>Symbol</vt:lpstr>
      <vt:lpstr>Times New Roman</vt:lpstr>
      <vt:lpstr>Wingdings 2</vt:lpstr>
      <vt:lpstr>Справедливость</vt:lpstr>
      <vt:lpstr>Архитектура мировой экономики и международных экономических отношений </vt:lpstr>
      <vt:lpstr>Рекомендуемая литература</vt:lpstr>
      <vt:lpstr>Тема 1. Мировая экономика начала XXI века</vt:lpstr>
      <vt:lpstr>Презентация PowerPoint</vt:lpstr>
      <vt:lpstr>Презентация PowerPoint</vt:lpstr>
      <vt:lpstr>Основными показателями, характеризующими экономику страны, являются </vt:lpstr>
      <vt:lpstr>Презентация PowerPoint</vt:lpstr>
      <vt:lpstr> Исчисление ВВП и ВМП </vt:lpstr>
      <vt:lpstr>Презентация PowerPoint</vt:lpstr>
      <vt:lpstr>ВВП в странах мира</vt:lpstr>
      <vt:lpstr>ВВП на душу населения в мире</vt:lpstr>
      <vt:lpstr>Субъекты мировой экономики</vt:lpstr>
      <vt:lpstr>Субъекты мировой экономики</vt:lpstr>
      <vt:lpstr>Специфические черты ТНК </vt:lpstr>
      <vt:lpstr>По организационным принципам ТНК делят на четыре типа </vt:lpstr>
      <vt:lpstr>В зависимости от структуры производства ТНК делят на три группы</vt:lpstr>
      <vt:lpstr>Причины  возникновения ТНК </vt:lpstr>
      <vt:lpstr>Позитивные стороны воздействия ТНК на международную экономику </vt:lpstr>
      <vt:lpstr>Негативные стороны  воздействия ТНК на международную экономику </vt:lpstr>
      <vt:lpstr>Международные экономические организации </vt:lpstr>
      <vt:lpstr>Классификация международных экономических организаций</vt:lpstr>
      <vt:lpstr>Международные экономические организации системы ООН</vt:lpstr>
      <vt:lpstr>Международные экономические организации системы ООН</vt:lpstr>
      <vt:lpstr>Группа Всемирного банка </vt:lpstr>
      <vt:lpstr>Европейский банк реконструкции и развития (ЕБРР) </vt:lpstr>
      <vt:lpstr>Презентация PowerPoint</vt:lpstr>
      <vt:lpstr>Этапы развития мировой экономики</vt:lpstr>
      <vt:lpstr>Презентация PowerPoint</vt:lpstr>
      <vt:lpstr>Классификация стран в мировом хозяйстве</vt:lpstr>
      <vt:lpstr>Классификация МВФ</vt:lpstr>
      <vt:lpstr>Классификация МВФ</vt:lpstr>
      <vt:lpstr>Классификация МВФ</vt:lpstr>
      <vt:lpstr>Классификация МВФ</vt:lpstr>
      <vt:lpstr>Презентация PowerPoint</vt:lpstr>
      <vt:lpstr>Презентация PowerPoint</vt:lpstr>
      <vt:lpstr>Классификация Всемирного банка</vt:lpstr>
      <vt:lpstr>Классификация Всемирного банка</vt:lpstr>
      <vt:lpstr>Презентация PowerPoint</vt:lpstr>
      <vt:lpstr>Классификация ООН</vt:lpstr>
      <vt:lpstr>Классификация ООН Классификация по уровню развития </vt:lpstr>
      <vt:lpstr>Классификация ООН Классификация по основным агрегированным показателям </vt:lpstr>
      <vt:lpstr>Классификация ООН  Классификация развивающихся стран по географическому положению </vt:lpstr>
      <vt:lpstr>Классификация ООН Наименее развитые страны (НРС) </vt:lpstr>
      <vt:lpstr>Основные признаки развитых стран</vt:lpstr>
      <vt:lpstr>Развитые страны</vt:lpstr>
      <vt:lpstr>Социально-экономические модели развитых стран</vt:lpstr>
      <vt:lpstr>Средства госрегулирования в развитых странах</vt:lpstr>
      <vt:lpstr>Основные модели хозяйственного устройства развитых стран</vt:lpstr>
      <vt:lpstr>Основные модели хозяйственного устройства развитых стран</vt:lpstr>
      <vt:lpstr>Основные модели хозяйственного устройства развитых стран</vt:lpstr>
      <vt:lpstr>Основные модели хозяйственного устройства развитых стран</vt:lpstr>
      <vt:lpstr>Основные модели хозяйственного устройства развитых стран</vt:lpstr>
      <vt:lpstr>Основные модели хозяйственного устройства развитых стран</vt:lpstr>
      <vt:lpstr>Особенности внешнеэкономической политики развитых стран</vt:lpstr>
      <vt:lpstr>Ресурсы современного мирового хозяйства</vt:lpstr>
      <vt:lpstr>Презентация PowerPoint</vt:lpstr>
      <vt:lpstr>Нефть</vt:lpstr>
      <vt:lpstr>Производство и потребление нефти в мире</vt:lpstr>
      <vt:lpstr>Природный газ</vt:lpstr>
      <vt:lpstr>Производство и потребление природного газа в мире</vt:lpstr>
      <vt:lpstr>Уголь</vt:lpstr>
      <vt:lpstr>Водные ресурсы </vt:lpstr>
      <vt:lpstr>Человеческие ресурсы мировой экономики</vt:lpstr>
      <vt:lpstr>В демографической статистике используются такие показатели, как: </vt:lpstr>
      <vt:lpstr>При анализе движения народонаселения учитываются показатели, определяющие естественное воспроизводство населения</vt:lpstr>
      <vt:lpstr>При анализе динамики воспроизводства населения используются относительные показатели </vt:lpstr>
      <vt:lpstr>Демографические показатели</vt:lpstr>
      <vt:lpstr>Презентация PowerPoint</vt:lpstr>
      <vt:lpstr>На основе анализа динамики населения выделяют специфические стадии , или популяционные циклы движения населения</vt:lpstr>
      <vt:lpstr>Презентация PowerPoint</vt:lpstr>
      <vt:lpstr>Финансовые ресурсы мировой экономики</vt:lpstr>
      <vt:lpstr>Составляющие мировой финансовой системы:</vt:lpstr>
      <vt:lpstr>Составляющие мировой финансовой системы:</vt:lpstr>
      <vt:lpstr>Составляющие мировой финансовой системы:</vt:lpstr>
      <vt:lpstr>Составляющие мировой финансовой системы:</vt:lpstr>
      <vt:lpstr>Составляющие мировой финансовой системы:</vt:lpstr>
      <vt:lpstr>Презентация PowerPoint</vt:lpstr>
      <vt:lpstr>Субъекты мирового рынка капиталов</vt:lpstr>
      <vt:lpstr>Транснациональные банки </vt:lpstr>
      <vt:lpstr>Международные финансовые учреждения </vt:lpstr>
      <vt:lpstr>Основные  направления деятельности БМР</vt:lpstr>
      <vt:lpstr>Исламские банки</vt:lpstr>
      <vt:lpstr>Презентация PowerPoint</vt:lpstr>
      <vt:lpstr>Международные банковские пулы: Парижский и Лондонский клубы </vt:lpstr>
      <vt:lpstr>Мировая валютная система</vt:lpstr>
      <vt:lpstr>Элементы мировой валютной системы </vt:lpstr>
      <vt:lpstr>Мировая валютная система в своем развитии до наших дней прошла три этапа</vt:lpstr>
      <vt:lpstr>Презентация PowerPoint</vt:lpstr>
      <vt:lpstr>Для существования полного золотого стандарта необходимо выполнение двух условий</vt:lpstr>
      <vt:lpstr>Три формы золотого стандарта:</vt:lpstr>
      <vt:lpstr>Бреттон-Вудская система (1944-1976)</vt:lpstr>
      <vt:lpstr>Современная валютная система. Ямайская конференция</vt:lpstr>
      <vt:lpstr>Презентация PowerPoint</vt:lpstr>
      <vt:lpstr>Основные цели ЕВС</vt:lpstr>
      <vt:lpstr>Научно-технические ресурсы мировой экономики </vt:lpstr>
      <vt:lpstr>К основным показателям, характеризующим научно-технические ресурсы национальной экономики относят </vt:lpstr>
      <vt:lpstr>Новые технологии  влияют на экономический рост по нескольким направлениям </vt:lpstr>
      <vt:lpstr>Основные направления научно-технической революции</vt:lpstr>
      <vt:lpstr>Современная НТР  включает четыре взаимодействующие части </vt:lpstr>
      <vt:lpstr>Концентрация мировых научно-технических ресурсов в мире</vt:lpstr>
      <vt:lpstr>Основные тенденции ресурсного обеспечения НИОКР сегодня и в ближайшее время </vt:lpstr>
      <vt:lpstr>Три группы стран в зависимости от уровня инновационного потенциала </vt:lpstr>
      <vt:lpstr>Глобальные проблемы</vt:lpstr>
      <vt:lpstr>Проблема преодоления бедности и отсталости </vt:lpstr>
      <vt:lpstr>Пути преодоления бедности и отсталости </vt:lpstr>
      <vt:lpstr>Пути преодоления бедности и отсталости</vt:lpstr>
      <vt:lpstr>Продовольственная проблема </vt:lpstr>
      <vt:lpstr>  Экологическая проблема </vt:lpstr>
      <vt:lpstr>Экологическая проблема</vt:lpstr>
      <vt:lpstr>Экологическая проблема</vt:lpstr>
      <vt:lpstr>Демографическая проблема </vt:lpstr>
      <vt:lpstr>Презентация PowerPoint</vt:lpstr>
      <vt:lpstr>Концепция демографического перехода </vt:lpstr>
      <vt:lpstr>Концепция демографического перехода</vt:lpstr>
      <vt:lpstr>Презентация PowerPoint</vt:lpstr>
      <vt:lpstr>Проблема устойчивого развития</vt:lpstr>
      <vt:lpstr>Проблема устойчивого развития</vt:lpstr>
      <vt:lpstr>Проблема устойчивого развития</vt:lpstr>
      <vt:lpstr>Проблема устойчивого развития</vt:lpstr>
      <vt:lpstr>Презентация PowerPoint</vt:lpstr>
      <vt:lpstr>Цели развития тысячелетия ООН</vt:lpstr>
      <vt:lpstr>Цели развития тысячелетия ООН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теория Часть 3. Мировая экономика</dc:title>
  <dc:creator>Владислав</dc:creator>
  <cp:lastModifiedBy>Petr Tolmachev</cp:lastModifiedBy>
  <cp:revision>26</cp:revision>
  <dcterms:created xsi:type="dcterms:W3CDTF">2013-10-31T15:26:00Z</dcterms:created>
  <dcterms:modified xsi:type="dcterms:W3CDTF">2022-02-25T17:57:23Z</dcterms:modified>
</cp:coreProperties>
</file>