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66" r:id="rId6"/>
    <p:sldId id="262" r:id="rId7"/>
    <p:sldId id="263" r:id="rId8"/>
    <p:sldId id="264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D7D7D"/>
    <a:srgbClr val="769535"/>
    <a:srgbClr val="526925"/>
    <a:srgbClr val="91B44A"/>
    <a:srgbClr val="485925"/>
    <a:srgbClr val="9CBC5C"/>
    <a:srgbClr val="8EB4E3"/>
    <a:srgbClr val="8AAC46"/>
    <a:srgbClr val="355D8E"/>
    <a:srgbClr val="EEEC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12" autoAdjust="0"/>
    <p:restoredTop sz="99408" autoAdjust="0"/>
  </p:normalViewPr>
  <p:slideViewPr>
    <p:cSldViewPr>
      <p:cViewPr varScale="1">
        <p:scale>
          <a:sx n="79" d="100"/>
          <a:sy n="79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3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D250E8-8580-4210-9C15-13102BF82A10}" type="datetimeFigureOut">
              <a:rPr lang="ru-RU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27F3716-D4A4-46CA-84AD-F827350AD4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1469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3DDF05-A00D-45C5-B41A-5336598D1F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700154-6C5E-468F-A4AF-8D2DBECC3FA8}" type="datetimeFigureOut">
              <a:rPr lang="ru-RU" smtClean="0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7CA3E-7F13-401F-B913-CF22BFCED96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7683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7EB854-3F95-44C2-A8C1-79239905BB02}" type="datetimeFigureOut">
              <a:rPr lang="ru-RU" smtClean="0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41EA6-8BC4-4262-BC95-AB37DC60CD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378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1A87E8-8534-4101-9B7F-E02F7806DD8E}" type="datetimeFigureOut">
              <a:rPr lang="ru-RU" smtClean="0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20C85-511F-47AD-8141-6500F4951F7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872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7F0564-FFCB-459D-9728-7C6831397CFB}" type="datetimeFigureOut">
              <a:rPr lang="ru-RU" smtClean="0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E8D23-ED44-4837-9046-EC85B47EC3C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47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05547F-946B-4328-B2A3-21CA19362326}" type="datetimeFigureOut">
              <a:rPr lang="ru-RU" smtClean="0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7F399-49A2-4273-B1F2-769877EA70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750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DEDBA9-2AD9-4B15-A08E-D4A3B3DF1515}" type="datetimeFigureOut">
              <a:rPr lang="ru-RU" smtClean="0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DC583-D958-4254-A1EE-0E3B683F200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000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4615E-4544-4F44-B2CE-265FC4115024}" type="datetimeFigureOut">
              <a:rPr lang="ru-RU" smtClean="0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6B89E-9EB6-463F-8F29-47367B51B7C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298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DD39B1-1B11-434D-A0ED-A962E0E57429}" type="datetimeFigureOut">
              <a:rPr lang="ru-RU" smtClean="0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A1C84-F8D8-4CA8-8EDC-3DBC6A723E3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438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0BBCA8-3422-4BDC-A70B-42D6EA7D9F9B}" type="datetimeFigureOut">
              <a:rPr lang="ru-RU" smtClean="0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FC814-6A31-41C1-9B77-7F6768562EF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333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604CF6-5479-447A-8C14-3FCF5985A6F8}" type="datetimeFigureOut">
              <a:rPr lang="ru-RU" smtClean="0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65201-946B-425B-8433-88DC795CD40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237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6AB125-59F5-48D4-BAD4-FF9701B72E82}" type="datetimeFigureOut">
              <a:rPr lang="ru-RU" smtClean="0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E2312-CF34-446C-8EE6-3CBC3ED4322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175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24355B-18AD-4876-9327-523095584251}" type="datetimeFigureOut">
              <a:rPr lang="ru-RU" smtClean="0"/>
              <a:pPr>
                <a:defRPr/>
              </a:pPr>
              <a:t>01.12.2015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4AC356-BD48-4010-8890-7DF6EC4FBA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368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"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ma\Desktop\Протокол и этикет ноут\Протокол и этикет\Презентации\Графика\Рисунки\Фон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27360"/>
            <a:ext cx="9143999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16200000">
            <a:off x="-204628" y="3198168"/>
            <a:ext cx="1200329" cy="2880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-20342" y="4741695"/>
            <a:ext cx="830996" cy="2880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dobe Fangsong Std R" pitchFamily="18" charset="-128"/>
                <a:ea typeface="Adobe Fangsong Std R" pitchFamily="18" charset="-128"/>
              </a:rPr>
              <a:t>ПРОТОКОЛ И ЭТИКЕТ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3988"/>
            <a:ext cx="8892480" cy="523220"/>
          </a:xfrm>
          <a:prstGeom prst="rect">
            <a:avLst/>
          </a:prstGeom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СЛЕДУЕТ ПРИДЕРЖИВАТЬСЯ СЛЕДУЮЩИХ ПРАВИЛ 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742019"/>
            <a:ext cx="8424936" cy="1200329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dk1"/>
                </a:solidFill>
                <a:latin typeface="+mn-lt"/>
              </a:rPr>
              <a:t>встретить гостей у входа в здание и проводить до помещения, где будут переговоры, должен человек, не принимающий участие в переговорах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470211"/>
            <a:ext cx="8424936" cy="830997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dk1"/>
                </a:solidFill>
                <a:latin typeface="+mn-lt"/>
              </a:rPr>
              <a:t>глава </a:t>
            </a:r>
            <a:r>
              <a:rPr lang="ru-RU" sz="2400" dirty="0">
                <a:solidFill>
                  <a:schemeClr val="dk1"/>
                </a:solidFill>
                <a:latin typeface="+mn-lt"/>
              </a:rPr>
              <a:t>принимающей </a:t>
            </a:r>
            <a:r>
              <a:rPr lang="ru-RU" sz="2400" dirty="0" smtClean="0">
                <a:solidFill>
                  <a:schemeClr val="dk1"/>
                </a:solidFill>
                <a:latin typeface="+mn-lt"/>
              </a:rPr>
              <a:t>стороны представляет </a:t>
            </a:r>
            <a:r>
              <a:rPr lang="ru-RU" sz="2400" dirty="0">
                <a:solidFill>
                  <a:schemeClr val="dk1"/>
                </a:solidFill>
                <a:latin typeface="+mn-lt"/>
              </a:rPr>
              <a:t>свою делегацию, затем это же делает главный гость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3063136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-204628" y="3093062"/>
            <a:ext cx="1200329" cy="2880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636913"/>
            <a:ext cx="8424936" cy="1200329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/>
              <a:t>на столах должны быть блокноты, кувертные карточки, возможно фирменные блокноты, карандаши или ручки, минеральная или фруктовая вода, стаканы или фужеры</a:t>
            </a: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-204628" y="4845061"/>
            <a:ext cx="1200329" cy="2880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388912"/>
            <a:ext cx="8424936" cy="1200329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/>
              <a:t>если предполагается, что переговоры продляться несколько часов (3-4 часа), то в перерыве гостей следует угостить кофе, чаем, небольшими бутербродами, печеньем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87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dobe Fangsong Std R" pitchFamily="18" charset="-128"/>
                <a:ea typeface="Adobe Fangsong Std R" pitchFamily="18" charset="-128"/>
              </a:rPr>
              <a:t>ПРОТОКОЛ И ЭТИКЕТ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343988"/>
            <a:ext cx="8892480" cy="523220"/>
          </a:xfrm>
          <a:prstGeom prst="rect">
            <a:avLst/>
          </a:prstGeom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СЛЕДУЕТ ПРИДЕРЖИВАТЬСЯ СЛЕДУЮЩИХ ПРАВИЛ 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663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dobe Fangsong Std R" pitchFamily="18" charset="-128"/>
                <a:ea typeface="Adobe Fangsong Std R" pitchFamily="18" charset="-128"/>
              </a:rPr>
              <a:t>ЗАКЛЮЧЕНИЕ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924944"/>
            <a:ext cx="8892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Успешное проведение деловых переговоров во многом зависит от соблюдения этических норм, правил протокола и этикета, а также организационного обеспечения переговоров. 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Серьезные преимущества дает предварительное 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моделирование переговорного 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процесса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1520" y="2367697"/>
            <a:ext cx="7740352" cy="0"/>
          </a:xfrm>
          <a:prstGeom prst="line">
            <a:avLst/>
          </a:prstGeom>
          <a:ln>
            <a:solidFill>
              <a:srgbClr val="7D7D7D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403648" y="2520097"/>
            <a:ext cx="7740352" cy="0"/>
          </a:xfrm>
          <a:prstGeom prst="line">
            <a:avLst/>
          </a:prstGeom>
          <a:ln>
            <a:solidFill>
              <a:srgbClr val="7D7D7D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403648" y="5031993"/>
            <a:ext cx="7740352" cy="0"/>
          </a:xfrm>
          <a:prstGeom prst="line">
            <a:avLst/>
          </a:prstGeom>
          <a:ln>
            <a:solidFill>
              <a:srgbClr val="7D7D7D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51520" y="5176009"/>
            <a:ext cx="7740352" cy="0"/>
          </a:xfrm>
          <a:prstGeom prst="line">
            <a:avLst/>
          </a:prstGeom>
          <a:ln>
            <a:solidFill>
              <a:srgbClr val="7D7D7D"/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279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dobe Fangsong Std R" pitchFamily="18" charset="-128"/>
                <a:ea typeface="Adobe Fangsong Std R" pitchFamily="18" charset="-128"/>
              </a:rPr>
              <a:t>ТЕМА 4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51520" y="2367697"/>
            <a:ext cx="8892480" cy="2808312"/>
            <a:chOff x="251520" y="2367697"/>
            <a:chExt cx="8892480" cy="280831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51520" y="2492896"/>
              <a:ext cx="8892480" cy="24994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3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lt"/>
                </a:rPr>
                <a:t>Организационно-протокольное обеспечение проведения</a:t>
              </a:r>
            </a:p>
            <a:p>
              <a:pPr algn="ctr">
                <a:lnSpc>
                  <a:spcPct val="150000"/>
                </a:lnSpc>
              </a:pPr>
              <a:r>
                <a:rPr lang="ru-RU" sz="3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lt"/>
                </a:rPr>
                <a:t> деловых переговоров</a:t>
              </a:r>
              <a:endPara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51520" y="2367697"/>
              <a:ext cx="7740352" cy="0"/>
            </a:xfrm>
            <a:prstGeom prst="line">
              <a:avLst/>
            </a:prstGeom>
            <a:ln>
              <a:solidFill>
                <a:srgbClr val="7D7D7D"/>
              </a:solidFill>
            </a:ln>
            <a:effectLst>
              <a:glow rad="101600">
                <a:schemeClr val="tx1">
                  <a:lumMod val="65000"/>
                  <a:lumOff val="35000"/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403648" y="2520097"/>
              <a:ext cx="7740352" cy="0"/>
            </a:xfrm>
            <a:prstGeom prst="line">
              <a:avLst/>
            </a:prstGeom>
            <a:ln>
              <a:solidFill>
                <a:srgbClr val="7D7D7D"/>
              </a:solidFill>
            </a:ln>
            <a:effectLst>
              <a:glow rad="101600">
                <a:schemeClr val="tx1">
                  <a:lumMod val="65000"/>
                  <a:lumOff val="35000"/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403648" y="5031993"/>
              <a:ext cx="7740352" cy="0"/>
            </a:xfrm>
            <a:prstGeom prst="line">
              <a:avLst/>
            </a:prstGeom>
            <a:ln>
              <a:solidFill>
                <a:srgbClr val="7D7D7D"/>
              </a:solidFill>
            </a:ln>
            <a:effectLst>
              <a:glow rad="101600">
                <a:schemeClr val="tx1">
                  <a:lumMod val="65000"/>
                  <a:lumOff val="35000"/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51520" y="5176009"/>
              <a:ext cx="7740352" cy="0"/>
            </a:xfrm>
            <a:prstGeom prst="line">
              <a:avLst/>
            </a:prstGeom>
            <a:ln>
              <a:solidFill>
                <a:srgbClr val="7D7D7D"/>
              </a:solidFill>
            </a:ln>
            <a:effectLst>
              <a:glow rad="101600">
                <a:schemeClr val="tx1">
                  <a:lumMod val="65000"/>
                  <a:lumOff val="35000"/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dobe Fangsong Std R" pitchFamily="18" charset="-128"/>
                <a:ea typeface="Adobe Fangsong Std R" pitchFamily="18" charset="-128"/>
              </a:rPr>
              <a:t>Обеспечение переговоров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340768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Процесс подготовки к переговорам </a:t>
            </a:r>
            <a:r>
              <a:rPr lang="ru-RU" sz="24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включает, следующее:</a:t>
            </a:r>
            <a:endParaRPr lang="ru-RU" b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132856"/>
            <a:ext cx="216024" cy="208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052258"/>
            <a:ext cx="8676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изучить в деталях тему переговоров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708920"/>
            <a:ext cx="216024" cy="208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28322"/>
            <a:ext cx="8676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обдумать политическую ситуацию вокруг переговоров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293628"/>
            <a:ext cx="216024" cy="208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212976"/>
            <a:ext cx="8676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рассмотреть все возможные варианты предстоящего решения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798332"/>
            <a:ext cx="8676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навести подробные справки о политических партнерах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3878984"/>
            <a:ext cx="216024" cy="208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468996"/>
            <a:ext cx="8676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разработать концепцию переговоров с эффективной стратегией и тактикой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4549648"/>
            <a:ext cx="216024" cy="208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5261138"/>
            <a:ext cx="8676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в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ключить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собранную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 информацию в переговорное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досье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5309096"/>
            <a:ext cx="216024" cy="208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9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-313052" y="2573995"/>
            <a:ext cx="830997" cy="2251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-497719" y="4132628"/>
            <a:ext cx="1200329" cy="2251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-497720" y="5860821"/>
            <a:ext cx="1200330" cy="2251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dobe Fangsong Std R" pitchFamily="18" charset="-128"/>
                <a:ea typeface="Adobe Fangsong Std R" pitchFamily="18" charset="-128"/>
              </a:rPr>
              <a:t>«Переговоры </a:t>
            </a: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dobe Fangsong Std R" pitchFamily="18" charset="-128"/>
                <a:ea typeface="Adobe Fangsong Std R" pitchFamily="18" charset="-128"/>
              </a:rPr>
              <a:t>о переговорах»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9301" y="2276872"/>
            <a:ext cx="8784138" cy="830997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dk1"/>
                </a:solidFill>
                <a:latin typeface="+mn-lt"/>
              </a:rPr>
              <a:t>часто </a:t>
            </a:r>
            <a:r>
              <a:rPr lang="ru-RU" sz="2400" dirty="0">
                <a:solidFill>
                  <a:schemeClr val="dk1"/>
                </a:solidFill>
                <a:latin typeface="+mn-lt"/>
              </a:rPr>
              <a:t>договариваются о попеременном проведении встреч на территории друг </a:t>
            </a:r>
            <a:r>
              <a:rPr lang="ru-RU" sz="2400" dirty="0" smtClean="0">
                <a:solidFill>
                  <a:schemeClr val="dk1"/>
                </a:solidFill>
                <a:latin typeface="+mn-lt"/>
              </a:rPr>
              <a:t>друга</a:t>
            </a:r>
            <a:endParaRPr lang="ru-RU" sz="24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007" y="5373215"/>
            <a:ext cx="8798432" cy="1200329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dk1"/>
                </a:solidFill>
                <a:latin typeface="+mn-lt"/>
              </a:rPr>
              <a:t>Место встречи должно быть хорошо подготовлено, специально оборудовано и оснащено для предстоящих встреч необходимой мебелью и технической аппаратурой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9301" y="3645024"/>
            <a:ext cx="8784137" cy="1200329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dk1"/>
                </a:solidFill>
                <a:latin typeface="+mn-lt"/>
              </a:rPr>
              <a:t>для встречи может выбираться нейтральная территория или территория посредника, особенно в случае конфликтной ситуации.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412776"/>
            <a:ext cx="8892480" cy="584775"/>
          </a:xfrm>
          <a:prstGeom prst="rect">
            <a:avLst/>
          </a:prstGeom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sz="3200" dirty="0" smtClean="0"/>
              <a:t>ОРГАНИЗАЦИЯ ПЕРЕГОВОРОВ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07641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251520" y="2863773"/>
            <a:ext cx="8892480" cy="3661571"/>
            <a:chOff x="251520" y="3218842"/>
            <a:chExt cx="8785268" cy="1982003"/>
          </a:xfrm>
        </p:grpSpPr>
        <p:sp>
          <p:nvSpPr>
            <p:cNvPr id="6" name="TextBox 5"/>
            <p:cNvSpPr txBox="1"/>
            <p:nvPr/>
          </p:nvSpPr>
          <p:spPr>
            <a:xfrm>
              <a:off x="3923928" y="3218842"/>
              <a:ext cx="1872208" cy="461665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sz="2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lt"/>
                </a:rPr>
                <a:t>ЛИДЕР </a:t>
              </a:r>
              <a:endPara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23928" y="4730862"/>
              <a:ext cx="1872208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sz="2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lt"/>
                </a:rPr>
                <a:t>ЛИДЕР </a:t>
              </a:r>
              <a:endPara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127102" y="4730861"/>
              <a:ext cx="2549354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sz="2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lt"/>
                </a:rPr>
                <a:t>главный эксперт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043608" y="3218842"/>
              <a:ext cx="2549354" cy="461665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sz="2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lt"/>
                </a:rPr>
                <a:t>главный эксперт 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115616" y="4739180"/>
              <a:ext cx="2477346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sz="2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lt"/>
                </a:rPr>
                <a:t>переводчик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131591" y="3218842"/>
              <a:ext cx="2549354" cy="461665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sz="2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lt"/>
                </a:rPr>
                <a:t>переводчик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1520" y="4005064"/>
              <a:ext cx="8785268" cy="40011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sz="20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lt"/>
                </a:rPr>
                <a:t>СТОЛ ПЕРЕГОВОРОВ</a:t>
              </a:r>
              <a:endPara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endParaRPr>
            </a:p>
          </p:txBody>
        </p:sp>
      </p:grp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87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dobe Fangsong Std R" pitchFamily="18" charset="-128"/>
                <a:ea typeface="Adobe Fangsong Std R" pitchFamily="18" charset="-128"/>
              </a:rPr>
              <a:t>ОРГАНИЗАЦИЯ ПЕРЕГОВОРОВ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87824" y="134076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РАССАДКА</a:t>
            </a:r>
            <a:endParaRPr lang="ru-RU" sz="3600" b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dobe Fangsong Std R" pitchFamily="18" charset="-128"/>
                <a:ea typeface="Adobe Fangsong Std R" pitchFamily="18" charset="-128"/>
              </a:rPr>
              <a:t>ОРГАНИЗАЦИЯ ПЕРЕГОВОРОВ</a:t>
            </a:r>
          </a:p>
        </p:txBody>
      </p:sp>
      <p:pic>
        <p:nvPicPr>
          <p:cNvPr id="1027" name="Picture 3" descr="C:\Users\Mama\Desktop\Протокол и этикет ноут\Протокол и этикет\Презентации\Графика\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7687" y="2996952"/>
            <a:ext cx="5318922" cy="368335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0296" y="1268760"/>
            <a:ext cx="8913704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Для избежания 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конфронтации партнерам 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по 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переговорам рекомендуется </a:t>
            </a:r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садиться за прямоугольный стол, чтобы избежать «оппозиции», а использовать круглый стол </a:t>
            </a:r>
          </a:p>
        </p:txBody>
      </p:sp>
    </p:spTree>
    <p:extLst>
      <p:ext uri="{BB962C8B-B14F-4D97-AF65-F5344CB8AC3E}">
        <p14:creationId xmlns:p14="http://schemas.microsoft.com/office/powerpoint/2010/main" xmlns="" val="19581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16200000">
            <a:off x="-276539" y="3172424"/>
            <a:ext cx="830997" cy="2251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-461205" y="4725242"/>
            <a:ext cx="1200330" cy="2251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dobe Fangsong Std R" pitchFamily="18" charset="-128"/>
                <a:ea typeface="Adobe Fangsong Std R" pitchFamily="18" charset="-128"/>
              </a:rPr>
              <a:t>ОРГАНИЗАЦИЯ ПЕРЕГОВОРОВ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8892480" cy="954107"/>
          </a:xfrm>
          <a:prstGeom prst="rect">
            <a:avLst/>
          </a:prstGeom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ОПРЕДЕЛЕНИЕ ПОВЕСТКИ ДНЯ, РЕГЛАМЕНТА И УРОВНЯ ПЕРЕГОВОРОВ   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958" y="2869485"/>
            <a:ext cx="8202408" cy="830997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dk1"/>
                </a:solidFill>
                <a:latin typeface="+mn-lt"/>
              </a:rPr>
              <a:t>Если при определении повестки дня встречаются серьезные разногласия, то повестка </a:t>
            </a:r>
            <a:r>
              <a:rPr lang="ru-RU" sz="2400" dirty="0" smtClean="0">
                <a:solidFill>
                  <a:schemeClr val="dk1"/>
                </a:solidFill>
                <a:latin typeface="+mn-lt"/>
              </a:rPr>
              <a:t>принимается </a:t>
            </a:r>
            <a:r>
              <a:rPr lang="ru-RU" sz="2400" dirty="0">
                <a:solidFill>
                  <a:schemeClr val="dk1"/>
                </a:solidFill>
                <a:latin typeface="+mn-lt"/>
              </a:rPr>
              <a:t>свободной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237637"/>
            <a:ext cx="8208912" cy="1200329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dk1"/>
                </a:solidFill>
                <a:latin typeface="+mn-lt"/>
              </a:rPr>
              <a:t>название </a:t>
            </a:r>
            <a:r>
              <a:rPr lang="ru-RU" sz="2400" dirty="0">
                <a:solidFill>
                  <a:schemeClr val="dk1"/>
                </a:solidFill>
                <a:latin typeface="+mn-lt"/>
              </a:rPr>
              <a:t>переговоров может вызвать дискуссии, поскольку это предполагает определенный политический акцент и априорно выделенный ракурс обсуждаемых проблем</a:t>
            </a:r>
          </a:p>
        </p:txBody>
      </p:sp>
    </p:spTree>
    <p:extLst>
      <p:ext uri="{BB962C8B-B14F-4D97-AF65-F5344CB8AC3E}">
        <p14:creationId xmlns:p14="http://schemas.microsoft.com/office/powerpoint/2010/main" xmlns="" val="22101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16200000">
            <a:off x="-276540" y="4452020"/>
            <a:ext cx="830999" cy="2251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276538" y="5781261"/>
            <a:ext cx="830997" cy="2251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-276539" y="3155876"/>
            <a:ext cx="831000" cy="2251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8892480" cy="646331"/>
          </a:xfrm>
          <a:prstGeom prst="rect">
            <a:avLst/>
          </a:prstGeom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ФОРМИРОВАНИИ ДЕЛЕГАЦИИ 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844470"/>
            <a:ext cx="8892480" cy="830997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dk1"/>
                </a:solidFill>
                <a:latin typeface="+mn-lt"/>
              </a:rPr>
              <a:t>партнеры по переговорам обычно исходят из приблизительно равного количества членов с каждой стороны  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149080"/>
            <a:ext cx="8892480" cy="830997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dk1"/>
                </a:solidFill>
                <a:latin typeface="+mn-lt"/>
              </a:rPr>
              <a:t>предполагается привлечение определенного круга экспертов и сопровождающих лиц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478323"/>
            <a:ext cx="8892480" cy="830997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dk1"/>
                </a:solidFill>
                <a:latin typeface="+mn-lt"/>
              </a:rPr>
              <a:t>С самого начала следует четко определить функции  каждого члена делегации на переговорах  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87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dobe Fangsong Std R" pitchFamily="18" charset="-128"/>
                <a:ea typeface="Adobe Fangsong Std R" pitchFamily="18" charset="-128"/>
              </a:rPr>
              <a:t>ОРГАНИЗАЦИЯ ПЕРЕГОВОРОВ</a:t>
            </a:r>
          </a:p>
        </p:txBody>
      </p:sp>
    </p:spTree>
    <p:extLst>
      <p:ext uri="{BB962C8B-B14F-4D97-AF65-F5344CB8AC3E}">
        <p14:creationId xmlns:p14="http://schemas.microsoft.com/office/powerpoint/2010/main" xmlns="" val="1675819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dobe Fangsong Std R" pitchFamily="18" charset="-128"/>
                <a:ea typeface="Adobe Fangsong Std R" pitchFamily="18" charset="-128"/>
              </a:rPr>
              <a:t>СТАДИИ ПЕРЕГОВОРНОГО ПРОЦЕССА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5334" y="1340768"/>
            <a:ext cx="7357976" cy="646331"/>
          </a:xfrm>
          <a:prstGeom prst="rect">
            <a:avLst/>
          </a:prstGeom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Процесс проведения переговоров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564904"/>
            <a:ext cx="255833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Начало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переговоров 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526" y="3785113"/>
            <a:ext cx="2592288" cy="400110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dk1"/>
                </a:solidFill>
                <a:latin typeface="+mn-lt"/>
              </a:rPr>
              <a:t>обмен мнениями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526" y="3212976"/>
            <a:ext cx="2592288" cy="400110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первые предложения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4507575"/>
            <a:ext cx="255833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Дебаты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61603" y="4509120"/>
            <a:ext cx="2162725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конкретные предложения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23517" y="2505090"/>
            <a:ext cx="2181449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Заключительный этап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3193397"/>
            <a:ext cx="2978859" cy="400110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dk1"/>
                </a:solidFill>
                <a:latin typeface="+mn-lt"/>
              </a:rPr>
              <a:t>принятие решений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3784276"/>
            <a:ext cx="2975815" cy="400110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dk1"/>
                </a:solidFill>
                <a:latin typeface="+mn-lt"/>
              </a:rPr>
              <a:t>завершение переговоров</a:t>
            </a:r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923926" y="4617475"/>
            <a:ext cx="295404" cy="488087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7920448" y="4293096"/>
            <a:ext cx="323960" cy="45287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4612302" y="4617475"/>
            <a:ext cx="295404" cy="488087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4841409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Пи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ШаблонПиЭ1</Template>
  <TotalTime>8459</TotalTime>
  <Words>369</Words>
  <Application>Microsoft Office PowerPoint</Application>
  <PresentationFormat>Экран (4:3)</PresentationFormat>
  <Paragraphs>57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ШаблонПиЭ</vt:lpstr>
      <vt:lpstr>Слайд 1</vt:lpstr>
      <vt:lpstr>ТЕМА 4</vt:lpstr>
      <vt:lpstr>Обеспечение переговоров</vt:lpstr>
      <vt:lpstr>«Переговоры о переговорах»</vt:lpstr>
      <vt:lpstr>ОРГАНИЗАЦИЯ ПЕРЕГОВОРОВ</vt:lpstr>
      <vt:lpstr>ОРГАНИЗАЦИЯ ПЕРЕГОВОРОВ</vt:lpstr>
      <vt:lpstr>ОРГАНИЗАЦИЯ ПЕРЕГОВОРОВ</vt:lpstr>
      <vt:lpstr>ОРГАНИЗАЦИЯ ПЕРЕГОВОРОВ</vt:lpstr>
      <vt:lpstr>СТАДИИ ПЕРЕГОВОРНОГО ПРОЦЕССА</vt:lpstr>
      <vt:lpstr>ПРОТОКОЛ И ЭТИКЕТ</vt:lpstr>
      <vt:lpstr>ПРОТОКОЛ И ЭТИКЕТ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работе в консульских загранучреждениях</dc:title>
  <dc:creator>Laser</dc:creator>
  <cp:lastModifiedBy>Admin</cp:lastModifiedBy>
  <cp:revision>304</cp:revision>
  <dcterms:created xsi:type="dcterms:W3CDTF">2010-10-24T07:41:10Z</dcterms:created>
  <dcterms:modified xsi:type="dcterms:W3CDTF">2015-12-01T19:13:17Z</dcterms:modified>
</cp:coreProperties>
</file>