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6"/>
  </p:notesMasterIdLst>
  <p:sldIdLst>
    <p:sldId id="324" r:id="rId2"/>
    <p:sldId id="354" r:id="rId3"/>
    <p:sldId id="357" r:id="rId4"/>
    <p:sldId id="326" r:id="rId5"/>
    <p:sldId id="327" r:id="rId6"/>
    <p:sldId id="328" r:id="rId7"/>
    <p:sldId id="329" r:id="rId8"/>
    <p:sldId id="325" r:id="rId9"/>
    <p:sldId id="359" r:id="rId10"/>
    <p:sldId id="334" r:id="rId11"/>
    <p:sldId id="335" r:id="rId12"/>
    <p:sldId id="336" r:id="rId13"/>
    <p:sldId id="337" r:id="rId14"/>
    <p:sldId id="361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11" autoAdjust="0"/>
    <p:restoredTop sz="94731" autoAdjust="0"/>
  </p:normalViewPr>
  <p:slideViewPr>
    <p:cSldViewPr snapToObjects="1">
      <p:cViewPr varScale="1">
        <p:scale>
          <a:sx n="115" d="100"/>
          <a:sy n="115" d="100"/>
        </p:scale>
        <p:origin x="-18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6B7E9F-9A10-415A-9189-A4DA3CBA3004}" type="datetimeFigureOut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2F9B6F-FE5B-4A5B-A526-92D50551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52754-BAC3-4AAE-A42F-E2A5F323195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41DBE4-DFE6-4FD8-A8C9-EF6EA528A6F8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C51FFF-E46A-4A81-9A1F-4C391CE7D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7FBA-C0B9-404F-B57C-B5FEAEF294DD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780A-994C-47FC-9783-728F0EC50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F33EC-DCFA-43DA-8FDD-589C15E866AF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82D5-518D-4B9E-B959-6116058D3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8A0D-36A3-4F92-9CD0-83B8D99AC443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48E1-CA02-4EB5-8DBB-618E86403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54FA70-36E7-41FE-944E-48E1DB3124AA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17062-2632-4EE6-8660-633F3E5DF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EDEA3A-234F-4FDE-AA4E-F8E945214961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C16B3E-5DBE-4C29-8114-E7BB19AC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122742-2498-4879-8809-DC03F0ABBF9C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4D823A-9DED-43A3-9CF2-D6EA4FB92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AADA31-0522-40C8-9001-92203AC9F778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4CC47D-F8D4-4A18-B092-47F74E869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4704-3183-4554-8149-0A788A16DD0F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3725-29EF-4BD3-8F9E-D3B0FF981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E2DF22-2E71-4BB5-A34E-E8F7D374ACA5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4ACF3C-2079-4823-8C42-438B62AA2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96695E0-A7FF-4AA8-B92C-D02B018125E7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ED1BED-64AF-498E-A7AF-6F333A5DE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E01065-CEB0-4441-AADC-95569F310D9D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C82F82-B9DE-4366-868C-0EAACB07C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4" r:id="rId4"/>
    <p:sldLayoutId id="2147483735" r:id="rId5"/>
    <p:sldLayoutId id="2147483736" r:id="rId6"/>
    <p:sldLayoutId id="2147483730" r:id="rId7"/>
    <p:sldLayoutId id="2147483737" r:id="rId8"/>
    <p:sldLayoutId id="2147483738" r:id="rId9"/>
    <p:sldLayoutId id="2147483729" r:id="rId10"/>
    <p:sldLayoutId id="214748372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6"/>
          <p:cNvGrpSpPr>
            <a:grpSpLocks/>
          </p:cNvGrpSpPr>
          <p:nvPr/>
        </p:nvGrpSpPr>
        <p:grpSpPr bwMode="auto">
          <a:xfrm>
            <a:off x="0" y="0"/>
            <a:ext cx="9144000" cy="6021388"/>
            <a:chOff x="0" y="0"/>
            <a:chExt cx="9144000" cy="528760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9144000" cy="823880"/>
            </a:xfrm>
            <a:prstGeom prst="roundRect">
              <a:avLst>
                <a:gd name="adj" fmla="val 2603"/>
              </a:avLst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66000"/>
                  </a:schemeClr>
                </a:gs>
                <a:gs pos="50000">
                  <a:schemeClr val="accent1">
                    <a:shade val="45000"/>
                    <a:satMod val="170000"/>
                    <a:alpha val="73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  <a:alpha val="66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  <a:alpha val="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Таможенный союз и Единое экономическое пространство сегодня</a:t>
              </a:r>
              <a:endPara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9513" y="838453"/>
              <a:ext cx="4248471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</a:rPr>
                <a:t>Таможенный союз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345" name="Группа 28"/>
            <p:cNvGrpSpPr>
              <a:grpSpLocks/>
            </p:cNvGrpSpPr>
            <p:nvPr/>
          </p:nvGrpSpPr>
          <p:grpSpPr bwMode="auto">
            <a:xfrm>
              <a:off x="250797" y="1357298"/>
              <a:ext cx="392113" cy="384175"/>
              <a:chOff x="4801394" y="1965472"/>
              <a:chExt cx="432048" cy="422898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4801425" y="2101064"/>
                <a:ext cx="316602" cy="2869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42" name="Полилиния 41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4346" name="Группа 28"/>
            <p:cNvGrpSpPr>
              <a:grpSpLocks/>
            </p:cNvGrpSpPr>
            <p:nvPr/>
          </p:nvGrpSpPr>
          <p:grpSpPr bwMode="auto">
            <a:xfrm>
              <a:off x="250797" y="1857364"/>
              <a:ext cx="392113" cy="384175"/>
              <a:chOff x="4801394" y="1965472"/>
              <a:chExt cx="432048" cy="422898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4801425" y="2099965"/>
                <a:ext cx="316602" cy="2884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40" name="Полилиния 39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4347" name="Группа 28"/>
            <p:cNvGrpSpPr>
              <a:grpSpLocks/>
            </p:cNvGrpSpPr>
            <p:nvPr/>
          </p:nvGrpSpPr>
          <p:grpSpPr bwMode="auto">
            <a:xfrm>
              <a:off x="250797" y="2396753"/>
              <a:ext cx="392113" cy="384175"/>
              <a:chOff x="4801394" y="1965472"/>
              <a:chExt cx="432048" cy="422898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4801425" y="2100083"/>
                <a:ext cx="316602" cy="2884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8" name="Полилиния 37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4348" name="Группа 28"/>
            <p:cNvGrpSpPr>
              <a:grpSpLocks/>
            </p:cNvGrpSpPr>
            <p:nvPr/>
          </p:nvGrpSpPr>
          <p:grpSpPr bwMode="auto">
            <a:xfrm>
              <a:off x="250797" y="2900809"/>
              <a:ext cx="392113" cy="384175"/>
              <a:chOff x="4801394" y="1965472"/>
              <a:chExt cx="432048" cy="422898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4801425" y="2100730"/>
                <a:ext cx="316602" cy="2869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6" name="Полилиния 35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4349" name="Прямоугольник 13"/>
            <p:cNvSpPr>
              <a:spLocks noChangeArrowheads="1"/>
            </p:cNvSpPr>
            <p:nvPr/>
          </p:nvSpPr>
          <p:spPr bwMode="auto">
            <a:xfrm>
              <a:off x="755576" y="1423228"/>
              <a:ext cx="42484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Действует</a:t>
              </a:r>
              <a:r>
                <a:rPr lang="ru-RU" sz="1600" b="1"/>
                <a:t> Единый таможенный тариф</a:t>
              </a:r>
            </a:p>
          </p:txBody>
        </p:sp>
        <p:sp>
          <p:nvSpPr>
            <p:cNvPr id="14350" name="Прямоугольник 14"/>
            <p:cNvSpPr>
              <a:spLocks noChangeArrowheads="1"/>
            </p:cNvSpPr>
            <p:nvPr/>
          </p:nvSpPr>
          <p:spPr bwMode="auto">
            <a:xfrm>
              <a:off x="714348" y="1785926"/>
              <a:ext cx="4896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/>
                <a:t>Отсутствуют меры тарифного и нетарифного регулирования во взаимной торговле</a:t>
              </a:r>
            </a:p>
          </p:txBody>
        </p:sp>
        <p:sp>
          <p:nvSpPr>
            <p:cNvPr id="14351" name="Прямоугольник 15"/>
            <p:cNvSpPr>
              <a:spLocks noChangeArrowheads="1"/>
            </p:cNvSpPr>
            <p:nvPr/>
          </p:nvSpPr>
          <p:spPr bwMode="auto">
            <a:xfrm>
              <a:off x="755576" y="2357430"/>
              <a:ext cx="424847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/>
                <a:t>Отсутствует таможенный контроль на внутренних границах</a:t>
              </a:r>
            </a:p>
            <a:p>
              <a:endParaRPr lang="ru-RU" sz="1600" b="1"/>
            </a:p>
          </p:txBody>
        </p:sp>
        <p:sp>
          <p:nvSpPr>
            <p:cNvPr id="14352" name="Прямоугольник 16"/>
            <p:cNvSpPr>
              <a:spLocks noChangeArrowheads="1"/>
            </p:cNvSpPr>
            <p:nvPr/>
          </p:nvSpPr>
          <p:spPr bwMode="auto">
            <a:xfrm>
              <a:off x="755577" y="2905780"/>
              <a:ext cx="51845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/>
                <a:t>Действует Таможенный кодекс Таможенного союза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00628" y="857233"/>
              <a:ext cx="392909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</a:rPr>
                <a:t>Темпы роста стоимостного объема взаимной торговли стран ТС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79388" y="3571541"/>
              <a:ext cx="504031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214282" y="3661950"/>
              <a:ext cx="5857916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</a:rPr>
                <a:t>Единое экономическое пространство сегодня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356" name="Группа 28"/>
            <p:cNvGrpSpPr>
              <a:grpSpLocks/>
            </p:cNvGrpSpPr>
            <p:nvPr/>
          </p:nvGrpSpPr>
          <p:grpSpPr bwMode="auto">
            <a:xfrm>
              <a:off x="214282" y="3973519"/>
              <a:ext cx="392113" cy="384175"/>
              <a:chOff x="4801394" y="1965472"/>
              <a:chExt cx="432048" cy="422898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4801428" y="2099970"/>
                <a:ext cx="316601" cy="2884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4" name="Полилиния 33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4357" name="Прямоугольник 22"/>
            <p:cNvSpPr>
              <a:spLocks noChangeArrowheads="1"/>
            </p:cNvSpPr>
            <p:nvPr/>
          </p:nvSpPr>
          <p:spPr bwMode="auto">
            <a:xfrm>
              <a:off x="714348" y="4019140"/>
              <a:ext cx="6572296" cy="513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/>
                <a:t>Введено в действие 17 базовых соглашений, формирующих  Единое экономическое пространство</a:t>
              </a:r>
            </a:p>
          </p:txBody>
        </p:sp>
        <p:grpSp>
          <p:nvGrpSpPr>
            <p:cNvPr id="14358" name="Группа 28"/>
            <p:cNvGrpSpPr>
              <a:grpSpLocks/>
            </p:cNvGrpSpPr>
            <p:nvPr/>
          </p:nvGrpSpPr>
          <p:grpSpPr bwMode="auto">
            <a:xfrm>
              <a:off x="214282" y="4643446"/>
              <a:ext cx="392113" cy="384175"/>
              <a:chOff x="4801394" y="1965472"/>
              <a:chExt cx="432048" cy="422898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4801428" y="2100640"/>
                <a:ext cx="316601" cy="2884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2" name="Полилиния 31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4359" name="Прямоугольник 24"/>
            <p:cNvSpPr>
              <a:spLocks noChangeArrowheads="1"/>
            </p:cNvSpPr>
            <p:nvPr/>
          </p:nvSpPr>
          <p:spPr bwMode="auto">
            <a:xfrm>
              <a:off x="714348" y="4702834"/>
              <a:ext cx="73860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/>
                <a:t>Ведется работа по эффективной реализации соглашений, формирующих Единое экономическое пространство</a:t>
              </a:r>
            </a:p>
          </p:txBody>
        </p:sp>
      </p:grpSp>
      <p:sp>
        <p:nvSpPr>
          <p:cNvPr id="14338" name="Нижний колонтитул 44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2</a:t>
            </a:r>
          </a:p>
        </p:txBody>
      </p:sp>
      <p:graphicFrame>
        <p:nvGraphicFramePr>
          <p:cNvPr id="14339" name="Диаграмма 45"/>
          <p:cNvGraphicFramePr>
            <a:graphicFrameLocks/>
          </p:cNvGraphicFramePr>
          <p:nvPr/>
        </p:nvGraphicFramePr>
        <p:xfrm>
          <a:off x="5072063" y="1287463"/>
          <a:ext cx="3857625" cy="3289300"/>
        </p:xfrm>
        <a:graphic>
          <a:graphicData uri="http://schemas.openxmlformats.org/presentationml/2006/ole">
            <p:oleObj spid="_x0000_s14339" r:id="rId3" imgW="3859102" imgH="3292125" progId="Excel.Chart.8">
              <p:embed/>
            </p:oleObj>
          </a:graphicData>
        </a:graphic>
      </p:graphicFrame>
      <p:sp>
        <p:nvSpPr>
          <p:cNvPr id="14340" name="Прямоугольник 46"/>
          <p:cNvSpPr>
            <a:spLocks noChangeArrowheads="1"/>
          </p:cNvSpPr>
          <p:nvPr/>
        </p:nvSpPr>
        <p:spPr bwMode="auto">
          <a:xfrm>
            <a:off x="6808788" y="3543300"/>
            <a:ext cx="642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100%</a:t>
            </a:r>
          </a:p>
        </p:txBody>
      </p:sp>
      <p:sp>
        <p:nvSpPr>
          <p:cNvPr id="14341" name="Прямоугольник 47"/>
          <p:cNvSpPr>
            <a:spLocks noChangeArrowheads="1"/>
          </p:cNvSpPr>
          <p:nvPr/>
        </p:nvSpPr>
        <p:spPr bwMode="auto">
          <a:xfrm>
            <a:off x="6808788" y="2967038"/>
            <a:ext cx="642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132%</a:t>
            </a:r>
          </a:p>
        </p:txBody>
      </p:sp>
      <p:sp>
        <p:nvSpPr>
          <p:cNvPr id="14342" name="Прямоугольник 48"/>
          <p:cNvSpPr>
            <a:spLocks noChangeArrowheads="1"/>
          </p:cNvSpPr>
          <p:nvPr/>
        </p:nvSpPr>
        <p:spPr bwMode="auto">
          <a:xfrm>
            <a:off x="6808788" y="2246313"/>
            <a:ext cx="642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150%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4"/>
          <p:cNvGrpSpPr>
            <a:grpSpLocks/>
          </p:cNvGrpSpPr>
          <p:nvPr/>
        </p:nvGrpSpPr>
        <p:grpSpPr bwMode="auto">
          <a:xfrm>
            <a:off x="250825" y="-26988"/>
            <a:ext cx="8893175" cy="5400676"/>
            <a:chOff x="251520" y="-27384"/>
            <a:chExt cx="8892480" cy="5400600"/>
          </a:xfrm>
        </p:grpSpPr>
        <p:grpSp>
          <p:nvGrpSpPr>
            <p:cNvPr id="24579" name="Группа 5"/>
            <p:cNvGrpSpPr>
              <a:grpSpLocks/>
            </p:cNvGrpSpPr>
            <p:nvPr/>
          </p:nvGrpSpPr>
          <p:grpSpPr bwMode="auto">
            <a:xfrm>
              <a:off x="1331640" y="1484784"/>
              <a:ext cx="7056784" cy="3888432"/>
              <a:chOff x="179512" y="1918343"/>
              <a:chExt cx="3032976" cy="2836081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179209" y="1918853"/>
                <a:ext cx="3033272" cy="863755"/>
              </a:xfrm>
              <a:custGeom>
                <a:avLst/>
                <a:gdLst>
                  <a:gd name="connsiteX0" fmla="*/ 0 w 3032976"/>
                  <a:gd name="connsiteY0" fmla="*/ 166311 h 997845"/>
                  <a:gd name="connsiteX1" fmla="*/ 48712 w 3032976"/>
                  <a:gd name="connsiteY1" fmla="*/ 48711 h 997845"/>
                  <a:gd name="connsiteX2" fmla="*/ 166312 w 3032976"/>
                  <a:gd name="connsiteY2" fmla="*/ 0 h 997845"/>
                  <a:gd name="connsiteX3" fmla="*/ 2866665 w 3032976"/>
                  <a:gd name="connsiteY3" fmla="*/ 0 h 997845"/>
                  <a:gd name="connsiteX4" fmla="*/ 2984265 w 3032976"/>
                  <a:gd name="connsiteY4" fmla="*/ 48712 h 997845"/>
                  <a:gd name="connsiteX5" fmla="*/ 3032976 w 3032976"/>
                  <a:gd name="connsiteY5" fmla="*/ 166312 h 997845"/>
                  <a:gd name="connsiteX6" fmla="*/ 3032976 w 3032976"/>
                  <a:gd name="connsiteY6" fmla="*/ 831534 h 997845"/>
                  <a:gd name="connsiteX7" fmla="*/ 2984265 w 3032976"/>
                  <a:gd name="connsiteY7" fmla="*/ 949134 h 997845"/>
                  <a:gd name="connsiteX8" fmla="*/ 2866665 w 3032976"/>
                  <a:gd name="connsiteY8" fmla="*/ 997845 h 997845"/>
                  <a:gd name="connsiteX9" fmla="*/ 166311 w 3032976"/>
                  <a:gd name="connsiteY9" fmla="*/ 997845 h 997845"/>
                  <a:gd name="connsiteX10" fmla="*/ 48711 w 3032976"/>
                  <a:gd name="connsiteY10" fmla="*/ 949134 h 997845"/>
                  <a:gd name="connsiteX11" fmla="*/ 0 w 3032976"/>
                  <a:gd name="connsiteY11" fmla="*/ 831534 h 997845"/>
                  <a:gd name="connsiteX12" fmla="*/ 0 w 3032976"/>
                  <a:gd name="connsiteY12" fmla="*/ 166311 h 99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32976" h="997845">
                    <a:moveTo>
                      <a:pt x="0" y="166311"/>
                    </a:moveTo>
                    <a:cubicBezTo>
                      <a:pt x="0" y="122203"/>
                      <a:pt x="17522" y="79901"/>
                      <a:pt x="48712" y="48711"/>
                    </a:cubicBezTo>
                    <a:cubicBezTo>
                      <a:pt x="79901" y="17522"/>
                      <a:pt x="122203" y="0"/>
                      <a:pt x="166312" y="0"/>
                    </a:cubicBezTo>
                    <a:lnTo>
                      <a:pt x="2866665" y="0"/>
                    </a:lnTo>
                    <a:cubicBezTo>
                      <a:pt x="2910773" y="0"/>
                      <a:pt x="2953075" y="17522"/>
                      <a:pt x="2984265" y="48712"/>
                    </a:cubicBezTo>
                    <a:cubicBezTo>
                      <a:pt x="3015454" y="79901"/>
                      <a:pt x="3032976" y="122203"/>
                      <a:pt x="3032976" y="166312"/>
                    </a:cubicBezTo>
                    <a:lnTo>
                      <a:pt x="3032976" y="831534"/>
                    </a:lnTo>
                    <a:cubicBezTo>
                      <a:pt x="3032976" y="875642"/>
                      <a:pt x="3015454" y="917944"/>
                      <a:pt x="2984265" y="949134"/>
                    </a:cubicBezTo>
                    <a:cubicBezTo>
                      <a:pt x="2953076" y="980323"/>
                      <a:pt x="2910774" y="997845"/>
                      <a:pt x="2866665" y="997845"/>
                    </a:cubicBezTo>
                    <a:lnTo>
                      <a:pt x="166311" y="997845"/>
                    </a:lnTo>
                    <a:cubicBezTo>
                      <a:pt x="122203" y="997845"/>
                      <a:pt x="79901" y="980323"/>
                      <a:pt x="48711" y="949134"/>
                    </a:cubicBezTo>
                    <a:cubicBezTo>
                      <a:pt x="17522" y="917945"/>
                      <a:pt x="0" y="875643"/>
                      <a:pt x="0" y="831534"/>
                    </a:cubicBezTo>
                    <a:lnTo>
                      <a:pt x="0" y="1663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7291" tIns="83001" rIns="117291" bIns="83001" spcCol="1270" anchor="ctr"/>
              <a:lstStyle/>
              <a:p>
                <a:pPr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Обеспечение макроэкономической стабильности и развития экономики</a:t>
                </a:r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79209" y="2849763"/>
                <a:ext cx="3033272" cy="723656"/>
              </a:xfrm>
              <a:custGeom>
                <a:avLst/>
                <a:gdLst>
                  <a:gd name="connsiteX0" fmla="*/ 0 w 3032976"/>
                  <a:gd name="connsiteY0" fmla="*/ 166311 h 997845"/>
                  <a:gd name="connsiteX1" fmla="*/ 48712 w 3032976"/>
                  <a:gd name="connsiteY1" fmla="*/ 48711 h 997845"/>
                  <a:gd name="connsiteX2" fmla="*/ 166312 w 3032976"/>
                  <a:gd name="connsiteY2" fmla="*/ 0 h 997845"/>
                  <a:gd name="connsiteX3" fmla="*/ 2866665 w 3032976"/>
                  <a:gd name="connsiteY3" fmla="*/ 0 h 997845"/>
                  <a:gd name="connsiteX4" fmla="*/ 2984265 w 3032976"/>
                  <a:gd name="connsiteY4" fmla="*/ 48712 h 997845"/>
                  <a:gd name="connsiteX5" fmla="*/ 3032976 w 3032976"/>
                  <a:gd name="connsiteY5" fmla="*/ 166312 h 997845"/>
                  <a:gd name="connsiteX6" fmla="*/ 3032976 w 3032976"/>
                  <a:gd name="connsiteY6" fmla="*/ 831534 h 997845"/>
                  <a:gd name="connsiteX7" fmla="*/ 2984265 w 3032976"/>
                  <a:gd name="connsiteY7" fmla="*/ 949134 h 997845"/>
                  <a:gd name="connsiteX8" fmla="*/ 2866665 w 3032976"/>
                  <a:gd name="connsiteY8" fmla="*/ 997845 h 997845"/>
                  <a:gd name="connsiteX9" fmla="*/ 166311 w 3032976"/>
                  <a:gd name="connsiteY9" fmla="*/ 997845 h 997845"/>
                  <a:gd name="connsiteX10" fmla="*/ 48711 w 3032976"/>
                  <a:gd name="connsiteY10" fmla="*/ 949134 h 997845"/>
                  <a:gd name="connsiteX11" fmla="*/ 0 w 3032976"/>
                  <a:gd name="connsiteY11" fmla="*/ 831534 h 997845"/>
                  <a:gd name="connsiteX12" fmla="*/ 0 w 3032976"/>
                  <a:gd name="connsiteY12" fmla="*/ 166311 h 99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32976" h="997845">
                    <a:moveTo>
                      <a:pt x="0" y="166311"/>
                    </a:moveTo>
                    <a:cubicBezTo>
                      <a:pt x="0" y="122203"/>
                      <a:pt x="17522" y="79901"/>
                      <a:pt x="48712" y="48711"/>
                    </a:cubicBezTo>
                    <a:cubicBezTo>
                      <a:pt x="79901" y="17522"/>
                      <a:pt x="122203" y="0"/>
                      <a:pt x="166312" y="0"/>
                    </a:cubicBezTo>
                    <a:lnTo>
                      <a:pt x="2866665" y="0"/>
                    </a:lnTo>
                    <a:cubicBezTo>
                      <a:pt x="2910773" y="0"/>
                      <a:pt x="2953075" y="17522"/>
                      <a:pt x="2984265" y="48712"/>
                    </a:cubicBezTo>
                    <a:cubicBezTo>
                      <a:pt x="3015454" y="79901"/>
                      <a:pt x="3032976" y="122203"/>
                      <a:pt x="3032976" y="166312"/>
                    </a:cubicBezTo>
                    <a:lnTo>
                      <a:pt x="3032976" y="831534"/>
                    </a:lnTo>
                    <a:cubicBezTo>
                      <a:pt x="3032976" y="875642"/>
                      <a:pt x="3015454" y="917944"/>
                      <a:pt x="2984265" y="949134"/>
                    </a:cubicBezTo>
                    <a:cubicBezTo>
                      <a:pt x="2953076" y="980323"/>
                      <a:pt x="2910774" y="997845"/>
                      <a:pt x="2866665" y="997845"/>
                    </a:cubicBezTo>
                    <a:lnTo>
                      <a:pt x="166311" y="997845"/>
                    </a:lnTo>
                    <a:cubicBezTo>
                      <a:pt x="122203" y="997845"/>
                      <a:pt x="79901" y="980323"/>
                      <a:pt x="48711" y="949134"/>
                    </a:cubicBezTo>
                    <a:cubicBezTo>
                      <a:pt x="17522" y="917945"/>
                      <a:pt x="0" y="875643"/>
                      <a:pt x="0" y="831534"/>
                    </a:cubicBezTo>
                    <a:lnTo>
                      <a:pt x="0" y="1663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7291" tIns="83001" rIns="117291" bIns="83001" spcCol="1270" anchor="ctr"/>
              <a:lstStyle/>
              <a:p>
                <a:pPr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Формирование единых принципов функционирования экономики государств-членов ТС и ЕЭП и обеспечение их эффективного взаимодействия</a:t>
                </a:r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179209" y="3646363"/>
                <a:ext cx="3033272" cy="1108061"/>
              </a:xfrm>
              <a:custGeom>
                <a:avLst/>
                <a:gdLst>
                  <a:gd name="connsiteX0" fmla="*/ 0 w 3032976"/>
                  <a:gd name="connsiteY0" fmla="*/ 166311 h 997845"/>
                  <a:gd name="connsiteX1" fmla="*/ 48712 w 3032976"/>
                  <a:gd name="connsiteY1" fmla="*/ 48711 h 997845"/>
                  <a:gd name="connsiteX2" fmla="*/ 166312 w 3032976"/>
                  <a:gd name="connsiteY2" fmla="*/ 0 h 997845"/>
                  <a:gd name="connsiteX3" fmla="*/ 2866665 w 3032976"/>
                  <a:gd name="connsiteY3" fmla="*/ 0 h 997845"/>
                  <a:gd name="connsiteX4" fmla="*/ 2984265 w 3032976"/>
                  <a:gd name="connsiteY4" fmla="*/ 48712 h 997845"/>
                  <a:gd name="connsiteX5" fmla="*/ 3032976 w 3032976"/>
                  <a:gd name="connsiteY5" fmla="*/ 166312 h 997845"/>
                  <a:gd name="connsiteX6" fmla="*/ 3032976 w 3032976"/>
                  <a:gd name="connsiteY6" fmla="*/ 831534 h 997845"/>
                  <a:gd name="connsiteX7" fmla="*/ 2984265 w 3032976"/>
                  <a:gd name="connsiteY7" fmla="*/ 949134 h 997845"/>
                  <a:gd name="connsiteX8" fmla="*/ 2866665 w 3032976"/>
                  <a:gd name="connsiteY8" fmla="*/ 997845 h 997845"/>
                  <a:gd name="connsiteX9" fmla="*/ 166311 w 3032976"/>
                  <a:gd name="connsiteY9" fmla="*/ 997845 h 997845"/>
                  <a:gd name="connsiteX10" fmla="*/ 48711 w 3032976"/>
                  <a:gd name="connsiteY10" fmla="*/ 949134 h 997845"/>
                  <a:gd name="connsiteX11" fmla="*/ 0 w 3032976"/>
                  <a:gd name="connsiteY11" fmla="*/ 831534 h 997845"/>
                  <a:gd name="connsiteX12" fmla="*/ 0 w 3032976"/>
                  <a:gd name="connsiteY12" fmla="*/ 166311 h 99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32976" h="997845">
                    <a:moveTo>
                      <a:pt x="0" y="166311"/>
                    </a:moveTo>
                    <a:cubicBezTo>
                      <a:pt x="0" y="122203"/>
                      <a:pt x="17522" y="79901"/>
                      <a:pt x="48712" y="48711"/>
                    </a:cubicBezTo>
                    <a:cubicBezTo>
                      <a:pt x="79901" y="17522"/>
                      <a:pt x="122203" y="0"/>
                      <a:pt x="166312" y="0"/>
                    </a:cubicBezTo>
                    <a:lnTo>
                      <a:pt x="2866665" y="0"/>
                    </a:lnTo>
                    <a:cubicBezTo>
                      <a:pt x="2910773" y="0"/>
                      <a:pt x="2953075" y="17522"/>
                      <a:pt x="2984265" y="48712"/>
                    </a:cubicBezTo>
                    <a:cubicBezTo>
                      <a:pt x="3015454" y="79901"/>
                      <a:pt x="3032976" y="122203"/>
                      <a:pt x="3032976" y="166312"/>
                    </a:cubicBezTo>
                    <a:lnTo>
                      <a:pt x="3032976" y="831534"/>
                    </a:lnTo>
                    <a:cubicBezTo>
                      <a:pt x="3032976" y="875642"/>
                      <a:pt x="3015454" y="917944"/>
                      <a:pt x="2984265" y="949134"/>
                    </a:cubicBezTo>
                    <a:cubicBezTo>
                      <a:pt x="2953076" y="980323"/>
                      <a:pt x="2910774" y="997845"/>
                      <a:pt x="2866665" y="997845"/>
                    </a:cubicBezTo>
                    <a:lnTo>
                      <a:pt x="166311" y="997845"/>
                    </a:lnTo>
                    <a:cubicBezTo>
                      <a:pt x="122203" y="997845"/>
                      <a:pt x="79901" y="980323"/>
                      <a:pt x="48711" y="949134"/>
                    </a:cubicBezTo>
                    <a:cubicBezTo>
                      <a:pt x="17522" y="917945"/>
                      <a:pt x="0" y="875643"/>
                      <a:pt x="0" y="831534"/>
                    </a:cubicBezTo>
                    <a:lnTo>
                      <a:pt x="0" y="1663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7291" tIns="83001" rIns="117291" bIns="83001" spcCol="1270" anchor="ctr"/>
              <a:lstStyle/>
              <a:p>
                <a:pPr defTabSz="80010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Создание условий для перехода на более высокие ступени экономической интеграции</a:t>
                </a:r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580" name="TextBox 6"/>
            <p:cNvSpPr txBox="1">
              <a:spLocks noChangeArrowheads="1"/>
            </p:cNvSpPr>
            <p:nvPr/>
          </p:nvSpPr>
          <p:spPr bwMode="auto">
            <a:xfrm>
              <a:off x="539552" y="-27384"/>
              <a:ext cx="86044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Arial Black" pitchFamily="34" charset="0"/>
                </a:rPr>
                <a:t>Проведение согласованной макроэкономической политики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251520" y="836205"/>
              <a:ext cx="5606612" cy="1587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4578" name="Нижний колонтитул 13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4"/>
          <p:cNvGrpSpPr>
            <a:grpSpLocks/>
          </p:cNvGrpSpPr>
          <p:nvPr/>
        </p:nvGrpSpPr>
        <p:grpSpPr bwMode="auto">
          <a:xfrm>
            <a:off x="71438" y="44450"/>
            <a:ext cx="8964612" cy="5905500"/>
            <a:chOff x="71500" y="44624"/>
            <a:chExt cx="8964996" cy="5904656"/>
          </a:xfrm>
        </p:grpSpPr>
        <p:sp>
          <p:nvSpPr>
            <p:cNvPr id="6" name="Полилиния 5"/>
            <p:cNvSpPr/>
            <p:nvPr/>
          </p:nvSpPr>
          <p:spPr>
            <a:xfrm>
              <a:off x="466804" y="981115"/>
              <a:ext cx="8064845" cy="412691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Установлен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перечень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ограничивающих макроэкономических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показателей</a:t>
              </a:r>
            </a:p>
          </p:txBody>
        </p:sp>
        <p:grpSp>
          <p:nvGrpSpPr>
            <p:cNvPr id="25608" name="Группа 6"/>
            <p:cNvGrpSpPr>
              <a:grpSpLocks/>
            </p:cNvGrpSpPr>
            <p:nvPr/>
          </p:nvGrpSpPr>
          <p:grpSpPr bwMode="auto">
            <a:xfrm>
              <a:off x="179512" y="1340768"/>
              <a:ext cx="8712968" cy="1198074"/>
              <a:chOff x="179512" y="1918343"/>
              <a:chExt cx="8712968" cy="2836081"/>
            </a:xfrm>
          </p:grpSpPr>
          <p:sp>
            <p:nvSpPr>
              <p:cNvPr id="29" name="Полилиния 28"/>
              <p:cNvSpPr/>
              <p:nvPr/>
            </p:nvSpPr>
            <p:spPr>
              <a:xfrm>
                <a:off x="3348241" y="2021351"/>
                <a:ext cx="5543787" cy="687604"/>
              </a:xfrm>
              <a:custGeom>
                <a:avLst/>
                <a:gdLst>
                  <a:gd name="connsiteX0" fmla="*/ 133049 w 798276"/>
                  <a:gd name="connsiteY0" fmla="*/ 0 h 5391959"/>
                  <a:gd name="connsiteX1" fmla="*/ 665227 w 798276"/>
                  <a:gd name="connsiteY1" fmla="*/ 0 h 5391959"/>
                  <a:gd name="connsiteX2" fmla="*/ 759307 w 798276"/>
                  <a:gd name="connsiteY2" fmla="*/ 38969 h 5391959"/>
                  <a:gd name="connsiteX3" fmla="*/ 798276 w 798276"/>
                  <a:gd name="connsiteY3" fmla="*/ 133049 h 5391959"/>
                  <a:gd name="connsiteX4" fmla="*/ 798276 w 798276"/>
                  <a:gd name="connsiteY4" fmla="*/ 5391959 h 5391959"/>
                  <a:gd name="connsiteX5" fmla="*/ 798276 w 798276"/>
                  <a:gd name="connsiteY5" fmla="*/ 5391959 h 5391959"/>
                  <a:gd name="connsiteX6" fmla="*/ 798276 w 798276"/>
                  <a:gd name="connsiteY6" fmla="*/ 5391959 h 5391959"/>
                  <a:gd name="connsiteX7" fmla="*/ 0 w 798276"/>
                  <a:gd name="connsiteY7" fmla="*/ 5391959 h 5391959"/>
                  <a:gd name="connsiteX8" fmla="*/ 0 w 798276"/>
                  <a:gd name="connsiteY8" fmla="*/ 5391959 h 5391959"/>
                  <a:gd name="connsiteX9" fmla="*/ 0 w 798276"/>
                  <a:gd name="connsiteY9" fmla="*/ 5391959 h 5391959"/>
                  <a:gd name="connsiteX10" fmla="*/ 0 w 798276"/>
                  <a:gd name="connsiteY10" fmla="*/ 133049 h 5391959"/>
                  <a:gd name="connsiteX11" fmla="*/ 38969 w 798276"/>
                  <a:gd name="connsiteY11" fmla="*/ 38969 h 5391959"/>
                  <a:gd name="connsiteX12" fmla="*/ 133049 w 798276"/>
                  <a:gd name="connsiteY12" fmla="*/ 0 h 539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8276" h="5391959">
                    <a:moveTo>
                      <a:pt x="798276" y="898682"/>
                    </a:moveTo>
                    <a:lnTo>
                      <a:pt x="798276" y="4493277"/>
                    </a:lnTo>
                    <a:cubicBezTo>
                      <a:pt x="798276" y="4731623"/>
                      <a:pt x="796201" y="4960201"/>
                      <a:pt x="792507" y="5128740"/>
                    </a:cubicBezTo>
                    <a:cubicBezTo>
                      <a:pt x="788812" y="5297278"/>
                      <a:pt x="783802" y="5391956"/>
                      <a:pt x="778578" y="5391956"/>
                    </a:cubicBez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78578" y="3"/>
                    </a:lnTo>
                    <a:cubicBezTo>
                      <a:pt x="783802" y="3"/>
                      <a:pt x="788812" y="94688"/>
                      <a:pt x="792507" y="263219"/>
                    </a:cubicBezTo>
                    <a:cubicBezTo>
                      <a:pt x="796201" y="431758"/>
                      <a:pt x="798276" y="660336"/>
                      <a:pt x="798276" y="8986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0" rIns="0" bIns="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ru-RU" sz="1200" b="1" dirty="0">
                    <a:latin typeface="Arial" pitchFamily="34" charset="0"/>
                    <a:cs typeface="Arial" pitchFamily="34" charset="0"/>
                  </a:rPr>
                  <a:t>не выше 3% валового внутреннего продукта</a:t>
                </a: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179455" y="1919903"/>
                <a:ext cx="3032255" cy="864201"/>
              </a:xfrm>
              <a:custGeom>
                <a:avLst/>
                <a:gdLst>
                  <a:gd name="connsiteX0" fmla="*/ 0 w 3032976"/>
                  <a:gd name="connsiteY0" fmla="*/ 166311 h 997845"/>
                  <a:gd name="connsiteX1" fmla="*/ 48712 w 3032976"/>
                  <a:gd name="connsiteY1" fmla="*/ 48711 h 997845"/>
                  <a:gd name="connsiteX2" fmla="*/ 166312 w 3032976"/>
                  <a:gd name="connsiteY2" fmla="*/ 0 h 997845"/>
                  <a:gd name="connsiteX3" fmla="*/ 2866665 w 3032976"/>
                  <a:gd name="connsiteY3" fmla="*/ 0 h 997845"/>
                  <a:gd name="connsiteX4" fmla="*/ 2984265 w 3032976"/>
                  <a:gd name="connsiteY4" fmla="*/ 48712 h 997845"/>
                  <a:gd name="connsiteX5" fmla="*/ 3032976 w 3032976"/>
                  <a:gd name="connsiteY5" fmla="*/ 166312 h 997845"/>
                  <a:gd name="connsiteX6" fmla="*/ 3032976 w 3032976"/>
                  <a:gd name="connsiteY6" fmla="*/ 831534 h 997845"/>
                  <a:gd name="connsiteX7" fmla="*/ 2984265 w 3032976"/>
                  <a:gd name="connsiteY7" fmla="*/ 949134 h 997845"/>
                  <a:gd name="connsiteX8" fmla="*/ 2866665 w 3032976"/>
                  <a:gd name="connsiteY8" fmla="*/ 997845 h 997845"/>
                  <a:gd name="connsiteX9" fmla="*/ 166311 w 3032976"/>
                  <a:gd name="connsiteY9" fmla="*/ 997845 h 997845"/>
                  <a:gd name="connsiteX10" fmla="*/ 48711 w 3032976"/>
                  <a:gd name="connsiteY10" fmla="*/ 949134 h 997845"/>
                  <a:gd name="connsiteX11" fmla="*/ 0 w 3032976"/>
                  <a:gd name="connsiteY11" fmla="*/ 831534 h 997845"/>
                  <a:gd name="connsiteX12" fmla="*/ 0 w 3032976"/>
                  <a:gd name="connsiteY12" fmla="*/ 166311 h 99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32976" h="997845">
                    <a:moveTo>
                      <a:pt x="0" y="166311"/>
                    </a:moveTo>
                    <a:cubicBezTo>
                      <a:pt x="0" y="122203"/>
                      <a:pt x="17522" y="79901"/>
                      <a:pt x="48712" y="48711"/>
                    </a:cubicBezTo>
                    <a:cubicBezTo>
                      <a:pt x="79901" y="17522"/>
                      <a:pt x="122203" y="0"/>
                      <a:pt x="166312" y="0"/>
                    </a:cubicBezTo>
                    <a:lnTo>
                      <a:pt x="2866665" y="0"/>
                    </a:lnTo>
                    <a:cubicBezTo>
                      <a:pt x="2910773" y="0"/>
                      <a:pt x="2953075" y="17522"/>
                      <a:pt x="2984265" y="48712"/>
                    </a:cubicBezTo>
                    <a:cubicBezTo>
                      <a:pt x="3015454" y="79901"/>
                      <a:pt x="3032976" y="122203"/>
                      <a:pt x="3032976" y="166312"/>
                    </a:cubicBezTo>
                    <a:lnTo>
                      <a:pt x="3032976" y="831534"/>
                    </a:lnTo>
                    <a:cubicBezTo>
                      <a:pt x="3032976" y="875642"/>
                      <a:pt x="3015454" y="917944"/>
                      <a:pt x="2984265" y="949134"/>
                    </a:cubicBezTo>
                    <a:cubicBezTo>
                      <a:pt x="2953076" y="980323"/>
                      <a:pt x="2910774" y="997845"/>
                      <a:pt x="2866665" y="997845"/>
                    </a:cubicBezTo>
                    <a:lnTo>
                      <a:pt x="166311" y="997845"/>
                    </a:lnTo>
                    <a:cubicBezTo>
                      <a:pt x="122203" y="997845"/>
                      <a:pt x="79901" y="980323"/>
                      <a:pt x="48711" y="949134"/>
                    </a:cubicBezTo>
                    <a:cubicBezTo>
                      <a:pt x="17522" y="917945"/>
                      <a:pt x="0" y="875643"/>
                      <a:pt x="0" y="831534"/>
                    </a:cubicBezTo>
                    <a:lnTo>
                      <a:pt x="0" y="166311"/>
                    </a:lnTo>
                    <a:close/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7291" tIns="83001" rIns="117291" bIns="83001" spcCol="1270" anchor="ctr"/>
              <a:lstStyle/>
              <a:p>
                <a:pPr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годовой дефицит государственного бюджета</a:t>
                </a:r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3348241" y="2949429"/>
                <a:ext cx="5543787" cy="578639"/>
              </a:xfrm>
              <a:custGeom>
                <a:avLst/>
                <a:gdLst>
                  <a:gd name="connsiteX0" fmla="*/ 133049 w 798276"/>
                  <a:gd name="connsiteY0" fmla="*/ 0 h 5391959"/>
                  <a:gd name="connsiteX1" fmla="*/ 665227 w 798276"/>
                  <a:gd name="connsiteY1" fmla="*/ 0 h 5391959"/>
                  <a:gd name="connsiteX2" fmla="*/ 759307 w 798276"/>
                  <a:gd name="connsiteY2" fmla="*/ 38969 h 5391959"/>
                  <a:gd name="connsiteX3" fmla="*/ 798276 w 798276"/>
                  <a:gd name="connsiteY3" fmla="*/ 133049 h 5391959"/>
                  <a:gd name="connsiteX4" fmla="*/ 798276 w 798276"/>
                  <a:gd name="connsiteY4" fmla="*/ 5391959 h 5391959"/>
                  <a:gd name="connsiteX5" fmla="*/ 798276 w 798276"/>
                  <a:gd name="connsiteY5" fmla="*/ 5391959 h 5391959"/>
                  <a:gd name="connsiteX6" fmla="*/ 798276 w 798276"/>
                  <a:gd name="connsiteY6" fmla="*/ 5391959 h 5391959"/>
                  <a:gd name="connsiteX7" fmla="*/ 0 w 798276"/>
                  <a:gd name="connsiteY7" fmla="*/ 5391959 h 5391959"/>
                  <a:gd name="connsiteX8" fmla="*/ 0 w 798276"/>
                  <a:gd name="connsiteY8" fmla="*/ 5391959 h 5391959"/>
                  <a:gd name="connsiteX9" fmla="*/ 0 w 798276"/>
                  <a:gd name="connsiteY9" fmla="*/ 5391959 h 5391959"/>
                  <a:gd name="connsiteX10" fmla="*/ 0 w 798276"/>
                  <a:gd name="connsiteY10" fmla="*/ 133049 h 5391959"/>
                  <a:gd name="connsiteX11" fmla="*/ 38969 w 798276"/>
                  <a:gd name="connsiteY11" fmla="*/ 38969 h 5391959"/>
                  <a:gd name="connsiteX12" fmla="*/ 133049 w 798276"/>
                  <a:gd name="connsiteY12" fmla="*/ 0 h 539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8276" h="5391959">
                    <a:moveTo>
                      <a:pt x="798276" y="898682"/>
                    </a:moveTo>
                    <a:lnTo>
                      <a:pt x="798276" y="4493277"/>
                    </a:lnTo>
                    <a:cubicBezTo>
                      <a:pt x="798276" y="4731623"/>
                      <a:pt x="796201" y="4960201"/>
                      <a:pt x="792507" y="5128740"/>
                    </a:cubicBezTo>
                    <a:cubicBezTo>
                      <a:pt x="788812" y="5297278"/>
                      <a:pt x="783802" y="5391956"/>
                      <a:pt x="778578" y="5391956"/>
                    </a:cubicBez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78578" y="3"/>
                    </a:lnTo>
                    <a:cubicBezTo>
                      <a:pt x="783802" y="3"/>
                      <a:pt x="788812" y="94688"/>
                      <a:pt x="792507" y="263219"/>
                    </a:cubicBezTo>
                    <a:cubicBezTo>
                      <a:pt x="796201" y="431758"/>
                      <a:pt x="798276" y="660336"/>
                      <a:pt x="798276" y="8986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0" rIns="0" bIns="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ru-RU" sz="1200" b="1" dirty="0">
                    <a:latin typeface="Arial" pitchFamily="34" charset="0"/>
                    <a:cs typeface="Arial" pitchFamily="34" charset="0"/>
                  </a:rPr>
                  <a:t>не выше 50% валового внутреннего продукта</a:t>
                </a: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179455" y="2847978"/>
                <a:ext cx="3032255" cy="725178"/>
              </a:xfrm>
              <a:custGeom>
                <a:avLst/>
                <a:gdLst>
                  <a:gd name="connsiteX0" fmla="*/ 0 w 3032976"/>
                  <a:gd name="connsiteY0" fmla="*/ 166311 h 997845"/>
                  <a:gd name="connsiteX1" fmla="*/ 48712 w 3032976"/>
                  <a:gd name="connsiteY1" fmla="*/ 48711 h 997845"/>
                  <a:gd name="connsiteX2" fmla="*/ 166312 w 3032976"/>
                  <a:gd name="connsiteY2" fmla="*/ 0 h 997845"/>
                  <a:gd name="connsiteX3" fmla="*/ 2866665 w 3032976"/>
                  <a:gd name="connsiteY3" fmla="*/ 0 h 997845"/>
                  <a:gd name="connsiteX4" fmla="*/ 2984265 w 3032976"/>
                  <a:gd name="connsiteY4" fmla="*/ 48712 h 997845"/>
                  <a:gd name="connsiteX5" fmla="*/ 3032976 w 3032976"/>
                  <a:gd name="connsiteY5" fmla="*/ 166312 h 997845"/>
                  <a:gd name="connsiteX6" fmla="*/ 3032976 w 3032976"/>
                  <a:gd name="connsiteY6" fmla="*/ 831534 h 997845"/>
                  <a:gd name="connsiteX7" fmla="*/ 2984265 w 3032976"/>
                  <a:gd name="connsiteY7" fmla="*/ 949134 h 997845"/>
                  <a:gd name="connsiteX8" fmla="*/ 2866665 w 3032976"/>
                  <a:gd name="connsiteY8" fmla="*/ 997845 h 997845"/>
                  <a:gd name="connsiteX9" fmla="*/ 166311 w 3032976"/>
                  <a:gd name="connsiteY9" fmla="*/ 997845 h 997845"/>
                  <a:gd name="connsiteX10" fmla="*/ 48711 w 3032976"/>
                  <a:gd name="connsiteY10" fmla="*/ 949134 h 997845"/>
                  <a:gd name="connsiteX11" fmla="*/ 0 w 3032976"/>
                  <a:gd name="connsiteY11" fmla="*/ 831534 h 997845"/>
                  <a:gd name="connsiteX12" fmla="*/ 0 w 3032976"/>
                  <a:gd name="connsiteY12" fmla="*/ 166311 h 99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32976" h="997845">
                    <a:moveTo>
                      <a:pt x="0" y="166311"/>
                    </a:moveTo>
                    <a:cubicBezTo>
                      <a:pt x="0" y="122203"/>
                      <a:pt x="17522" y="79901"/>
                      <a:pt x="48712" y="48711"/>
                    </a:cubicBezTo>
                    <a:cubicBezTo>
                      <a:pt x="79901" y="17522"/>
                      <a:pt x="122203" y="0"/>
                      <a:pt x="166312" y="0"/>
                    </a:cubicBezTo>
                    <a:lnTo>
                      <a:pt x="2866665" y="0"/>
                    </a:lnTo>
                    <a:cubicBezTo>
                      <a:pt x="2910773" y="0"/>
                      <a:pt x="2953075" y="17522"/>
                      <a:pt x="2984265" y="48712"/>
                    </a:cubicBezTo>
                    <a:cubicBezTo>
                      <a:pt x="3015454" y="79901"/>
                      <a:pt x="3032976" y="122203"/>
                      <a:pt x="3032976" y="166312"/>
                    </a:cubicBezTo>
                    <a:lnTo>
                      <a:pt x="3032976" y="831534"/>
                    </a:lnTo>
                    <a:cubicBezTo>
                      <a:pt x="3032976" y="875642"/>
                      <a:pt x="3015454" y="917944"/>
                      <a:pt x="2984265" y="949134"/>
                    </a:cubicBezTo>
                    <a:cubicBezTo>
                      <a:pt x="2953076" y="980323"/>
                      <a:pt x="2910774" y="997845"/>
                      <a:pt x="2866665" y="997845"/>
                    </a:cubicBezTo>
                    <a:lnTo>
                      <a:pt x="166311" y="997845"/>
                    </a:lnTo>
                    <a:cubicBezTo>
                      <a:pt x="122203" y="997845"/>
                      <a:pt x="79901" y="980323"/>
                      <a:pt x="48711" y="949134"/>
                    </a:cubicBezTo>
                    <a:cubicBezTo>
                      <a:pt x="17522" y="917945"/>
                      <a:pt x="0" y="875643"/>
                      <a:pt x="0" y="831534"/>
                    </a:cubicBezTo>
                    <a:lnTo>
                      <a:pt x="0" y="166311"/>
                    </a:lnTo>
                    <a:close/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7291" tIns="83001" rIns="117291" bIns="83001" spcCol="1270" anchor="ctr"/>
              <a:lstStyle/>
              <a:p>
                <a:pPr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государственный долг</a:t>
                </a:r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3348241" y="3715937"/>
                <a:ext cx="5543787" cy="976922"/>
              </a:xfrm>
              <a:custGeom>
                <a:avLst/>
                <a:gdLst>
                  <a:gd name="connsiteX0" fmla="*/ 133049 w 798276"/>
                  <a:gd name="connsiteY0" fmla="*/ 0 h 5391959"/>
                  <a:gd name="connsiteX1" fmla="*/ 665227 w 798276"/>
                  <a:gd name="connsiteY1" fmla="*/ 0 h 5391959"/>
                  <a:gd name="connsiteX2" fmla="*/ 759307 w 798276"/>
                  <a:gd name="connsiteY2" fmla="*/ 38969 h 5391959"/>
                  <a:gd name="connsiteX3" fmla="*/ 798276 w 798276"/>
                  <a:gd name="connsiteY3" fmla="*/ 133049 h 5391959"/>
                  <a:gd name="connsiteX4" fmla="*/ 798276 w 798276"/>
                  <a:gd name="connsiteY4" fmla="*/ 5391959 h 5391959"/>
                  <a:gd name="connsiteX5" fmla="*/ 798276 w 798276"/>
                  <a:gd name="connsiteY5" fmla="*/ 5391959 h 5391959"/>
                  <a:gd name="connsiteX6" fmla="*/ 798276 w 798276"/>
                  <a:gd name="connsiteY6" fmla="*/ 5391959 h 5391959"/>
                  <a:gd name="connsiteX7" fmla="*/ 0 w 798276"/>
                  <a:gd name="connsiteY7" fmla="*/ 5391959 h 5391959"/>
                  <a:gd name="connsiteX8" fmla="*/ 0 w 798276"/>
                  <a:gd name="connsiteY8" fmla="*/ 5391959 h 5391959"/>
                  <a:gd name="connsiteX9" fmla="*/ 0 w 798276"/>
                  <a:gd name="connsiteY9" fmla="*/ 5391959 h 5391959"/>
                  <a:gd name="connsiteX10" fmla="*/ 0 w 798276"/>
                  <a:gd name="connsiteY10" fmla="*/ 133049 h 5391959"/>
                  <a:gd name="connsiteX11" fmla="*/ 38969 w 798276"/>
                  <a:gd name="connsiteY11" fmla="*/ 38969 h 5391959"/>
                  <a:gd name="connsiteX12" fmla="*/ 133049 w 798276"/>
                  <a:gd name="connsiteY12" fmla="*/ 0 h 539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8276" h="5391959">
                    <a:moveTo>
                      <a:pt x="798276" y="898682"/>
                    </a:moveTo>
                    <a:lnTo>
                      <a:pt x="798276" y="4493277"/>
                    </a:lnTo>
                    <a:cubicBezTo>
                      <a:pt x="798276" y="4731623"/>
                      <a:pt x="796201" y="4960201"/>
                      <a:pt x="792507" y="5128740"/>
                    </a:cubicBezTo>
                    <a:cubicBezTo>
                      <a:pt x="788812" y="5297278"/>
                      <a:pt x="783802" y="5391956"/>
                      <a:pt x="778578" y="5391956"/>
                    </a:cubicBez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78578" y="3"/>
                    </a:lnTo>
                    <a:cubicBezTo>
                      <a:pt x="783802" y="3"/>
                      <a:pt x="788812" y="94688"/>
                      <a:pt x="792507" y="263219"/>
                    </a:cubicBezTo>
                    <a:cubicBezTo>
                      <a:pt x="796201" y="431758"/>
                      <a:pt x="798276" y="660336"/>
                      <a:pt x="798276" y="8986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0" rIns="0" bIns="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ru-RU" sz="1200" b="1" dirty="0">
                    <a:latin typeface="Arial" pitchFamily="34" charset="0"/>
                    <a:cs typeface="Arial" pitchFamily="34" charset="0"/>
                  </a:rPr>
                  <a:t>не выше 5 процентных пунктов уровня инфляции государства-члена ЕЭП, имеющего наименьший рост цен</a:t>
                </a:r>
                <a:endParaRPr lang="ru-RU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179455" y="3644545"/>
                <a:ext cx="3032255" cy="1108432"/>
              </a:xfrm>
              <a:custGeom>
                <a:avLst/>
                <a:gdLst>
                  <a:gd name="connsiteX0" fmla="*/ 0 w 3032976"/>
                  <a:gd name="connsiteY0" fmla="*/ 166311 h 997845"/>
                  <a:gd name="connsiteX1" fmla="*/ 48712 w 3032976"/>
                  <a:gd name="connsiteY1" fmla="*/ 48711 h 997845"/>
                  <a:gd name="connsiteX2" fmla="*/ 166312 w 3032976"/>
                  <a:gd name="connsiteY2" fmla="*/ 0 h 997845"/>
                  <a:gd name="connsiteX3" fmla="*/ 2866665 w 3032976"/>
                  <a:gd name="connsiteY3" fmla="*/ 0 h 997845"/>
                  <a:gd name="connsiteX4" fmla="*/ 2984265 w 3032976"/>
                  <a:gd name="connsiteY4" fmla="*/ 48712 h 997845"/>
                  <a:gd name="connsiteX5" fmla="*/ 3032976 w 3032976"/>
                  <a:gd name="connsiteY5" fmla="*/ 166312 h 997845"/>
                  <a:gd name="connsiteX6" fmla="*/ 3032976 w 3032976"/>
                  <a:gd name="connsiteY6" fmla="*/ 831534 h 997845"/>
                  <a:gd name="connsiteX7" fmla="*/ 2984265 w 3032976"/>
                  <a:gd name="connsiteY7" fmla="*/ 949134 h 997845"/>
                  <a:gd name="connsiteX8" fmla="*/ 2866665 w 3032976"/>
                  <a:gd name="connsiteY8" fmla="*/ 997845 h 997845"/>
                  <a:gd name="connsiteX9" fmla="*/ 166311 w 3032976"/>
                  <a:gd name="connsiteY9" fmla="*/ 997845 h 997845"/>
                  <a:gd name="connsiteX10" fmla="*/ 48711 w 3032976"/>
                  <a:gd name="connsiteY10" fmla="*/ 949134 h 997845"/>
                  <a:gd name="connsiteX11" fmla="*/ 0 w 3032976"/>
                  <a:gd name="connsiteY11" fmla="*/ 831534 h 997845"/>
                  <a:gd name="connsiteX12" fmla="*/ 0 w 3032976"/>
                  <a:gd name="connsiteY12" fmla="*/ 166311 h 99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32976" h="997845">
                    <a:moveTo>
                      <a:pt x="0" y="166311"/>
                    </a:moveTo>
                    <a:cubicBezTo>
                      <a:pt x="0" y="122203"/>
                      <a:pt x="17522" y="79901"/>
                      <a:pt x="48712" y="48711"/>
                    </a:cubicBezTo>
                    <a:cubicBezTo>
                      <a:pt x="79901" y="17522"/>
                      <a:pt x="122203" y="0"/>
                      <a:pt x="166312" y="0"/>
                    </a:cubicBezTo>
                    <a:lnTo>
                      <a:pt x="2866665" y="0"/>
                    </a:lnTo>
                    <a:cubicBezTo>
                      <a:pt x="2910773" y="0"/>
                      <a:pt x="2953075" y="17522"/>
                      <a:pt x="2984265" y="48712"/>
                    </a:cubicBezTo>
                    <a:cubicBezTo>
                      <a:pt x="3015454" y="79901"/>
                      <a:pt x="3032976" y="122203"/>
                      <a:pt x="3032976" y="166312"/>
                    </a:cubicBezTo>
                    <a:lnTo>
                      <a:pt x="3032976" y="831534"/>
                    </a:lnTo>
                    <a:cubicBezTo>
                      <a:pt x="3032976" y="875642"/>
                      <a:pt x="3015454" y="917944"/>
                      <a:pt x="2984265" y="949134"/>
                    </a:cubicBezTo>
                    <a:cubicBezTo>
                      <a:pt x="2953076" y="980323"/>
                      <a:pt x="2910774" y="997845"/>
                      <a:pt x="2866665" y="997845"/>
                    </a:cubicBezTo>
                    <a:lnTo>
                      <a:pt x="166311" y="997845"/>
                    </a:lnTo>
                    <a:cubicBezTo>
                      <a:pt x="122203" y="997845"/>
                      <a:pt x="79901" y="980323"/>
                      <a:pt x="48711" y="949134"/>
                    </a:cubicBezTo>
                    <a:cubicBezTo>
                      <a:pt x="17522" y="917945"/>
                      <a:pt x="0" y="875643"/>
                      <a:pt x="0" y="831534"/>
                    </a:cubicBezTo>
                    <a:lnTo>
                      <a:pt x="0" y="166311"/>
                    </a:lnTo>
                    <a:close/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7291" tIns="83001" rIns="117291" bIns="83001" spcCol="1270" anchor="ctr"/>
              <a:lstStyle/>
              <a:p>
                <a:pPr defTabSz="80010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уровень инфляции </a:t>
                </a:r>
              </a:p>
              <a:p>
                <a:pPr defTabSz="800100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(ИПЦ в среднегодовом выражении)</a:t>
                </a:r>
                <a:endPara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609" name="Группа 28"/>
            <p:cNvGrpSpPr>
              <a:grpSpLocks/>
            </p:cNvGrpSpPr>
            <p:nvPr/>
          </p:nvGrpSpPr>
          <p:grpSpPr bwMode="auto">
            <a:xfrm>
              <a:off x="107504" y="2584080"/>
              <a:ext cx="360040" cy="412872"/>
              <a:chOff x="4801394" y="1965472"/>
              <a:chExt cx="432048" cy="422898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4802006" y="2100601"/>
                <a:ext cx="316243" cy="2877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8" name="Полилиния 27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" name="Полилиния 8"/>
            <p:cNvSpPr/>
            <p:nvPr/>
          </p:nvSpPr>
          <p:spPr>
            <a:xfrm>
              <a:off x="539832" y="2636642"/>
              <a:ext cx="8064845" cy="504753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Установлена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возможность согласованного смягчения количественных значений при исключительных обстоятельствах</a:t>
              </a:r>
            </a:p>
          </p:txBody>
        </p:sp>
        <p:grpSp>
          <p:nvGrpSpPr>
            <p:cNvPr id="25611" name="Группа 28"/>
            <p:cNvGrpSpPr>
              <a:grpSpLocks/>
            </p:cNvGrpSpPr>
            <p:nvPr/>
          </p:nvGrpSpPr>
          <p:grpSpPr bwMode="auto">
            <a:xfrm>
              <a:off x="107504" y="3140968"/>
              <a:ext cx="360040" cy="324037"/>
              <a:chOff x="4801394" y="1965472"/>
              <a:chExt cx="432048" cy="42289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802006" y="2100677"/>
                <a:ext cx="316243" cy="28794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6" name="Полилиния 25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" name="Полилиния 10"/>
            <p:cNvSpPr/>
            <p:nvPr/>
          </p:nvSpPr>
          <p:spPr>
            <a:xfrm>
              <a:off x="539832" y="3068380"/>
              <a:ext cx="8064845" cy="649194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Определен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перечень показателей мониторинга и оценки экономической ситуации с целью определения степени интеграции и экономической стабильности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39832" y="3573133"/>
              <a:ext cx="8352196" cy="720622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Методический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документ, обеспечивающий единообразие показателей устойчивости экономического развития для проведения анализа в сопоставимых условиях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9832" y="4220740"/>
              <a:ext cx="8496664" cy="603164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Документ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, формализующий факт наступления исключительных обстоятельств и определяющий последовательность действий по смягчению количественных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ограничений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39832" y="4796920"/>
              <a:ext cx="8352196" cy="504753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Перечень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показателей мониторинга должен последовательно расширяться, охватывая все больший перечень направлений и секторов</a:t>
              </a:r>
            </a:p>
          </p:txBody>
        </p:sp>
        <p:grpSp>
          <p:nvGrpSpPr>
            <p:cNvPr id="25616" name="Группа 28"/>
            <p:cNvGrpSpPr>
              <a:grpSpLocks/>
            </p:cNvGrpSpPr>
            <p:nvPr/>
          </p:nvGrpSpPr>
          <p:grpSpPr bwMode="auto">
            <a:xfrm>
              <a:off x="71500" y="908720"/>
              <a:ext cx="360040" cy="412872"/>
              <a:chOff x="4801394" y="1965472"/>
              <a:chExt cx="432048" cy="422898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4801394" y="2099780"/>
                <a:ext cx="316243" cy="2893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0" name="Полилиния 19"/>
            <p:cNvSpPr/>
            <p:nvPr/>
          </p:nvSpPr>
          <p:spPr>
            <a:xfrm>
              <a:off x="539832" y="5301673"/>
              <a:ext cx="7991817" cy="647607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Последовательное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расширение показателей, характеризующих устойчивость экономического развития, а также состояние отдельных сфер экономики (финансовый сектор, реальный сектор)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23923" y="44624"/>
              <a:ext cx="7056740" cy="720622"/>
            </a:xfrm>
            <a:custGeom>
              <a:avLst/>
              <a:gdLst>
                <a:gd name="connsiteX0" fmla="*/ 0 w 3032976"/>
                <a:gd name="connsiteY0" fmla="*/ 166311 h 997845"/>
                <a:gd name="connsiteX1" fmla="*/ 48712 w 3032976"/>
                <a:gd name="connsiteY1" fmla="*/ 48711 h 997845"/>
                <a:gd name="connsiteX2" fmla="*/ 166312 w 3032976"/>
                <a:gd name="connsiteY2" fmla="*/ 0 h 997845"/>
                <a:gd name="connsiteX3" fmla="*/ 2866665 w 3032976"/>
                <a:gd name="connsiteY3" fmla="*/ 0 h 997845"/>
                <a:gd name="connsiteX4" fmla="*/ 2984265 w 3032976"/>
                <a:gd name="connsiteY4" fmla="*/ 48712 h 997845"/>
                <a:gd name="connsiteX5" fmla="*/ 3032976 w 3032976"/>
                <a:gd name="connsiteY5" fmla="*/ 166312 h 997845"/>
                <a:gd name="connsiteX6" fmla="*/ 3032976 w 3032976"/>
                <a:gd name="connsiteY6" fmla="*/ 831534 h 997845"/>
                <a:gd name="connsiteX7" fmla="*/ 2984265 w 3032976"/>
                <a:gd name="connsiteY7" fmla="*/ 949134 h 997845"/>
                <a:gd name="connsiteX8" fmla="*/ 2866665 w 3032976"/>
                <a:gd name="connsiteY8" fmla="*/ 997845 h 997845"/>
                <a:gd name="connsiteX9" fmla="*/ 166311 w 3032976"/>
                <a:gd name="connsiteY9" fmla="*/ 997845 h 997845"/>
                <a:gd name="connsiteX10" fmla="*/ 48711 w 3032976"/>
                <a:gd name="connsiteY10" fmla="*/ 949134 h 997845"/>
                <a:gd name="connsiteX11" fmla="*/ 0 w 3032976"/>
                <a:gd name="connsiteY11" fmla="*/ 831534 h 997845"/>
                <a:gd name="connsiteX12" fmla="*/ 0 w 3032976"/>
                <a:gd name="connsiteY12" fmla="*/ 166311 h 99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2976" h="997845">
                  <a:moveTo>
                    <a:pt x="0" y="166311"/>
                  </a:moveTo>
                  <a:cubicBezTo>
                    <a:pt x="0" y="122203"/>
                    <a:pt x="17522" y="79901"/>
                    <a:pt x="48712" y="48711"/>
                  </a:cubicBezTo>
                  <a:cubicBezTo>
                    <a:pt x="79901" y="17522"/>
                    <a:pt x="122203" y="0"/>
                    <a:pt x="166312" y="0"/>
                  </a:cubicBezTo>
                  <a:lnTo>
                    <a:pt x="2866665" y="0"/>
                  </a:lnTo>
                  <a:cubicBezTo>
                    <a:pt x="2910773" y="0"/>
                    <a:pt x="2953075" y="17522"/>
                    <a:pt x="2984265" y="48712"/>
                  </a:cubicBezTo>
                  <a:cubicBezTo>
                    <a:pt x="3015454" y="79901"/>
                    <a:pt x="3032976" y="122203"/>
                    <a:pt x="3032976" y="166312"/>
                  </a:cubicBezTo>
                  <a:lnTo>
                    <a:pt x="3032976" y="831534"/>
                  </a:lnTo>
                  <a:cubicBezTo>
                    <a:pt x="3032976" y="875642"/>
                    <a:pt x="3015454" y="917944"/>
                    <a:pt x="2984265" y="949134"/>
                  </a:cubicBezTo>
                  <a:cubicBezTo>
                    <a:pt x="2953076" y="980323"/>
                    <a:pt x="2910774" y="997845"/>
                    <a:pt x="2866665" y="997845"/>
                  </a:cubicBezTo>
                  <a:lnTo>
                    <a:pt x="166311" y="997845"/>
                  </a:lnTo>
                  <a:cubicBezTo>
                    <a:pt x="122203" y="997845"/>
                    <a:pt x="79901" y="980323"/>
                    <a:pt x="48711" y="949134"/>
                  </a:cubicBezTo>
                  <a:cubicBezTo>
                    <a:pt x="17522" y="917945"/>
                    <a:pt x="0" y="875643"/>
                    <a:pt x="0" y="831534"/>
                  </a:cubicBezTo>
                  <a:lnTo>
                    <a:pt x="0" y="1663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7291" tIns="83001" rIns="117291" bIns="83001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Обеспечение макроэкономической стабильности и развития экономики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02" name="Нижний колонтитул 35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16</a:t>
            </a:r>
          </a:p>
        </p:txBody>
      </p:sp>
      <p:pic>
        <p:nvPicPr>
          <p:cNvPr id="25603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644900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221163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802188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300663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4"/>
          <p:cNvGrpSpPr>
            <a:grpSpLocks/>
          </p:cNvGrpSpPr>
          <p:nvPr/>
        </p:nvGrpSpPr>
        <p:grpSpPr bwMode="auto">
          <a:xfrm>
            <a:off x="79375" y="115888"/>
            <a:ext cx="8524875" cy="5113337"/>
            <a:chOff x="78969" y="116632"/>
            <a:chExt cx="8525479" cy="5112568"/>
          </a:xfrm>
        </p:grpSpPr>
        <p:sp>
          <p:nvSpPr>
            <p:cNvPr id="6" name="Полилиния 5"/>
            <p:cNvSpPr/>
            <p:nvPr/>
          </p:nvSpPr>
          <p:spPr>
            <a:xfrm>
              <a:off x="423481" y="908675"/>
              <a:ext cx="8065071" cy="792044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Определен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перечень параметров, оказывающих существенное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влияние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на экономические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прогнозы: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632" name="Группа 6"/>
            <p:cNvGrpSpPr>
              <a:grpSpLocks/>
            </p:cNvGrpSpPr>
            <p:nvPr/>
          </p:nvGrpSpPr>
          <p:grpSpPr bwMode="auto">
            <a:xfrm>
              <a:off x="539552" y="1700810"/>
              <a:ext cx="5544616" cy="568369"/>
              <a:chOff x="3347864" y="2018129"/>
              <a:chExt cx="5544616" cy="2509231"/>
            </a:xfrm>
          </p:grpSpPr>
          <p:sp>
            <p:nvSpPr>
              <p:cNvPr id="26" name="Полилиния 25"/>
              <p:cNvSpPr/>
              <p:nvPr/>
            </p:nvSpPr>
            <p:spPr>
              <a:xfrm>
                <a:off x="3347689" y="2017727"/>
                <a:ext cx="5545531" cy="693734"/>
              </a:xfrm>
              <a:custGeom>
                <a:avLst/>
                <a:gdLst>
                  <a:gd name="connsiteX0" fmla="*/ 133049 w 798276"/>
                  <a:gd name="connsiteY0" fmla="*/ 0 h 5391959"/>
                  <a:gd name="connsiteX1" fmla="*/ 665227 w 798276"/>
                  <a:gd name="connsiteY1" fmla="*/ 0 h 5391959"/>
                  <a:gd name="connsiteX2" fmla="*/ 759307 w 798276"/>
                  <a:gd name="connsiteY2" fmla="*/ 38969 h 5391959"/>
                  <a:gd name="connsiteX3" fmla="*/ 798276 w 798276"/>
                  <a:gd name="connsiteY3" fmla="*/ 133049 h 5391959"/>
                  <a:gd name="connsiteX4" fmla="*/ 798276 w 798276"/>
                  <a:gd name="connsiteY4" fmla="*/ 5391959 h 5391959"/>
                  <a:gd name="connsiteX5" fmla="*/ 798276 w 798276"/>
                  <a:gd name="connsiteY5" fmla="*/ 5391959 h 5391959"/>
                  <a:gd name="connsiteX6" fmla="*/ 798276 w 798276"/>
                  <a:gd name="connsiteY6" fmla="*/ 5391959 h 5391959"/>
                  <a:gd name="connsiteX7" fmla="*/ 0 w 798276"/>
                  <a:gd name="connsiteY7" fmla="*/ 5391959 h 5391959"/>
                  <a:gd name="connsiteX8" fmla="*/ 0 w 798276"/>
                  <a:gd name="connsiteY8" fmla="*/ 5391959 h 5391959"/>
                  <a:gd name="connsiteX9" fmla="*/ 0 w 798276"/>
                  <a:gd name="connsiteY9" fmla="*/ 5391959 h 5391959"/>
                  <a:gd name="connsiteX10" fmla="*/ 0 w 798276"/>
                  <a:gd name="connsiteY10" fmla="*/ 133049 h 5391959"/>
                  <a:gd name="connsiteX11" fmla="*/ 38969 w 798276"/>
                  <a:gd name="connsiteY11" fmla="*/ 38969 h 5391959"/>
                  <a:gd name="connsiteX12" fmla="*/ 133049 w 798276"/>
                  <a:gd name="connsiteY12" fmla="*/ 0 h 539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8276" h="5391959">
                    <a:moveTo>
                      <a:pt x="798276" y="898682"/>
                    </a:moveTo>
                    <a:lnTo>
                      <a:pt x="798276" y="4493277"/>
                    </a:lnTo>
                    <a:cubicBezTo>
                      <a:pt x="798276" y="4731623"/>
                      <a:pt x="796201" y="4960201"/>
                      <a:pt x="792507" y="5128740"/>
                    </a:cubicBezTo>
                    <a:cubicBezTo>
                      <a:pt x="788812" y="5297278"/>
                      <a:pt x="783802" y="5391956"/>
                      <a:pt x="778578" y="5391956"/>
                    </a:cubicBez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78578" y="3"/>
                    </a:lnTo>
                    <a:cubicBezTo>
                      <a:pt x="783802" y="3"/>
                      <a:pt x="788812" y="94688"/>
                      <a:pt x="792507" y="263219"/>
                    </a:cubicBezTo>
                    <a:cubicBezTo>
                      <a:pt x="796201" y="431758"/>
                      <a:pt x="798276" y="660336"/>
                      <a:pt x="798276" y="8986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0" rIns="0" bIns="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ru-RU" sz="1400" b="1" dirty="0">
                    <a:latin typeface="Arial" pitchFamily="34" charset="0"/>
                    <a:cs typeface="Arial" pitchFamily="34" charset="0"/>
                  </a:rPr>
                  <a:t>цена </a:t>
                </a:r>
                <a:r>
                  <a:rPr lang="ru-RU" sz="1400" b="1" dirty="0">
                    <a:latin typeface="Arial" pitchFamily="34" charset="0"/>
                    <a:cs typeface="Arial" pitchFamily="34" charset="0"/>
                  </a:rPr>
                  <a:t>на нефть марки </a:t>
                </a:r>
                <a:r>
                  <a:rPr lang="ru-RU" sz="1400" b="1" dirty="0" err="1">
                    <a:latin typeface="Arial" pitchFamily="34" charset="0"/>
                    <a:cs typeface="Arial" pitchFamily="34" charset="0"/>
                  </a:rPr>
                  <a:t>Brent</a:t>
                </a:r>
                <a:endParaRPr lang="ru-RU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3347689" y="2949714"/>
                <a:ext cx="5545531" cy="574610"/>
              </a:xfrm>
              <a:custGeom>
                <a:avLst/>
                <a:gdLst>
                  <a:gd name="connsiteX0" fmla="*/ 133049 w 798276"/>
                  <a:gd name="connsiteY0" fmla="*/ 0 h 5391959"/>
                  <a:gd name="connsiteX1" fmla="*/ 665227 w 798276"/>
                  <a:gd name="connsiteY1" fmla="*/ 0 h 5391959"/>
                  <a:gd name="connsiteX2" fmla="*/ 759307 w 798276"/>
                  <a:gd name="connsiteY2" fmla="*/ 38969 h 5391959"/>
                  <a:gd name="connsiteX3" fmla="*/ 798276 w 798276"/>
                  <a:gd name="connsiteY3" fmla="*/ 133049 h 5391959"/>
                  <a:gd name="connsiteX4" fmla="*/ 798276 w 798276"/>
                  <a:gd name="connsiteY4" fmla="*/ 5391959 h 5391959"/>
                  <a:gd name="connsiteX5" fmla="*/ 798276 w 798276"/>
                  <a:gd name="connsiteY5" fmla="*/ 5391959 h 5391959"/>
                  <a:gd name="connsiteX6" fmla="*/ 798276 w 798276"/>
                  <a:gd name="connsiteY6" fmla="*/ 5391959 h 5391959"/>
                  <a:gd name="connsiteX7" fmla="*/ 0 w 798276"/>
                  <a:gd name="connsiteY7" fmla="*/ 5391959 h 5391959"/>
                  <a:gd name="connsiteX8" fmla="*/ 0 w 798276"/>
                  <a:gd name="connsiteY8" fmla="*/ 5391959 h 5391959"/>
                  <a:gd name="connsiteX9" fmla="*/ 0 w 798276"/>
                  <a:gd name="connsiteY9" fmla="*/ 5391959 h 5391959"/>
                  <a:gd name="connsiteX10" fmla="*/ 0 w 798276"/>
                  <a:gd name="connsiteY10" fmla="*/ 133049 h 5391959"/>
                  <a:gd name="connsiteX11" fmla="*/ 38969 w 798276"/>
                  <a:gd name="connsiteY11" fmla="*/ 38969 h 5391959"/>
                  <a:gd name="connsiteX12" fmla="*/ 133049 w 798276"/>
                  <a:gd name="connsiteY12" fmla="*/ 0 h 539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8276" h="5391959">
                    <a:moveTo>
                      <a:pt x="798276" y="898682"/>
                    </a:moveTo>
                    <a:lnTo>
                      <a:pt x="798276" y="4493277"/>
                    </a:lnTo>
                    <a:cubicBezTo>
                      <a:pt x="798276" y="4731623"/>
                      <a:pt x="796201" y="4960201"/>
                      <a:pt x="792507" y="5128740"/>
                    </a:cubicBezTo>
                    <a:cubicBezTo>
                      <a:pt x="788812" y="5297278"/>
                      <a:pt x="783802" y="5391956"/>
                      <a:pt x="778578" y="5391956"/>
                    </a:cubicBez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78578" y="3"/>
                    </a:lnTo>
                    <a:cubicBezTo>
                      <a:pt x="783802" y="3"/>
                      <a:pt x="788812" y="94688"/>
                      <a:pt x="792507" y="263219"/>
                    </a:cubicBezTo>
                    <a:cubicBezTo>
                      <a:pt x="796201" y="431758"/>
                      <a:pt x="798276" y="660336"/>
                      <a:pt x="798276" y="8986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0" rIns="0" bIns="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ru-RU" sz="1400" b="1" dirty="0">
                    <a:latin typeface="Arial" pitchFamily="34" charset="0"/>
                    <a:cs typeface="Arial" pitchFamily="34" charset="0"/>
                  </a:rPr>
                  <a:t>темпы </a:t>
                </a:r>
                <a:r>
                  <a:rPr lang="ru-RU" sz="1400" b="1" dirty="0">
                    <a:latin typeface="Arial" pitchFamily="34" charset="0"/>
                    <a:cs typeface="Arial" pitchFamily="34" charset="0"/>
                  </a:rPr>
                  <a:t>развития мировой экономики</a:t>
                </a:r>
                <a:endParaRPr lang="ru-RU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3347689" y="3713526"/>
                <a:ext cx="5545531" cy="812862"/>
              </a:xfrm>
              <a:custGeom>
                <a:avLst/>
                <a:gdLst>
                  <a:gd name="connsiteX0" fmla="*/ 133049 w 798276"/>
                  <a:gd name="connsiteY0" fmla="*/ 0 h 5391959"/>
                  <a:gd name="connsiteX1" fmla="*/ 665227 w 798276"/>
                  <a:gd name="connsiteY1" fmla="*/ 0 h 5391959"/>
                  <a:gd name="connsiteX2" fmla="*/ 759307 w 798276"/>
                  <a:gd name="connsiteY2" fmla="*/ 38969 h 5391959"/>
                  <a:gd name="connsiteX3" fmla="*/ 798276 w 798276"/>
                  <a:gd name="connsiteY3" fmla="*/ 133049 h 5391959"/>
                  <a:gd name="connsiteX4" fmla="*/ 798276 w 798276"/>
                  <a:gd name="connsiteY4" fmla="*/ 5391959 h 5391959"/>
                  <a:gd name="connsiteX5" fmla="*/ 798276 w 798276"/>
                  <a:gd name="connsiteY5" fmla="*/ 5391959 h 5391959"/>
                  <a:gd name="connsiteX6" fmla="*/ 798276 w 798276"/>
                  <a:gd name="connsiteY6" fmla="*/ 5391959 h 5391959"/>
                  <a:gd name="connsiteX7" fmla="*/ 0 w 798276"/>
                  <a:gd name="connsiteY7" fmla="*/ 5391959 h 5391959"/>
                  <a:gd name="connsiteX8" fmla="*/ 0 w 798276"/>
                  <a:gd name="connsiteY8" fmla="*/ 5391959 h 5391959"/>
                  <a:gd name="connsiteX9" fmla="*/ 0 w 798276"/>
                  <a:gd name="connsiteY9" fmla="*/ 5391959 h 5391959"/>
                  <a:gd name="connsiteX10" fmla="*/ 0 w 798276"/>
                  <a:gd name="connsiteY10" fmla="*/ 133049 h 5391959"/>
                  <a:gd name="connsiteX11" fmla="*/ 38969 w 798276"/>
                  <a:gd name="connsiteY11" fmla="*/ 38969 h 5391959"/>
                  <a:gd name="connsiteX12" fmla="*/ 133049 w 798276"/>
                  <a:gd name="connsiteY12" fmla="*/ 0 h 539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8276" h="5391959">
                    <a:moveTo>
                      <a:pt x="798276" y="898682"/>
                    </a:moveTo>
                    <a:lnTo>
                      <a:pt x="798276" y="4493277"/>
                    </a:lnTo>
                    <a:cubicBezTo>
                      <a:pt x="798276" y="4731623"/>
                      <a:pt x="796201" y="4960201"/>
                      <a:pt x="792507" y="5128740"/>
                    </a:cubicBezTo>
                    <a:cubicBezTo>
                      <a:pt x="788812" y="5297278"/>
                      <a:pt x="783802" y="5391956"/>
                      <a:pt x="778578" y="5391956"/>
                    </a:cubicBez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539195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78578" y="3"/>
                    </a:lnTo>
                    <a:cubicBezTo>
                      <a:pt x="783802" y="3"/>
                      <a:pt x="788812" y="94688"/>
                      <a:pt x="792507" y="263219"/>
                    </a:cubicBezTo>
                    <a:cubicBezTo>
                      <a:pt x="796201" y="431758"/>
                      <a:pt x="798276" y="660336"/>
                      <a:pt x="798276" y="8986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0" rIns="0" bIns="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ru-RU" sz="1400" b="1" dirty="0">
                    <a:latin typeface="Arial" pitchFamily="34" charset="0"/>
                    <a:cs typeface="Arial" pitchFamily="34" charset="0"/>
                  </a:rPr>
                  <a:t>курс </a:t>
                </a:r>
                <a:r>
                  <a:rPr lang="ru-RU" sz="1400" b="1" dirty="0">
                    <a:latin typeface="Arial" pitchFamily="34" charset="0"/>
                    <a:cs typeface="Arial" pitchFamily="34" charset="0"/>
                  </a:rPr>
                  <a:t>национальных валют к доллару США и (или) евро</a:t>
                </a:r>
              </a:p>
            </p:txBody>
          </p:sp>
        </p:grpSp>
        <p:grpSp>
          <p:nvGrpSpPr>
            <p:cNvPr id="26633" name="Группа 28"/>
            <p:cNvGrpSpPr>
              <a:grpSpLocks/>
            </p:cNvGrpSpPr>
            <p:nvPr/>
          </p:nvGrpSpPr>
          <p:grpSpPr bwMode="auto">
            <a:xfrm>
              <a:off x="78969" y="980728"/>
              <a:ext cx="388575" cy="432000"/>
              <a:chOff x="4801394" y="1965472"/>
              <a:chExt cx="432048" cy="422898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4801394" y="2100041"/>
                <a:ext cx="317742" cy="2890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5" name="Полилиния 24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6634" name="Группа 28"/>
            <p:cNvGrpSpPr>
              <a:grpSpLocks/>
            </p:cNvGrpSpPr>
            <p:nvPr/>
          </p:nvGrpSpPr>
          <p:grpSpPr bwMode="auto">
            <a:xfrm>
              <a:off x="107552" y="2204864"/>
              <a:ext cx="359992" cy="412872"/>
              <a:chOff x="4801394" y="1965472"/>
              <a:chExt cx="432048" cy="42289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4801387" y="2101032"/>
                <a:ext cx="316295" cy="2877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3" name="Полилиния 22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0" name="Полилиния 9"/>
            <p:cNvSpPr/>
            <p:nvPr/>
          </p:nvSpPr>
          <p:spPr>
            <a:xfrm>
              <a:off x="539377" y="2348321"/>
              <a:ext cx="8065071" cy="468242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Определена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необходимость совместной разработки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основных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ориентиров макроэкономической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политики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636" name="Группа 10"/>
            <p:cNvGrpSpPr>
              <a:grpSpLocks/>
            </p:cNvGrpSpPr>
            <p:nvPr/>
          </p:nvGrpSpPr>
          <p:grpSpPr bwMode="auto">
            <a:xfrm>
              <a:off x="683568" y="2996952"/>
              <a:ext cx="7920880" cy="2232248"/>
              <a:chOff x="683568" y="3429000"/>
              <a:chExt cx="7920880" cy="2232248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683850" y="3429559"/>
                <a:ext cx="7920598" cy="431735"/>
              </a:xfrm>
              <a:custGeom>
                <a:avLst/>
                <a:gdLst>
                  <a:gd name="connsiteX0" fmla="*/ 0 w 1746119"/>
                  <a:gd name="connsiteY0" fmla="*/ 0 h 841494"/>
                  <a:gd name="connsiteX1" fmla="*/ 1746119 w 1746119"/>
                  <a:gd name="connsiteY1" fmla="*/ 0 h 841494"/>
                  <a:gd name="connsiteX2" fmla="*/ 1746119 w 1746119"/>
                  <a:gd name="connsiteY2" fmla="*/ 841494 h 841494"/>
                  <a:gd name="connsiteX3" fmla="*/ 0 w 1746119"/>
                  <a:gd name="connsiteY3" fmla="*/ 841494 h 841494"/>
                  <a:gd name="connsiteX4" fmla="*/ 0 w 1746119"/>
                  <a:gd name="connsiteY4" fmla="*/ 0 h 84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19" h="841494">
                    <a:moveTo>
                      <a:pt x="0" y="0"/>
                    </a:moveTo>
                    <a:lnTo>
                      <a:pt x="1746119" y="0"/>
                    </a:lnTo>
                    <a:lnTo>
                      <a:pt x="1746119" y="841494"/>
                    </a:lnTo>
                    <a:lnTo>
                      <a:pt x="0" y="8414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19" tIns="0" rIns="0" bIns="-1" spcCol="1270" anchor="ctr"/>
              <a:lstStyle/>
              <a:p>
                <a:pPr defTabSz="10223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Определение 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ориентиров по последовательному сужению согласованных интервалов и подготовки официальных прогнозов в сопоставимых условиях</a:t>
                </a: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683850" y="3861294"/>
                <a:ext cx="7920598" cy="504749"/>
              </a:xfrm>
              <a:custGeom>
                <a:avLst/>
                <a:gdLst>
                  <a:gd name="connsiteX0" fmla="*/ 0 w 1746119"/>
                  <a:gd name="connsiteY0" fmla="*/ 0 h 841494"/>
                  <a:gd name="connsiteX1" fmla="*/ 1746119 w 1746119"/>
                  <a:gd name="connsiteY1" fmla="*/ 0 h 841494"/>
                  <a:gd name="connsiteX2" fmla="*/ 1746119 w 1746119"/>
                  <a:gd name="connsiteY2" fmla="*/ 841494 h 841494"/>
                  <a:gd name="connsiteX3" fmla="*/ 0 w 1746119"/>
                  <a:gd name="connsiteY3" fmla="*/ 841494 h 841494"/>
                  <a:gd name="connsiteX4" fmla="*/ 0 w 1746119"/>
                  <a:gd name="connsiteY4" fmla="*/ 0 h 84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19" h="841494">
                    <a:moveTo>
                      <a:pt x="0" y="0"/>
                    </a:moveTo>
                    <a:lnTo>
                      <a:pt x="1746119" y="0"/>
                    </a:lnTo>
                    <a:lnTo>
                      <a:pt x="1746119" y="841494"/>
                    </a:lnTo>
                    <a:lnTo>
                      <a:pt x="0" y="8414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19" tIns="0" rIns="0" bIns="-1" spcCol="1270" anchor="ctr"/>
              <a:lstStyle/>
              <a:p>
                <a:pPr defTabSz="10223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Разработка основных 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ориентиров макроэкономической политики 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в системе 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стратегического прогнозирования на национальном 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уровне</a:t>
                </a:r>
                <a:endParaRPr lang="ru-RU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683850" y="4293029"/>
                <a:ext cx="7920598" cy="720617"/>
              </a:xfrm>
              <a:custGeom>
                <a:avLst/>
                <a:gdLst>
                  <a:gd name="connsiteX0" fmla="*/ 0 w 1746119"/>
                  <a:gd name="connsiteY0" fmla="*/ 0 h 841494"/>
                  <a:gd name="connsiteX1" fmla="*/ 1746119 w 1746119"/>
                  <a:gd name="connsiteY1" fmla="*/ 0 h 841494"/>
                  <a:gd name="connsiteX2" fmla="*/ 1746119 w 1746119"/>
                  <a:gd name="connsiteY2" fmla="*/ 841494 h 841494"/>
                  <a:gd name="connsiteX3" fmla="*/ 0 w 1746119"/>
                  <a:gd name="connsiteY3" fmla="*/ 841494 h 841494"/>
                  <a:gd name="connsiteX4" fmla="*/ 0 w 1746119"/>
                  <a:gd name="connsiteY4" fmla="*/ 0 h 84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19" h="841494">
                    <a:moveTo>
                      <a:pt x="0" y="0"/>
                    </a:moveTo>
                    <a:lnTo>
                      <a:pt x="1746119" y="0"/>
                    </a:lnTo>
                    <a:lnTo>
                      <a:pt x="1746119" y="841494"/>
                    </a:lnTo>
                    <a:lnTo>
                      <a:pt x="0" y="8414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19" tIns="0" rIns="0" bIns="-1" spcCol="1270" anchor="ctr"/>
              <a:lstStyle/>
              <a:p>
                <a:pPr defTabSz="10223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Последовательное 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расширение показателей, характеризующих устойчивость экономического развития, а также состояние отдельных сфер экономики (финансовый сектор, реальный сектор)</a:t>
                </a: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683850" y="5013645"/>
                <a:ext cx="7920598" cy="647603"/>
              </a:xfrm>
              <a:custGeom>
                <a:avLst/>
                <a:gdLst>
                  <a:gd name="connsiteX0" fmla="*/ 0 w 1746119"/>
                  <a:gd name="connsiteY0" fmla="*/ 0 h 841494"/>
                  <a:gd name="connsiteX1" fmla="*/ 1746119 w 1746119"/>
                  <a:gd name="connsiteY1" fmla="*/ 0 h 841494"/>
                  <a:gd name="connsiteX2" fmla="*/ 1746119 w 1746119"/>
                  <a:gd name="connsiteY2" fmla="*/ 841494 h 841494"/>
                  <a:gd name="connsiteX3" fmla="*/ 0 w 1746119"/>
                  <a:gd name="connsiteY3" fmla="*/ 841494 h 841494"/>
                  <a:gd name="connsiteX4" fmla="*/ 0 w 1746119"/>
                  <a:gd name="connsiteY4" fmla="*/ 0 h 84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19" h="841494">
                    <a:moveTo>
                      <a:pt x="0" y="0"/>
                    </a:moveTo>
                    <a:lnTo>
                      <a:pt x="1746119" y="0"/>
                    </a:lnTo>
                    <a:lnTo>
                      <a:pt x="1746119" y="841494"/>
                    </a:lnTo>
                    <a:lnTo>
                      <a:pt x="0" y="8414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19" tIns="0" rIns="0" bIns="-1" spcCol="1270" anchor="ctr"/>
              <a:lstStyle/>
              <a:p>
                <a:pPr defTabSz="10223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Формирование 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собственных оценок экономического развития и позиции комиссии по мерам государственной политики, направленным на минимизацию рисов в экономиках Сторон, и минимизации негативного влияния экономик друг на друга</a:t>
                </a:r>
              </a:p>
            </p:txBody>
          </p:sp>
        </p:grpSp>
        <p:sp>
          <p:nvSpPr>
            <p:cNvPr id="12" name="Полилиния 11"/>
            <p:cNvSpPr/>
            <p:nvPr/>
          </p:nvSpPr>
          <p:spPr>
            <a:xfrm>
              <a:off x="178989" y="116632"/>
              <a:ext cx="7056937" cy="792043"/>
            </a:xfrm>
            <a:custGeom>
              <a:avLst/>
              <a:gdLst>
                <a:gd name="connsiteX0" fmla="*/ 0 w 3032976"/>
                <a:gd name="connsiteY0" fmla="*/ 166311 h 997845"/>
                <a:gd name="connsiteX1" fmla="*/ 48712 w 3032976"/>
                <a:gd name="connsiteY1" fmla="*/ 48711 h 997845"/>
                <a:gd name="connsiteX2" fmla="*/ 166312 w 3032976"/>
                <a:gd name="connsiteY2" fmla="*/ 0 h 997845"/>
                <a:gd name="connsiteX3" fmla="*/ 2866665 w 3032976"/>
                <a:gd name="connsiteY3" fmla="*/ 0 h 997845"/>
                <a:gd name="connsiteX4" fmla="*/ 2984265 w 3032976"/>
                <a:gd name="connsiteY4" fmla="*/ 48712 h 997845"/>
                <a:gd name="connsiteX5" fmla="*/ 3032976 w 3032976"/>
                <a:gd name="connsiteY5" fmla="*/ 166312 h 997845"/>
                <a:gd name="connsiteX6" fmla="*/ 3032976 w 3032976"/>
                <a:gd name="connsiteY6" fmla="*/ 831534 h 997845"/>
                <a:gd name="connsiteX7" fmla="*/ 2984265 w 3032976"/>
                <a:gd name="connsiteY7" fmla="*/ 949134 h 997845"/>
                <a:gd name="connsiteX8" fmla="*/ 2866665 w 3032976"/>
                <a:gd name="connsiteY8" fmla="*/ 997845 h 997845"/>
                <a:gd name="connsiteX9" fmla="*/ 166311 w 3032976"/>
                <a:gd name="connsiteY9" fmla="*/ 997845 h 997845"/>
                <a:gd name="connsiteX10" fmla="*/ 48711 w 3032976"/>
                <a:gd name="connsiteY10" fmla="*/ 949134 h 997845"/>
                <a:gd name="connsiteX11" fmla="*/ 0 w 3032976"/>
                <a:gd name="connsiteY11" fmla="*/ 831534 h 997845"/>
                <a:gd name="connsiteX12" fmla="*/ 0 w 3032976"/>
                <a:gd name="connsiteY12" fmla="*/ 166311 h 99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2976" h="997845">
                  <a:moveTo>
                    <a:pt x="0" y="166311"/>
                  </a:moveTo>
                  <a:cubicBezTo>
                    <a:pt x="0" y="122203"/>
                    <a:pt x="17522" y="79901"/>
                    <a:pt x="48712" y="48711"/>
                  </a:cubicBezTo>
                  <a:cubicBezTo>
                    <a:pt x="79901" y="17522"/>
                    <a:pt x="122203" y="0"/>
                    <a:pt x="166312" y="0"/>
                  </a:cubicBezTo>
                  <a:lnTo>
                    <a:pt x="2866665" y="0"/>
                  </a:lnTo>
                  <a:cubicBezTo>
                    <a:pt x="2910773" y="0"/>
                    <a:pt x="2953075" y="17522"/>
                    <a:pt x="2984265" y="48712"/>
                  </a:cubicBezTo>
                  <a:cubicBezTo>
                    <a:pt x="3015454" y="79901"/>
                    <a:pt x="3032976" y="122203"/>
                    <a:pt x="3032976" y="166312"/>
                  </a:cubicBezTo>
                  <a:lnTo>
                    <a:pt x="3032976" y="831534"/>
                  </a:lnTo>
                  <a:cubicBezTo>
                    <a:pt x="3032976" y="875642"/>
                    <a:pt x="3015454" y="917944"/>
                    <a:pt x="2984265" y="949134"/>
                  </a:cubicBezTo>
                  <a:cubicBezTo>
                    <a:pt x="2953076" y="980323"/>
                    <a:pt x="2910774" y="997845"/>
                    <a:pt x="2866665" y="997845"/>
                  </a:cubicBezTo>
                  <a:lnTo>
                    <a:pt x="166311" y="997845"/>
                  </a:lnTo>
                  <a:cubicBezTo>
                    <a:pt x="122203" y="997845"/>
                    <a:pt x="79901" y="980323"/>
                    <a:pt x="48711" y="949134"/>
                  </a:cubicBezTo>
                  <a:cubicBezTo>
                    <a:pt x="17522" y="917945"/>
                    <a:pt x="0" y="875643"/>
                    <a:pt x="0" y="831534"/>
                  </a:cubicBezTo>
                  <a:lnTo>
                    <a:pt x="0" y="1663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7291" tIns="83001" rIns="117291" bIns="83001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Формирование единых принципов функционирования экономики государств-членов ТС и ЕЭП и обеспечение их эффективного взаимодействия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26" name="Нижний колонтитул 29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17</a:t>
            </a:r>
          </a:p>
        </p:txBody>
      </p:sp>
      <p:pic>
        <p:nvPicPr>
          <p:cNvPr id="26627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924175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429000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933825"/>
            <a:ext cx="5048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586288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4"/>
          <p:cNvGrpSpPr>
            <a:grpSpLocks/>
          </p:cNvGrpSpPr>
          <p:nvPr/>
        </p:nvGrpSpPr>
        <p:grpSpPr bwMode="auto">
          <a:xfrm>
            <a:off x="34925" y="115888"/>
            <a:ext cx="8453438" cy="4249737"/>
            <a:chOff x="35496" y="116632"/>
            <a:chExt cx="8453471" cy="4248472"/>
          </a:xfrm>
        </p:grpSpPr>
        <p:sp>
          <p:nvSpPr>
            <p:cNvPr id="6" name="Полилиния 5"/>
            <p:cNvSpPr/>
            <p:nvPr/>
          </p:nvSpPr>
          <p:spPr>
            <a:xfrm>
              <a:off x="424436" y="1197397"/>
              <a:ext cx="8064531" cy="682422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Политическое решение о создании 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в 2015 году Евразийского экономического 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союза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654" name="Группа 28"/>
            <p:cNvGrpSpPr>
              <a:grpSpLocks/>
            </p:cNvGrpSpPr>
            <p:nvPr/>
          </p:nvGrpSpPr>
          <p:grpSpPr bwMode="auto">
            <a:xfrm>
              <a:off x="35496" y="1268760"/>
              <a:ext cx="388575" cy="412872"/>
              <a:chOff x="4801394" y="1965472"/>
              <a:chExt cx="432048" cy="422898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801394" y="2100449"/>
                <a:ext cx="317721" cy="28772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6" name="Полилиния 15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655" name="Группа 7"/>
            <p:cNvGrpSpPr>
              <a:grpSpLocks/>
            </p:cNvGrpSpPr>
            <p:nvPr/>
          </p:nvGrpSpPr>
          <p:grpSpPr bwMode="auto">
            <a:xfrm>
              <a:off x="539553" y="2276872"/>
              <a:ext cx="7894214" cy="2088232"/>
              <a:chOff x="566218" y="2996952"/>
              <a:chExt cx="7894214" cy="208823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566988" y="2996656"/>
                <a:ext cx="7893081" cy="1441021"/>
              </a:xfrm>
              <a:custGeom>
                <a:avLst/>
                <a:gdLst>
                  <a:gd name="connsiteX0" fmla="*/ 0 w 1746119"/>
                  <a:gd name="connsiteY0" fmla="*/ 0 h 841494"/>
                  <a:gd name="connsiteX1" fmla="*/ 1746119 w 1746119"/>
                  <a:gd name="connsiteY1" fmla="*/ 0 h 841494"/>
                  <a:gd name="connsiteX2" fmla="*/ 1746119 w 1746119"/>
                  <a:gd name="connsiteY2" fmla="*/ 841494 h 841494"/>
                  <a:gd name="connsiteX3" fmla="*/ 0 w 1746119"/>
                  <a:gd name="connsiteY3" fmla="*/ 841494 h 841494"/>
                  <a:gd name="connsiteX4" fmla="*/ 0 w 1746119"/>
                  <a:gd name="connsiteY4" fmla="*/ 0 h 84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19" h="841494">
                    <a:moveTo>
                      <a:pt x="0" y="0"/>
                    </a:moveTo>
                    <a:lnTo>
                      <a:pt x="1746119" y="0"/>
                    </a:lnTo>
                    <a:lnTo>
                      <a:pt x="1746119" y="841494"/>
                    </a:lnTo>
                    <a:lnTo>
                      <a:pt x="0" y="8414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19" tIns="0" rIns="0" bIns="-1" spcCol="1270" anchor="ctr"/>
              <a:lstStyle/>
              <a:p>
                <a:pPr defTabSz="10223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Системный 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документ, определяющий направление согласованного проведения реформ в секторах экономики, обеспечивающих эффективное функционирование общего рынка на основе анализа хода экономических реформ, обмена информацией и опытом по их проведению, а также исходя из приоритетов структурной политики – промышленной, аграрной, транспортной и инновационной</a:t>
                </a: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566988" y="4437677"/>
                <a:ext cx="7893081" cy="647507"/>
              </a:xfrm>
              <a:custGeom>
                <a:avLst/>
                <a:gdLst>
                  <a:gd name="connsiteX0" fmla="*/ 0 w 1746119"/>
                  <a:gd name="connsiteY0" fmla="*/ 0 h 841494"/>
                  <a:gd name="connsiteX1" fmla="*/ 1746119 w 1746119"/>
                  <a:gd name="connsiteY1" fmla="*/ 0 h 841494"/>
                  <a:gd name="connsiteX2" fmla="*/ 1746119 w 1746119"/>
                  <a:gd name="connsiteY2" fmla="*/ 841494 h 841494"/>
                  <a:gd name="connsiteX3" fmla="*/ 0 w 1746119"/>
                  <a:gd name="connsiteY3" fmla="*/ 841494 h 841494"/>
                  <a:gd name="connsiteX4" fmla="*/ 0 w 1746119"/>
                  <a:gd name="connsiteY4" fmla="*/ 0 h 84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19" h="841494">
                    <a:moveTo>
                      <a:pt x="0" y="0"/>
                    </a:moveTo>
                    <a:lnTo>
                      <a:pt x="1746119" y="0"/>
                    </a:lnTo>
                    <a:lnTo>
                      <a:pt x="1746119" y="841494"/>
                    </a:lnTo>
                    <a:lnTo>
                      <a:pt x="0" y="8414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8419" tIns="0" rIns="0" bIns="-1" spcCol="1270" anchor="ctr"/>
              <a:lstStyle/>
              <a:p>
                <a:pPr defTabSz="10223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Проведение </a:t>
                </a:r>
                <a:r>
                  <a:rPr lang="ru-RU" sz="1400" b="1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исследований по определению стратегии взаимодействия и совместного развития взаимосвязанных и взаимодополняемых секторов экономики в рамках интеграционного объединения</a:t>
                </a:r>
              </a:p>
            </p:txBody>
          </p:sp>
        </p:grpSp>
        <p:sp>
          <p:nvSpPr>
            <p:cNvPr id="9" name="Полилиния 8"/>
            <p:cNvSpPr/>
            <p:nvPr/>
          </p:nvSpPr>
          <p:spPr>
            <a:xfrm>
              <a:off x="251397" y="116632"/>
              <a:ext cx="7056466" cy="936346"/>
            </a:xfrm>
            <a:custGeom>
              <a:avLst/>
              <a:gdLst>
                <a:gd name="connsiteX0" fmla="*/ 0 w 3032976"/>
                <a:gd name="connsiteY0" fmla="*/ 166311 h 997845"/>
                <a:gd name="connsiteX1" fmla="*/ 48712 w 3032976"/>
                <a:gd name="connsiteY1" fmla="*/ 48711 h 997845"/>
                <a:gd name="connsiteX2" fmla="*/ 166312 w 3032976"/>
                <a:gd name="connsiteY2" fmla="*/ 0 h 997845"/>
                <a:gd name="connsiteX3" fmla="*/ 2866665 w 3032976"/>
                <a:gd name="connsiteY3" fmla="*/ 0 h 997845"/>
                <a:gd name="connsiteX4" fmla="*/ 2984265 w 3032976"/>
                <a:gd name="connsiteY4" fmla="*/ 48712 h 997845"/>
                <a:gd name="connsiteX5" fmla="*/ 3032976 w 3032976"/>
                <a:gd name="connsiteY5" fmla="*/ 166312 h 997845"/>
                <a:gd name="connsiteX6" fmla="*/ 3032976 w 3032976"/>
                <a:gd name="connsiteY6" fmla="*/ 831534 h 997845"/>
                <a:gd name="connsiteX7" fmla="*/ 2984265 w 3032976"/>
                <a:gd name="connsiteY7" fmla="*/ 949134 h 997845"/>
                <a:gd name="connsiteX8" fmla="*/ 2866665 w 3032976"/>
                <a:gd name="connsiteY8" fmla="*/ 997845 h 997845"/>
                <a:gd name="connsiteX9" fmla="*/ 166311 w 3032976"/>
                <a:gd name="connsiteY9" fmla="*/ 997845 h 997845"/>
                <a:gd name="connsiteX10" fmla="*/ 48711 w 3032976"/>
                <a:gd name="connsiteY10" fmla="*/ 949134 h 997845"/>
                <a:gd name="connsiteX11" fmla="*/ 0 w 3032976"/>
                <a:gd name="connsiteY11" fmla="*/ 831534 h 997845"/>
                <a:gd name="connsiteX12" fmla="*/ 0 w 3032976"/>
                <a:gd name="connsiteY12" fmla="*/ 166311 h 99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2976" h="997845">
                  <a:moveTo>
                    <a:pt x="0" y="166311"/>
                  </a:moveTo>
                  <a:cubicBezTo>
                    <a:pt x="0" y="122203"/>
                    <a:pt x="17522" y="79901"/>
                    <a:pt x="48712" y="48711"/>
                  </a:cubicBezTo>
                  <a:cubicBezTo>
                    <a:pt x="79901" y="17522"/>
                    <a:pt x="122203" y="0"/>
                    <a:pt x="166312" y="0"/>
                  </a:cubicBezTo>
                  <a:lnTo>
                    <a:pt x="2866665" y="0"/>
                  </a:lnTo>
                  <a:cubicBezTo>
                    <a:pt x="2910773" y="0"/>
                    <a:pt x="2953075" y="17522"/>
                    <a:pt x="2984265" y="48712"/>
                  </a:cubicBezTo>
                  <a:cubicBezTo>
                    <a:pt x="3015454" y="79901"/>
                    <a:pt x="3032976" y="122203"/>
                    <a:pt x="3032976" y="166312"/>
                  </a:cubicBezTo>
                  <a:lnTo>
                    <a:pt x="3032976" y="831534"/>
                  </a:lnTo>
                  <a:cubicBezTo>
                    <a:pt x="3032976" y="875642"/>
                    <a:pt x="3015454" y="917944"/>
                    <a:pt x="2984265" y="949134"/>
                  </a:cubicBezTo>
                  <a:cubicBezTo>
                    <a:pt x="2953076" y="980323"/>
                    <a:pt x="2910774" y="997845"/>
                    <a:pt x="2866665" y="997845"/>
                  </a:cubicBezTo>
                  <a:lnTo>
                    <a:pt x="166311" y="997845"/>
                  </a:lnTo>
                  <a:cubicBezTo>
                    <a:pt x="122203" y="997845"/>
                    <a:pt x="79901" y="980323"/>
                    <a:pt x="48711" y="949134"/>
                  </a:cubicBezTo>
                  <a:cubicBezTo>
                    <a:pt x="17522" y="917945"/>
                    <a:pt x="0" y="875643"/>
                    <a:pt x="0" y="831534"/>
                  </a:cubicBezTo>
                  <a:lnTo>
                    <a:pt x="0" y="1663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7291" tIns="83001" rIns="117291" bIns="83001" spcCol="1270" anchor="ctr"/>
            <a:lstStyle/>
            <a:p>
              <a:pPr defTabSz="8001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Создание экономических условий для обеспечения нового качества экономического роста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650" name="Нижний колонтитул 17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18</a:t>
            </a:r>
          </a:p>
        </p:txBody>
      </p:sp>
      <p:pic>
        <p:nvPicPr>
          <p:cNvPr id="27651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492375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Users\Zhadan.EEC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716338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30</a:t>
            </a:r>
          </a:p>
        </p:txBody>
      </p:sp>
      <p:pic>
        <p:nvPicPr>
          <p:cNvPr id="28674" name="Picture 2" descr="C:\Users\Zhadan.EEC\Desktop\scroll-st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8313" y="1720850"/>
            <a:ext cx="3743325" cy="4186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Правительствам Республики Беларусь, Республики Казахстан, Российской Федерации и Евразийской экономической комиссии рассмотреть направления дальнейшего развития интеграционных процессов, и в частности: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Завершение формирования единого рынка товаров, услуг, капиталов и рабочей силы, включая полную ликвидацию оставшихся барьеров на пути их свободного перемещения;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Обеспечение гармонизации законодательства в целях эффективного функционирования Евразийского экономического союза;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63688" y="1028792"/>
            <a:ext cx="1296144" cy="6480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7225" y="0"/>
            <a:ext cx="4645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916488" y="1676400"/>
            <a:ext cx="3744912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Проведение в ключевых областях экономики согласованной, а при необходимости единой политики;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Формирование интегрированной инфраструктуры во всех сферах экономики;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Учреждение Евразийского экономического союза как международной организации, наделенной необходимой 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правосубъектностью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Реализацию других мер, необходимых для эффективного функционирования Евразийского экономического союза.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Члены Высшего Евразийского экономического совета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3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203575" y="3644900"/>
            <a:ext cx="17463" cy="1282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651500" y="2565400"/>
            <a:ext cx="33338" cy="2362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812088" y="1916113"/>
            <a:ext cx="33337" cy="30114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35038" y="4927600"/>
            <a:ext cx="820896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849313" y="1484313"/>
            <a:ext cx="8186737" cy="3302000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323850" y="3925888"/>
            <a:ext cx="935038" cy="504825"/>
          </a:xfrm>
          <a:custGeom>
            <a:avLst/>
            <a:gdLst>
              <a:gd name="connsiteX0" fmla="*/ 0 w 1746119"/>
              <a:gd name="connsiteY0" fmla="*/ 0 h 841494"/>
              <a:gd name="connsiteX1" fmla="*/ 1746119 w 1746119"/>
              <a:gd name="connsiteY1" fmla="*/ 0 h 841494"/>
              <a:gd name="connsiteX2" fmla="*/ 1746119 w 1746119"/>
              <a:gd name="connsiteY2" fmla="*/ 841494 h 841494"/>
              <a:gd name="connsiteX3" fmla="*/ 0 w 1746119"/>
              <a:gd name="connsiteY3" fmla="*/ 841494 h 841494"/>
              <a:gd name="connsiteX4" fmla="*/ 0 w 1746119"/>
              <a:gd name="connsiteY4" fmla="*/ 0 h 8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119" h="841494">
                <a:moveTo>
                  <a:pt x="0" y="0"/>
                </a:moveTo>
                <a:lnTo>
                  <a:pt x="1746119" y="0"/>
                </a:lnTo>
                <a:lnTo>
                  <a:pt x="1746119" y="841494"/>
                </a:lnTo>
                <a:lnTo>
                  <a:pt x="0" y="84149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8419" tIns="0" rIns="0" bIns="-1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ТС</a:t>
            </a:r>
            <a:endParaRPr lang="ru-RU" sz="24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700338" y="2781300"/>
            <a:ext cx="935037" cy="503238"/>
          </a:xfrm>
          <a:custGeom>
            <a:avLst/>
            <a:gdLst>
              <a:gd name="connsiteX0" fmla="*/ 0 w 1746119"/>
              <a:gd name="connsiteY0" fmla="*/ 0 h 841494"/>
              <a:gd name="connsiteX1" fmla="*/ 1746119 w 1746119"/>
              <a:gd name="connsiteY1" fmla="*/ 0 h 841494"/>
              <a:gd name="connsiteX2" fmla="*/ 1746119 w 1746119"/>
              <a:gd name="connsiteY2" fmla="*/ 841494 h 841494"/>
              <a:gd name="connsiteX3" fmla="*/ 0 w 1746119"/>
              <a:gd name="connsiteY3" fmla="*/ 841494 h 841494"/>
              <a:gd name="connsiteX4" fmla="*/ 0 w 1746119"/>
              <a:gd name="connsiteY4" fmla="*/ 0 h 8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119" h="841494">
                <a:moveTo>
                  <a:pt x="0" y="0"/>
                </a:moveTo>
                <a:lnTo>
                  <a:pt x="1746119" y="0"/>
                </a:lnTo>
                <a:lnTo>
                  <a:pt x="1746119" y="841494"/>
                </a:lnTo>
                <a:lnTo>
                  <a:pt x="0" y="84149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8419" tIns="0" rIns="0" bIns="-1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ЕЭП</a:t>
            </a:r>
            <a:endParaRPr lang="ru-RU" sz="24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013325" y="1557338"/>
            <a:ext cx="1143000" cy="503237"/>
          </a:xfrm>
          <a:custGeom>
            <a:avLst/>
            <a:gdLst>
              <a:gd name="connsiteX0" fmla="*/ 0 w 1746119"/>
              <a:gd name="connsiteY0" fmla="*/ 0 h 841494"/>
              <a:gd name="connsiteX1" fmla="*/ 1746119 w 1746119"/>
              <a:gd name="connsiteY1" fmla="*/ 0 h 841494"/>
              <a:gd name="connsiteX2" fmla="*/ 1746119 w 1746119"/>
              <a:gd name="connsiteY2" fmla="*/ 841494 h 841494"/>
              <a:gd name="connsiteX3" fmla="*/ 0 w 1746119"/>
              <a:gd name="connsiteY3" fmla="*/ 841494 h 841494"/>
              <a:gd name="connsiteX4" fmla="*/ 0 w 1746119"/>
              <a:gd name="connsiteY4" fmla="*/ 0 h 8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119" h="841494">
                <a:moveTo>
                  <a:pt x="0" y="0"/>
                </a:moveTo>
                <a:lnTo>
                  <a:pt x="1746119" y="0"/>
                </a:lnTo>
                <a:lnTo>
                  <a:pt x="1746119" y="841494"/>
                </a:lnTo>
                <a:lnTo>
                  <a:pt x="0" y="84149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8419" tIns="0" rIns="0" bIns="-1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ЕАЭС</a:t>
            </a:r>
            <a:endParaRPr lang="ru-RU" sz="24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0"/>
            <a:ext cx="9144000" cy="571500"/>
          </a:xfrm>
          <a:prstGeom prst="roundRect">
            <a:avLst>
              <a:gd name="adj" fmla="val 2603"/>
            </a:avLst>
          </a:prstGeom>
          <a:gradFill flip="none" rotWithShape="1">
            <a:gsLst>
              <a:gs pos="0">
                <a:schemeClr val="accent1">
                  <a:shade val="15000"/>
                  <a:satMod val="180000"/>
                  <a:alpha val="66000"/>
                </a:schemeClr>
              </a:gs>
              <a:gs pos="50000">
                <a:schemeClr val="accent1">
                  <a:shade val="45000"/>
                  <a:satMod val="170000"/>
                  <a:alpha val="73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66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Траектория интеграционного движения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79388" y="5092700"/>
            <a:ext cx="1368425" cy="503238"/>
          </a:xfrm>
          <a:custGeom>
            <a:avLst/>
            <a:gdLst>
              <a:gd name="connsiteX0" fmla="*/ 0 w 1746119"/>
              <a:gd name="connsiteY0" fmla="*/ 0 h 841494"/>
              <a:gd name="connsiteX1" fmla="*/ 1746119 w 1746119"/>
              <a:gd name="connsiteY1" fmla="*/ 0 h 841494"/>
              <a:gd name="connsiteX2" fmla="*/ 1746119 w 1746119"/>
              <a:gd name="connsiteY2" fmla="*/ 841494 h 841494"/>
              <a:gd name="connsiteX3" fmla="*/ 0 w 1746119"/>
              <a:gd name="connsiteY3" fmla="*/ 841494 h 841494"/>
              <a:gd name="connsiteX4" fmla="*/ 0 w 1746119"/>
              <a:gd name="connsiteY4" fmla="*/ 0 h 8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119" h="841494">
                <a:moveTo>
                  <a:pt x="0" y="0"/>
                </a:moveTo>
                <a:lnTo>
                  <a:pt x="1746119" y="0"/>
                </a:lnTo>
                <a:lnTo>
                  <a:pt x="1746119" y="841494"/>
                </a:lnTo>
                <a:lnTo>
                  <a:pt x="0" y="84149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8419" tIns="0" rIns="0" bIns="-1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2010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555875" y="5092700"/>
            <a:ext cx="1368425" cy="503238"/>
          </a:xfrm>
          <a:custGeom>
            <a:avLst/>
            <a:gdLst>
              <a:gd name="connsiteX0" fmla="*/ 0 w 1746119"/>
              <a:gd name="connsiteY0" fmla="*/ 0 h 841494"/>
              <a:gd name="connsiteX1" fmla="*/ 1746119 w 1746119"/>
              <a:gd name="connsiteY1" fmla="*/ 0 h 841494"/>
              <a:gd name="connsiteX2" fmla="*/ 1746119 w 1746119"/>
              <a:gd name="connsiteY2" fmla="*/ 841494 h 841494"/>
              <a:gd name="connsiteX3" fmla="*/ 0 w 1746119"/>
              <a:gd name="connsiteY3" fmla="*/ 841494 h 841494"/>
              <a:gd name="connsiteX4" fmla="*/ 0 w 1746119"/>
              <a:gd name="connsiteY4" fmla="*/ 0 h 8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119" h="841494">
                <a:moveTo>
                  <a:pt x="0" y="0"/>
                </a:moveTo>
                <a:lnTo>
                  <a:pt x="1746119" y="0"/>
                </a:lnTo>
                <a:lnTo>
                  <a:pt x="1746119" y="841494"/>
                </a:lnTo>
                <a:lnTo>
                  <a:pt x="0" y="84149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8419" tIns="0" rIns="0" bIns="-1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2012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933950" y="5092700"/>
            <a:ext cx="1511300" cy="503238"/>
          </a:xfrm>
          <a:custGeom>
            <a:avLst/>
            <a:gdLst>
              <a:gd name="connsiteX0" fmla="*/ 0 w 1746119"/>
              <a:gd name="connsiteY0" fmla="*/ 0 h 841494"/>
              <a:gd name="connsiteX1" fmla="*/ 1746119 w 1746119"/>
              <a:gd name="connsiteY1" fmla="*/ 0 h 841494"/>
              <a:gd name="connsiteX2" fmla="*/ 1746119 w 1746119"/>
              <a:gd name="connsiteY2" fmla="*/ 841494 h 841494"/>
              <a:gd name="connsiteX3" fmla="*/ 0 w 1746119"/>
              <a:gd name="connsiteY3" fmla="*/ 841494 h 841494"/>
              <a:gd name="connsiteX4" fmla="*/ 0 w 1746119"/>
              <a:gd name="connsiteY4" fmla="*/ 0 h 8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119" h="841494">
                <a:moveTo>
                  <a:pt x="0" y="0"/>
                </a:moveTo>
                <a:lnTo>
                  <a:pt x="1746119" y="0"/>
                </a:lnTo>
                <a:lnTo>
                  <a:pt x="1746119" y="841494"/>
                </a:lnTo>
                <a:lnTo>
                  <a:pt x="0" y="84149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8419" tIns="0" rIns="0" bIns="-1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2015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092950" y="5092700"/>
            <a:ext cx="1568450" cy="503238"/>
          </a:xfrm>
          <a:custGeom>
            <a:avLst/>
            <a:gdLst>
              <a:gd name="connsiteX0" fmla="*/ 0 w 1746119"/>
              <a:gd name="connsiteY0" fmla="*/ 0 h 841494"/>
              <a:gd name="connsiteX1" fmla="*/ 1746119 w 1746119"/>
              <a:gd name="connsiteY1" fmla="*/ 0 h 841494"/>
              <a:gd name="connsiteX2" fmla="*/ 1746119 w 1746119"/>
              <a:gd name="connsiteY2" fmla="*/ 841494 h 841494"/>
              <a:gd name="connsiteX3" fmla="*/ 0 w 1746119"/>
              <a:gd name="connsiteY3" fmla="*/ 841494 h 841494"/>
              <a:gd name="connsiteX4" fmla="*/ 0 w 1746119"/>
              <a:gd name="connsiteY4" fmla="*/ 0 h 84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119" h="841494">
                <a:moveTo>
                  <a:pt x="0" y="0"/>
                </a:moveTo>
                <a:lnTo>
                  <a:pt x="1746119" y="0"/>
                </a:lnTo>
                <a:lnTo>
                  <a:pt x="1746119" y="841494"/>
                </a:lnTo>
                <a:lnTo>
                  <a:pt x="0" y="841494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8419" tIns="0" rIns="0" bIns="-1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20…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5375" name="Рисунок 18" descr="1024px-Common_Economic_Space_of_Belarus_Russia_Kazakhstan_(borders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439102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Рисунок 19" descr="1024px-Common_Economic_Space_of_Belarus_Russia_Kazakhstan_(borders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57563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Рисунок 20" descr="1024px-Common_Economic_Space_of_Belarus_Russia_Kazakhstan_(borders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838" y="213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Рисунок 21" descr="1024px-Common_Economic_Space_of_Belarus_Russia_Kazakhstan_(borders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035050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9" name="Группа 22"/>
          <p:cNvGrpSpPr>
            <a:grpSpLocks/>
          </p:cNvGrpSpPr>
          <p:nvPr/>
        </p:nvGrpSpPr>
        <p:grpSpPr bwMode="auto">
          <a:xfrm>
            <a:off x="6635750" y="692150"/>
            <a:ext cx="2400300" cy="2717800"/>
            <a:chOff x="-828600" y="44624"/>
            <a:chExt cx="2088232" cy="942631"/>
          </a:xfrm>
        </p:grpSpPr>
        <p:sp>
          <p:nvSpPr>
            <p:cNvPr id="24" name="Полилиния 23"/>
            <p:cNvSpPr/>
            <p:nvPr/>
          </p:nvSpPr>
          <p:spPr>
            <a:xfrm>
              <a:off x="-828600" y="44624"/>
              <a:ext cx="2088232" cy="118380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Евразийский</a:t>
              </a:r>
              <a:endParaRPr lang="ru-RU" sz="24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-347975" y="812714"/>
              <a:ext cx="1153224" cy="174541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Союз</a:t>
              </a:r>
              <a:endParaRPr lang="ru-RU" sz="24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4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11188" y="692150"/>
            <a:ext cx="8207375" cy="2160588"/>
          </a:xfrm>
          <a:prstGeom prst="triangle">
            <a:avLst>
              <a:gd name="adj" fmla="val 50109"/>
            </a:avLst>
          </a:prstGeom>
          <a:solidFill>
            <a:schemeClr val="bg1">
              <a:alpha val="84000"/>
            </a:schemeClr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spc="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ЕВРАЗИЙСКИЙ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spc="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spc="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СОЮЗ</a:t>
            </a:r>
            <a:endParaRPr lang="ru-RU" sz="2700" b="1" spc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31913" y="2924175"/>
            <a:ext cx="2071687" cy="1944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Создание интегрированных рынков товаров, услуг, капиталов, рабочей силы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46475" y="2924175"/>
            <a:ext cx="1889125" cy="1944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Создание интегрированной инфраструктуры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64188" y="2924175"/>
            <a:ext cx="2247900" cy="1944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Осуществление принципов национального режима во всех сферах для экономических операторов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2413" y="5832475"/>
            <a:ext cx="8712200" cy="692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Реализация «четырех свобод»</a:t>
            </a:r>
            <a:endParaRPr lang="ru-RU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0"/>
            <a:ext cx="9144000" cy="571500"/>
          </a:xfrm>
          <a:prstGeom prst="roundRect">
            <a:avLst>
              <a:gd name="adj" fmla="val 2603"/>
            </a:avLst>
          </a:prstGeom>
          <a:gradFill flip="none" rotWithShape="1">
            <a:gsLst>
              <a:gs pos="0">
                <a:schemeClr val="accent1">
                  <a:shade val="15000"/>
                  <a:satMod val="180000"/>
                  <a:alpha val="66000"/>
                </a:schemeClr>
              </a:gs>
              <a:gs pos="50000">
                <a:schemeClr val="accent1">
                  <a:shade val="45000"/>
                  <a:satMod val="170000"/>
                  <a:alpha val="73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66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ЕАЭС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4989513"/>
            <a:ext cx="8516937" cy="7429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16393" name="Picture 2" descr="C:\Users\Zhadan.EEC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79346">
            <a:off x="454025" y="1758950"/>
            <a:ext cx="45386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" descr="C:\Users\Zhadan.EEC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2897">
            <a:off x="4514850" y="1770063"/>
            <a:ext cx="45386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" descr="C:\Users\Zhadan.EEC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25" y="2852738"/>
            <a:ext cx="8362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6888" y="549275"/>
            <a:ext cx="86518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4"/>
          <p:cNvGrpSpPr>
            <a:grpSpLocks/>
          </p:cNvGrpSpPr>
          <p:nvPr/>
        </p:nvGrpSpPr>
        <p:grpSpPr bwMode="auto">
          <a:xfrm>
            <a:off x="0" y="0"/>
            <a:ext cx="9324975" cy="5867400"/>
            <a:chOff x="0" y="0"/>
            <a:chExt cx="9324528" cy="5867982"/>
          </a:xfrm>
        </p:grpSpPr>
        <p:sp>
          <p:nvSpPr>
            <p:cNvPr id="6" name="Полилиния 5"/>
            <p:cNvSpPr/>
            <p:nvPr/>
          </p:nvSpPr>
          <p:spPr>
            <a:xfrm>
              <a:off x="214303" y="3789739"/>
              <a:ext cx="7957756" cy="692219"/>
            </a:xfrm>
            <a:custGeom>
              <a:avLst/>
              <a:gdLst>
                <a:gd name="connsiteX0" fmla="*/ 0 w 3649067"/>
                <a:gd name="connsiteY0" fmla="*/ 0 h 671897"/>
                <a:gd name="connsiteX1" fmla="*/ 3649067 w 3649067"/>
                <a:gd name="connsiteY1" fmla="*/ 0 h 671897"/>
                <a:gd name="connsiteX2" fmla="*/ 3649067 w 3649067"/>
                <a:gd name="connsiteY2" fmla="*/ 671897 h 671897"/>
                <a:gd name="connsiteX3" fmla="*/ 0 w 3649067"/>
                <a:gd name="connsiteY3" fmla="*/ 671897 h 671897"/>
                <a:gd name="connsiteX4" fmla="*/ 0 w 3649067"/>
                <a:gd name="connsiteY4" fmla="*/ 0 h 6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067" h="671897">
                  <a:moveTo>
                    <a:pt x="0" y="0"/>
                  </a:moveTo>
                  <a:lnTo>
                    <a:pt x="3649067" y="0"/>
                  </a:lnTo>
                  <a:lnTo>
                    <a:pt x="3649067" y="671897"/>
                  </a:lnTo>
                  <a:lnTo>
                    <a:pt x="0" y="671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Ограничения сохраняются на отдельных товарных рынках и в определенных сферах регулирования; сохраняется институт </a:t>
              </a:r>
              <a:r>
                <a:rPr lang="ru-RU" sz="1600" b="1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спецэкспортеров</a:t>
              </a: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55614" y="1214558"/>
              <a:ext cx="4101903" cy="571557"/>
            </a:xfrm>
            <a:custGeom>
              <a:avLst/>
              <a:gdLst>
                <a:gd name="connsiteX0" fmla="*/ 0 w 3649067"/>
                <a:gd name="connsiteY0" fmla="*/ 0 h 671897"/>
                <a:gd name="connsiteX1" fmla="*/ 3649067 w 3649067"/>
                <a:gd name="connsiteY1" fmla="*/ 0 h 671897"/>
                <a:gd name="connsiteX2" fmla="*/ 3649067 w 3649067"/>
                <a:gd name="connsiteY2" fmla="*/ 671897 h 671897"/>
                <a:gd name="connsiteX3" fmla="*/ 0 w 3649067"/>
                <a:gd name="connsiteY3" fmla="*/ 671897 h 671897"/>
                <a:gd name="connsiteX4" fmla="*/ 0 w 3649067"/>
                <a:gd name="connsiteY4" fmla="*/ 0 h 6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067" h="671897">
                  <a:moveTo>
                    <a:pt x="0" y="0"/>
                  </a:moveTo>
                  <a:lnTo>
                    <a:pt x="3649067" y="0"/>
                  </a:lnTo>
                  <a:lnTo>
                    <a:pt x="3649067" y="671897"/>
                  </a:lnTo>
                  <a:lnTo>
                    <a:pt x="0" y="671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отменены таможенные пошлины 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сборы во взаимной торговле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414" name="Группа 28"/>
            <p:cNvGrpSpPr>
              <a:grpSpLocks/>
            </p:cNvGrpSpPr>
            <p:nvPr/>
          </p:nvGrpSpPr>
          <p:grpSpPr bwMode="auto">
            <a:xfrm>
              <a:off x="250797" y="1214422"/>
              <a:ext cx="392113" cy="384175"/>
              <a:chOff x="4801394" y="1965472"/>
              <a:chExt cx="432048" cy="422898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801412" y="2100193"/>
                <a:ext cx="316587" cy="2883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5" name="Полилиния 34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" name="Полилиния 8"/>
            <p:cNvSpPr/>
            <p:nvPr/>
          </p:nvSpPr>
          <p:spPr>
            <a:xfrm>
              <a:off x="676243" y="2357672"/>
              <a:ext cx="4759097" cy="819231"/>
            </a:xfrm>
            <a:custGeom>
              <a:avLst/>
              <a:gdLst>
                <a:gd name="connsiteX0" fmla="*/ 0 w 3649067"/>
                <a:gd name="connsiteY0" fmla="*/ 0 h 671897"/>
                <a:gd name="connsiteX1" fmla="*/ 3649067 w 3649067"/>
                <a:gd name="connsiteY1" fmla="*/ 0 h 671897"/>
                <a:gd name="connsiteX2" fmla="*/ 3649067 w 3649067"/>
                <a:gd name="connsiteY2" fmla="*/ 671897 h 671897"/>
                <a:gd name="connsiteX3" fmla="*/ 0 w 3649067"/>
                <a:gd name="connsiteY3" fmla="*/ 671897 h 671897"/>
                <a:gd name="connsiteX4" fmla="*/ 0 w 3649067"/>
                <a:gd name="connsiteY4" fmla="*/ 0 h 6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067" h="671897">
                  <a:moveTo>
                    <a:pt x="0" y="0"/>
                  </a:moveTo>
                  <a:lnTo>
                    <a:pt x="3649067" y="0"/>
                  </a:lnTo>
                  <a:lnTo>
                    <a:pt x="3649067" y="671897"/>
                  </a:lnTo>
                  <a:lnTo>
                    <a:pt x="0" y="671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снимаются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технические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барьеры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во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взаимной торговле с принятием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единых технических регламентов ТС</a:t>
              </a:r>
            </a:p>
          </p:txBody>
        </p:sp>
        <p:grpSp>
          <p:nvGrpSpPr>
            <p:cNvPr id="17416" name="Группа 28"/>
            <p:cNvGrpSpPr>
              <a:grpSpLocks/>
            </p:cNvGrpSpPr>
            <p:nvPr/>
          </p:nvGrpSpPr>
          <p:grpSpPr bwMode="auto">
            <a:xfrm>
              <a:off x="250797" y="2428868"/>
              <a:ext cx="392113" cy="384175"/>
              <a:chOff x="4801394" y="1965472"/>
              <a:chExt cx="432048" cy="422898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801412" y="2100317"/>
                <a:ext cx="316587" cy="2883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3" name="Полилиния 32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" name="Полилиния 10"/>
            <p:cNvSpPr/>
            <p:nvPr/>
          </p:nvSpPr>
          <p:spPr>
            <a:xfrm>
              <a:off x="628620" y="4429564"/>
              <a:ext cx="4514634" cy="384213"/>
            </a:xfrm>
            <a:custGeom>
              <a:avLst/>
              <a:gdLst>
                <a:gd name="connsiteX0" fmla="*/ 0 w 8136903"/>
                <a:gd name="connsiteY0" fmla="*/ 119664 h 717972"/>
                <a:gd name="connsiteX1" fmla="*/ 35049 w 8136903"/>
                <a:gd name="connsiteY1" fmla="*/ 35049 h 717972"/>
                <a:gd name="connsiteX2" fmla="*/ 119664 w 8136903"/>
                <a:gd name="connsiteY2" fmla="*/ 0 h 717972"/>
                <a:gd name="connsiteX3" fmla="*/ 8017239 w 8136903"/>
                <a:gd name="connsiteY3" fmla="*/ 0 h 717972"/>
                <a:gd name="connsiteX4" fmla="*/ 8101854 w 8136903"/>
                <a:gd name="connsiteY4" fmla="*/ 35049 h 717972"/>
                <a:gd name="connsiteX5" fmla="*/ 8136903 w 8136903"/>
                <a:gd name="connsiteY5" fmla="*/ 119664 h 717972"/>
                <a:gd name="connsiteX6" fmla="*/ 8136903 w 8136903"/>
                <a:gd name="connsiteY6" fmla="*/ 598308 h 717972"/>
                <a:gd name="connsiteX7" fmla="*/ 8101854 w 8136903"/>
                <a:gd name="connsiteY7" fmla="*/ 682923 h 717972"/>
                <a:gd name="connsiteX8" fmla="*/ 8017239 w 8136903"/>
                <a:gd name="connsiteY8" fmla="*/ 717972 h 717972"/>
                <a:gd name="connsiteX9" fmla="*/ 119664 w 8136903"/>
                <a:gd name="connsiteY9" fmla="*/ 717972 h 717972"/>
                <a:gd name="connsiteX10" fmla="*/ 35049 w 8136903"/>
                <a:gd name="connsiteY10" fmla="*/ 682923 h 717972"/>
                <a:gd name="connsiteX11" fmla="*/ 0 w 8136903"/>
                <a:gd name="connsiteY11" fmla="*/ 598308 h 717972"/>
                <a:gd name="connsiteX12" fmla="*/ 0 w 8136903"/>
                <a:gd name="connsiteY12" fmla="*/ 119664 h 71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36903" h="717972">
                  <a:moveTo>
                    <a:pt x="0" y="119664"/>
                  </a:moveTo>
                  <a:cubicBezTo>
                    <a:pt x="0" y="87927"/>
                    <a:pt x="12608" y="57490"/>
                    <a:pt x="35049" y="35049"/>
                  </a:cubicBezTo>
                  <a:cubicBezTo>
                    <a:pt x="57490" y="12608"/>
                    <a:pt x="87927" y="0"/>
                    <a:pt x="119664" y="0"/>
                  </a:cubicBezTo>
                  <a:lnTo>
                    <a:pt x="8017239" y="0"/>
                  </a:lnTo>
                  <a:cubicBezTo>
                    <a:pt x="8048976" y="0"/>
                    <a:pt x="8079413" y="12608"/>
                    <a:pt x="8101854" y="35049"/>
                  </a:cubicBezTo>
                  <a:cubicBezTo>
                    <a:pt x="8124295" y="57490"/>
                    <a:pt x="8136903" y="87927"/>
                    <a:pt x="8136903" y="119664"/>
                  </a:cubicBezTo>
                  <a:lnTo>
                    <a:pt x="8136903" y="598308"/>
                  </a:lnTo>
                  <a:cubicBezTo>
                    <a:pt x="8136903" y="630045"/>
                    <a:pt x="8124296" y="660482"/>
                    <a:pt x="8101854" y="682923"/>
                  </a:cubicBezTo>
                  <a:cubicBezTo>
                    <a:pt x="8079413" y="705364"/>
                    <a:pt x="8048976" y="717972"/>
                    <a:pt x="8017239" y="717972"/>
                  </a:cubicBezTo>
                  <a:lnTo>
                    <a:pt x="119664" y="717972"/>
                  </a:lnTo>
                  <a:cubicBezTo>
                    <a:pt x="87927" y="717972"/>
                    <a:pt x="57490" y="705365"/>
                    <a:pt x="35049" y="682923"/>
                  </a:cubicBezTo>
                  <a:cubicBezTo>
                    <a:pt x="12608" y="660482"/>
                    <a:pt x="0" y="630045"/>
                    <a:pt x="0" y="598308"/>
                  </a:cubicBezTo>
                  <a:lnTo>
                    <a:pt x="0" y="119664"/>
                  </a:lnTo>
                  <a:close/>
                </a:path>
              </a:pathLst>
            </a:custGeom>
            <a:solidFill>
              <a:schemeClr val="bg1">
                <a:alpha val="84000"/>
              </a:schemeClr>
            </a:solidFill>
            <a:effectLst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1249" tIns="111249" rIns="111249" bIns="111249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Рынок лекарственных средств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15920" y="5064627"/>
              <a:ext cx="5670278" cy="508050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effectLst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1249" tIns="111249" rIns="111249" bIns="111249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Обращение товаров с «советскими» брендами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52432" y="4715343"/>
              <a:ext cx="4276520" cy="506463"/>
            </a:xfrm>
            <a:custGeom>
              <a:avLst/>
              <a:gdLst>
                <a:gd name="connsiteX0" fmla="*/ 0 w 8136903"/>
                <a:gd name="connsiteY0" fmla="*/ 119664 h 717972"/>
                <a:gd name="connsiteX1" fmla="*/ 35049 w 8136903"/>
                <a:gd name="connsiteY1" fmla="*/ 35049 h 717972"/>
                <a:gd name="connsiteX2" fmla="*/ 119664 w 8136903"/>
                <a:gd name="connsiteY2" fmla="*/ 0 h 717972"/>
                <a:gd name="connsiteX3" fmla="*/ 8017239 w 8136903"/>
                <a:gd name="connsiteY3" fmla="*/ 0 h 717972"/>
                <a:gd name="connsiteX4" fmla="*/ 8101854 w 8136903"/>
                <a:gd name="connsiteY4" fmla="*/ 35049 h 717972"/>
                <a:gd name="connsiteX5" fmla="*/ 8136903 w 8136903"/>
                <a:gd name="connsiteY5" fmla="*/ 119664 h 717972"/>
                <a:gd name="connsiteX6" fmla="*/ 8136903 w 8136903"/>
                <a:gd name="connsiteY6" fmla="*/ 598308 h 717972"/>
                <a:gd name="connsiteX7" fmla="*/ 8101854 w 8136903"/>
                <a:gd name="connsiteY7" fmla="*/ 682923 h 717972"/>
                <a:gd name="connsiteX8" fmla="*/ 8017239 w 8136903"/>
                <a:gd name="connsiteY8" fmla="*/ 717972 h 717972"/>
                <a:gd name="connsiteX9" fmla="*/ 119664 w 8136903"/>
                <a:gd name="connsiteY9" fmla="*/ 717972 h 717972"/>
                <a:gd name="connsiteX10" fmla="*/ 35049 w 8136903"/>
                <a:gd name="connsiteY10" fmla="*/ 682923 h 717972"/>
                <a:gd name="connsiteX11" fmla="*/ 0 w 8136903"/>
                <a:gd name="connsiteY11" fmla="*/ 598308 h 717972"/>
                <a:gd name="connsiteX12" fmla="*/ 0 w 8136903"/>
                <a:gd name="connsiteY12" fmla="*/ 119664 h 71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36903" h="717972">
                  <a:moveTo>
                    <a:pt x="0" y="119664"/>
                  </a:moveTo>
                  <a:cubicBezTo>
                    <a:pt x="0" y="87927"/>
                    <a:pt x="12608" y="57490"/>
                    <a:pt x="35049" y="35049"/>
                  </a:cubicBezTo>
                  <a:cubicBezTo>
                    <a:pt x="57490" y="12608"/>
                    <a:pt x="87927" y="0"/>
                    <a:pt x="119664" y="0"/>
                  </a:cubicBezTo>
                  <a:lnTo>
                    <a:pt x="8017239" y="0"/>
                  </a:lnTo>
                  <a:cubicBezTo>
                    <a:pt x="8048976" y="0"/>
                    <a:pt x="8079413" y="12608"/>
                    <a:pt x="8101854" y="35049"/>
                  </a:cubicBezTo>
                  <a:cubicBezTo>
                    <a:pt x="8124295" y="57490"/>
                    <a:pt x="8136903" y="87927"/>
                    <a:pt x="8136903" y="119664"/>
                  </a:cubicBezTo>
                  <a:lnTo>
                    <a:pt x="8136903" y="598308"/>
                  </a:lnTo>
                  <a:cubicBezTo>
                    <a:pt x="8136903" y="630045"/>
                    <a:pt x="8124296" y="660482"/>
                    <a:pt x="8101854" y="682923"/>
                  </a:cubicBezTo>
                  <a:cubicBezTo>
                    <a:pt x="8079413" y="705364"/>
                    <a:pt x="8048976" y="717972"/>
                    <a:pt x="8017239" y="717972"/>
                  </a:cubicBezTo>
                  <a:lnTo>
                    <a:pt x="119664" y="717972"/>
                  </a:lnTo>
                  <a:cubicBezTo>
                    <a:pt x="87927" y="717972"/>
                    <a:pt x="57490" y="705365"/>
                    <a:pt x="35049" y="682923"/>
                  </a:cubicBezTo>
                  <a:cubicBezTo>
                    <a:pt x="12608" y="660482"/>
                    <a:pt x="0" y="630045"/>
                    <a:pt x="0" y="598308"/>
                  </a:cubicBezTo>
                  <a:lnTo>
                    <a:pt x="0" y="119664"/>
                  </a:lnTo>
                  <a:close/>
                </a:path>
              </a:pathLst>
            </a:custGeom>
            <a:solidFill>
              <a:schemeClr val="bg1">
                <a:alpha val="84000"/>
              </a:schemeClr>
            </a:solidFill>
            <a:effectLst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1249" tIns="111249" rIns="111249" bIns="111249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Рынок алкогольной продукции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3562" cy="571557"/>
            </a:xfrm>
            <a:prstGeom prst="roundRect">
              <a:avLst>
                <a:gd name="adj" fmla="val 2603"/>
              </a:avLst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66000"/>
                  </a:schemeClr>
                </a:gs>
                <a:gs pos="50000">
                  <a:schemeClr val="accent1">
                    <a:shade val="45000"/>
                    <a:satMod val="170000"/>
                    <a:alpha val="73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  <a:alpha val="66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  <a:alpha val="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Свобода движения товаров</a:t>
              </a:r>
              <a:endPara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83568" y="568060"/>
              <a:ext cx="5256584" cy="432048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ea typeface="Tahoma" pitchFamily="34" charset="0"/>
                  <a:cs typeface="Arial" pitchFamily="34" charset="0"/>
                </a:rPr>
                <a:t>Степень реализации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85767" y="3143562"/>
              <a:ext cx="4930539" cy="555680"/>
            </a:xfrm>
            <a:custGeom>
              <a:avLst/>
              <a:gdLst>
                <a:gd name="connsiteX0" fmla="*/ 0 w 3649067"/>
                <a:gd name="connsiteY0" fmla="*/ 0 h 671897"/>
                <a:gd name="connsiteX1" fmla="*/ 3649067 w 3649067"/>
                <a:gd name="connsiteY1" fmla="*/ 0 h 671897"/>
                <a:gd name="connsiteX2" fmla="*/ 3649067 w 3649067"/>
                <a:gd name="connsiteY2" fmla="*/ 671897 h 671897"/>
                <a:gd name="connsiteX3" fmla="*/ 0 w 3649067"/>
                <a:gd name="connsiteY3" fmla="*/ 671897 h 671897"/>
                <a:gd name="connsiteX4" fmla="*/ 0 w 3649067"/>
                <a:gd name="connsiteY4" fmla="*/ 0 h 6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067" h="671897">
                  <a:moveTo>
                    <a:pt x="0" y="0"/>
                  </a:moveTo>
                  <a:lnTo>
                    <a:pt x="3649067" y="0"/>
                  </a:lnTo>
                  <a:lnTo>
                    <a:pt x="3649067" y="671897"/>
                  </a:lnTo>
                  <a:lnTo>
                    <a:pt x="0" y="671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у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тверждено изображение единого знака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обращения продукции на рынке ТС</a:t>
              </a:r>
            </a:p>
          </p:txBody>
        </p:sp>
        <p:graphicFrame>
          <p:nvGraphicFramePr>
            <p:cNvPr id="17423" name="Диаграмма 16"/>
            <p:cNvGraphicFramePr>
              <a:graphicFrameLocks/>
            </p:cNvGraphicFramePr>
            <p:nvPr/>
          </p:nvGraphicFramePr>
          <p:xfrm>
            <a:off x="5438428" y="1419993"/>
            <a:ext cx="3408040" cy="2279736"/>
          </p:xfrm>
          <a:graphic>
            <a:graphicData uri="http://schemas.openxmlformats.org/presentationml/2006/ole">
              <p:oleObj spid="_x0000_s17423" r:id="rId3" imgW="3407959" imgH="2280102" progId="Excel.Chart.8">
                <p:embed/>
              </p:oleObj>
            </a:graphicData>
          </a:graphic>
        </p:graphicFrame>
        <p:sp>
          <p:nvSpPr>
            <p:cNvPr id="18" name="Полилиния 17"/>
            <p:cNvSpPr/>
            <p:nvPr/>
          </p:nvSpPr>
          <p:spPr>
            <a:xfrm>
              <a:off x="746089" y="1786115"/>
              <a:ext cx="4689250" cy="550917"/>
            </a:xfrm>
            <a:custGeom>
              <a:avLst/>
              <a:gdLst>
                <a:gd name="connsiteX0" fmla="*/ 0 w 3649067"/>
                <a:gd name="connsiteY0" fmla="*/ 0 h 671897"/>
                <a:gd name="connsiteX1" fmla="*/ 3649067 w 3649067"/>
                <a:gd name="connsiteY1" fmla="*/ 0 h 671897"/>
                <a:gd name="connsiteX2" fmla="*/ 3649067 w 3649067"/>
                <a:gd name="connsiteY2" fmla="*/ 671897 h 671897"/>
                <a:gd name="connsiteX3" fmla="*/ 0 w 3649067"/>
                <a:gd name="connsiteY3" fmla="*/ 671897 h 671897"/>
                <a:gd name="connsiteX4" fmla="*/ 0 w 3649067"/>
                <a:gd name="connsiteY4" fmla="*/ 0 h 6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067" h="671897">
                  <a:moveTo>
                    <a:pt x="0" y="0"/>
                  </a:moveTo>
                  <a:lnTo>
                    <a:pt x="3649067" y="0"/>
                  </a:lnTo>
                  <a:lnTo>
                    <a:pt x="3649067" y="671897"/>
                  </a:lnTo>
                  <a:lnTo>
                    <a:pt x="0" y="671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снят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таможенный контроль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на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внутренних границах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425" name="Группа 28"/>
            <p:cNvGrpSpPr>
              <a:grpSpLocks/>
            </p:cNvGrpSpPr>
            <p:nvPr/>
          </p:nvGrpSpPr>
          <p:grpSpPr bwMode="auto">
            <a:xfrm>
              <a:off x="250797" y="1857364"/>
              <a:ext cx="392113" cy="384175"/>
              <a:chOff x="4801394" y="1965472"/>
              <a:chExt cx="432048" cy="422898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4801412" y="2100259"/>
                <a:ext cx="316587" cy="2883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1" name="Полилиния 30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7426" name="Группа 28"/>
            <p:cNvGrpSpPr>
              <a:grpSpLocks/>
            </p:cNvGrpSpPr>
            <p:nvPr/>
          </p:nvGrpSpPr>
          <p:grpSpPr bwMode="auto">
            <a:xfrm>
              <a:off x="250797" y="3143248"/>
              <a:ext cx="392113" cy="384175"/>
              <a:chOff x="4801394" y="1965472"/>
              <a:chExt cx="432048" cy="422898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4801412" y="2100390"/>
                <a:ext cx="316587" cy="2883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9" name="Полилиния 28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" name="Полилиния 20"/>
            <p:cNvSpPr/>
            <p:nvPr/>
          </p:nvSpPr>
          <p:spPr>
            <a:xfrm>
              <a:off x="642907" y="5544100"/>
              <a:ext cx="4514634" cy="314356"/>
            </a:xfrm>
            <a:custGeom>
              <a:avLst/>
              <a:gdLst>
                <a:gd name="connsiteX0" fmla="*/ 0 w 8136903"/>
                <a:gd name="connsiteY0" fmla="*/ 119664 h 717972"/>
                <a:gd name="connsiteX1" fmla="*/ 35049 w 8136903"/>
                <a:gd name="connsiteY1" fmla="*/ 35049 h 717972"/>
                <a:gd name="connsiteX2" fmla="*/ 119664 w 8136903"/>
                <a:gd name="connsiteY2" fmla="*/ 0 h 717972"/>
                <a:gd name="connsiteX3" fmla="*/ 8017239 w 8136903"/>
                <a:gd name="connsiteY3" fmla="*/ 0 h 717972"/>
                <a:gd name="connsiteX4" fmla="*/ 8101854 w 8136903"/>
                <a:gd name="connsiteY4" fmla="*/ 35049 h 717972"/>
                <a:gd name="connsiteX5" fmla="*/ 8136903 w 8136903"/>
                <a:gd name="connsiteY5" fmla="*/ 119664 h 717972"/>
                <a:gd name="connsiteX6" fmla="*/ 8136903 w 8136903"/>
                <a:gd name="connsiteY6" fmla="*/ 598308 h 717972"/>
                <a:gd name="connsiteX7" fmla="*/ 8101854 w 8136903"/>
                <a:gd name="connsiteY7" fmla="*/ 682923 h 717972"/>
                <a:gd name="connsiteX8" fmla="*/ 8017239 w 8136903"/>
                <a:gd name="connsiteY8" fmla="*/ 717972 h 717972"/>
                <a:gd name="connsiteX9" fmla="*/ 119664 w 8136903"/>
                <a:gd name="connsiteY9" fmla="*/ 717972 h 717972"/>
                <a:gd name="connsiteX10" fmla="*/ 35049 w 8136903"/>
                <a:gd name="connsiteY10" fmla="*/ 682923 h 717972"/>
                <a:gd name="connsiteX11" fmla="*/ 0 w 8136903"/>
                <a:gd name="connsiteY11" fmla="*/ 598308 h 717972"/>
                <a:gd name="connsiteX12" fmla="*/ 0 w 8136903"/>
                <a:gd name="connsiteY12" fmla="*/ 119664 h 71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36903" h="717972">
                  <a:moveTo>
                    <a:pt x="0" y="119664"/>
                  </a:moveTo>
                  <a:cubicBezTo>
                    <a:pt x="0" y="87927"/>
                    <a:pt x="12608" y="57490"/>
                    <a:pt x="35049" y="35049"/>
                  </a:cubicBezTo>
                  <a:cubicBezTo>
                    <a:pt x="57490" y="12608"/>
                    <a:pt x="87927" y="0"/>
                    <a:pt x="119664" y="0"/>
                  </a:cubicBezTo>
                  <a:lnTo>
                    <a:pt x="8017239" y="0"/>
                  </a:lnTo>
                  <a:cubicBezTo>
                    <a:pt x="8048976" y="0"/>
                    <a:pt x="8079413" y="12608"/>
                    <a:pt x="8101854" y="35049"/>
                  </a:cubicBezTo>
                  <a:cubicBezTo>
                    <a:pt x="8124295" y="57490"/>
                    <a:pt x="8136903" y="87927"/>
                    <a:pt x="8136903" y="119664"/>
                  </a:cubicBezTo>
                  <a:lnTo>
                    <a:pt x="8136903" y="598308"/>
                  </a:lnTo>
                  <a:cubicBezTo>
                    <a:pt x="8136903" y="630045"/>
                    <a:pt x="8124296" y="660482"/>
                    <a:pt x="8101854" y="682923"/>
                  </a:cubicBezTo>
                  <a:cubicBezTo>
                    <a:pt x="8079413" y="705364"/>
                    <a:pt x="8048976" y="717972"/>
                    <a:pt x="8017239" y="717972"/>
                  </a:cubicBezTo>
                  <a:lnTo>
                    <a:pt x="119664" y="717972"/>
                  </a:lnTo>
                  <a:cubicBezTo>
                    <a:pt x="87927" y="717972"/>
                    <a:pt x="57490" y="705365"/>
                    <a:pt x="35049" y="682923"/>
                  </a:cubicBezTo>
                  <a:cubicBezTo>
                    <a:pt x="12608" y="660482"/>
                    <a:pt x="0" y="630045"/>
                    <a:pt x="0" y="598308"/>
                  </a:cubicBezTo>
                  <a:lnTo>
                    <a:pt x="0" y="119664"/>
                  </a:lnTo>
                  <a:close/>
                </a:path>
              </a:pathLst>
            </a:custGeom>
            <a:solidFill>
              <a:schemeClr val="bg1">
                <a:alpha val="84000"/>
              </a:schemeClr>
            </a:solidFill>
            <a:effectLst/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1249" tIns="111249" rIns="111249" bIns="111249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и другие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28" name="Picture 2" descr="C:\Users\Zhadan.EEC\Desktop\mail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7437" y="4480389"/>
              <a:ext cx="333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2" descr="C:\Users\Zhadan.EEC\Desktop\mail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7436" y="4823817"/>
              <a:ext cx="333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0" name="Picture 2" descr="C:\Users\Zhadan.EEC\Desktop\mail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185" y="5183857"/>
              <a:ext cx="333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2" descr="C:\Users\Zhadan.EEC\Desktop\mail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185" y="5534607"/>
              <a:ext cx="333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Минус 25"/>
            <p:cNvSpPr/>
            <p:nvPr/>
          </p:nvSpPr>
          <p:spPr>
            <a:xfrm>
              <a:off x="6084596" y="836696"/>
              <a:ext cx="3239932" cy="40961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6" name="Минус 35"/>
          <p:cNvSpPr/>
          <p:nvPr/>
        </p:nvSpPr>
        <p:spPr>
          <a:xfrm>
            <a:off x="-900113" y="836613"/>
            <a:ext cx="8567738" cy="409575"/>
          </a:xfrm>
          <a:prstGeom prst="mathMin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Нижний колонтитул 37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4"/>
          <p:cNvGrpSpPr>
            <a:grpSpLocks/>
          </p:cNvGrpSpPr>
          <p:nvPr/>
        </p:nvGrpSpPr>
        <p:grpSpPr bwMode="auto">
          <a:xfrm>
            <a:off x="0" y="0"/>
            <a:ext cx="9144000" cy="6237288"/>
            <a:chOff x="0" y="0"/>
            <a:chExt cx="9144000" cy="623731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571502"/>
            </a:xfrm>
            <a:prstGeom prst="roundRect">
              <a:avLst>
                <a:gd name="adj" fmla="val 2603"/>
              </a:avLst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66000"/>
                  </a:schemeClr>
                </a:gs>
                <a:gs pos="50000">
                  <a:schemeClr val="accent1">
                    <a:shade val="45000"/>
                    <a:satMod val="170000"/>
                    <a:alpha val="73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  <a:alpha val="66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  <a:alpha val="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Свобода движения услуг</a:t>
              </a:r>
              <a:endPara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436" name="Группа 28"/>
            <p:cNvGrpSpPr>
              <a:grpSpLocks/>
            </p:cNvGrpSpPr>
            <p:nvPr/>
          </p:nvGrpSpPr>
          <p:grpSpPr bwMode="auto">
            <a:xfrm>
              <a:off x="467544" y="1568762"/>
              <a:ext cx="367479" cy="360040"/>
              <a:chOff x="4801394" y="1965472"/>
              <a:chExt cx="432048" cy="422898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4802298" y="2099368"/>
                <a:ext cx="315427" cy="2890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5" name="Полилиния 24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437" name="Группа 28"/>
            <p:cNvGrpSpPr>
              <a:grpSpLocks/>
            </p:cNvGrpSpPr>
            <p:nvPr/>
          </p:nvGrpSpPr>
          <p:grpSpPr bwMode="auto">
            <a:xfrm>
              <a:off x="323528" y="1785926"/>
              <a:ext cx="367479" cy="360040"/>
              <a:chOff x="4801394" y="1965472"/>
              <a:chExt cx="432048" cy="42289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4801773" y="2099750"/>
                <a:ext cx="315428" cy="2890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3" name="Полилиния 22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438" name="Группа 28"/>
            <p:cNvGrpSpPr>
              <a:grpSpLocks/>
            </p:cNvGrpSpPr>
            <p:nvPr/>
          </p:nvGrpSpPr>
          <p:grpSpPr bwMode="auto">
            <a:xfrm>
              <a:off x="172073" y="1997390"/>
              <a:ext cx="367479" cy="360040"/>
              <a:chOff x="4801394" y="1965472"/>
              <a:chExt cx="432048" cy="422898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4800662" y="2099367"/>
                <a:ext cx="317294" cy="2890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1" name="Полилиния 20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0" name="Блок-схема: несколько документов 9"/>
            <p:cNvSpPr/>
            <p:nvPr/>
          </p:nvSpPr>
          <p:spPr>
            <a:xfrm>
              <a:off x="788988" y="1527181"/>
              <a:ext cx="4640262" cy="2116146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троительные, архитектурные услуги,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услуги </a:t>
              </a: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 области </a:t>
              </a: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рекламы, бухгалтерские услуги,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</a:t>
              </a: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слуги в области здравоохранения и социальной помощи, и т.д.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Блок-схема: несколько документов 10"/>
            <p:cNvSpPr/>
            <p:nvPr/>
          </p:nvSpPr>
          <p:spPr>
            <a:xfrm>
              <a:off x="731838" y="4149741"/>
              <a:ext cx="4483100" cy="2087571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аудиторских, юридических,  туристских, услуг с трудоустройством, патентных поверенных, нотариусов, охранных, банковских, страховых услуг, услуг автомобильного, водного, морского и воздушного  транспорта</a:t>
              </a:r>
            </a:p>
          </p:txBody>
        </p:sp>
        <p:graphicFrame>
          <p:nvGraphicFramePr>
            <p:cNvPr id="18441" name="Диаграмма 11"/>
            <p:cNvGraphicFramePr>
              <a:graphicFrameLocks/>
            </p:cNvGraphicFramePr>
            <p:nvPr/>
          </p:nvGraphicFramePr>
          <p:xfrm>
            <a:off x="6000760" y="1020735"/>
            <a:ext cx="2771368" cy="2214200"/>
          </p:xfrm>
          <a:graphic>
            <a:graphicData uri="http://schemas.openxmlformats.org/presentationml/2006/ole">
              <p:oleObj spid="_x0000_s18441" r:id="rId4" imgW="2773920" imgH="2219136" progId="Excel.Chart.8">
                <p:embed/>
              </p:oleObj>
            </a:graphicData>
          </a:graphic>
        </p:graphicFrame>
        <p:sp>
          <p:nvSpPr>
            <p:cNvPr id="18442" name="Прямоугольник 12"/>
            <p:cNvSpPr>
              <a:spLocks noChangeArrowheads="1"/>
            </p:cNvSpPr>
            <p:nvPr/>
          </p:nvSpPr>
          <p:spPr bwMode="auto">
            <a:xfrm>
              <a:off x="214282" y="1000108"/>
              <a:ext cx="57864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/>
                <a:t>Есть свобода движения в ряде отраслей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9388" y="3643327"/>
              <a:ext cx="7993062" cy="476252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Ограничения сохраняются в определенных сферах деятельности и в отношении отдельных услуг:</a:t>
              </a:r>
            </a:p>
          </p:txBody>
        </p:sp>
        <p:sp>
          <p:nvSpPr>
            <p:cNvPr id="18444" name="Прямоугольник 14"/>
            <p:cNvSpPr>
              <a:spLocks noChangeArrowheads="1"/>
            </p:cNvSpPr>
            <p:nvPr/>
          </p:nvSpPr>
          <p:spPr bwMode="auto">
            <a:xfrm>
              <a:off x="5857884" y="4149080"/>
              <a:ext cx="314327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/>
                <a:t>В либерализованных отраслях остаются барьеры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57158" y="548680"/>
              <a:ext cx="5282018" cy="432048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ea typeface="Tahoma" pitchFamily="34" charset="0"/>
                  <a:cs typeface="Arial" pitchFamily="34" charset="0"/>
                </a:rPr>
                <a:t>Степень реализации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18446" name="Picture 2" descr="C:\Users\Zhadan.EEC\Desktop\mail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6177" y="4149080"/>
              <a:ext cx="333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2" descr="C:\Users\Zhadan.EEC\Desktop\mail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72489" y="4247753"/>
              <a:ext cx="333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4" name="Нижний колонтитул 26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4"/>
          <p:cNvGrpSpPr>
            <a:grpSpLocks/>
          </p:cNvGrpSpPr>
          <p:nvPr/>
        </p:nvGrpSpPr>
        <p:grpSpPr bwMode="auto">
          <a:xfrm>
            <a:off x="0" y="0"/>
            <a:ext cx="9144000" cy="5589588"/>
            <a:chOff x="0" y="0"/>
            <a:chExt cx="9144000" cy="558924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571464"/>
            </a:xfrm>
            <a:prstGeom prst="roundRect">
              <a:avLst>
                <a:gd name="adj" fmla="val 2603"/>
              </a:avLst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66000"/>
                  </a:schemeClr>
                </a:gs>
                <a:gs pos="50000">
                  <a:schemeClr val="accent1">
                    <a:shade val="45000"/>
                    <a:satMod val="170000"/>
                    <a:alpha val="73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  <a:alpha val="66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  <a:alpha val="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Свобода движения капитала</a:t>
              </a:r>
              <a:endPara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84213" y="1277858"/>
              <a:ext cx="4491037" cy="2006475"/>
            </a:xfrm>
            <a:custGeom>
              <a:avLst/>
              <a:gdLst>
                <a:gd name="connsiteX0" fmla="*/ 0 w 3649067"/>
                <a:gd name="connsiteY0" fmla="*/ 0 h 671897"/>
                <a:gd name="connsiteX1" fmla="*/ 3649067 w 3649067"/>
                <a:gd name="connsiteY1" fmla="*/ 0 h 671897"/>
                <a:gd name="connsiteX2" fmla="*/ 3649067 w 3649067"/>
                <a:gd name="connsiteY2" fmla="*/ 671897 h 671897"/>
                <a:gd name="connsiteX3" fmla="*/ 0 w 3649067"/>
                <a:gd name="connsiteY3" fmla="*/ 671897 h 671897"/>
                <a:gd name="connsiteX4" fmla="*/ 0 w 3649067"/>
                <a:gd name="connsiteY4" fmla="*/ 0 h 6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067" h="671897">
                  <a:moveTo>
                    <a:pt x="0" y="0"/>
                  </a:moveTo>
                  <a:lnTo>
                    <a:pt x="3649067" y="0"/>
                  </a:lnTo>
                  <a:lnTo>
                    <a:pt x="3649067" y="671897"/>
                  </a:lnTo>
                  <a:lnTo>
                    <a:pt x="0" y="671897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Соглашением предусмотрена гармонизация законодательства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 банковской и страховой сфере,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 валютном рынке и рынке ценных бумаг</a:t>
              </a:r>
              <a:endPara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48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170" y="1765127"/>
              <a:ext cx="439737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/>
          </p:nvSpPr>
          <p:spPr>
            <a:xfrm>
              <a:off x="684213" y="4054223"/>
              <a:ext cx="4491037" cy="1535017"/>
            </a:xfrm>
            <a:custGeom>
              <a:avLst/>
              <a:gdLst>
                <a:gd name="connsiteX0" fmla="*/ 0 w 3649067"/>
                <a:gd name="connsiteY0" fmla="*/ 0 h 671897"/>
                <a:gd name="connsiteX1" fmla="*/ 3649067 w 3649067"/>
                <a:gd name="connsiteY1" fmla="*/ 0 h 671897"/>
                <a:gd name="connsiteX2" fmla="*/ 3649067 w 3649067"/>
                <a:gd name="connsiteY2" fmla="*/ 671897 h 671897"/>
                <a:gd name="connsiteX3" fmla="*/ 0 w 3649067"/>
                <a:gd name="connsiteY3" fmla="*/ 671897 h 671897"/>
                <a:gd name="connsiteX4" fmla="*/ 0 w 3649067"/>
                <a:gd name="connsiteY4" fmla="*/ 0 h 6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067" h="671897">
                  <a:moveTo>
                    <a:pt x="0" y="0"/>
                  </a:moveTo>
                  <a:lnTo>
                    <a:pt x="3649067" y="0"/>
                  </a:lnTo>
                  <a:lnTo>
                    <a:pt x="3649067" y="671897"/>
                  </a:lnTo>
                  <a:lnTo>
                    <a:pt x="0" y="671897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создание общего рынка капиталов;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 взаимное признание лицензий с 01 января 2020 года в  соответствующих секторах услуг</a:t>
              </a:r>
            </a:p>
          </p:txBody>
        </p:sp>
        <p:graphicFrame>
          <p:nvGraphicFramePr>
            <p:cNvPr id="20489" name="Диаграмма 9"/>
            <p:cNvGraphicFramePr>
              <a:graphicFrameLocks/>
            </p:cNvGraphicFramePr>
            <p:nvPr/>
          </p:nvGraphicFramePr>
          <p:xfrm>
            <a:off x="5282648" y="1176993"/>
            <a:ext cx="3571732" cy="2752074"/>
          </p:xfrm>
          <a:graphic>
            <a:graphicData uri="http://schemas.openxmlformats.org/presentationml/2006/ole">
              <p:oleObj spid="_x0000_s20489" r:id="rId4" imgW="3566469" imgH="2755631" progId="Excel.Chart.8">
                <p:embed/>
              </p:oleObj>
            </a:graphicData>
          </a:graphic>
        </p:graphicFrame>
        <p:sp>
          <p:nvSpPr>
            <p:cNvPr id="11" name="Полилиния 10"/>
            <p:cNvSpPr/>
            <p:nvPr/>
          </p:nvSpPr>
          <p:spPr>
            <a:xfrm>
              <a:off x="357158" y="620688"/>
              <a:ext cx="5943034" cy="432048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ea typeface="Tahoma" pitchFamily="34" charset="0"/>
                  <a:cs typeface="Arial" pitchFamily="34" charset="0"/>
                </a:rPr>
                <a:t>Степень реализации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0491" name="Picture 2" descr="C:\Users\Zhadan.EEC\Desktop\mail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512" y="4391769"/>
              <a:ext cx="333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Минус 13"/>
          <p:cNvSpPr/>
          <p:nvPr/>
        </p:nvSpPr>
        <p:spPr>
          <a:xfrm>
            <a:off x="-488950" y="930275"/>
            <a:ext cx="4845050" cy="411163"/>
          </a:xfrm>
          <a:prstGeom prst="mathMin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2771775" y="930275"/>
            <a:ext cx="7056438" cy="411163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4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4"/>
          <p:cNvGrpSpPr>
            <a:grpSpLocks/>
          </p:cNvGrpSpPr>
          <p:nvPr/>
        </p:nvGrpSpPr>
        <p:grpSpPr bwMode="auto">
          <a:xfrm>
            <a:off x="0" y="0"/>
            <a:ext cx="9251950" cy="6021388"/>
            <a:chOff x="0" y="0"/>
            <a:chExt cx="9252520" cy="6021288"/>
          </a:xfrm>
        </p:grpSpPr>
        <p:sp>
          <p:nvSpPr>
            <p:cNvPr id="6" name="Полилиния 5"/>
            <p:cNvSpPr/>
            <p:nvPr/>
          </p:nvSpPr>
          <p:spPr>
            <a:xfrm>
              <a:off x="682667" y="1052496"/>
              <a:ext cx="5329566" cy="1223942"/>
            </a:xfrm>
            <a:custGeom>
              <a:avLst/>
              <a:gdLst>
                <a:gd name="connsiteX0" fmla="*/ 0 w 3649067"/>
                <a:gd name="connsiteY0" fmla="*/ 0 h 671897"/>
                <a:gd name="connsiteX1" fmla="*/ 3649067 w 3649067"/>
                <a:gd name="connsiteY1" fmla="*/ 0 h 671897"/>
                <a:gd name="connsiteX2" fmla="*/ 3649067 w 3649067"/>
                <a:gd name="connsiteY2" fmla="*/ 671897 h 671897"/>
                <a:gd name="connsiteX3" fmla="*/ 0 w 3649067"/>
                <a:gd name="connsiteY3" fmla="*/ 671897 h 671897"/>
                <a:gd name="connsiteX4" fmla="*/ 0 w 3649067"/>
                <a:gd name="connsiteY4" fmla="*/ 0 h 6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067" h="671897">
                  <a:moveTo>
                    <a:pt x="0" y="0"/>
                  </a:moveTo>
                  <a:lnTo>
                    <a:pt x="3649067" y="0"/>
                  </a:lnTo>
                  <a:lnTo>
                    <a:pt x="3649067" y="671897"/>
                  </a:lnTo>
                  <a:lnTo>
                    <a:pt x="0" y="671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сняты ограничения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по допуску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на общий рынок труда граждан государств-членов ТС (отменено квотирование, обязательные разрешения на работу трудовым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мигрантам)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10" name="Группа 28"/>
            <p:cNvGrpSpPr>
              <a:grpSpLocks/>
            </p:cNvGrpSpPr>
            <p:nvPr/>
          </p:nvGrpSpPr>
          <p:grpSpPr bwMode="auto">
            <a:xfrm>
              <a:off x="179512" y="1124744"/>
              <a:ext cx="432000" cy="432048"/>
              <a:chOff x="4801394" y="1965472"/>
              <a:chExt cx="432048" cy="422898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4801281" y="2101415"/>
                <a:ext cx="315967" cy="2874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1" name="Полилиния 20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" name="Скругленный прямоугольник 7"/>
            <p:cNvSpPr/>
            <p:nvPr/>
          </p:nvSpPr>
          <p:spPr>
            <a:xfrm>
              <a:off x="714419" y="3860736"/>
              <a:ext cx="7242621" cy="11398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применение в отношении трудящихся-мигрантов национального режима в сфере социального обеспечения, установленного для граждан страны пребывания, включая медицинское обеспечение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14419" y="5000542"/>
              <a:ext cx="7242621" cy="102074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обеспечение свободного передвижения граждан государств - участников внутри ЕЭП (освобождение от регистрации в течение 90 суток с даты въезда, отмена миграционной карты, отмена пограничного контроля)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9144563" cy="571491"/>
            </a:xfrm>
            <a:prstGeom prst="roundRect">
              <a:avLst>
                <a:gd name="adj" fmla="val 2603"/>
              </a:avLst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66000"/>
                  </a:schemeClr>
                </a:gs>
                <a:gs pos="50000">
                  <a:schemeClr val="accent1">
                    <a:shade val="45000"/>
                    <a:satMod val="170000"/>
                    <a:alpha val="73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  <a:alpha val="66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  <a:alpha val="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Свобода движения рабочей силы</a:t>
              </a:r>
              <a:endPara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14" name="Группа 28"/>
            <p:cNvGrpSpPr>
              <a:grpSpLocks/>
            </p:cNvGrpSpPr>
            <p:nvPr/>
          </p:nvGrpSpPr>
          <p:grpSpPr bwMode="auto">
            <a:xfrm>
              <a:off x="179512" y="2564904"/>
              <a:ext cx="432000" cy="432048"/>
              <a:chOff x="4801394" y="1965472"/>
              <a:chExt cx="432048" cy="422898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801281" y="2101101"/>
                <a:ext cx="315967" cy="2874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9" name="Полилиния 18"/>
              <p:cNvSpPr/>
              <p:nvPr/>
            </p:nvSpPr>
            <p:spPr>
              <a:xfrm>
                <a:off x="4801394" y="1965472"/>
                <a:ext cx="432048" cy="404173"/>
              </a:xfrm>
              <a:custGeom>
                <a:avLst/>
                <a:gdLst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628650 w 1171575"/>
                  <a:gd name="connsiteY44" fmla="*/ 348754 h 1034554"/>
                  <a:gd name="connsiteX45" fmla="*/ 571500 w 1171575"/>
                  <a:gd name="connsiteY45" fmla="*/ 405904 h 1034554"/>
                  <a:gd name="connsiteX46" fmla="*/ 542925 w 1171575"/>
                  <a:gd name="connsiteY46" fmla="*/ 434479 h 1034554"/>
                  <a:gd name="connsiteX47" fmla="*/ 466725 w 1171575"/>
                  <a:gd name="connsiteY47" fmla="*/ 548779 h 1034554"/>
                  <a:gd name="connsiteX48" fmla="*/ 400050 w 1171575"/>
                  <a:gd name="connsiteY48" fmla="*/ 615454 h 1034554"/>
                  <a:gd name="connsiteX49" fmla="*/ 371475 w 1171575"/>
                  <a:gd name="connsiteY49" fmla="*/ 644029 h 1034554"/>
                  <a:gd name="connsiteX50" fmla="*/ 323850 w 1171575"/>
                  <a:gd name="connsiteY50" fmla="*/ 691654 h 1034554"/>
                  <a:gd name="connsiteX51" fmla="*/ 304800 w 1171575"/>
                  <a:gd name="connsiteY51" fmla="*/ 653554 h 1034554"/>
                  <a:gd name="connsiteX52" fmla="*/ 295275 w 1171575"/>
                  <a:gd name="connsiteY52" fmla="*/ 624979 h 1034554"/>
                  <a:gd name="connsiteX53" fmla="*/ 276225 w 1171575"/>
                  <a:gd name="connsiteY53" fmla="*/ 596404 h 1034554"/>
                  <a:gd name="connsiteX54" fmla="*/ 266700 w 1171575"/>
                  <a:gd name="connsiteY54" fmla="*/ 567829 h 1034554"/>
                  <a:gd name="connsiteX55" fmla="*/ 219075 w 1171575"/>
                  <a:gd name="connsiteY55" fmla="*/ 501154 h 1034554"/>
                  <a:gd name="connsiteX56" fmla="*/ 180975 w 1171575"/>
                  <a:gd name="connsiteY56" fmla="*/ 386854 h 1034554"/>
                  <a:gd name="connsiteX57" fmla="*/ 152400 w 1171575"/>
                  <a:gd name="connsiteY57" fmla="*/ 358279 h 1034554"/>
                  <a:gd name="connsiteX58" fmla="*/ 95250 w 1171575"/>
                  <a:gd name="connsiteY58" fmla="*/ 386854 h 1034554"/>
                  <a:gd name="connsiteX59" fmla="*/ 85725 w 1171575"/>
                  <a:gd name="connsiteY59" fmla="*/ 415429 h 1034554"/>
                  <a:gd name="connsiteX60" fmla="*/ 9525 w 1171575"/>
                  <a:gd name="connsiteY60" fmla="*/ 501154 h 1034554"/>
                  <a:gd name="connsiteX61" fmla="*/ 0 w 1171575"/>
                  <a:gd name="connsiteY61" fmla="*/ 529729 h 1034554"/>
                  <a:gd name="connsiteX62" fmla="*/ 9525 w 1171575"/>
                  <a:gd name="connsiteY62" fmla="*/ 558304 h 1034554"/>
                  <a:gd name="connsiteX63" fmla="*/ 66675 w 1171575"/>
                  <a:gd name="connsiteY63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95325 w 1171575"/>
                  <a:gd name="connsiteY42" fmla="*/ 310654 h 1034554"/>
                  <a:gd name="connsiteX43" fmla="*/ 666750 w 1171575"/>
                  <a:gd name="connsiteY43" fmla="*/ 329704 h 1034554"/>
                  <a:gd name="connsiteX44" fmla="*/ 571500 w 1171575"/>
                  <a:gd name="connsiteY44" fmla="*/ 405904 h 1034554"/>
                  <a:gd name="connsiteX45" fmla="*/ 542925 w 1171575"/>
                  <a:gd name="connsiteY45" fmla="*/ 434479 h 1034554"/>
                  <a:gd name="connsiteX46" fmla="*/ 466725 w 1171575"/>
                  <a:gd name="connsiteY46" fmla="*/ 548779 h 1034554"/>
                  <a:gd name="connsiteX47" fmla="*/ 400050 w 1171575"/>
                  <a:gd name="connsiteY47" fmla="*/ 615454 h 1034554"/>
                  <a:gd name="connsiteX48" fmla="*/ 371475 w 1171575"/>
                  <a:gd name="connsiteY48" fmla="*/ 644029 h 1034554"/>
                  <a:gd name="connsiteX49" fmla="*/ 323850 w 1171575"/>
                  <a:gd name="connsiteY49" fmla="*/ 691654 h 1034554"/>
                  <a:gd name="connsiteX50" fmla="*/ 304800 w 1171575"/>
                  <a:gd name="connsiteY50" fmla="*/ 653554 h 1034554"/>
                  <a:gd name="connsiteX51" fmla="*/ 295275 w 1171575"/>
                  <a:gd name="connsiteY51" fmla="*/ 624979 h 1034554"/>
                  <a:gd name="connsiteX52" fmla="*/ 276225 w 1171575"/>
                  <a:gd name="connsiteY52" fmla="*/ 596404 h 1034554"/>
                  <a:gd name="connsiteX53" fmla="*/ 266700 w 1171575"/>
                  <a:gd name="connsiteY53" fmla="*/ 567829 h 1034554"/>
                  <a:gd name="connsiteX54" fmla="*/ 219075 w 1171575"/>
                  <a:gd name="connsiteY54" fmla="*/ 501154 h 1034554"/>
                  <a:gd name="connsiteX55" fmla="*/ 180975 w 1171575"/>
                  <a:gd name="connsiteY55" fmla="*/ 386854 h 1034554"/>
                  <a:gd name="connsiteX56" fmla="*/ 152400 w 1171575"/>
                  <a:gd name="connsiteY56" fmla="*/ 358279 h 1034554"/>
                  <a:gd name="connsiteX57" fmla="*/ 95250 w 1171575"/>
                  <a:gd name="connsiteY57" fmla="*/ 386854 h 1034554"/>
                  <a:gd name="connsiteX58" fmla="*/ 85725 w 1171575"/>
                  <a:gd name="connsiteY58" fmla="*/ 415429 h 1034554"/>
                  <a:gd name="connsiteX59" fmla="*/ 9525 w 1171575"/>
                  <a:gd name="connsiteY59" fmla="*/ 501154 h 1034554"/>
                  <a:gd name="connsiteX60" fmla="*/ 0 w 1171575"/>
                  <a:gd name="connsiteY60" fmla="*/ 529729 h 1034554"/>
                  <a:gd name="connsiteX61" fmla="*/ 9525 w 1171575"/>
                  <a:gd name="connsiteY61" fmla="*/ 558304 h 1034554"/>
                  <a:gd name="connsiteX62" fmla="*/ 66675 w 1171575"/>
                  <a:gd name="connsiteY62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742950 w 1171575"/>
                  <a:gd name="connsiteY41" fmla="*/ 253504 h 1034554"/>
                  <a:gd name="connsiteX42" fmla="*/ 666750 w 1171575"/>
                  <a:gd name="connsiteY42" fmla="*/ 329704 h 1034554"/>
                  <a:gd name="connsiteX43" fmla="*/ 571500 w 1171575"/>
                  <a:gd name="connsiteY43" fmla="*/ 405904 h 1034554"/>
                  <a:gd name="connsiteX44" fmla="*/ 542925 w 1171575"/>
                  <a:gd name="connsiteY44" fmla="*/ 434479 h 1034554"/>
                  <a:gd name="connsiteX45" fmla="*/ 466725 w 1171575"/>
                  <a:gd name="connsiteY45" fmla="*/ 548779 h 1034554"/>
                  <a:gd name="connsiteX46" fmla="*/ 400050 w 1171575"/>
                  <a:gd name="connsiteY46" fmla="*/ 615454 h 1034554"/>
                  <a:gd name="connsiteX47" fmla="*/ 371475 w 1171575"/>
                  <a:gd name="connsiteY47" fmla="*/ 644029 h 1034554"/>
                  <a:gd name="connsiteX48" fmla="*/ 323850 w 1171575"/>
                  <a:gd name="connsiteY48" fmla="*/ 691654 h 1034554"/>
                  <a:gd name="connsiteX49" fmla="*/ 304800 w 1171575"/>
                  <a:gd name="connsiteY49" fmla="*/ 653554 h 1034554"/>
                  <a:gd name="connsiteX50" fmla="*/ 295275 w 1171575"/>
                  <a:gd name="connsiteY50" fmla="*/ 624979 h 1034554"/>
                  <a:gd name="connsiteX51" fmla="*/ 276225 w 1171575"/>
                  <a:gd name="connsiteY51" fmla="*/ 596404 h 1034554"/>
                  <a:gd name="connsiteX52" fmla="*/ 266700 w 1171575"/>
                  <a:gd name="connsiteY52" fmla="*/ 567829 h 1034554"/>
                  <a:gd name="connsiteX53" fmla="*/ 219075 w 1171575"/>
                  <a:gd name="connsiteY53" fmla="*/ 501154 h 1034554"/>
                  <a:gd name="connsiteX54" fmla="*/ 180975 w 1171575"/>
                  <a:gd name="connsiteY54" fmla="*/ 386854 h 1034554"/>
                  <a:gd name="connsiteX55" fmla="*/ 152400 w 1171575"/>
                  <a:gd name="connsiteY55" fmla="*/ 358279 h 1034554"/>
                  <a:gd name="connsiteX56" fmla="*/ 95250 w 1171575"/>
                  <a:gd name="connsiteY56" fmla="*/ 386854 h 1034554"/>
                  <a:gd name="connsiteX57" fmla="*/ 85725 w 1171575"/>
                  <a:gd name="connsiteY57" fmla="*/ 415429 h 1034554"/>
                  <a:gd name="connsiteX58" fmla="*/ 9525 w 1171575"/>
                  <a:gd name="connsiteY58" fmla="*/ 501154 h 1034554"/>
                  <a:gd name="connsiteX59" fmla="*/ 0 w 1171575"/>
                  <a:gd name="connsiteY59" fmla="*/ 529729 h 1034554"/>
                  <a:gd name="connsiteX60" fmla="*/ 9525 w 1171575"/>
                  <a:gd name="connsiteY60" fmla="*/ 558304 h 1034554"/>
                  <a:gd name="connsiteX61" fmla="*/ 66675 w 1171575"/>
                  <a:gd name="connsiteY61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66775 w 1171575"/>
                  <a:gd name="connsiteY38" fmla="*/ 158254 h 1034554"/>
                  <a:gd name="connsiteX39" fmla="*/ 828675 w 1171575"/>
                  <a:gd name="connsiteY39" fmla="*/ 186829 h 1034554"/>
                  <a:gd name="connsiteX40" fmla="*/ 800100 w 1171575"/>
                  <a:gd name="connsiteY40" fmla="*/ 215404 h 1034554"/>
                  <a:gd name="connsiteX41" fmla="*/ 666750 w 1171575"/>
                  <a:gd name="connsiteY41" fmla="*/ 329704 h 1034554"/>
                  <a:gd name="connsiteX42" fmla="*/ 571500 w 1171575"/>
                  <a:gd name="connsiteY42" fmla="*/ 405904 h 1034554"/>
                  <a:gd name="connsiteX43" fmla="*/ 542925 w 1171575"/>
                  <a:gd name="connsiteY43" fmla="*/ 434479 h 1034554"/>
                  <a:gd name="connsiteX44" fmla="*/ 466725 w 1171575"/>
                  <a:gd name="connsiteY44" fmla="*/ 548779 h 1034554"/>
                  <a:gd name="connsiteX45" fmla="*/ 400050 w 1171575"/>
                  <a:gd name="connsiteY45" fmla="*/ 615454 h 1034554"/>
                  <a:gd name="connsiteX46" fmla="*/ 371475 w 1171575"/>
                  <a:gd name="connsiteY46" fmla="*/ 644029 h 1034554"/>
                  <a:gd name="connsiteX47" fmla="*/ 323850 w 1171575"/>
                  <a:gd name="connsiteY47" fmla="*/ 691654 h 1034554"/>
                  <a:gd name="connsiteX48" fmla="*/ 304800 w 1171575"/>
                  <a:gd name="connsiteY48" fmla="*/ 653554 h 1034554"/>
                  <a:gd name="connsiteX49" fmla="*/ 295275 w 1171575"/>
                  <a:gd name="connsiteY49" fmla="*/ 624979 h 1034554"/>
                  <a:gd name="connsiteX50" fmla="*/ 276225 w 1171575"/>
                  <a:gd name="connsiteY50" fmla="*/ 596404 h 1034554"/>
                  <a:gd name="connsiteX51" fmla="*/ 266700 w 1171575"/>
                  <a:gd name="connsiteY51" fmla="*/ 567829 h 1034554"/>
                  <a:gd name="connsiteX52" fmla="*/ 219075 w 1171575"/>
                  <a:gd name="connsiteY52" fmla="*/ 501154 h 1034554"/>
                  <a:gd name="connsiteX53" fmla="*/ 180975 w 1171575"/>
                  <a:gd name="connsiteY53" fmla="*/ 386854 h 1034554"/>
                  <a:gd name="connsiteX54" fmla="*/ 152400 w 1171575"/>
                  <a:gd name="connsiteY54" fmla="*/ 358279 h 1034554"/>
                  <a:gd name="connsiteX55" fmla="*/ 95250 w 1171575"/>
                  <a:gd name="connsiteY55" fmla="*/ 386854 h 1034554"/>
                  <a:gd name="connsiteX56" fmla="*/ 85725 w 1171575"/>
                  <a:gd name="connsiteY56" fmla="*/ 415429 h 1034554"/>
                  <a:gd name="connsiteX57" fmla="*/ 9525 w 1171575"/>
                  <a:gd name="connsiteY57" fmla="*/ 501154 h 1034554"/>
                  <a:gd name="connsiteX58" fmla="*/ 0 w 1171575"/>
                  <a:gd name="connsiteY58" fmla="*/ 529729 h 1034554"/>
                  <a:gd name="connsiteX59" fmla="*/ 9525 w 1171575"/>
                  <a:gd name="connsiteY59" fmla="*/ 558304 h 1034554"/>
                  <a:gd name="connsiteX60" fmla="*/ 66675 w 1171575"/>
                  <a:gd name="connsiteY60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95350 w 1171575"/>
                  <a:gd name="connsiteY37" fmla="*/ 139204 h 1034554"/>
                  <a:gd name="connsiteX38" fmla="*/ 828675 w 1171575"/>
                  <a:gd name="connsiteY38" fmla="*/ 186829 h 1034554"/>
                  <a:gd name="connsiteX39" fmla="*/ 800100 w 1171575"/>
                  <a:gd name="connsiteY39" fmla="*/ 215404 h 1034554"/>
                  <a:gd name="connsiteX40" fmla="*/ 666750 w 1171575"/>
                  <a:gd name="connsiteY40" fmla="*/ 329704 h 1034554"/>
                  <a:gd name="connsiteX41" fmla="*/ 571500 w 1171575"/>
                  <a:gd name="connsiteY41" fmla="*/ 405904 h 1034554"/>
                  <a:gd name="connsiteX42" fmla="*/ 542925 w 1171575"/>
                  <a:gd name="connsiteY42" fmla="*/ 434479 h 1034554"/>
                  <a:gd name="connsiteX43" fmla="*/ 466725 w 1171575"/>
                  <a:gd name="connsiteY43" fmla="*/ 548779 h 1034554"/>
                  <a:gd name="connsiteX44" fmla="*/ 400050 w 1171575"/>
                  <a:gd name="connsiteY44" fmla="*/ 615454 h 1034554"/>
                  <a:gd name="connsiteX45" fmla="*/ 371475 w 1171575"/>
                  <a:gd name="connsiteY45" fmla="*/ 644029 h 1034554"/>
                  <a:gd name="connsiteX46" fmla="*/ 323850 w 1171575"/>
                  <a:gd name="connsiteY46" fmla="*/ 691654 h 1034554"/>
                  <a:gd name="connsiteX47" fmla="*/ 304800 w 1171575"/>
                  <a:gd name="connsiteY47" fmla="*/ 653554 h 1034554"/>
                  <a:gd name="connsiteX48" fmla="*/ 295275 w 1171575"/>
                  <a:gd name="connsiteY48" fmla="*/ 624979 h 1034554"/>
                  <a:gd name="connsiteX49" fmla="*/ 276225 w 1171575"/>
                  <a:gd name="connsiteY49" fmla="*/ 596404 h 1034554"/>
                  <a:gd name="connsiteX50" fmla="*/ 266700 w 1171575"/>
                  <a:gd name="connsiteY50" fmla="*/ 567829 h 1034554"/>
                  <a:gd name="connsiteX51" fmla="*/ 219075 w 1171575"/>
                  <a:gd name="connsiteY51" fmla="*/ 501154 h 1034554"/>
                  <a:gd name="connsiteX52" fmla="*/ 180975 w 1171575"/>
                  <a:gd name="connsiteY52" fmla="*/ 386854 h 1034554"/>
                  <a:gd name="connsiteX53" fmla="*/ 152400 w 1171575"/>
                  <a:gd name="connsiteY53" fmla="*/ 358279 h 1034554"/>
                  <a:gd name="connsiteX54" fmla="*/ 95250 w 1171575"/>
                  <a:gd name="connsiteY54" fmla="*/ 386854 h 1034554"/>
                  <a:gd name="connsiteX55" fmla="*/ 85725 w 1171575"/>
                  <a:gd name="connsiteY55" fmla="*/ 415429 h 1034554"/>
                  <a:gd name="connsiteX56" fmla="*/ 9525 w 1171575"/>
                  <a:gd name="connsiteY56" fmla="*/ 501154 h 1034554"/>
                  <a:gd name="connsiteX57" fmla="*/ 0 w 1171575"/>
                  <a:gd name="connsiteY57" fmla="*/ 529729 h 1034554"/>
                  <a:gd name="connsiteX58" fmla="*/ 9525 w 1171575"/>
                  <a:gd name="connsiteY58" fmla="*/ 558304 h 1034554"/>
                  <a:gd name="connsiteX59" fmla="*/ 66675 w 1171575"/>
                  <a:gd name="connsiteY59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923925 w 1171575"/>
                  <a:gd name="connsiteY36" fmla="*/ 101104 h 1034554"/>
                  <a:gd name="connsiteX37" fmla="*/ 828675 w 1171575"/>
                  <a:gd name="connsiteY37" fmla="*/ 186829 h 1034554"/>
                  <a:gd name="connsiteX38" fmla="*/ 800100 w 1171575"/>
                  <a:gd name="connsiteY38" fmla="*/ 215404 h 1034554"/>
                  <a:gd name="connsiteX39" fmla="*/ 666750 w 1171575"/>
                  <a:gd name="connsiteY39" fmla="*/ 329704 h 1034554"/>
                  <a:gd name="connsiteX40" fmla="*/ 571500 w 1171575"/>
                  <a:gd name="connsiteY40" fmla="*/ 405904 h 1034554"/>
                  <a:gd name="connsiteX41" fmla="*/ 542925 w 1171575"/>
                  <a:gd name="connsiteY41" fmla="*/ 434479 h 1034554"/>
                  <a:gd name="connsiteX42" fmla="*/ 466725 w 1171575"/>
                  <a:gd name="connsiteY42" fmla="*/ 548779 h 1034554"/>
                  <a:gd name="connsiteX43" fmla="*/ 400050 w 1171575"/>
                  <a:gd name="connsiteY43" fmla="*/ 615454 h 1034554"/>
                  <a:gd name="connsiteX44" fmla="*/ 371475 w 1171575"/>
                  <a:gd name="connsiteY44" fmla="*/ 644029 h 1034554"/>
                  <a:gd name="connsiteX45" fmla="*/ 323850 w 1171575"/>
                  <a:gd name="connsiteY45" fmla="*/ 691654 h 1034554"/>
                  <a:gd name="connsiteX46" fmla="*/ 304800 w 1171575"/>
                  <a:gd name="connsiteY46" fmla="*/ 653554 h 1034554"/>
                  <a:gd name="connsiteX47" fmla="*/ 295275 w 1171575"/>
                  <a:gd name="connsiteY47" fmla="*/ 624979 h 1034554"/>
                  <a:gd name="connsiteX48" fmla="*/ 276225 w 1171575"/>
                  <a:gd name="connsiteY48" fmla="*/ 596404 h 1034554"/>
                  <a:gd name="connsiteX49" fmla="*/ 266700 w 1171575"/>
                  <a:gd name="connsiteY49" fmla="*/ 567829 h 1034554"/>
                  <a:gd name="connsiteX50" fmla="*/ 219075 w 1171575"/>
                  <a:gd name="connsiteY50" fmla="*/ 501154 h 1034554"/>
                  <a:gd name="connsiteX51" fmla="*/ 180975 w 1171575"/>
                  <a:gd name="connsiteY51" fmla="*/ 386854 h 1034554"/>
                  <a:gd name="connsiteX52" fmla="*/ 152400 w 1171575"/>
                  <a:gd name="connsiteY52" fmla="*/ 358279 h 1034554"/>
                  <a:gd name="connsiteX53" fmla="*/ 95250 w 1171575"/>
                  <a:gd name="connsiteY53" fmla="*/ 386854 h 1034554"/>
                  <a:gd name="connsiteX54" fmla="*/ 85725 w 1171575"/>
                  <a:gd name="connsiteY54" fmla="*/ 415429 h 1034554"/>
                  <a:gd name="connsiteX55" fmla="*/ 9525 w 1171575"/>
                  <a:gd name="connsiteY55" fmla="*/ 501154 h 1034554"/>
                  <a:gd name="connsiteX56" fmla="*/ 0 w 1171575"/>
                  <a:gd name="connsiteY56" fmla="*/ 529729 h 1034554"/>
                  <a:gd name="connsiteX57" fmla="*/ 9525 w 1171575"/>
                  <a:gd name="connsiteY57" fmla="*/ 558304 h 1034554"/>
                  <a:gd name="connsiteX58" fmla="*/ 66675 w 1171575"/>
                  <a:gd name="connsiteY58" fmla="*/ 615454 h 1034554"/>
                  <a:gd name="connsiteX0" fmla="*/ 66675 w 1171575"/>
                  <a:gd name="connsiteY0" fmla="*/ 615454 h 1034554"/>
                  <a:gd name="connsiteX1" fmla="*/ 76200 w 1171575"/>
                  <a:gd name="connsiteY1" fmla="*/ 644029 h 1034554"/>
                  <a:gd name="connsiteX2" fmla="*/ 85725 w 1171575"/>
                  <a:gd name="connsiteY2" fmla="*/ 682129 h 1034554"/>
                  <a:gd name="connsiteX3" fmla="*/ 133350 w 1171575"/>
                  <a:gd name="connsiteY3" fmla="*/ 748804 h 1034554"/>
                  <a:gd name="connsiteX4" fmla="*/ 152400 w 1171575"/>
                  <a:gd name="connsiteY4" fmla="*/ 786904 h 1034554"/>
                  <a:gd name="connsiteX5" fmla="*/ 190500 w 1171575"/>
                  <a:gd name="connsiteY5" fmla="*/ 844054 h 1034554"/>
                  <a:gd name="connsiteX6" fmla="*/ 247650 w 1171575"/>
                  <a:gd name="connsiteY6" fmla="*/ 929779 h 1034554"/>
                  <a:gd name="connsiteX7" fmla="*/ 285750 w 1171575"/>
                  <a:gd name="connsiteY7" fmla="*/ 1015504 h 1034554"/>
                  <a:gd name="connsiteX8" fmla="*/ 314325 w 1171575"/>
                  <a:gd name="connsiteY8" fmla="*/ 1034554 h 1034554"/>
                  <a:gd name="connsiteX9" fmla="*/ 361950 w 1171575"/>
                  <a:gd name="connsiteY9" fmla="*/ 977404 h 1034554"/>
                  <a:gd name="connsiteX10" fmla="*/ 390525 w 1171575"/>
                  <a:gd name="connsiteY10" fmla="*/ 958354 h 1034554"/>
                  <a:gd name="connsiteX11" fmla="*/ 457200 w 1171575"/>
                  <a:gd name="connsiteY11" fmla="*/ 910729 h 1034554"/>
                  <a:gd name="connsiteX12" fmla="*/ 533400 w 1171575"/>
                  <a:gd name="connsiteY12" fmla="*/ 825004 h 1034554"/>
                  <a:gd name="connsiteX13" fmla="*/ 561975 w 1171575"/>
                  <a:gd name="connsiteY13" fmla="*/ 805954 h 1034554"/>
                  <a:gd name="connsiteX14" fmla="*/ 647700 w 1171575"/>
                  <a:gd name="connsiteY14" fmla="*/ 739279 h 1034554"/>
                  <a:gd name="connsiteX15" fmla="*/ 685800 w 1171575"/>
                  <a:gd name="connsiteY15" fmla="*/ 710704 h 1034554"/>
                  <a:gd name="connsiteX16" fmla="*/ 742950 w 1171575"/>
                  <a:gd name="connsiteY16" fmla="*/ 653554 h 1034554"/>
                  <a:gd name="connsiteX17" fmla="*/ 771525 w 1171575"/>
                  <a:gd name="connsiteY17" fmla="*/ 624979 h 1034554"/>
                  <a:gd name="connsiteX18" fmla="*/ 809625 w 1171575"/>
                  <a:gd name="connsiteY18" fmla="*/ 605929 h 1034554"/>
                  <a:gd name="connsiteX19" fmla="*/ 857250 w 1171575"/>
                  <a:gd name="connsiteY19" fmla="*/ 548779 h 1034554"/>
                  <a:gd name="connsiteX20" fmla="*/ 952500 w 1171575"/>
                  <a:gd name="connsiteY20" fmla="*/ 453529 h 1034554"/>
                  <a:gd name="connsiteX21" fmla="*/ 971550 w 1171575"/>
                  <a:gd name="connsiteY21" fmla="*/ 424954 h 1034554"/>
                  <a:gd name="connsiteX22" fmla="*/ 1028700 w 1171575"/>
                  <a:gd name="connsiteY22" fmla="*/ 367804 h 1034554"/>
                  <a:gd name="connsiteX23" fmla="*/ 1066800 w 1171575"/>
                  <a:gd name="connsiteY23" fmla="*/ 339229 h 1034554"/>
                  <a:gd name="connsiteX24" fmla="*/ 1095375 w 1171575"/>
                  <a:gd name="connsiteY24" fmla="*/ 320179 h 1034554"/>
                  <a:gd name="connsiteX25" fmla="*/ 1152525 w 1171575"/>
                  <a:gd name="connsiteY25" fmla="*/ 272554 h 1034554"/>
                  <a:gd name="connsiteX26" fmla="*/ 1171575 w 1171575"/>
                  <a:gd name="connsiteY26" fmla="*/ 243979 h 1034554"/>
                  <a:gd name="connsiteX27" fmla="*/ 1152525 w 1171575"/>
                  <a:gd name="connsiteY27" fmla="*/ 196354 h 1034554"/>
                  <a:gd name="connsiteX28" fmla="*/ 1114425 w 1171575"/>
                  <a:gd name="connsiteY28" fmla="*/ 148729 h 1034554"/>
                  <a:gd name="connsiteX29" fmla="*/ 1095375 w 1171575"/>
                  <a:gd name="connsiteY29" fmla="*/ 120154 h 1034554"/>
                  <a:gd name="connsiteX30" fmla="*/ 1085850 w 1171575"/>
                  <a:gd name="connsiteY30" fmla="*/ 91579 h 1034554"/>
                  <a:gd name="connsiteX31" fmla="*/ 1057275 w 1171575"/>
                  <a:gd name="connsiteY31" fmla="*/ 72529 h 1034554"/>
                  <a:gd name="connsiteX32" fmla="*/ 1038225 w 1171575"/>
                  <a:gd name="connsiteY32" fmla="*/ 43954 h 1034554"/>
                  <a:gd name="connsiteX33" fmla="*/ 1019175 w 1171575"/>
                  <a:gd name="connsiteY33" fmla="*/ 5854 h 1034554"/>
                  <a:gd name="connsiteX34" fmla="*/ 981075 w 1171575"/>
                  <a:gd name="connsiteY34" fmla="*/ 15379 h 1034554"/>
                  <a:gd name="connsiteX35" fmla="*/ 952500 w 1171575"/>
                  <a:gd name="connsiteY35" fmla="*/ 72529 h 1034554"/>
                  <a:gd name="connsiteX36" fmla="*/ 828675 w 1171575"/>
                  <a:gd name="connsiteY36" fmla="*/ 186829 h 1034554"/>
                  <a:gd name="connsiteX37" fmla="*/ 800100 w 1171575"/>
                  <a:gd name="connsiteY37" fmla="*/ 215404 h 1034554"/>
                  <a:gd name="connsiteX38" fmla="*/ 666750 w 1171575"/>
                  <a:gd name="connsiteY38" fmla="*/ 329704 h 1034554"/>
                  <a:gd name="connsiteX39" fmla="*/ 571500 w 1171575"/>
                  <a:gd name="connsiteY39" fmla="*/ 405904 h 1034554"/>
                  <a:gd name="connsiteX40" fmla="*/ 542925 w 1171575"/>
                  <a:gd name="connsiteY40" fmla="*/ 434479 h 1034554"/>
                  <a:gd name="connsiteX41" fmla="*/ 466725 w 1171575"/>
                  <a:gd name="connsiteY41" fmla="*/ 548779 h 1034554"/>
                  <a:gd name="connsiteX42" fmla="*/ 400050 w 1171575"/>
                  <a:gd name="connsiteY42" fmla="*/ 615454 h 1034554"/>
                  <a:gd name="connsiteX43" fmla="*/ 371475 w 1171575"/>
                  <a:gd name="connsiteY43" fmla="*/ 644029 h 1034554"/>
                  <a:gd name="connsiteX44" fmla="*/ 323850 w 1171575"/>
                  <a:gd name="connsiteY44" fmla="*/ 691654 h 1034554"/>
                  <a:gd name="connsiteX45" fmla="*/ 304800 w 1171575"/>
                  <a:gd name="connsiteY45" fmla="*/ 653554 h 1034554"/>
                  <a:gd name="connsiteX46" fmla="*/ 295275 w 1171575"/>
                  <a:gd name="connsiteY46" fmla="*/ 624979 h 1034554"/>
                  <a:gd name="connsiteX47" fmla="*/ 276225 w 1171575"/>
                  <a:gd name="connsiteY47" fmla="*/ 596404 h 1034554"/>
                  <a:gd name="connsiteX48" fmla="*/ 266700 w 1171575"/>
                  <a:gd name="connsiteY48" fmla="*/ 567829 h 1034554"/>
                  <a:gd name="connsiteX49" fmla="*/ 219075 w 1171575"/>
                  <a:gd name="connsiteY49" fmla="*/ 501154 h 1034554"/>
                  <a:gd name="connsiteX50" fmla="*/ 180975 w 1171575"/>
                  <a:gd name="connsiteY50" fmla="*/ 386854 h 1034554"/>
                  <a:gd name="connsiteX51" fmla="*/ 152400 w 1171575"/>
                  <a:gd name="connsiteY51" fmla="*/ 358279 h 1034554"/>
                  <a:gd name="connsiteX52" fmla="*/ 95250 w 1171575"/>
                  <a:gd name="connsiteY52" fmla="*/ 386854 h 1034554"/>
                  <a:gd name="connsiteX53" fmla="*/ 85725 w 1171575"/>
                  <a:gd name="connsiteY53" fmla="*/ 415429 h 1034554"/>
                  <a:gd name="connsiteX54" fmla="*/ 9525 w 1171575"/>
                  <a:gd name="connsiteY54" fmla="*/ 501154 h 1034554"/>
                  <a:gd name="connsiteX55" fmla="*/ 0 w 1171575"/>
                  <a:gd name="connsiteY55" fmla="*/ 529729 h 1034554"/>
                  <a:gd name="connsiteX56" fmla="*/ 9525 w 1171575"/>
                  <a:gd name="connsiteY56" fmla="*/ 558304 h 1034554"/>
                  <a:gd name="connsiteX57" fmla="*/ 66675 w 1171575"/>
                  <a:gd name="connsiteY57" fmla="*/ 615454 h 1034554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57275 w 1171575"/>
                  <a:gd name="connsiteY31" fmla="*/ 66675 h 1028700"/>
                  <a:gd name="connsiteX32" fmla="*/ 1038225 w 1171575"/>
                  <a:gd name="connsiteY32" fmla="*/ 38100 h 1028700"/>
                  <a:gd name="connsiteX33" fmla="*/ 1019175 w 1171575"/>
                  <a:gd name="connsiteY33" fmla="*/ 0 h 1028700"/>
                  <a:gd name="connsiteX34" fmla="*/ 952500 w 1171575"/>
                  <a:gd name="connsiteY34" fmla="*/ 66675 h 1028700"/>
                  <a:gd name="connsiteX35" fmla="*/ 828675 w 1171575"/>
                  <a:gd name="connsiteY35" fmla="*/ 180975 h 1028700"/>
                  <a:gd name="connsiteX36" fmla="*/ 800100 w 1171575"/>
                  <a:gd name="connsiteY36" fmla="*/ 209550 h 1028700"/>
                  <a:gd name="connsiteX37" fmla="*/ 666750 w 1171575"/>
                  <a:gd name="connsiteY37" fmla="*/ 323850 h 1028700"/>
                  <a:gd name="connsiteX38" fmla="*/ 571500 w 1171575"/>
                  <a:gd name="connsiteY38" fmla="*/ 400050 h 1028700"/>
                  <a:gd name="connsiteX39" fmla="*/ 542925 w 1171575"/>
                  <a:gd name="connsiteY39" fmla="*/ 428625 h 1028700"/>
                  <a:gd name="connsiteX40" fmla="*/ 466725 w 1171575"/>
                  <a:gd name="connsiteY40" fmla="*/ 542925 h 1028700"/>
                  <a:gd name="connsiteX41" fmla="*/ 400050 w 1171575"/>
                  <a:gd name="connsiteY41" fmla="*/ 609600 h 1028700"/>
                  <a:gd name="connsiteX42" fmla="*/ 371475 w 1171575"/>
                  <a:gd name="connsiteY42" fmla="*/ 638175 h 1028700"/>
                  <a:gd name="connsiteX43" fmla="*/ 323850 w 1171575"/>
                  <a:gd name="connsiteY43" fmla="*/ 685800 h 1028700"/>
                  <a:gd name="connsiteX44" fmla="*/ 304800 w 1171575"/>
                  <a:gd name="connsiteY44" fmla="*/ 647700 h 1028700"/>
                  <a:gd name="connsiteX45" fmla="*/ 295275 w 1171575"/>
                  <a:gd name="connsiteY45" fmla="*/ 619125 h 1028700"/>
                  <a:gd name="connsiteX46" fmla="*/ 276225 w 1171575"/>
                  <a:gd name="connsiteY46" fmla="*/ 590550 h 1028700"/>
                  <a:gd name="connsiteX47" fmla="*/ 266700 w 1171575"/>
                  <a:gd name="connsiteY47" fmla="*/ 561975 h 1028700"/>
                  <a:gd name="connsiteX48" fmla="*/ 219075 w 1171575"/>
                  <a:gd name="connsiteY48" fmla="*/ 495300 h 1028700"/>
                  <a:gd name="connsiteX49" fmla="*/ 180975 w 1171575"/>
                  <a:gd name="connsiteY49" fmla="*/ 381000 h 1028700"/>
                  <a:gd name="connsiteX50" fmla="*/ 152400 w 1171575"/>
                  <a:gd name="connsiteY50" fmla="*/ 352425 h 1028700"/>
                  <a:gd name="connsiteX51" fmla="*/ 95250 w 1171575"/>
                  <a:gd name="connsiteY51" fmla="*/ 381000 h 1028700"/>
                  <a:gd name="connsiteX52" fmla="*/ 85725 w 1171575"/>
                  <a:gd name="connsiteY52" fmla="*/ 409575 h 1028700"/>
                  <a:gd name="connsiteX53" fmla="*/ 9525 w 1171575"/>
                  <a:gd name="connsiteY53" fmla="*/ 495300 h 1028700"/>
                  <a:gd name="connsiteX54" fmla="*/ 0 w 1171575"/>
                  <a:gd name="connsiteY54" fmla="*/ 523875 h 1028700"/>
                  <a:gd name="connsiteX55" fmla="*/ 9525 w 1171575"/>
                  <a:gd name="connsiteY55" fmla="*/ 552450 h 1028700"/>
                  <a:gd name="connsiteX56" fmla="*/ 66675 w 1171575"/>
                  <a:gd name="connsiteY5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95375 w 1171575"/>
                  <a:gd name="connsiteY29" fmla="*/ 114300 h 1028700"/>
                  <a:gd name="connsiteX30" fmla="*/ 1085850 w 1171575"/>
                  <a:gd name="connsiteY30" fmla="*/ 85725 h 1028700"/>
                  <a:gd name="connsiteX31" fmla="*/ 1038225 w 1171575"/>
                  <a:gd name="connsiteY31" fmla="*/ 38100 h 1028700"/>
                  <a:gd name="connsiteX32" fmla="*/ 1019175 w 1171575"/>
                  <a:gd name="connsiteY32" fmla="*/ 0 h 1028700"/>
                  <a:gd name="connsiteX33" fmla="*/ 952500 w 1171575"/>
                  <a:gd name="connsiteY33" fmla="*/ 66675 h 1028700"/>
                  <a:gd name="connsiteX34" fmla="*/ 828675 w 1171575"/>
                  <a:gd name="connsiteY34" fmla="*/ 180975 h 1028700"/>
                  <a:gd name="connsiteX35" fmla="*/ 800100 w 1171575"/>
                  <a:gd name="connsiteY35" fmla="*/ 209550 h 1028700"/>
                  <a:gd name="connsiteX36" fmla="*/ 666750 w 1171575"/>
                  <a:gd name="connsiteY36" fmla="*/ 323850 h 1028700"/>
                  <a:gd name="connsiteX37" fmla="*/ 571500 w 1171575"/>
                  <a:gd name="connsiteY37" fmla="*/ 400050 h 1028700"/>
                  <a:gd name="connsiteX38" fmla="*/ 542925 w 1171575"/>
                  <a:gd name="connsiteY38" fmla="*/ 428625 h 1028700"/>
                  <a:gd name="connsiteX39" fmla="*/ 466725 w 1171575"/>
                  <a:gd name="connsiteY39" fmla="*/ 542925 h 1028700"/>
                  <a:gd name="connsiteX40" fmla="*/ 400050 w 1171575"/>
                  <a:gd name="connsiteY40" fmla="*/ 609600 h 1028700"/>
                  <a:gd name="connsiteX41" fmla="*/ 371475 w 1171575"/>
                  <a:gd name="connsiteY41" fmla="*/ 638175 h 1028700"/>
                  <a:gd name="connsiteX42" fmla="*/ 323850 w 1171575"/>
                  <a:gd name="connsiteY42" fmla="*/ 685800 h 1028700"/>
                  <a:gd name="connsiteX43" fmla="*/ 304800 w 1171575"/>
                  <a:gd name="connsiteY43" fmla="*/ 647700 h 1028700"/>
                  <a:gd name="connsiteX44" fmla="*/ 295275 w 1171575"/>
                  <a:gd name="connsiteY44" fmla="*/ 619125 h 1028700"/>
                  <a:gd name="connsiteX45" fmla="*/ 276225 w 1171575"/>
                  <a:gd name="connsiteY45" fmla="*/ 590550 h 1028700"/>
                  <a:gd name="connsiteX46" fmla="*/ 266700 w 1171575"/>
                  <a:gd name="connsiteY46" fmla="*/ 561975 h 1028700"/>
                  <a:gd name="connsiteX47" fmla="*/ 219075 w 1171575"/>
                  <a:gd name="connsiteY47" fmla="*/ 495300 h 1028700"/>
                  <a:gd name="connsiteX48" fmla="*/ 180975 w 1171575"/>
                  <a:gd name="connsiteY48" fmla="*/ 381000 h 1028700"/>
                  <a:gd name="connsiteX49" fmla="*/ 152400 w 1171575"/>
                  <a:gd name="connsiteY49" fmla="*/ 352425 h 1028700"/>
                  <a:gd name="connsiteX50" fmla="*/ 95250 w 1171575"/>
                  <a:gd name="connsiteY50" fmla="*/ 381000 h 1028700"/>
                  <a:gd name="connsiteX51" fmla="*/ 85725 w 1171575"/>
                  <a:gd name="connsiteY51" fmla="*/ 409575 h 1028700"/>
                  <a:gd name="connsiteX52" fmla="*/ 9525 w 1171575"/>
                  <a:gd name="connsiteY52" fmla="*/ 495300 h 1028700"/>
                  <a:gd name="connsiteX53" fmla="*/ 0 w 1171575"/>
                  <a:gd name="connsiteY53" fmla="*/ 523875 h 1028700"/>
                  <a:gd name="connsiteX54" fmla="*/ 9525 w 1171575"/>
                  <a:gd name="connsiteY54" fmla="*/ 552450 h 1028700"/>
                  <a:gd name="connsiteX55" fmla="*/ 66675 w 1171575"/>
                  <a:gd name="connsiteY5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114425 w 1171575"/>
                  <a:gd name="connsiteY28" fmla="*/ 142875 h 1028700"/>
                  <a:gd name="connsiteX29" fmla="*/ 1085850 w 1171575"/>
                  <a:gd name="connsiteY29" fmla="*/ 85725 h 1028700"/>
                  <a:gd name="connsiteX30" fmla="*/ 1038225 w 1171575"/>
                  <a:gd name="connsiteY30" fmla="*/ 38100 h 1028700"/>
                  <a:gd name="connsiteX31" fmla="*/ 1019175 w 1171575"/>
                  <a:gd name="connsiteY31" fmla="*/ 0 h 1028700"/>
                  <a:gd name="connsiteX32" fmla="*/ 952500 w 1171575"/>
                  <a:gd name="connsiteY32" fmla="*/ 66675 h 1028700"/>
                  <a:gd name="connsiteX33" fmla="*/ 828675 w 1171575"/>
                  <a:gd name="connsiteY33" fmla="*/ 180975 h 1028700"/>
                  <a:gd name="connsiteX34" fmla="*/ 800100 w 1171575"/>
                  <a:gd name="connsiteY34" fmla="*/ 209550 h 1028700"/>
                  <a:gd name="connsiteX35" fmla="*/ 666750 w 1171575"/>
                  <a:gd name="connsiteY35" fmla="*/ 323850 h 1028700"/>
                  <a:gd name="connsiteX36" fmla="*/ 571500 w 1171575"/>
                  <a:gd name="connsiteY36" fmla="*/ 400050 h 1028700"/>
                  <a:gd name="connsiteX37" fmla="*/ 542925 w 1171575"/>
                  <a:gd name="connsiteY37" fmla="*/ 428625 h 1028700"/>
                  <a:gd name="connsiteX38" fmla="*/ 466725 w 1171575"/>
                  <a:gd name="connsiteY38" fmla="*/ 542925 h 1028700"/>
                  <a:gd name="connsiteX39" fmla="*/ 400050 w 1171575"/>
                  <a:gd name="connsiteY39" fmla="*/ 609600 h 1028700"/>
                  <a:gd name="connsiteX40" fmla="*/ 371475 w 1171575"/>
                  <a:gd name="connsiteY40" fmla="*/ 638175 h 1028700"/>
                  <a:gd name="connsiteX41" fmla="*/ 323850 w 1171575"/>
                  <a:gd name="connsiteY41" fmla="*/ 685800 h 1028700"/>
                  <a:gd name="connsiteX42" fmla="*/ 304800 w 1171575"/>
                  <a:gd name="connsiteY42" fmla="*/ 647700 h 1028700"/>
                  <a:gd name="connsiteX43" fmla="*/ 295275 w 1171575"/>
                  <a:gd name="connsiteY43" fmla="*/ 619125 h 1028700"/>
                  <a:gd name="connsiteX44" fmla="*/ 276225 w 1171575"/>
                  <a:gd name="connsiteY44" fmla="*/ 590550 h 1028700"/>
                  <a:gd name="connsiteX45" fmla="*/ 266700 w 1171575"/>
                  <a:gd name="connsiteY45" fmla="*/ 561975 h 1028700"/>
                  <a:gd name="connsiteX46" fmla="*/ 219075 w 1171575"/>
                  <a:gd name="connsiteY46" fmla="*/ 495300 h 1028700"/>
                  <a:gd name="connsiteX47" fmla="*/ 180975 w 1171575"/>
                  <a:gd name="connsiteY47" fmla="*/ 381000 h 1028700"/>
                  <a:gd name="connsiteX48" fmla="*/ 152400 w 1171575"/>
                  <a:gd name="connsiteY48" fmla="*/ 352425 h 1028700"/>
                  <a:gd name="connsiteX49" fmla="*/ 95250 w 1171575"/>
                  <a:gd name="connsiteY49" fmla="*/ 381000 h 1028700"/>
                  <a:gd name="connsiteX50" fmla="*/ 85725 w 1171575"/>
                  <a:gd name="connsiteY50" fmla="*/ 409575 h 1028700"/>
                  <a:gd name="connsiteX51" fmla="*/ 9525 w 1171575"/>
                  <a:gd name="connsiteY51" fmla="*/ 495300 h 1028700"/>
                  <a:gd name="connsiteX52" fmla="*/ 0 w 1171575"/>
                  <a:gd name="connsiteY52" fmla="*/ 523875 h 1028700"/>
                  <a:gd name="connsiteX53" fmla="*/ 9525 w 1171575"/>
                  <a:gd name="connsiteY53" fmla="*/ 552450 h 1028700"/>
                  <a:gd name="connsiteX54" fmla="*/ 66675 w 1171575"/>
                  <a:gd name="connsiteY5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38225 w 1171575"/>
                  <a:gd name="connsiteY29" fmla="*/ 38100 h 1028700"/>
                  <a:gd name="connsiteX30" fmla="*/ 1019175 w 1171575"/>
                  <a:gd name="connsiteY30" fmla="*/ 0 h 1028700"/>
                  <a:gd name="connsiteX31" fmla="*/ 952500 w 1171575"/>
                  <a:gd name="connsiteY31" fmla="*/ 66675 h 1028700"/>
                  <a:gd name="connsiteX32" fmla="*/ 828675 w 1171575"/>
                  <a:gd name="connsiteY32" fmla="*/ 180975 h 1028700"/>
                  <a:gd name="connsiteX33" fmla="*/ 800100 w 1171575"/>
                  <a:gd name="connsiteY33" fmla="*/ 209550 h 1028700"/>
                  <a:gd name="connsiteX34" fmla="*/ 666750 w 1171575"/>
                  <a:gd name="connsiteY34" fmla="*/ 323850 h 1028700"/>
                  <a:gd name="connsiteX35" fmla="*/ 571500 w 1171575"/>
                  <a:gd name="connsiteY35" fmla="*/ 400050 h 1028700"/>
                  <a:gd name="connsiteX36" fmla="*/ 542925 w 1171575"/>
                  <a:gd name="connsiteY36" fmla="*/ 428625 h 1028700"/>
                  <a:gd name="connsiteX37" fmla="*/ 466725 w 1171575"/>
                  <a:gd name="connsiteY37" fmla="*/ 542925 h 1028700"/>
                  <a:gd name="connsiteX38" fmla="*/ 400050 w 1171575"/>
                  <a:gd name="connsiteY38" fmla="*/ 609600 h 1028700"/>
                  <a:gd name="connsiteX39" fmla="*/ 371475 w 1171575"/>
                  <a:gd name="connsiteY39" fmla="*/ 638175 h 1028700"/>
                  <a:gd name="connsiteX40" fmla="*/ 323850 w 1171575"/>
                  <a:gd name="connsiteY40" fmla="*/ 685800 h 1028700"/>
                  <a:gd name="connsiteX41" fmla="*/ 304800 w 1171575"/>
                  <a:gd name="connsiteY41" fmla="*/ 647700 h 1028700"/>
                  <a:gd name="connsiteX42" fmla="*/ 295275 w 1171575"/>
                  <a:gd name="connsiteY42" fmla="*/ 619125 h 1028700"/>
                  <a:gd name="connsiteX43" fmla="*/ 276225 w 1171575"/>
                  <a:gd name="connsiteY43" fmla="*/ 590550 h 1028700"/>
                  <a:gd name="connsiteX44" fmla="*/ 266700 w 1171575"/>
                  <a:gd name="connsiteY44" fmla="*/ 561975 h 1028700"/>
                  <a:gd name="connsiteX45" fmla="*/ 219075 w 1171575"/>
                  <a:gd name="connsiteY45" fmla="*/ 495300 h 1028700"/>
                  <a:gd name="connsiteX46" fmla="*/ 180975 w 1171575"/>
                  <a:gd name="connsiteY46" fmla="*/ 381000 h 1028700"/>
                  <a:gd name="connsiteX47" fmla="*/ 152400 w 1171575"/>
                  <a:gd name="connsiteY47" fmla="*/ 352425 h 1028700"/>
                  <a:gd name="connsiteX48" fmla="*/ 95250 w 1171575"/>
                  <a:gd name="connsiteY48" fmla="*/ 381000 h 1028700"/>
                  <a:gd name="connsiteX49" fmla="*/ 85725 w 1171575"/>
                  <a:gd name="connsiteY49" fmla="*/ 409575 h 1028700"/>
                  <a:gd name="connsiteX50" fmla="*/ 9525 w 1171575"/>
                  <a:gd name="connsiteY50" fmla="*/ 495300 h 1028700"/>
                  <a:gd name="connsiteX51" fmla="*/ 0 w 1171575"/>
                  <a:gd name="connsiteY51" fmla="*/ 523875 h 1028700"/>
                  <a:gd name="connsiteX52" fmla="*/ 9525 w 1171575"/>
                  <a:gd name="connsiteY52" fmla="*/ 552450 h 1028700"/>
                  <a:gd name="connsiteX53" fmla="*/ 66675 w 1171575"/>
                  <a:gd name="connsiteY5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66725 w 1171575"/>
                  <a:gd name="connsiteY36" fmla="*/ 542925 h 1028700"/>
                  <a:gd name="connsiteX37" fmla="*/ 400050 w 1171575"/>
                  <a:gd name="connsiteY37" fmla="*/ 609600 h 1028700"/>
                  <a:gd name="connsiteX38" fmla="*/ 371475 w 1171575"/>
                  <a:gd name="connsiteY38" fmla="*/ 638175 h 1028700"/>
                  <a:gd name="connsiteX39" fmla="*/ 323850 w 1171575"/>
                  <a:gd name="connsiteY39" fmla="*/ 685800 h 1028700"/>
                  <a:gd name="connsiteX40" fmla="*/ 304800 w 1171575"/>
                  <a:gd name="connsiteY40" fmla="*/ 647700 h 1028700"/>
                  <a:gd name="connsiteX41" fmla="*/ 295275 w 1171575"/>
                  <a:gd name="connsiteY41" fmla="*/ 619125 h 1028700"/>
                  <a:gd name="connsiteX42" fmla="*/ 276225 w 1171575"/>
                  <a:gd name="connsiteY42" fmla="*/ 590550 h 1028700"/>
                  <a:gd name="connsiteX43" fmla="*/ 266700 w 1171575"/>
                  <a:gd name="connsiteY43" fmla="*/ 561975 h 1028700"/>
                  <a:gd name="connsiteX44" fmla="*/ 219075 w 1171575"/>
                  <a:gd name="connsiteY44" fmla="*/ 495300 h 1028700"/>
                  <a:gd name="connsiteX45" fmla="*/ 180975 w 1171575"/>
                  <a:gd name="connsiteY45" fmla="*/ 381000 h 1028700"/>
                  <a:gd name="connsiteX46" fmla="*/ 152400 w 1171575"/>
                  <a:gd name="connsiteY46" fmla="*/ 352425 h 1028700"/>
                  <a:gd name="connsiteX47" fmla="*/ 95250 w 1171575"/>
                  <a:gd name="connsiteY47" fmla="*/ 381000 h 1028700"/>
                  <a:gd name="connsiteX48" fmla="*/ 85725 w 1171575"/>
                  <a:gd name="connsiteY48" fmla="*/ 409575 h 1028700"/>
                  <a:gd name="connsiteX49" fmla="*/ 9525 w 1171575"/>
                  <a:gd name="connsiteY49" fmla="*/ 495300 h 1028700"/>
                  <a:gd name="connsiteX50" fmla="*/ 0 w 1171575"/>
                  <a:gd name="connsiteY50" fmla="*/ 523875 h 1028700"/>
                  <a:gd name="connsiteX51" fmla="*/ 9525 w 1171575"/>
                  <a:gd name="connsiteY51" fmla="*/ 552450 h 1028700"/>
                  <a:gd name="connsiteX52" fmla="*/ 66675 w 1171575"/>
                  <a:gd name="connsiteY5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542925 w 1171575"/>
                  <a:gd name="connsiteY35" fmla="*/ 428625 h 1028700"/>
                  <a:gd name="connsiteX36" fmla="*/ 400050 w 1171575"/>
                  <a:gd name="connsiteY36" fmla="*/ 609600 h 1028700"/>
                  <a:gd name="connsiteX37" fmla="*/ 371475 w 1171575"/>
                  <a:gd name="connsiteY37" fmla="*/ 638175 h 1028700"/>
                  <a:gd name="connsiteX38" fmla="*/ 323850 w 1171575"/>
                  <a:gd name="connsiteY38" fmla="*/ 685800 h 1028700"/>
                  <a:gd name="connsiteX39" fmla="*/ 304800 w 1171575"/>
                  <a:gd name="connsiteY39" fmla="*/ 647700 h 1028700"/>
                  <a:gd name="connsiteX40" fmla="*/ 295275 w 1171575"/>
                  <a:gd name="connsiteY40" fmla="*/ 619125 h 1028700"/>
                  <a:gd name="connsiteX41" fmla="*/ 276225 w 1171575"/>
                  <a:gd name="connsiteY41" fmla="*/ 590550 h 1028700"/>
                  <a:gd name="connsiteX42" fmla="*/ 266700 w 1171575"/>
                  <a:gd name="connsiteY42" fmla="*/ 561975 h 1028700"/>
                  <a:gd name="connsiteX43" fmla="*/ 219075 w 1171575"/>
                  <a:gd name="connsiteY43" fmla="*/ 495300 h 1028700"/>
                  <a:gd name="connsiteX44" fmla="*/ 180975 w 1171575"/>
                  <a:gd name="connsiteY44" fmla="*/ 381000 h 1028700"/>
                  <a:gd name="connsiteX45" fmla="*/ 152400 w 1171575"/>
                  <a:gd name="connsiteY45" fmla="*/ 352425 h 1028700"/>
                  <a:gd name="connsiteX46" fmla="*/ 95250 w 1171575"/>
                  <a:gd name="connsiteY46" fmla="*/ 381000 h 1028700"/>
                  <a:gd name="connsiteX47" fmla="*/ 85725 w 1171575"/>
                  <a:gd name="connsiteY47" fmla="*/ 409575 h 1028700"/>
                  <a:gd name="connsiteX48" fmla="*/ 9525 w 1171575"/>
                  <a:gd name="connsiteY48" fmla="*/ 495300 h 1028700"/>
                  <a:gd name="connsiteX49" fmla="*/ 0 w 1171575"/>
                  <a:gd name="connsiteY49" fmla="*/ 523875 h 1028700"/>
                  <a:gd name="connsiteX50" fmla="*/ 9525 w 1171575"/>
                  <a:gd name="connsiteY50" fmla="*/ 552450 h 1028700"/>
                  <a:gd name="connsiteX51" fmla="*/ 66675 w 1171575"/>
                  <a:gd name="connsiteY5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571500 w 1171575"/>
                  <a:gd name="connsiteY34" fmla="*/ 400050 h 1028700"/>
                  <a:gd name="connsiteX35" fmla="*/ 400050 w 1171575"/>
                  <a:gd name="connsiteY35" fmla="*/ 609600 h 1028700"/>
                  <a:gd name="connsiteX36" fmla="*/ 371475 w 1171575"/>
                  <a:gd name="connsiteY36" fmla="*/ 638175 h 1028700"/>
                  <a:gd name="connsiteX37" fmla="*/ 323850 w 1171575"/>
                  <a:gd name="connsiteY37" fmla="*/ 685800 h 1028700"/>
                  <a:gd name="connsiteX38" fmla="*/ 304800 w 1171575"/>
                  <a:gd name="connsiteY38" fmla="*/ 647700 h 1028700"/>
                  <a:gd name="connsiteX39" fmla="*/ 295275 w 1171575"/>
                  <a:gd name="connsiteY39" fmla="*/ 619125 h 1028700"/>
                  <a:gd name="connsiteX40" fmla="*/ 276225 w 1171575"/>
                  <a:gd name="connsiteY40" fmla="*/ 590550 h 1028700"/>
                  <a:gd name="connsiteX41" fmla="*/ 266700 w 1171575"/>
                  <a:gd name="connsiteY41" fmla="*/ 561975 h 1028700"/>
                  <a:gd name="connsiteX42" fmla="*/ 219075 w 1171575"/>
                  <a:gd name="connsiteY42" fmla="*/ 495300 h 1028700"/>
                  <a:gd name="connsiteX43" fmla="*/ 180975 w 1171575"/>
                  <a:gd name="connsiteY43" fmla="*/ 381000 h 1028700"/>
                  <a:gd name="connsiteX44" fmla="*/ 152400 w 1171575"/>
                  <a:gd name="connsiteY44" fmla="*/ 352425 h 1028700"/>
                  <a:gd name="connsiteX45" fmla="*/ 95250 w 1171575"/>
                  <a:gd name="connsiteY45" fmla="*/ 381000 h 1028700"/>
                  <a:gd name="connsiteX46" fmla="*/ 85725 w 1171575"/>
                  <a:gd name="connsiteY46" fmla="*/ 409575 h 1028700"/>
                  <a:gd name="connsiteX47" fmla="*/ 9525 w 1171575"/>
                  <a:gd name="connsiteY47" fmla="*/ 495300 h 1028700"/>
                  <a:gd name="connsiteX48" fmla="*/ 0 w 1171575"/>
                  <a:gd name="connsiteY48" fmla="*/ 523875 h 1028700"/>
                  <a:gd name="connsiteX49" fmla="*/ 9525 w 1171575"/>
                  <a:gd name="connsiteY49" fmla="*/ 552450 h 1028700"/>
                  <a:gd name="connsiteX50" fmla="*/ 66675 w 1171575"/>
                  <a:gd name="connsiteY5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666750 w 1171575"/>
                  <a:gd name="connsiteY33" fmla="*/ 323850 h 1028700"/>
                  <a:gd name="connsiteX34" fmla="*/ 400050 w 1171575"/>
                  <a:gd name="connsiteY34" fmla="*/ 609600 h 1028700"/>
                  <a:gd name="connsiteX35" fmla="*/ 371475 w 1171575"/>
                  <a:gd name="connsiteY35" fmla="*/ 638175 h 1028700"/>
                  <a:gd name="connsiteX36" fmla="*/ 323850 w 1171575"/>
                  <a:gd name="connsiteY36" fmla="*/ 685800 h 1028700"/>
                  <a:gd name="connsiteX37" fmla="*/ 304800 w 1171575"/>
                  <a:gd name="connsiteY37" fmla="*/ 647700 h 1028700"/>
                  <a:gd name="connsiteX38" fmla="*/ 295275 w 1171575"/>
                  <a:gd name="connsiteY38" fmla="*/ 619125 h 1028700"/>
                  <a:gd name="connsiteX39" fmla="*/ 276225 w 1171575"/>
                  <a:gd name="connsiteY39" fmla="*/ 590550 h 1028700"/>
                  <a:gd name="connsiteX40" fmla="*/ 266700 w 1171575"/>
                  <a:gd name="connsiteY40" fmla="*/ 561975 h 1028700"/>
                  <a:gd name="connsiteX41" fmla="*/ 219075 w 1171575"/>
                  <a:gd name="connsiteY41" fmla="*/ 495300 h 1028700"/>
                  <a:gd name="connsiteX42" fmla="*/ 180975 w 1171575"/>
                  <a:gd name="connsiteY42" fmla="*/ 381000 h 1028700"/>
                  <a:gd name="connsiteX43" fmla="*/ 152400 w 1171575"/>
                  <a:gd name="connsiteY43" fmla="*/ 352425 h 1028700"/>
                  <a:gd name="connsiteX44" fmla="*/ 95250 w 1171575"/>
                  <a:gd name="connsiteY44" fmla="*/ 381000 h 1028700"/>
                  <a:gd name="connsiteX45" fmla="*/ 85725 w 1171575"/>
                  <a:gd name="connsiteY45" fmla="*/ 409575 h 1028700"/>
                  <a:gd name="connsiteX46" fmla="*/ 9525 w 1171575"/>
                  <a:gd name="connsiteY46" fmla="*/ 495300 h 1028700"/>
                  <a:gd name="connsiteX47" fmla="*/ 0 w 1171575"/>
                  <a:gd name="connsiteY47" fmla="*/ 523875 h 1028700"/>
                  <a:gd name="connsiteX48" fmla="*/ 9525 w 1171575"/>
                  <a:gd name="connsiteY48" fmla="*/ 552450 h 1028700"/>
                  <a:gd name="connsiteX49" fmla="*/ 66675 w 1171575"/>
                  <a:gd name="connsiteY4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800100 w 1171575"/>
                  <a:gd name="connsiteY32" fmla="*/ 209550 h 1028700"/>
                  <a:gd name="connsiteX33" fmla="*/ 400050 w 1171575"/>
                  <a:gd name="connsiteY33" fmla="*/ 609600 h 1028700"/>
                  <a:gd name="connsiteX34" fmla="*/ 371475 w 1171575"/>
                  <a:gd name="connsiteY34" fmla="*/ 638175 h 1028700"/>
                  <a:gd name="connsiteX35" fmla="*/ 323850 w 1171575"/>
                  <a:gd name="connsiteY35" fmla="*/ 685800 h 1028700"/>
                  <a:gd name="connsiteX36" fmla="*/ 304800 w 1171575"/>
                  <a:gd name="connsiteY36" fmla="*/ 647700 h 1028700"/>
                  <a:gd name="connsiteX37" fmla="*/ 295275 w 1171575"/>
                  <a:gd name="connsiteY37" fmla="*/ 619125 h 1028700"/>
                  <a:gd name="connsiteX38" fmla="*/ 276225 w 1171575"/>
                  <a:gd name="connsiteY38" fmla="*/ 590550 h 1028700"/>
                  <a:gd name="connsiteX39" fmla="*/ 266700 w 1171575"/>
                  <a:gd name="connsiteY39" fmla="*/ 561975 h 1028700"/>
                  <a:gd name="connsiteX40" fmla="*/ 219075 w 1171575"/>
                  <a:gd name="connsiteY40" fmla="*/ 495300 h 1028700"/>
                  <a:gd name="connsiteX41" fmla="*/ 180975 w 1171575"/>
                  <a:gd name="connsiteY41" fmla="*/ 381000 h 1028700"/>
                  <a:gd name="connsiteX42" fmla="*/ 152400 w 1171575"/>
                  <a:gd name="connsiteY42" fmla="*/ 352425 h 1028700"/>
                  <a:gd name="connsiteX43" fmla="*/ 95250 w 1171575"/>
                  <a:gd name="connsiteY43" fmla="*/ 381000 h 1028700"/>
                  <a:gd name="connsiteX44" fmla="*/ 85725 w 1171575"/>
                  <a:gd name="connsiteY44" fmla="*/ 409575 h 1028700"/>
                  <a:gd name="connsiteX45" fmla="*/ 9525 w 1171575"/>
                  <a:gd name="connsiteY45" fmla="*/ 495300 h 1028700"/>
                  <a:gd name="connsiteX46" fmla="*/ 0 w 1171575"/>
                  <a:gd name="connsiteY46" fmla="*/ 523875 h 1028700"/>
                  <a:gd name="connsiteX47" fmla="*/ 9525 w 1171575"/>
                  <a:gd name="connsiteY47" fmla="*/ 552450 h 1028700"/>
                  <a:gd name="connsiteX48" fmla="*/ 66675 w 1171575"/>
                  <a:gd name="connsiteY4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828675 w 1171575"/>
                  <a:gd name="connsiteY31" fmla="*/ 180975 h 1028700"/>
                  <a:gd name="connsiteX32" fmla="*/ 400050 w 1171575"/>
                  <a:gd name="connsiteY32" fmla="*/ 609600 h 1028700"/>
                  <a:gd name="connsiteX33" fmla="*/ 371475 w 1171575"/>
                  <a:gd name="connsiteY33" fmla="*/ 638175 h 1028700"/>
                  <a:gd name="connsiteX34" fmla="*/ 323850 w 1171575"/>
                  <a:gd name="connsiteY34" fmla="*/ 685800 h 1028700"/>
                  <a:gd name="connsiteX35" fmla="*/ 304800 w 1171575"/>
                  <a:gd name="connsiteY35" fmla="*/ 647700 h 1028700"/>
                  <a:gd name="connsiteX36" fmla="*/ 295275 w 1171575"/>
                  <a:gd name="connsiteY36" fmla="*/ 619125 h 1028700"/>
                  <a:gd name="connsiteX37" fmla="*/ 276225 w 1171575"/>
                  <a:gd name="connsiteY37" fmla="*/ 590550 h 1028700"/>
                  <a:gd name="connsiteX38" fmla="*/ 266700 w 1171575"/>
                  <a:gd name="connsiteY38" fmla="*/ 561975 h 1028700"/>
                  <a:gd name="connsiteX39" fmla="*/ 219075 w 1171575"/>
                  <a:gd name="connsiteY39" fmla="*/ 495300 h 1028700"/>
                  <a:gd name="connsiteX40" fmla="*/ 180975 w 1171575"/>
                  <a:gd name="connsiteY40" fmla="*/ 381000 h 1028700"/>
                  <a:gd name="connsiteX41" fmla="*/ 152400 w 1171575"/>
                  <a:gd name="connsiteY41" fmla="*/ 352425 h 1028700"/>
                  <a:gd name="connsiteX42" fmla="*/ 95250 w 1171575"/>
                  <a:gd name="connsiteY42" fmla="*/ 381000 h 1028700"/>
                  <a:gd name="connsiteX43" fmla="*/ 85725 w 1171575"/>
                  <a:gd name="connsiteY43" fmla="*/ 409575 h 1028700"/>
                  <a:gd name="connsiteX44" fmla="*/ 9525 w 1171575"/>
                  <a:gd name="connsiteY44" fmla="*/ 495300 h 1028700"/>
                  <a:gd name="connsiteX45" fmla="*/ 0 w 1171575"/>
                  <a:gd name="connsiteY45" fmla="*/ 523875 h 1028700"/>
                  <a:gd name="connsiteX46" fmla="*/ 9525 w 1171575"/>
                  <a:gd name="connsiteY46" fmla="*/ 552450 h 1028700"/>
                  <a:gd name="connsiteX47" fmla="*/ 66675 w 1171575"/>
                  <a:gd name="connsiteY4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952500 w 1171575"/>
                  <a:gd name="connsiteY30" fmla="*/ 66675 h 1028700"/>
                  <a:gd name="connsiteX31" fmla="*/ 400050 w 1171575"/>
                  <a:gd name="connsiteY31" fmla="*/ 609600 h 1028700"/>
                  <a:gd name="connsiteX32" fmla="*/ 371475 w 1171575"/>
                  <a:gd name="connsiteY32" fmla="*/ 638175 h 1028700"/>
                  <a:gd name="connsiteX33" fmla="*/ 323850 w 1171575"/>
                  <a:gd name="connsiteY33" fmla="*/ 685800 h 1028700"/>
                  <a:gd name="connsiteX34" fmla="*/ 304800 w 1171575"/>
                  <a:gd name="connsiteY34" fmla="*/ 647700 h 1028700"/>
                  <a:gd name="connsiteX35" fmla="*/ 295275 w 1171575"/>
                  <a:gd name="connsiteY35" fmla="*/ 619125 h 1028700"/>
                  <a:gd name="connsiteX36" fmla="*/ 276225 w 1171575"/>
                  <a:gd name="connsiteY36" fmla="*/ 590550 h 1028700"/>
                  <a:gd name="connsiteX37" fmla="*/ 266700 w 1171575"/>
                  <a:gd name="connsiteY37" fmla="*/ 561975 h 1028700"/>
                  <a:gd name="connsiteX38" fmla="*/ 219075 w 1171575"/>
                  <a:gd name="connsiteY38" fmla="*/ 495300 h 1028700"/>
                  <a:gd name="connsiteX39" fmla="*/ 180975 w 1171575"/>
                  <a:gd name="connsiteY39" fmla="*/ 381000 h 1028700"/>
                  <a:gd name="connsiteX40" fmla="*/ 152400 w 1171575"/>
                  <a:gd name="connsiteY40" fmla="*/ 352425 h 1028700"/>
                  <a:gd name="connsiteX41" fmla="*/ 95250 w 1171575"/>
                  <a:gd name="connsiteY41" fmla="*/ 381000 h 1028700"/>
                  <a:gd name="connsiteX42" fmla="*/ 85725 w 1171575"/>
                  <a:gd name="connsiteY42" fmla="*/ 409575 h 1028700"/>
                  <a:gd name="connsiteX43" fmla="*/ 9525 w 1171575"/>
                  <a:gd name="connsiteY43" fmla="*/ 495300 h 1028700"/>
                  <a:gd name="connsiteX44" fmla="*/ 0 w 1171575"/>
                  <a:gd name="connsiteY44" fmla="*/ 523875 h 1028700"/>
                  <a:gd name="connsiteX45" fmla="*/ 9525 w 1171575"/>
                  <a:gd name="connsiteY45" fmla="*/ 552450 h 1028700"/>
                  <a:gd name="connsiteX46" fmla="*/ 66675 w 1171575"/>
                  <a:gd name="connsiteY4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095375 w 1171575"/>
                  <a:gd name="connsiteY24" fmla="*/ 314325 h 1028700"/>
                  <a:gd name="connsiteX25" fmla="*/ 1152525 w 1171575"/>
                  <a:gd name="connsiteY25" fmla="*/ 266700 h 1028700"/>
                  <a:gd name="connsiteX26" fmla="*/ 1171575 w 1171575"/>
                  <a:gd name="connsiteY26" fmla="*/ 238125 h 1028700"/>
                  <a:gd name="connsiteX27" fmla="*/ 1152525 w 1171575"/>
                  <a:gd name="connsiteY27" fmla="*/ 190500 h 1028700"/>
                  <a:gd name="connsiteX28" fmla="*/ 1085850 w 1171575"/>
                  <a:gd name="connsiteY28" fmla="*/ 85725 h 1028700"/>
                  <a:gd name="connsiteX29" fmla="*/ 1019175 w 1171575"/>
                  <a:gd name="connsiteY29" fmla="*/ 0 h 1028700"/>
                  <a:gd name="connsiteX30" fmla="*/ 400050 w 1171575"/>
                  <a:gd name="connsiteY30" fmla="*/ 609600 h 1028700"/>
                  <a:gd name="connsiteX31" fmla="*/ 371475 w 1171575"/>
                  <a:gd name="connsiteY31" fmla="*/ 638175 h 1028700"/>
                  <a:gd name="connsiteX32" fmla="*/ 323850 w 1171575"/>
                  <a:gd name="connsiteY32" fmla="*/ 685800 h 1028700"/>
                  <a:gd name="connsiteX33" fmla="*/ 304800 w 1171575"/>
                  <a:gd name="connsiteY33" fmla="*/ 647700 h 1028700"/>
                  <a:gd name="connsiteX34" fmla="*/ 295275 w 1171575"/>
                  <a:gd name="connsiteY34" fmla="*/ 619125 h 1028700"/>
                  <a:gd name="connsiteX35" fmla="*/ 276225 w 1171575"/>
                  <a:gd name="connsiteY35" fmla="*/ 590550 h 1028700"/>
                  <a:gd name="connsiteX36" fmla="*/ 266700 w 1171575"/>
                  <a:gd name="connsiteY36" fmla="*/ 561975 h 1028700"/>
                  <a:gd name="connsiteX37" fmla="*/ 219075 w 1171575"/>
                  <a:gd name="connsiteY37" fmla="*/ 495300 h 1028700"/>
                  <a:gd name="connsiteX38" fmla="*/ 180975 w 1171575"/>
                  <a:gd name="connsiteY38" fmla="*/ 381000 h 1028700"/>
                  <a:gd name="connsiteX39" fmla="*/ 152400 w 1171575"/>
                  <a:gd name="connsiteY39" fmla="*/ 352425 h 1028700"/>
                  <a:gd name="connsiteX40" fmla="*/ 95250 w 1171575"/>
                  <a:gd name="connsiteY40" fmla="*/ 381000 h 1028700"/>
                  <a:gd name="connsiteX41" fmla="*/ 85725 w 1171575"/>
                  <a:gd name="connsiteY41" fmla="*/ 409575 h 1028700"/>
                  <a:gd name="connsiteX42" fmla="*/ 9525 w 1171575"/>
                  <a:gd name="connsiteY42" fmla="*/ 495300 h 1028700"/>
                  <a:gd name="connsiteX43" fmla="*/ 0 w 1171575"/>
                  <a:gd name="connsiteY43" fmla="*/ 523875 h 1028700"/>
                  <a:gd name="connsiteX44" fmla="*/ 9525 w 1171575"/>
                  <a:gd name="connsiteY44" fmla="*/ 552450 h 1028700"/>
                  <a:gd name="connsiteX45" fmla="*/ 66675 w 1171575"/>
                  <a:gd name="connsiteY4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28700 w 1171575"/>
                  <a:gd name="connsiteY22" fmla="*/ 361950 h 1028700"/>
                  <a:gd name="connsiteX23" fmla="*/ 1066800 w 1171575"/>
                  <a:gd name="connsiteY23" fmla="*/ 333375 h 1028700"/>
                  <a:gd name="connsiteX24" fmla="*/ 1152525 w 1171575"/>
                  <a:gd name="connsiteY24" fmla="*/ 266700 h 1028700"/>
                  <a:gd name="connsiteX25" fmla="*/ 1171575 w 1171575"/>
                  <a:gd name="connsiteY25" fmla="*/ 238125 h 1028700"/>
                  <a:gd name="connsiteX26" fmla="*/ 1152525 w 1171575"/>
                  <a:gd name="connsiteY26" fmla="*/ 190500 h 1028700"/>
                  <a:gd name="connsiteX27" fmla="*/ 1085850 w 1171575"/>
                  <a:gd name="connsiteY27" fmla="*/ 85725 h 1028700"/>
                  <a:gd name="connsiteX28" fmla="*/ 1019175 w 1171575"/>
                  <a:gd name="connsiteY28" fmla="*/ 0 h 1028700"/>
                  <a:gd name="connsiteX29" fmla="*/ 400050 w 1171575"/>
                  <a:gd name="connsiteY29" fmla="*/ 609600 h 1028700"/>
                  <a:gd name="connsiteX30" fmla="*/ 371475 w 1171575"/>
                  <a:gd name="connsiteY30" fmla="*/ 638175 h 1028700"/>
                  <a:gd name="connsiteX31" fmla="*/ 323850 w 1171575"/>
                  <a:gd name="connsiteY31" fmla="*/ 685800 h 1028700"/>
                  <a:gd name="connsiteX32" fmla="*/ 304800 w 1171575"/>
                  <a:gd name="connsiteY32" fmla="*/ 647700 h 1028700"/>
                  <a:gd name="connsiteX33" fmla="*/ 295275 w 1171575"/>
                  <a:gd name="connsiteY33" fmla="*/ 619125 h 1028700"/>
                  <a:gd name="connsiteX34" fmla="*/ 276225 w 1171575"/>
                  <a:gd name="connsiteY34" fmla="*/ 590550 h 1028700"/>
                  <a:gd name="connsiteX35" fmla="*/ 266700 w 1171575"/>
                  <a:gd name="connsiteY35" fmla="*/ 561975 h 1028700"/>
                  <a:gd name="connsiteX36" fmla="*/ 219075 w 1171575"/>
                  <a:gd name="connsiteY36" fmla="*/ 495300 h 1028700"/>
                  <a:gd name="connsiteX37" fmla="*/ 180975 w 1171575"/>
                  <a:gd name="connsiteY37" fmla="*/ 381000 h 1028700"/>
                  <a:gd name="connsiteX38" fmla="*/ 152400 w 1171575"/>
                  <a:gd name="connsiteY38" fmla="*/ 352425 h 1028700"/>
                  <a:gd name="connsiteX39" fmla="*/ 95250 w 1171575"/>
                  <a:gd name="connsiteY39" fmla="*/ 381000 h 1028700"/>
                  <a:gd name="connsiteX40" fmla="*/ 85725 w 1171575"/>
                  <a:gd name="connsiteY40" fmla="*/ 409575 h 1028700"/>
                  <a:gd name="connsiteX41" fmla="*/ 9525 w 1171575"/>
                  <a:gd name="connsiteY41" fmla="*/ 495300 h 1028700"/>
                  <a:gd name="connsiteX42" fmla="*/ 0 w 1171575"/>
                  <a:gd name="connsiteY42" fmla="*/ 523875 h 1028700"/>
                  <a:gd name="connsiteX43" fmla="*/ 9525 w 1171575"/>
                  <a:gd name="connsiteY43" fmla="*/ 552450 h 1028700"/>
                  <a:gd name="connsiteX44" fmla="*/ 66675 w 1171575"/>
                  <a:gd name="connsiteY4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971550 w 1171575"/>
                  <a:gd name="connsiteY21" fmla="*/ 419100 h 1028700"/>
                  <a:gd name="connsiteX22" fmla="*/ 1066800 w 1171575"/>
                  <a:gd name="connsiteY22" fmla="*/ 333375 h 1028700"/>
                  <a:gd name="connsiteX23" fmla="*/ 1152525 w 1171575"/>
                  <a:gd name="connsiteY23" fmla="*/ 266700 h 1028700"/>
                  <a:gd name="connsiteX24" fmla="*/ 1171575 w 1171575"/>
                  <a:gd name="connsiteY24" fmla="*/ 238125 h 1028700"/>
                  <a:gd name="connsiteX25" fmla="*/ 1152525 w 1171575"/>
                  <a:gd name="connsiteY25" fmla="*/ 190500 h 1028700"/>
                  <a:gd name="connsiteX26" fmla="*/ 1085850 w 1171575"/>
                  <a:gd name="connsiteY26" fmla="*/ 85725 h 1028700"/>
                  <a:gd name="connsiteX27" fmla="*/ 1019175 w 1171575"/>
                  <a:gd name="connsiteY27" fmla="*/ 0 h 1028700"/>
                  <a:gd name="connsiteX28" fmla="*/ 400050 w 1171575"/>
                  <a:gd name="connsiteY28" fmla="*/ 609600 h 1028700"/>
                  <a:gd name="connsiteX29" fmla="*/ 371475 w 1171575"/>
                  <a:gd name="connsiteY29" fmla="*/ 638175 h 1028700"/>
                  <a:gd name="connsiteX30" fmla="*/ 323850 w 1171575"/>
                  <a:gd name="connsiteY30" fmla="*/ 685800 h 1028700"/>
                  <a:gd name="connsiteX31" fmla="*/ 304800 w 1171575"/>
                  <a:gd name="connsiteY31" fmla="*/ 647700 h 1028700"/>
                  <a:gd name="connsiteX32" fmla="*/ 295275 w 1171575"/>
                  <a:gd name="connsiteY32" fmla="*/ 619125 h 1028700"/>
                  <a:gd name="connsiteX33" fmla="*/ 276225 w 1171575"/>
                  <a:gd name="connsiteY33" fmla="*/ 590550 h 1028700"/>
                  <a:gd name="connsiteX34" fmla="*/ 266700 w 1171575"/>
                  <a:gd name="connsiteY34" fmla="*/ 561975 h 1028700"/>
                  <a:gd name="connsiteX35" fmla="*/ 219075 w 1171575"/>
                  <a:gd name="connsiteY35" fmla="*/ 495300 h 1028700"/>
                  <a:gd name="connsiteX36" fmla="*/ 180975 w 1171575"/>
                  <a:gd name="connsiteY36" fmla="*/ 381000 h 1028700"/>
                  <a:gd name="connsiteX37" fmla="*/ 152400 w 1171575"/>
                  <a:gd name="connsiteY37" fmla="*/ 352425 h 1028700"/>
                  <a:gd name="connsiteX38" fmla="*/ 95250 w 1171575"/>
                  <a:gd name="connsiteY38" fmla="*/ 381000 h 1028700"/>
                  <a:gd name="connsiteX39" fmla="*/ 85725 w 1171575"/>
                  <a:gd name="connsiteY39" fmla="*/ 409575 h 1028700"/>
                  <a:gd name="connsiteX40" fmla="*/ 9525 w 1171575"/>
                  <a:gd name="connsiteY40" fmla="*/ 495300 h 1028700"/>
                  <a:gd name="connsiteX41" fmla="*/ 0 w 1171575"/>
                  <a:gd name="connsiteY41" fmla="*/ 523875 h 1028700"/>
                  <a:gd name="connsiteX42" fmla="*/ 9525 w 1171575"/>
                  <a:gd name="connsiteY42" fmla="*/ 552450 h 1028700"/>
                  <a:gd name="connsiteX43" fmla="*/ 66675 w 1171575"/>
                  <a:gd name="connsiteY4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857250 w 1171575"/>
                  <a:gd name="connsiteY19" fmla="*/ 542925 h 1028700"/>
                  <a:gd name="connsiteX20" fmla="*/ 952500 w 1171575"/>
                  <a:gd name="connsiteY20" fmla="*/ 447675 h 1028700"/>
                  <a:gd name="connsiteX21" fmla="*/ 1066800 w 1171575"/>
                  <a:gd name="connsiteY21" fmla="*/ 333375 h 1028700"/>
                  <a:gd name="connsiteX22" fmla="*/ 1152525 w 1171575"/>
                  <a:gd name="connsiteY22" fmla="*/ 266700 h 1028700"/>
                  <a:gd name="connsiteX23" fmla="*/ 1171575 w 1171575"/>
                  <a:gd name="connsiteY23" fmla="*/ 238125 h 1028700"/>
                  <a:gd name="connsiteX24" fmla="*/ 1152525 w 1171575"/>
                  <a:gd name="connsiteY24" fmla="*/ 190500 h 1028700"/>
                  <a:gd name="connsiteX25" fmla="*/ 1085850 w 1171575"/>
                  <a:gd name="connsiteY25" fmla="*/ 85725 h 1028700"/>
                  <a:gd name="connsiteX26" fmla="*/ 1019175 w 1171575"/>
                  <a:gd name="connsiteY26" fmla="*/ 0 h 1028700"/>
                  <a:gd name="connsiteX27" fmla="*/ 400050 w 1171575"/>
                  <a:gd name="connsiteY27" fmla="*/ 609600 h 1028700"/>
                  <a:gd name="connsiteX28" fmla="*/ 371475 w 1171575"/>
                  <a:gd name="connsiteY28" fmla="*/ 638175 h 1028700"/>
                  <a:gd name="connsiteX29" fmla="*/ 323850 w 1171575"/>
                  <a:gd name="connsiteY29" fmla="*/ 685800 h 1028700"/>
                  <a:gd name="connsiteX30" fmla="*/ 304800 w 1171575"/>
                  <a:gd name="connsiteY30" fmla="*/ 647700 h 1028700"/>
                  <a:gd name="connsiteX31" fmla="*/ 295275 w 1171575"/>
                  <a:gd name="connsiteY31" fmla="*/ 619125 h 1028700"/>
                  <a:gd name="connsiteX32" fmla="*/ 276225 w 1171575"/>
                  <a:gd name="connsiteY32" fmla="*/ 590550 h 1028700"/>
                  <a:gd name="connsiteX33" fmla="*/ 266700 w 1171575"/>
                  <a:gd name="connsiteY33" fmla="*/ 561975 h 1028700"/>
                  <a:gd name="connsiteX34" fmla="*/ 219075 w 1171575"/>
                  <a:gd name="connsiteY34" fmla="*/ 495300 h 1028700"/>
                  <a:gd name="connsiteX35" fmla="*/ 180975 w 1171575"/>
                  <a:gd name="connsiteY35" fmla="*/ 381000 h 1028700"/>
                  <a:gd name="connsiteX36" fmla="*/ 152400 w 1171575"/>
                  <a:gd name="connsiteY36" fmla="*/ 352425 h 1028700"/>
                  <a:gd name="connsiteX37" fmla="*/ 95250 w 1171575"/>
                  <a:gd name="connsiteY37" fmla="*/ 381000 h 1028700"/>
                  <a:gd name="connsiteX38" fmla="*/ 85725 w 1171575"/>
                  <a:gd name="connsiteY38" fmla="*/ 409575 h 1028700"/>
                  <a:gd name="connsiteX39" fmla="*/ 9525 w 1171575"/>
                  <a:gd name="connsiteY39" fmla="*/ 495300 h 1028700"/>
                  <a:gd name="connsiteX40" fmla="*/ 0 w 1171575"/>
                  <a:gd name="connsiteY40" fmla="*/ 523875 h 1028700"/>
                  <a:gd name="connsiteX41" fmla="*/ 9525 w 1171575"/>
                  <a:gd name="connsiteY41" fmla="*/ 552450 h 1028700"/>
                  <a:gd name="connsiteX42" fmla="*/ 66675 w 1171575"/>
                  <a:gd name="connsiteY4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771525 w 1171575"/>
                  <a:gd name="connsiteY17" fmla="*/ 619125 h 1028700"/>
                  <a:gd name="connsiteX18" fmla="*/ 809625 w 1171575"/>
                  <a:gd name="connsiteY18" fmla="*/ 600075 h 1028700"/>
                  <a:gd name="connsiteX19" fmla="*/ 952500 w 1171575"/>
                  <a:gd name="connsiteY19" fmla="*/ 447675 h 1028700"/>
                  <a:gd name="connsiteX20" fmla="*/ 1066800 w 1171575"/>
                  <a:gd name="connsiteY20" fmla="*/ 333375 h 1028700"/>
                  <a:gd name="connsiteX21" fmla="*/ 1152525 w 1171575"/>
                  <a:gd name="connsiteY21" fmla="*/ 266700 h 1028700"/>
                  <a:gd name="connsiteX22" fmla="*/ 1171575 w 1171575"/>
                  <a:gd name="connsiteY22" fmla="*/ 238125 h 1028700"/>
                  <a:gd name="connsiteX23" fmla="*/ 1152525 w 1171575"/>
                  <a:gd name="connsiteY23" fmla="*/ 190500 h 1028700"/>
                  <a:gd name="connsiteX24" fmla="*/ 1085850 w 1171575"/>
                  <a:gd name="connsiteY24" fmla="*/ 85725 h 1028700"/>
                  <a:gd name="connsiteX25" fmla="*/ 1019175 w 1171575"/>
                  <a:gd name="connsiteY25" fmla="*/ 0 h 1028700"/>
                  <a:gd name="connsiteX26" fmla="*/ 400050 w 1171575"/>
                  <a:gd name="connsiteY26" fmla="*/ 609600 h 1028700"/>
                  <a:gd name="connsiteX27" fmla="*/ 371475 w 1171575"/>
                  <a:gd name="connsiteY27" fmla="*/ 638175 h 1028700"/>
                  <a:gd name="connsiteX28" fmla="*/ 323850 w 1171575"/>
                  <a:gd name="connsiteY28" fmla="*/ 685800 h 1028700"/>
                  <a:gd name="connsiteX29" fmla="*/ 304800 w 1171575"/>
                  <a:gd name="connsiteY29" fmla="*/ 647700 h 1028700"/>
                  <a:gd name="connsiteX30" fmla="*/ 295275 w 1171575"/>
                  <a:gd name="connsiteY30" fmla="*/ 619125 h 1028700"/>
                  <a:gd name="connsiteX31" fmla="*/ 276225 w 1171575"/>
                  <a:gd name="connsiteY31" fmla="*/ 590550 h 1028700"/>
                  <a:gd name="connsiteX32" fmla="*/ 266700 w 1171575"/>
                  <a:gd name="connsiteY32" fmla="*/ 561975 h 1028700"/>
                  <a:gd name="connsiteX33" fmla="*/ 219075 w 1171575"/>
                  <a:gd name="connsiteY33" fmla="*/ 495300 h 1028700"/>
                  <a:gd name="connsiteX34" fmla="*/ 180975 w 1171575"/>
                  <a:gd name="connsiteY34" fmla="*/ 381000 h 1028700"/>
                  <a:gd name="connsiteX35" fmla="*/ 152400 w 1171575"/>
                  <a:gd name="connsiteY35" fmla="*/ 352425 h 1028700"/>
                  <a:gd name="connsiteX36" fmla="*/ 95250 w 1171575"/>
                  <a:gd name="connsiteY36" fmla="*/ 381000 h 1028700"/>
                  <a:gd name="connsiteX37" fmla="*/ 85725 w 1171575"/>
                  <a:gd name="connsiteY37" fmla="*/ 409575 h 1028700"/>
                  <a:gd name="connsiteX38" fmla="*/ 9525 w 1171575"/>
                  <a:gd name="connsiteY38" fmla="*/ 495300 h 1028700"/>
                  <a:gd name="connsiteX39" fmla="*/ 0 w 1171575"/>
                  <a:gd name="connsiteY39" fmla="*/ 523875 h 1028700"/>
                  <a:gd name="connsiteX40" fmla="*/ 9525 w 1171575"/>
                  <a:gd name="connsiteY40" fmla="*/ 552450 h 1028700"/>
                  <a:gd name="connsiteX41" fmla="*/ 66675 w 1171575"/>
                  <a:gd name="connsiteY41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742950 w 1171575"/>
                  <a:gd name="connsiteY16" fmla="*/ 647700 h 1028700"/>
                  <a:gd name="connsiteX17" fmla="*/ 809625 w 1171575"/>
                  <a:gd name="connsiteY17" fmla="*/ 600075 h 1028700"/>
                  <a:gd name="connsiteX18" fmla="*/ 952500 w 1171575"/>
                  <a:gd name="connsiteY18" fmla="*/ 447675 h 1028700"/>
                  <a:gd name="connsiteX19" fmla="*/ 1066800 w 1171575"/>
                  <a:gd name="connsiteY19" fmla="*/ 333375 h 1028700"/>
                  <a:gd name="connsiteX20" fmla="*/ 1152525 w 1171575"/>
                  <a:gd name="connsiteY20" fmla="*/ 266700 h 1028700"/>
                  <a:gd name="connsiteX21" fmla="*/ 1171575 w 1171575"/>
                  <a:gd name="connsiteY21" fmla="*/ 238125 h 1028700"/>
                  <a:gd name="connsiteX22" fmla="*/ 1152525 w 1171575"/>
                  <a:gd name="connsiteY22" fmla="*/ 190500 h 1028700"/>
                  <a:gd name="connsiteX23" fmla="*/ 1085850 w 1171575"/>
                  <a:gd name="connsiteY23" fmla="*/ 85725 h 1028700"/>
                  <a:gd name="connsiteX24" fmla="*/ 1019175 w 1171575"/>
                  <a:gd name="connsiteY24" fmla="*/ 0 h 1028700"/>
                  <a:gd name="connsiteX25" fmla="*/ 400050 w 1171575"/>
                  <a:gd name="connsiteY25" fmla="*/ 609600 h 1028700"/>
                  <a:gd name="connsiteX26" fmla="*/ 371475 w 1171575"/>
                  <a:gd name="connsiteY26" fmla="*/ 638175 h 1028700"/>
                  <a:gd name="connsiteX27" fmla="*/ 323850 w 1171575"/>
                  <a:gd name="connsiteY27" fmla="*/ 685800 h 1028700"/>
                  <a:gd name="connsiteX28" fmla="*/ 304800 w 1171575"/>
                  <a:gd name="connsiteY28" fmla="*/ 647700 h 1028700"/>
                  <a:gd name="connsiteX29" fmla="*/ 295275 w 1171575"/>
                  <a:gd name="connsiteY29" fmla="*/ 619125 h 1028700"/>
                  <a:gd name="connsiteX30" fmla="*/ 276225 w 1171575"/>
                  <a:gd name="connsiteY30" fmla="*/ 590550 h 1028700"/>
                  <a:gd name="connsiteX31" fmla="*/ 266700 w 1171575"/>
                  <a:gd name="connsiteY31" fmla="*/ 561975 h 1028700"/>
                  <a:gd name="connsiteX32" fmla="*/ 219075 w 1171575"/>
                  <a:gd name="connsiteY32" fmla="*/ 495300 h 1028700"/>
                  <a:gd name="connsiteX33" fmla="*/ 180975 w 1171575"/>
                  <a:gd name="connsiteY33" fmla="*/ 381000 h 1028700"/>
                  <a:gd name="connsiteX34" fmla="*/ 152400 w 1171575"/>
                  <a:gd name="connsiteY34" fmla="*/ 352425 h 1028700"/>
                  <a:gd name="connsiteX35" fmla="*/ 95250 w 1171575"/>
                  <a:gd name="connsiteY35" fmla="*/ 381000 h 1028700"/>
                  <a:gd name="connsiteX36" fmla="*/ 85725 w 1171575"/>
                  <a:gd name="connsiteY36" fmla="*/ 409575 h 1028700"/>
                  <a:gd name="connsiteX37" fmla="*/ 9525 w 1171575"/>
                  <a:gd name="connsiteY37" fmla="*/ 495300 h 1028700"/>
                  <a:gd name="connsiteX38" fmla="*/ 0 w 1171575"/>
                  <a:gd name="connsiteY38" fmla="*/ 523875 h 1028700"/>
                  <a:gd name="connsiteX39" fmla="*/ 9525 w 1171575"/>
                  <a:gd name="connsiteY39" fmla="*/ 552450 h 1028700"/>
                  <a:gd name="connsiteX40" fmla="*/ 66675 w 1171575"/>
                  <a:gd name="connsiteY40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809625 w 1171575"/>
                  <a:gd name="connsiteY16" fmla="*/ 600075 h 1028700"/>
                  <a:gd name="connsiteX17" fmla="*/ 952500 w 1171575"/>
                  <a:gd name="connsiteY17" fmla="*/ 447675 h 1028700"/>
                  <a:gd name="connsiteX18" fmla="*/ 1066800 w 1171575"/>
                  <a:gd name="connsiteY18" fmla="*/ 333375 h 1028700"/>
                  <a:gd name="connsiteX19" fmla="*/ 1152525 w 1171575"/>
                  <a:gd name="connsiteY19" fmla="*/ 266700 h 1028700"/>
                  <a:gd name="connsiteX20" fmla="*/ 1171575 w 1171575"/>
                  <a:gd name="connsiteY20" fmla="*/ 238125 h 1028700"/>
                  <a:gd name="connsiteX21" fmla="*/ 1152525 w 1171575"/>
                  <a:gd name="connsiteY21" fmla="*/ 190500 h 1028700"/>
                  <a:gd name="connsiteX22" fmla="*/ 1085850 w 1171575"/>
                  <a:gd name="connsiteY22" fmla="*/ 85725 h 1028700"/>
                  <a:gd name="connsiteX23" fmla="*/ 1019175 w 1171575"/>
                  <a:gd name="connsiteY23" fmla="*/ 0 h 1028700"/>
                  <a:gd name="connsiteX24" fmla="*/ 400050 w 1171575"/>
                  <a:gd name="connsiteY24" fmla="*/ 609600 h 1028700"/>
                  <a:gd name="connsiteX25" fmla="*/ 371475 w 1171575"/>
                  <a:gd name="connsiteY25" fmla="*/ 638175 h 1028700"/>
                  <a:gd name="connsiteX26" fmla="*/ 323850 w 1171575"/>
                  <a:gd name="connsiteY26" fmla="*/ 685800 h 1028700"/>
                  <a:gd name="connsiteX27" fmla="*/ 304800 w 1171575"/>
                  <a:gd name="connsiteY27" fmla="*/ 647700 h 1028700"/>
                  <a:gd name="connsiteX28" fmla="*/ 295275 w 1171575"/>
                  <a:gd name="connsiteY28" fmla="*/ 619125 h 1028700"/>
                  <a:gd name="connsiteX29" fmla="*/ 276225 w 1171575"/>
                  <a:gd name="connsiteY29" fmla="*/ 590550 h 1028700"/>
                  <a:gd name="connsiteX30" fmla="*/ 266700 w 1171575"/>
                  <a:gd name="connsiteY30" fmla="*/ 561975 h 1028700"/>
                  <a:gd name="connsiteX31" fmla="*/ 219075 w 1171575"/>
                  <a:gd name="connsiteY31" fmla="*/ 495300 h 1028700"/>
                  <a:gd name="connsiteX32" fmla="*/ 180975 w 1171575"/>
                  <a:gd name="connsiteY32" fmla="*/ 381000 h 1028700"/>
                  <a:gd name="connsiteX33" fmla="*/ 152400 w 1171575"/>
                  <a:gd name="connsiteY33" fmla="*/ 352425 h 1028700"/>
                  <a:gd name="connsiteX34" fmla="*/ 95250 w 1171575"/>
                  <a:gd name="connsiteY34" fmla="*/ 381000 h 1028700"/>
                  <a:gd name="connsiteX35" fmla="*/ 85725 w 1171575"/>
                  <a:gd name="connsiteY35" fmla="*/ 409575 h 1028700"/>
                  <a:gd name="connsiteX36" fmla="*/ 9525 w 1171575"/>
                  <a:gd name="connsiteY36" fmla="*/ 495300 h 1028700"/>
                  <a:gd name="connsiteX37" fmla="*/ 0 w 1171575"/>
                  <a:gd name="connsiteY37" fmla="*/ 523875 h 1028700"/>
                  <a:gd name="connsiteX38" fmla="*/ 9525 w 1171575"/>
                  <a:gd name="connsiteY38" fmla="*/ 552450 h 1028700"/>
                  <a:gd name="connsiteX39" fmla="*/ 66675 w 1171575"/>
                  <a:gd name="connsiteY3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066800 w 1171575"/>
                  <a:gd name="connsiteY17" fmla="*/ 333375 h 1028700"/>
                  <a:gd name="connsiteX18" fmla="*/ 1152525 w 1171575"/>
                  <a:gd name="connsiteY18" fmla="*/ 266700 h 1028700"/>
                  <a:gd name="connsiteX19" fmla="*/ 1171575 w 1171575"/>
                  <a:gd name="connsiteY19" fmla="*/ 238125 h 1028700"/>
                  <a:gd name="connsiteX20" fmla="*/ 1152525 w 1171575"/>
                  <a:gd name="connsiteY20" fmla="*/ 190500 h 1028700"/>
                  <a:gd name="connsiteX21" fmla="*/ 1085850 w 1171575"/>
                  <a:gd name="connsiteY21" fmla="*/ 85725 h 1028700"/>
                  <a:gd name="connsiteX22" fmla="*/ 1019175 w 1171575"/>
                  <a:gd name="connsiteY22" fmla="*/ 0 h 1028700"/>
                  <a:gd name="connsiteX23" fmla="*/ 400050 w 1171575"/>
                  <a:gd name="connsiteY23" fmla="*/ 609600 h 1028700"/>
                  <a:gd name="connsiteX24" fmla="*/ 371475 w 1171575"/>
                  <a:gd name="connsiteY24" fmla="*/ 638175 h 1028700"/>
                  <a:gd name="connsiteX25" fmla="*/ 323850 w 1171575"/>
                  <a:gd name="connsiteY25" fmla="*/ 685800 h 1028700"/>
                  <a:gd name="connsiteX26" fmla="*/ 304800 w 1171575"/>
                  <a:gd name="connsiteY26" fmla="*/ 647700 h 1028700"/>
                  <a:gd name="connsiteX27" fmla="*/ 295275 w 1171575"/>
                  <a:gd name="connsiteY27" fmla="*/ 619125 h 1028700"/>
                  <a:gd name="connsiteX28" fmla="*/ 276225 w 1171575"/>
                  <a:gd name="connsiteY28" fmla="*/ 590550 h 1028700"/>
                  <a:gd name="connsiteX29" fmla="*/ 266700 w 1171575"/>
                  <a:gd name="connsiteY29" fmla="*/ 561975 h 1028700"/>
                  <a:gd name="connsiteX30" fmla="*/ 219075 w 1171575"/>
                  <a:gd name="connsiteY30" fmla="*/ 495300 h 1028700"/>
                  <a:gd name="connsiteX31" fmla="*/ 180975 w 1171575"/>
                  <a:gd name="connsiteY31" fmla="*/ 381000 h 1028700"/>
                  <a:gd name="connsiteX32" fmla="*/ 152400 w 1171575"/>
                  <a:gd name="connsiteY32" fmla="*/ 352425 h 1028700"/>
                  <a:gd name="connsiteX33" fmla="*/ 95250 w 1171575"/>
                  <a:gd name="connsiteY33" fmla="*/ 381000 h 1028700"/>
                  <a:gd name="connsiteX34" fmla="*/ 85725 w 1171575"/>
                  <a:gd name="connsiteY34" fmla="*/ 409575 h 1028700"/>
                  <a:gd name="connsiteX35" fmla="*/ 9525 w 1171575"/>
                  <a:gd name="connsiteY35" fmla="*/ 495300 h 1028700"/>
                  <a:gd name="connsiteX36" fmla="*/ 0 w 1171575"/>
                  <a:gd name="connsiteY36" fmla="*/ 523875 h 1028700"/>
                  <a:gd name="connsiteX37" fmla="*/ 9525 w 1171575"/>
                  <a:gd name="connsiteY37" fmla="*/ 552450 h 1028700"/>
                  <a:gd name="connsiteX38" fmla="*/ 66675 w 1171575"/>
                  <a:gd name="connsiteY38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47700 w 1171575"/>
                  <a:gd name="connsiteY14" fmla="*/ 733425 h 1028700"/>
                  <a:gd name="connsiteX15" fmla="*/ 685800 w 1171575"/>
                  <a:gd name="connsiteY15" fmla="*/ 704850 h 1028700"/>
                  <a:gd name="connsiteX16" fmla="*/ 952500 w 1171575"/>
                  <a:gd name="connsiteY16" fmla="*/ 447675 h 1028700"/>
                  <a:gd name="connsiteX17" fmla="*/ 1152525 w 1171575"/>
                  <a:gd name="connsiteY17" fmla="*/ 266700 h 1028700"/>
                  <a:gd name="connsiteX18" fmla="*/ 1171575 w 1171575"/>
                  <a:gd name="connsiteY18" fmla="*/ 238125 h 1028700"/>
                  <a:gd name="connsiteX19" fmla="*/ 1152525 w 1171575"/>
                  <a:gd name="connsiteY19" fmla="*/ 190500 h 1028700"/>
                  <a:gd name="connsiteX20" fmla="*/ 1085850 w 1171575"/>
                  <a:gd name="connsiteY20" fmla="*/ 85725 h 1028700"/>
                  <a:gd name="connsiteX21" fmla="*/ 1019175 w 1171575"/>
                  <a:gd name="connsiteY21" fmla="*/ 0 h 1028700"/>
                  <a:gd name="connsiteX22" fmla="*/ 400050 w 1171575"/>
                  <a:gd name="connsiteY22" fmla="*/ 609600 h 1028700"/>
                  <a:gd name="connsiteX23" fmla="*/ 371475 w 1171575"/>
                  <a:gd name="connsiteY23" fmla="*/ 638175 h 1028700"/>
                  <a:gd name="connsiteX24" fmla="*/ 323850 w 1171575"/>
                  <a:gd name="connsiteY24" fmla="*/ 685800 h 1028700"/>
                  <a:gd name="connsiteX25" fmla="*/ 304800 w 1171575"/>
                  <a:gd name="connsiteY25" fmla="*/ 647700 h 1028700"/>
                  <a:gd name="connsiteX26" fmla="*/ 295275 w 1171575"/>
                  <a:gd name="connsiteY26" fmla="*/ 619125 h 1028700"/>
                  <a:gd name="connsiteX27" fmla="*/ 276225 w 1171575"/>
                  <a:gd name="connsiteY27" fmla="*/ 590550 h 1028700"/>
                  <a:gd name="connsiteX28" fmla="*/ 266700 w 1171575"/>
                  <a:gd name="connsiteY28" fmla="*/ 561975 h 1028700"/>
                  <a:gd name="connsiteX29" fmla="*/ 219075 w 1171575"/>
                  <a:gd name="connsiteY29" fmla="*/ 495300 h 1028700"/>
                  <a:gd name="connsiteX30" fmla="*/ 180975 w 1171575"/>
                  <a:gd name="connsiteY30" fmla="*/ 381000 h 1028700"/>
                  <a:gd name="connsiteX31" fmla="*/ 152400 w 1171575"/>
                  <a:gd name="connsiteY31" fmla="*/ 352425 h 1028700"/>
                  <a:gd name="connsiteX32" fmla="*/ 95250 w 1171575"/>
                  <a:gd name="connsiteY32" fmla="*/ 381000 h 1028700"/>
                  <a:gd name="connsiteX33" fmla="*/ 85725 w 1171575"/>
                  <a:gd name="connsiteY33" fmla="*/ 409575 h 1028700"/>
                  <a:gd name="connsiteX34" fmla="*/ 9525 w 1171575"/>
                  <a:gd name="connsiteY34" fmla="*/ 495300 h 1028700"/>
                  <a:gd name="connsiteX35" fmla="*/ 0 w 1171575"/>
                  <a:gd name="connsiteY35" fmla="*/ 523875 h 1028700"/>
                  <a:gd name="connsiteX36" fmla="*/ 9525 w 1171575"/>
                  <a:gd name="connsiteY36" fmla="*/ 552450 h 1028700"/>
                  <a:gd name="connsiteX37" fmla="*/ 66675 w 1171575"/>
                  <a:gd name="connsiteY37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685800 w 1171575"/>
                  <a:gd name="connsiteY14" fmla="*/ 704850 h 1028700"/>
                  <a:gd name="connsiteX15" fmla="*/ 952500 w 1171575"/>
                  <a:gd name="connsiteY15" fmla="*/ 447675 h 1028700"/>
                  <a:gd name="connsiteX16" fmla="*/ 1152525 w 1171575"/>
                  <a:gd name="connsiteY16" fmla="*/ 266700 h 1028700"/>
                  <a:gd name="connsiteX17" fmla="*/ 1171575 w 1171575"/>
                  <a:gd name="connsiteY17" fmla="*/ 238125 h 1028700"/>
                  <a:gd name="connsiteX18" fmla="*/ 1152525 w 1171575"/>
                  <a:gd name="connsiteY18" fmla="*/ 190500 h 1028700"/>
                  <a:gd name="connsiteX19" fmla="*/ 1085850 w 1171575"/>
                  <a:gd name="connsiteY19" fmla="*/ 85725 h 1028700"/>
                  <a:gd name="connsiteX20" fmla="*/ 1019175 w 1171575"/>
                  <a:gd name="connsiteY20" fmla="*/ 0 h 1028700"/>
                  <a:gd name="connsiteX21" fmla="*/ 400050 w 1171575"/>
                  <a:gd name="connsiteY21" fmla="*/ 609600 h 1028700"/>
                  <a:gd name="connsiteX22" fmla="*/ 371475 w 1171575"/>
                  <a:gd name="connsiteY22" fmla="*/ 638175 h 1028700"/>
                  <a:gd name="connsiteX23" fmla="*/ 323850 w 1171575"/>
                  <a:gd name="connsiteY23" fmla="*/ 685800 h 1028700"/>
                  <a:gd name="connsiteX24" fmla="*/ 304800 w 1171575"/>
                  <a:gd name="connsiteY24" fmla="*/ 647700 h 1028700"/>
                  <a:gd name="connsiteX25" fmla="*/ 295275 w 1171575"/>
                  <a:gd name="connsiteY25" fmla="*/ 619125 h 1028700"/>
                  <a:gd name="connsiteX26" fmla="*/ 276225 w 1171575"/>
                  <a:gd name="connsiteY26" fmla="*/ 590550 h 1028700"/>
                  <a:gd name="connsiteX27" fmla="*/ 266700 w 1171575"/>
                  <a:gd name="connsiteY27" fmla="*/ 561975 h 1028700"/>
                  <a:gd name="connsiteX28" fmla="*/ 219075 w 1171575"/>
                  <a:gd name="connsiteY28" fmla="*/ 495300 h 1028700"/>
                  <a:gd name="connsiteX29" fmla="*/ 180975 w 1171575"/>
                  <a:gd name="connsiteY29" fmla="*/ 381000 h 1028700"/>
                  <a:gd name="connsiteX30" fmla="*/ 152400 w 1171575"/>
                  <a:gd name="connsiteY30" fmla="*/ 352425 h 1028700"/>
                  <a:gd name="connsiteX31" fmla="*/ 95250 w 1171575"/>
                  <a:gd name="connsiteY31" fmla="*/ 381000 h 1028700"/>
                  <a:gd name="connsiteX32" fmla="*/ 85725 w 1171575"/>
                  <a:gd name="connsiteY32" fmla="*/ 409575 h 1028700"/>
                  <a:gd name="connsiteX33" fmla="*/ 9525 w 1171575"/>
                  <a:gd name="connsiteY33" fmla="*/ 495300 h 1028700"/>
                  <a:gd name="connsiteX34" fmla="*/ 0 w 1171575"/>
                  <a:gd name="connsiteY34" fmla="*/ 523875 h 1028700"/>
                  <a:gd name="connsiteX35" fmla="*/ 9525 w 1171575"/>
                  <a:gd name="connsiteY35" fmla="*/ 552450 h 1028700"/>
                  <a:gd name="connsiteX36" fmla="*/ 66675 w 1171575"/>
                  <a:gd name="connsiteY36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33400 w 1171575"/>
                  <a:gd name="connsiteY12" fmla="*/ 819150 h 1028700"/>
                  <a:gd name="connsiteX13" fmla="*/ 561975 w 1171575"/>
                  <a:gd name="connsiteY13" fmla="*/ 800100 h 1028700"/>
                  <a:gd name="connsiteX14" fmla="*/ 952500 w 1171575"/>
                  <a:gd name="connsiteY14" fmla="*/ 447675 h 1028700"/>
                  <a:gd name="connsiteX15" fmla="*/ 1152525 w 1171575"/>
                  <a:gd name="connsiteY15" fmla="*/ 266700 h 1028700"/>
                  <a:gd name="connsiteX16" fmla="*/ 1171575 w 1171575"/>
                  <a:gd name="connsiteY16" fmla="*/ 238125 h 1028700"/>
                  <a:gd name="connsiteX17" fmla="*/ 1152525 w 1171575"/>
                  <a:gd name="connsiteY17" fmla="*/ 190500 h 1028700"/>
                  <a:gd name="connsiteX18" fmla="*/ 1085850 w 1171575"/>
                  <a:gd name="connsiteY18" fmla="*/ 85725 h 1028700"/>
                  <a:gd name="connsiteX19" fmla="*/ 1019175 w 1171575"/>
                  <a:gd name="connsiteY19" fmla="*/ 0 h 1028700"/>
                  <a:gd name="connsiteX20" fmla="*/ 400050 w 1171575"/>
                  <a:gd name="connsiteY20" fmla="*/ 609600 h 1028700"/>
                  <a:gd name="connsiteX21" fmla="*/ 371475 w 1171575"/>
                  <a:gd name="connsiteY21" fmla="*/ 638175 h 1028700"/>
                  <a:gd name="connsiteX22" fmla="*/ 323850 w 1171575"/>
                  <a:gd name="connsiteY22" fmla="*/ 685800 h 1028700"/>
                  <a:gd name="connsiteX23" fmla="*/ 304800 w 1171575"/>
                  <a:gd name="connsiteY23" fmla="*/ 647700 h 1028700"/>
                  <a:gd name="connsiteX24" fmla="*/ 295275 w 1171575"/>
                  <a:gd name="connsiteY24" fmla="*/ 619125 h 1028700"/>
                  <a:gd name="connsiteX25" fmla="*/ 276225 w 1171575"/>
                  <a:gd name="connsiteY25" fmla="*/ 590550 h 1028700"/>
                  <a:gd name="connsiteX26" fmla="*/ 266700 w 1171575"/>
                  <a:gd name="connsiteY26" fmla="*/ 561975 h 1028700"/>
                  <a:gd name="connsiteX27" fmla="*/ 219075 w 1171575"/>
                  <a:gd name="connsiteY27" fmla="*/ 495300 h 1028700"/>
                  <a:gd name="connsiteX28" fmla="*/ 180975 w 1171575"/>
                  <a:gd name="connsiteY28" fmla="*/ 381000 h 1028700"/>
                  <a:gd name="connsiteX29" fmla="*/ 152400 w 1171575"/>
                  <a:gd name="connsiteY29" fmla="*/ 352425 h 1028700"/>
                  <a:gd name="connsiteX30" fmla="*/ 95250 w 1171575"/>
                  <a:gd name="connsiteY30" fmla="*/ 381000 h 1028700"/>
                  <a:gd name="connsiteX31" fmla="*/ 85725 w 1171575"/>
                  <a:gd name="connsiteY31" fmla="*/ 409575 h 1028700"/>
                  <a:gd name="connsiteX32" fmla="*/ 9525 w 1171575"/>
                  <a:gd name="connsiteY32" fmla="*/ 495300 h 1028700"/>
                  <a:gd name="connsiteX33" fmla="*/ 0 w 1171575"/>
                  <a:gd name="connsiteY33" fmla="*/ 523875 h 1028700"/>
                  <a:gd name="connsiteX34" fmla="*/ 9525 w 1171575"/>
                  <a:gd name="connsiteY34" fmla="*/ 552450 h 1028700"/>
                  <a:gd name="connsiteX35" fmla="*/ 66675 w 1171575"/>
                  <a:gd name="connsiteY35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390525 w 1171575"/>
                  <a:gd name="connsiteY10" fmla="*/ 952500 h 1028700"/>
                  <a:gd name="connsiteX11" fmla="*/ 457200 w 1171575"/>
                  <a:gd name="connsiteY11" fmla="*/ 904875 h 1028700"/>
                  <a:gd name="connsiteX12" fmla="*/ 561975 w 1171575"/>
                  <a:gd name="connsiteY12" fmla="*/ 800100 h 1028700"/>
                  <a:gd name="connsiteX13" fmla="*/ 952500 w 1171575"/>
                  <a:gd name="connsiteY13" fmla="*/ 447675 h 1028700"/>
                  <a:gd name="connsiteX14" fmla="*/ 1152525 w 1171575"/>
                  <a:gd name="connsiteY14" fmla="*/ 266700 h 1028700"/>
                  <a:gd name="connsiteX15" fmla="*/ 1171575 w 1171575"/>
                  <a:gd name="connsiteY15" fmla="*/ 238125 h 1028700"/>
                  <a:gd name="connsiteX16" fmla="*/ 1152525 w 1171575"/>
                  <a:gd name="connsiteY16" fmla="*/ 190500 h 1028700"/>
                  <a:gd name="connsiteX17" fmla="*/ 1085850 w 1171575"/>
                  <a:gd name="connsiteY17" fmla="*/ 85725 h 1028700"/>
                  <a:gd name="connsiteX18" fmla="*/ 1019175 w 1171575"/>
                  <a:gd name="connsiteY18" fmla="*/ 0 h 1028700"/>
                  <a:gd name="connsiteX19" fmla="*/ 400050 w 1171575"/>
                  <a:gd name="connsiteY19" fmla="*/ 609600 h 1028700"/>
                  <a:gd name="connsiteX20" fmla="*/ 371475 w 1171575"/>
                  <a:gd name="connsiteY20" fmla="*/ 638175 h 1028700"/>
                  <a:gd name="connsiteX21" fmla="*/ 323850 w 1171575"/>
                  <a:gd name="connsiteY21" fmla="*/ 685800 h 1028700"/>
                  <a:gd name="connsiteX22" fmla="*/ 304800 w 1171575"/>
                  <a:gd name="connsiteY22" fmla="*/ 647700 h 1028700"/>
                  <a:gd name="connsiteX23" fmla="*/ 295275 w 1171575"/>
                  <a:gd name="connsiteY23" fmla="*/ 619125 h 1028700"/>
                  <a:gd name="connsiteX24" fmla="*/ 276225 w 1171575"/>
                  <a:gd name="connsiteY24" fmla="*/ 590550 h 1028700"/>
                  <a:gd name="connsiteX25" fmla="*/ 266700 w 1171575"/>
                  <a:gd name="connsiteY25" fmla="*/ 561975 h 1028700"/>
                  <a:gd name="connsiteX26" fmla="*/ 219075 w 1171575"/>
                  <a:gd name="connsiteY26" fmla="*/ 495300 h 1028700"/>
                  <a:gd name="connsiteX27" fmla="*/ 180975 w 1171575"/>
                  <a:gd name="connsiteY27" fmla="*/ 381000 h 1028700"/>
                  <a:gd name="connsiteX28" fmla="*/ 152400 w 1171575"/>
                  <a:gd name="connsiteY28" fmla="*/ 352425 h 1028700"/>
                  <a:gd name="connsiteX29" fmla="*/ 95250 w 1171575"/>
                  <a:gd name="connsiteY29" fmla="*/ 381000 h 1028700"/>
                  <a:gd name="connsiteX30" fmla="*/ 85725 w 1171575"/>
                  <a:gd name="connsiteY30" fmla="*/ 409575 h 1028700"/>
                  <a:gd name="connsiteX31" fmla="*/ 9525 w 1171575"/>
                  <a:gd name="connsiteY31" fmla="*/ 495300 h 1028700"/>
                  <a:gd name="connsiteX32" fmla="*/ 0 w 1171575"/>
                  <a:gd name="connsiteY32" fmla="*/ 523875 h 1028700"/>
                  <a:gd name="connsiteX33" fmla="*/ 9525 w 1171575"/>
                  <a:gd name="connsiteY33" fmla="*/ 552450 h 1028700"/>
                  <a:gd name="connsiteX34" fmla="*/ 66675 w 1171575"/>
                  <a:gd name="connsiteY34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457200 w 1171575"/>
                  <a:gd name="connsiteY10" fmla="*/ 904875 h 1028700"/>
                  <a:gd name="connsiteX11" fmla="*/ 561975 w 1171575"/>
                  <a:gd name="connsiteY11" fmla="*/ 800100 h 1028700"/>
                  <a:gd name="connsiteX12" fmla="*/ 952500 w 1171575"/>
                  <a:gd name="connsiteY12" fmla="*/ 447675 h 1028700"/>
                  <a:gd name="connsiteX13" fmla="*/ 1152525 w 1171575"/>
                  <a:gd name="connsiteY13" fmla="*/ 266700 h 1028700"/>
                  <a:gd name="connsiteX14" fmla="*/ 1171575 w 1171575"/>
                  <a:gd name="connsiteY14" fmla="*/ 238125 h 1028700"/>
                  <a:gd name="connsiteX15" fmla="*/ 1152525 w 1171575"/>
                  <a:gd name="connsiteY15" fmla="*/ 190500 h 1028700"/>
                  <a:gd name="connsiteX16" fmla="*/ 1085850 w 1171575"/>
                  <a:gd name="connsiteY16" fmla="*/ 85725 h 1028700"/>
                  <a:gd name="connsiteX17" fmla="*/ 1019175 w 1171575"/>
                  <a:gd name="connsiteY17" fmla="*/ 0 h 1028700"/>
                  <a:gd name="connsiteX18" fmla="*/ 400050 w 1171575"/>
                  <a:gd name="connsiteY18" fmla="*/ 609600 h 1028700"/>
                  <a:gd name="connsiteX19" fmla="*/ 371475 w 1171575"/>
                  <a:gd name="connsiteY19" fmla="*/ 638175 h 1028700"/>
                  <a:gd name="connsiteX20" fmla="*/ 323850 w 1171575"/>
                  <a:gd name="connsiteY20" fmla="*/ 685800 h 1028700"/>
                  <a:gd name="connsiteX21" fmla="*/ 304800 w 1171575"/>
                  <a:gd name="connsiteY21" fmla="*/ 647700 h 1028700"/>
                  <a:gd name="connsiteX22" fmla="*/ 295275 w 1171575"/>
                  <a:gd name="connsiteY22" fmla="*/ 619125 h 1028700"/>
                  <a:gd name="connsiteX23" fmla="*/ 276225 w 1171575"/>
                  <a:gd name="connsiteY23" fmla="*/ 590550 h 1028700"/>
                  <a:gd name="connsiteX24" fmla="*/ 266700 w 1171575"/>
                  <a:gd name="connsiteY24" fmla="*/ 561975 h 1028700"/>
                  <a:gd name="connsiteX25" fmla="*/ 219075 w 1171575"/>
                  <a:gd name="connsiteY25" fmla="*/ 495300 h 1028700"/>
                  <a:gd name="connsiteX26" fmla="*/ 180975 w 1171575"/>
                  <a:gd name="connsiteY26" fmla="*/ 381000 h 1028700"/>
                  <a:gd name="connsiteX27" fmla="*/ 152400 w 1171575"/>
                  <a:gd name="connsiteY27" fmla="*/ 352425 h 1028700"/>
                  <a:gd name="connsiteX28" fmla="*/ 95250 w 1171575"/>
                  <a:gd name="connsiteY28" fmla="*/ 381000 h 1028700"/>
                  <a:gd name="connsiteX29" fmla="*/ 85725 w 1171575"/>
                  <a:gd name="connsiteY29" fmla="*/ 409575 h 1028700"/>
                  <a:gd name="connsiteX30" fmla="*/ 9525 w 1171575"/>
                  <a:gd name="connsiteY30" fmla="*/ 495300 h 1028700"/>
                  <a:gd name="connsiteX31" fmla="*/ 0 w 1171575"/>
                  <a:gd name="connsiteY31" fmla="*/ 523875 h 1028700"/>
                  <a:gd name="connsiteX32" fmla="*/ 9525 w 1171575"/>
                  <a:gd name="connsiteY32" fmla="*/ 552450 h 1028700"/>
                  <a:gd name="connsiteX33" fmla="*/ 66675 w 1171575"/>
                  <a:gd name="connsiteY33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361950 w 1171575"/>
                  <a:gd name="connsiteY9" fmla="*/ 971550 h 1028700"/>
                  <a:gd name="connsiteX10" fmla="*/ 561975 w 1171575"/>
                  <a:gd name="connsiteY10" fmla="*/ 800100 h 1028700"/>
                  <a:gd name="connsiteX11" fmla="*/ 952500 w 1171575"/>
                  <a:gd name="connsiteY11" fmla="*/ 447675 h 1028700"/>
                  <a:gd name="connsiteX12" fmla="*/ 1152525 w 1171575"/>
                  <a:gd name="connsiteY12" fmla="*/ 266700 h 1028700"/>
                  <a:gd name="connsiteX13" fmla="*/ 1171575 w 1171575"/>
                  <a:gd name="connsiteY13" fmla="*/ 238125 h 1028700"/>
                  <a:gd name="connsiteX14" fmla="*/ 1152525 w 1171575"/>
                  <a:gd name="connsiteY14" fmla="*/ 190500 h 1028700"/>
                  <a:gd name="connsiteX15" fmla="*/ 1085850 w 1171575"/>
                  <a:gd name="connsiteY15" fmla="*/ 85725 h 1028700"/>
                  <a:gd name="connsiteX16" fmla="*/ 1019175 w 1171575"/>
                  <a:gd name="connsiteY16" fmla="*/ 0 h 1028700"/>
                  <a:gd name="connsiteX17" fmla="*/ 400050 w 1171575"/>
                  <a:gd name="connsiteY17" fmla="*/ 609600 h 1028700"/>
                  <a:gd name="connsiteX18" fmla="*/ 371475 w 1171575"/>
                  <a:gd name="connsiteY18" fmla="*/ 638175 h 1028700"/>
                  <a:gd name="connsiteX19" fmla="*/ 323850 w 1171575"/>
                  <a:gd name="connsiteY19" fmla="*/ 685800 h 1028700"/>
                  <a:gd name="connsiteX20" fmla="*/ 304800 w 1171575"/>
                  <a:gd name="connsiteY20" fmla="*/ 647700 h 1028700"/>
                  <a:gd name="connsiteX21" fmla="*/ 295275 w 1171575"/>
                  <a:gd name="connsiteY21" fmla="*/ 619125 h 1028700"/>
                  <a:gd name="connsiteX22" fmla="*/ 276225 w 1171575"/>
                  <a:gd name="connsiteY22" fmla="*/ 590550 h 1028700"/>
                  <a:gd name="connsiteX23" fmla="*/ 266700 w 1171575"/>
                  <a:gd name="connsiteY23" fmla="*/ 561975 h 1028700"/>
                  <a:gd name="connsiteX24" fmla="*/ 219075 w 1171575"/>
                  <a:gd name="connsiteY24" fmla="*/ 495300 h 1028700"/>
                  <a:gd name="connsiteX25" fmla="*/ 180975 w 1171575"/>
                  <a:gd name="connsiteY25" fmla="*/ 381000 h 1028700"/>
                  <a:gd name="connsiteX26" fmla="*/ 152400 w 1171575"/>
                  <a:gd name="connsiteY26" fmla="*/ 352425 h 1028700"/>
                  <a:gd name="connsiteX27" fmla="*/ 95250 w 1171575"/>
                  <a:gd name="connsiteY27" fmla="*/ 381000 h 1028700"/>
                  <a:gd name="connsiteX28" fmla="*/ 85725 w 1171575"/>
                  <a:gd name="connsiteY28" fmla="*/ 409575 h 1028700"/>
                  <a:gd name="connsiteX29" fmla="*/ 9525 w 1171575"/>
                  <a:gd name="connsiteY29" fmla="*/ 495300 h 1028700"/>
                  <a:gd name="connsiteX30" fmla="*/ 0 w 1171575"/>
                  <a:gd name="connsiteY30" fmla="*/ 523875 h 1028700"/>
                  <a:gd name="connsiteX31" fmla="*/ 9525 w 1171575"/>
                  <a:gd name="connsiteY31" fmla="*/ 552450 h 1028700"/>
                  <a:gd name="connsiteX32" fmla="*/ 66675 w 1171575"/>
                  <a:gd name="connsiteY32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247650 w 1171575"/>
                  <a:gd name="connsiteY6" fmla="*/ 923925 h 1028700"/>
                  <a:gd name="connsiteX7" fmla="*/ 285750 w 1171575"/>
                  <a:gd name="connsiteY7" fmla="*/ 1009650 h 1028700"/>
                  <a:gd name="connsiteX8" fmla="*/ 314325 w 1171575"/>
                  <a:gd name="connsiteY8" fmla="*/ 1028700 h 1028700"/>
                  <a:gd name="connsiteX9" fmla="*/ 561975 w 1171575"/>
                  <a:gd name="connsiteY9" fmla="*/ 800100 h 1028700"/>
                  <a:gd name="connsiteX10" fmla="*/ 952500 w 1171575"/>
                  <a:gd name="connsiteY10" fmla="*/ 447675 h 1028700"/>
                  <a:gd name="connsiteX11" fmla="*/ 1152525 w 1171575"/>
                  <a:gd name="connsiteY11" fmla="*/ 266700 h 1028700"/>
                  <a:gd name="connsiteX12" fmla="*/ 1171575 w 1171575"/>
                  <a:gd name="connsiteY12" fmla="*/ 238125 h 1028700"/>
                  <a:gd name="connsiteX13" fmla="*/ 1152525 w 1171575"/>
                  <a:gd name="connsiteY13" fmla="*/ 190500 h 1028700"/>
                  <a:gd name="connsiteX14" fmla="*/ 1085850 w 1171575"/>
                  <a:gd name="connsiteY14" fmla="*/ 85725 h 1028700"/>
                  <a:gd name="connsiteX15" fmla="*/ 1019175 w 1171575"/>
                  <a:gd name="connsiteY15" fmla="*/ 0 h 1028700"/>
                  <a:gd name="connsiteX16" fmla="*/ 400050 w 1171575"/>
                  <a:gd name="connsiteY16" fmla="*/ 609600 h 1028700"/>
                  <a:gd name="connsiteX17" fmla="*/ 371475 w 1171575"/>
                  <a:gd name="connsiteY17" fmla="*/ 638175 h 1028700"/>
                  <a:gd name="connsiteX18" fmla="*/ 323850 w 1171575"/>
                  <a:gd name="connsiteY18" fmla="*/ 685800 h 1028700"/>
                  <a:gd name="connsiteX19" fmla="*/ 304800 w 1171575"/>
                  <a:gd name="connsiteY19" fmla="*/ 647700 h 1028700"/>
                  <a:gd name="connsiteX20" fmla="*/ 295275 w 1171575"/>
                  <a:gd name="connsiteY20" fmla="*/ 619125 h 1028700"/>
                  <a:gd name="connsiteX21" fmla="*/ 276225 w 1171575"/>
                  <a:gd name="connsiteY21" fmla="*/ 590550 h 1028700"/>
                  <a:gd name="connsiteX22" fmla="*/ 266700 w 1171575"/>
                  <a:gd name="connsiteY22" fmla="*/ 561975 h 1028700"/>
                  <a:gd name="connsiteX23" fmla="*/ 219075 w 1171575"/>
                  <a:gd name="connsiteY23" fmla="*/ 495300 h 1028700"/>
                  <a:gd name="connsiteX24" fmla="*/ 180975 w 1171575"/>
                  <a:gd name="connsiteY24" fmla="*/ 381000 h 1028700"/>
                  <a:gd name="connsiteX25" fmla="*/ 152400 w 1171575"/>
                  <a:gd name="connsiteY25" fmla="*/ 352425 h 1028700"/>
                  <a:gd name="connsiteX26" fmla="*/ 95250 w 1171575"/>
                  <a:gd name="connsiteY26" fmla="*/ 381000 h 1028700"/>
                  <a:gd name="connsiteX27" fmla="*/ 85725 w 1171575"/>
                  <a:gd name="connsiteY27" fmla="*/ 409575 h 1028700"/>
                  <a:gd name="connsiteX28" fmla="*/ 9525 w 1171575"/>
                  <a:gd name="connsiteY28" fmla="*/ 495300 h 1028700"/>
                  <a:gd name="connsiteX29" fmla="*/ 0 w 1171575"/>
                  <a:gd name="connsiteY29" fmla="*/ 523875 h 1028700"/>
                  <a:gd name="connsiteX30" fmla="*/ 9525 w 1171575"/>
                  <a:gd name="connsiteY30" fmla="*/ 552450 h 1028700"/>
                  <a:gd name="connsiteX31" fmla="*/ 66675 w 1171575"/>
                  <a:gd name="connsiteY31" fmla="*/ 609600 h 1028700"/>
                  <a:gd name="connsiteX0" fmla="*/ 66675 w 1171575"/>
                  <a:gd name="connsiteY0" fmla="*/ 609600 h 1049338"/>
                  <a:gd name="connsiteX1" fmla="*/ 76200 w 1171575"/>
                  <a:gd name="connsiteY1" fmla="*/ 638175 h 1049338"/>
                  <a:gd name="connsiteX2" fmla="*/ 85725 w 1171575"/>
                  <a:gd name="connsiteY2" fmla="*/ 676275 h 1049338"/>
                  <a:gd name="connsiteX3" fmla="*/ 133350 w 1171575"/>
                  <a:gd name="connsiteY3" fmla="*/ 742950 h 1049338"/>
                  <a:gd name="connsiteX4" fmla="*/ 152400 w 1171575"/>
                  <a:gd name="connsiteY4" fmla="*/ 781050 h 1049338"/>
                  <a:gd name="connsiteX5" fmla="*/ 190500 w 1171575"/>
                  <a:gd name="connsiteY5" fmla="*/ 838200 h 1049338"/>
                  <a:gd name="connsiteX6" fmla="*/ 247650 w 1171575"/>
                  <a:gd name="connsiteY6" fmla="*/ 923925 h 1049338"/>
                  <a:gd name="connsiteX7" fmla="*/ 314325 w 1171575"/>
                  <a:gd name="connsiteY7" fmla="*/ 1028700 h 1049338"/>
                  <a:gd name="connsiteX8" fmla="*/ 561975 w 1171575"/>
                  <a:gd name="connsiteY8" fmla="*/ 800100 h 1049338"/>
                  <a:gd name="connsiteX9" fmla="*/ 952500 w 1171575"/>
                  <a:gd name="connsiteY9" fmla="*/ 447675 h 1049338"/>
                  <a:gd name="connsiteX10" fmla="*/ 1152525 w 1171575"/>
                  <a:gd name="connsiteY10" fmla="*/ 266700 h 1049338"/>
                  <a:gd name="connsiteX11" fmla="*/ 1171575 w 1171575"/>
                  <a:gd name="connsiteY11" fmla="*/ 238125 h 1049338"/>
                  <a:gd name="connsiteX12" fmla="*/ 1152525 w 1171575"/>
                  <a:gd name="connsiteY12" fmla="*/ 190500 h 1049338"/>
                  <a:gd name="connsiteX13" fmla="*/ 1085850 w 1171575"/>
                  <a:gd name="connsiteY13" fmla="*/ 85725 h 1049338"/>
                  <a:gd name="connsiteX14" fmla="*/ 1019175 w 1171575"/>
                  <a:gd name="connsiteY14" fmla="*/ 0 h 1049338"/>
                  <a:gd name="connsiteX15" fmla="*/ 400050 w 1171575"/>
                  <a:gd name="connsiteY15" fmla="*/ 609600 h 1049338"/>
                  <a:gd name="connsiteX16" fmla="*/ 371475 w 1171575"/>
                  <a:gd name="connsiteY16" fmla="*/ 638175 h 1049338"/>
                  <a:gd name="connsiteX17" fmla="*/ 323850 w 1171575"/>
                  <a:gd name="connsiteY17" fmla="*/ 685800 h 1049338"/>
                  <a:gd name="connsiteX18" fmla="*/ 304800 w 1171575"/>
                  <a:gd name="connsiteY18" fmla="*/ 647700 h 1049338"/>
                  <a:gd name="connsiteX19" fmla="*/ 295275 w 1171575"/>
                  <a:gd name="connsiteY19" fmla="*/ 619125 h 1049338"/>
                  <a:gd name="connsiteX20" fmla="*/ 276225 w 1171575"/>
                  <a:gd name="connsiteY20" fmla="*/ 590550 h 1049338"/>
                  <a:gd name="connsiteX21" fmla="*/ 266700 w 1171575"/>
                  <a:gd name="connsiteY21" fmla="*/ 561975 h 1049338"/>
                  <a:gd name="connsiteX22" fmla="*/ 219075 w 1171575"/>
                  <a:gd name="connsiteY22" fmla="*/ 495300 h 1049338"/>
                  <a:gd name="connsiteX23" fmla="*/ 180975 w 1171575"/>
                  <a:gd name="connsiteY23" fmla="*/ 381000 h 1049338"/>
                  <a:gd name="connsiteX24" fmla="*/ 152400 w 1171575"/>
                  <a:gd name="connsiteY24" fmla="*/ 352425 h 1049338"/>
                  <a:gd name="connsiteX25" fmla="*/ 95250 w 1171575"/>
                  <a:gd name="connsiteY25" fmla="*/ 381000 h 1049338"/>
                  <a:gd name="connsiteX26" fmla="*/ 85725 w 1171575"/>
                  <a:gd name="connsiteY26" fmla="*/ 409575 h 1049338"/>
                  <a:gd name="connsiteX27" fmla="*/ 9525 w 1171575"/>
                  <a:gd name="connsiteY27" fmla="*/ 495300 h 1049338"/>
                  <a:gd name="connsiteX28" fmla="*/ 0 w 1171575"/>
                  <a:gd name="connsiteY28" fmla="*/ 523875 h 1049338"/>
                  <a:gd name="connsiteX29" fmla="*/ 9525 w 1171575"/>
                  <a:gd name="connsiteY29" fmla="*/ 552450 h 1049338"/>
                  <a:gd name="connsiteX30" fmla="*/ 66675 w 1171575"/>
                  <a:gd name="connsiteY30" fmla="*/ 609600 h 1049338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33350 w 1171575"/>
                  <a:gd name="connsiteY3" fmla="*/ 742950 h 1028700"/>
                  <a:gd name="connsiteX4" fmla="*/ 152400 w 1171575"/>
                  <a:gd name="connsiteY4" fmla="*/ 781050 h 1028700"/>
                  <a:gd name="connsiteX5" fmla="*/ 190500 w 1171575"/>
                  <a:gd name="connsiteY5" fmla="*/ 838200 h 1028700"/>
                  <a:gd name="connsiteX6" fmla="*/ 314325 w 1171575"/>
                  <a:gd name="connsiteY6" fmla="*/ 1028700 h 1028700"/>
                  <a:gd name="connsiteX7" fmla="*/ 561975 w 1171575"/>
                  <a:gd name="connsiteY7" fmla="*/ 800100 h 1028700"/>
                  <a:gd name="connsiteX8" fmla="*/ 952500 w 1171575"/>
                  <a:gd name="connsiteY8" fmla="*/ 447675 h 1028700"/>
                  <a:gd name="connsiteX9" fmla="*/ 1152525 w 1171575"/>
                  <a:gd name="connsiteY9" fmla="*/ 266700 h 1028700"/>
                  <a:gd name="connsiteX10" fmla="*/ 1171575 w 1171575"/>
                  <a:gd name="connsiteY10" fmla="*/ 238125 h 1028700"/>
                  <a:gd name="connsiteX11" fmla="*/ 1152525 w 1171575"/>
                  <a:gd name="connsiteY11" fmla="*/ 190500 h 1028700"/>
                  <a:gd name="connsiteX12" fmla="*/ 1085850 w 1171575"/>
                  <a:gd name="connsiteY12" fmla="*/ 85725 h 1028700"/>
                  <a:gd name="connsiteX13" fmla="*/ 1019175 w 1171575"/>
                  <a:gd name="connsiteY13" fmla="*/ 0 h 1028700"/>
                  <a:gd name="connsiteX14" fmla="*/ 400050 w 1171575"/>
                  <a:gd name="connsiteY14" fmla="*/ 609600 h 1028700"/>
                  <a:gd name="connsiteX15" fmla="*/ 371475 w 1171575"/>
                  <a:gd name="connsiteY15" fmla="*/ 638175 h 1028700"/>
                  <a:gd name="connsiteX16" fmla="*/ 323850 w 1171575"/>
                  <a:gd name="connsiteY16" fmla="*/ 685800 h 1028700"/>
                  <a:gd name="connsiteX17" fmla="*/ 304800 w 1171575"/>
                  <a:gd name="connsiteY17" fmla="*/ 647700 h 1028700"/>
                  <a:gd name="connsiteX18" fmla="*/ 295275 w 1171575"/>
                  <a:gd name="connsiteY18" fmla="*/ 619125 h 1028700"/>
                  <a:gd name="connsiteX19" fmla="*/ 276225 w 1171575"/>
                  <a:gd name="connsiteY19" fmla="*/ 590550 h 1028700"/>
                  <a:gd name="connsiteX20" fmla="*/ 266700 w 1171575"/>
                  <a:gd name="connsiteY20" fmla="*/ 561975 h 1028700"/>
                  <a:gd name="connsiteX21" fmla="*/ 219075 w 1171575"/>
                  <a:gd name="connsiteY21" fmla="*/ 495300 h 1028700"/>
                  <a:gd name="connsiteX22" fmla="*/ 180975 w 1171575"/>
                  <a:gd name="connsiteY22" fmla="*/ 381000 h 1028700"/>
                  <a:gd name="connsiteX23" fmla="*/ 152400 w 1171575"/>
                  <a:gd name="connsiteY23" fmla="*/ 352425 h 1028700"/>
                  <a:gd name="connsiteX24" fmla="*/ 95250 w 1171575"/>
                  <a:gd name="connsiteY24" fmla="*/ 381000 h 1028700"/>
                  <a:gd name="connsiteX25" fmla="*/ 85725 w 1171575"/>
                  <a:gd name="connsiteY25" fmla="*/ 409575 h 1028700"/>
                  <a:gd name="connsiteX26" fmla="*/ 9525 w 1171575"/>
                  <a:gd name="connsiteY26" fmla="*/ 495300 h 1028700"/>
                  <a:gd name="connsiteX27" fmla="*/ 0 w 1171575"/>
                  <a:gd name="connsiteY27" fmla="*/ 523875 h 1028700"/>
                  <a:gd name="connsiteX28" fmla="*/ 9525 w 1171575"/>
                  <a:gd name="connsiteY28" fmla="*/ 552450 h 1028700"/>
                  <a:gd name="connsiteX29" fmla="*/ 66675 w 1171575"/>
                  <a:gd name="connsiteY29" fmla="*/ 609600 h 1028700"/>
                  <a:gd name="connsiteX0" fmla="*/ 66675 w 1171575"/>
                  <a:gd name="connsiteY0" fmla="*/ 609600 h 1028700"/>
                  <a:gd name="connsiteX1" fmla="*/ 76200 w 1171575"/>
                  <a:gd name="connsiteY1" fmla="*/ 638175 h 1028700"/>
                  <a:gd name="connsiteX2" fmla="*/ 85725 w 1171575"/>
                  <a:gd name="connsiteY2" fmla="*/ 676275 h 1028700"/>
                  <a:gd name="connsiteX3" fmla="*/ 152400 w 1171575"/>
                  <a:gd name="connsiteY3" fmla="*/ 781050 h 1028700"/>
                  <a:gd name="connsiteX4" fmla="*/ 190500 w 1171575"/>
                  <a:gd name="connsiteY4" fmla="*/ 838200 h 1028700"/>
                  <a:gd name="connsiteX5" fmla="*/ 314325 w 1171575"/>
                  <a:gd name="connsiteY5" fmla="*/ 1028700 h 1028700"/>
                  <a:gd name="connsiteX6" fmla="*/ 561975 w 1171575"/>
                  <a:gd name="connsiteY6" fmla="*/ 800100 h 1028700"/>
                  <a:gd name="connsiteX7" fmla="*/ 952500 w 1171575"/>
                  <a:gd name="connsiteY7" fmla="*/ 447675 h 1028700"/>
                  <a:gd name="connsiteX8" fmla="*/ 1152525 w 1171575"/>
                  <a:gd name="connsiteY8" fmla="*/ 266700 h 1028700"/>
                  <a:gd name="connsiteX9" fmla="*/ 1171575 w 1171575"/>
                  <a:gd name="connsiteY9" fmla="*/ 238125 h 1028700"/>
                  <a:gd name="connsiteX10" fmla="*/ 1152525 w 1171575"/>
                  <a:gd name="connsiteY10" fmla="*/ 190500 h 1028700"/>
                  <a:gd name="connsiteX11" fmla="*/ 1085850 w 1171575"/>
                  <a:gd name="connsiteY11" fmla="*/ 85725 h 1028700"/>
                  <a:gd name="connsiteX12" fmla="*/ 1019175 w 1171575"/>
                  <a:gd name="connsiteY12" fmla="*/ 0 h 1028700"/>
                  <a:gd name="connsiteX13" fmla="*/ 400050 w 1171575"/>
                  <a:gd name="connsiteY13" fmla="*/ 609600 h 1028700"/>
                  <a:gd name="connsiteX14" fmla="*/ 371475 w 1171575"/>
                  <a:gd name="connsiteY14" fmla="*/ 638175 h 1028700"/>
                  <a:gd name="connsiteX15" fmla="*/ 323850 w 1171575"/>
                  <a:gd name="connsiteY15" fmla="*/ 685800 h 1028700"/>
                  <a:gd name="connsiteX16" fmla="*/ 304800 w 1171575"/>
                  <a:gd name="connsiteY16" fmla="*/ 647700 h 1028700"/>
                  <a:gd name="connsiteX17" fmla="*/ 295275 w 1171575"/>
                  <a:gd name="connsiteY17" fmla="*/ 619125 h 1028700"/>
                  <a:gd name="connsiteX18" fmla="*/ 276225 w 1171575"/>
                  <a:gd name="connsiteY18" fmla="*/ 590550 h 1028700"/>
                  <a:gd name="connsiteX19" fmla="*/ 266700 w 1171575"/>
                  <a:gd name="connsiteY19" fmla="*/ 561975 h 1028700"/>
                  <a:gd name="connsiteX20" fmla="*/ 219075 w 1171575"/>
                  <a:gd name="connsiteY20" fmla="*/ 495300 h 1028700"/>
                  <a:gd name="connsiteX21" fmla="*/ 180975 w 1171575"/>
                  <a:gd name="connsiteY21" fmla="*/ 381000 h 1028700"/>
                  <a:gd name="connsiteX22" fmla="*/ 152400 w 1171575"/>
                  <a:gd name="connsiteY22" fmla="*/ 352425 h 1028700"/>
                  <a:gd name="connsiteX23" fmla="*/ 95250 w 1171575"/>
                  <a:gd name="connsiteY23" fmla="*/ 381000 h 1028700"/>
                  <a:gd name="connsiteX24" fmla="*/ 85725 w 1171575"/>
                  <a:gd name="connsiteY24" fmla="*/ 409575 h 1028700"/>
                  <a:gd name="connsiteX25" fmla="*/ 9525 w 1171575"/>
                  <a:gd name="connsiteY25" fmla="*/ 495300 h 1028700"/>
                  <a:gd name="connsiteX26" fmla="*/ 0 w 1171575"/>
                  <a:gd name="connsiteY26" fmla="*/ 523875 h 1028700"/>
                  <a:gd name="connsiteX27" fmla="*/ 9525 w 1171575"/>
                  <a:gd name="connsiteY27" fmla="*/ 552450 h 1028700"/>
                  <a:gd name="connsiteX28" fmla="*/ 66675 w 1171575"/>
                  <a:gd name="connsiteY28" fmla="*/ 609600 h 1028700"/>
                  <a:gd name="connsiteX0" fmla="*/ 66675 w 1171575"/>
                  <a:gd name="connsiteY0" fmla="*/ 60960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27" fmla="*/ 66675 w 1171575"/>
                  <a:gd name="connsiteY27" fmla="*/ 609600 h 1028700"/>
                  <a:gd name="connsiteX0" fmla="*/ 9525 w 1171575"/>
                  <a:gd name="connsiteY0" fmla="*/ 552450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26" fmla="*/ 9525 w 1171575"/>
                  <a:gd name="connsiteY26" fmla="*/ 552450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9525 w 1171575"/>
                  <a:gd name="connsiteY24" fmla="*/ 495300 h 1028700"/>
                  <a:gd name="connsiteX25" fmla="*/ 0 w 1171575"/>
                  <a:gd name="connsiteY25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85725 w 1171575"/>
                  <a:gd name="connsiteY23" fmla="*/ 409575 h 1028700"/>
                  <a:gd name="connsiteX24" fmla="*/ 0 w 1171575"/>
                  <a:gd name="connsiteY24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95250 w 1171575"/>
                  <a:gd name="connsiteY22" fmla="*/ 381000 h 1028700"/>
                  <a:gd name="connsiteX23" fmla="*/ 0 w 1171575"/>
                  <a:gd name="connsiteY23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219075 w 1171575"/>
                  <a:gd name="connsiteY19" fmla="*/ 495300 h 1028700"/>
                  <a:gd name="connsiteX20" fmla="*/ 180975 w 1171575"/>
                  <a:gd name="connsiteY20" fmla="*/ 381000 h 1028700"/>
                  <a:gd name="connsiteX21" fmla="*/ 152400 w 1171575"/>
                  <a:gd name="connsiteY21" fmla="*/ 352425 h 1028700"/>
                  <a:gd name="connsiteX22" fmla="*/ 0 w 1171575"/>
                  <a:gd name="connsiteY22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266700 w 1171575"/>
                  <a:gd name="connsiteY18" fmla="*/ 561975 h 1028700"/>
                  <a:gd name="connsiteX19" fmla="*/ 180975 w 1171575"/>
                  <a:gd name="connsiteY19" fmla="*/ 381000 h 1028700"/>
                  <a:gd name="connsiteX20" fmla="*/ 152400 w 1171575"/>
                  <a:gd name="connsiteY20" fmla="*/ 352425 h 1028700"/>
                  <a:gd name="connsiteX21" fmla="*/ 0 w 1171575"/>
                  <a:gd name="connsiteY21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276225 w 1171575"/>
                  <a:gd name="connsiteY17" fmla="*/ 590550 h 1028700"/>
                  <a:gd name="connsiteX18" fmla="*/ 180975 w 1171575"/>
                  <a:gd name="connsiteY18" fmla="*/ 381000 h 1028700"/>
                  <a:gd name="connsiteX19" fmla="*/ 152400 w 1171575"/>
                  <a:gd name="connsiteY19" fmla="*/ 352425 h 1028700"/>
                  <a:gd name="connsiteX20" fmla="*/ 0 w 1171575"/>
                  <a:gd name="connsiteY20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304800 w 1171575"/>
                  <a:gd name="connsiteY15" fmla="*/ 647700 h 1028700"/>
                  <a:gd name="connsiteX16" fmla="*/ 295275 w 1171575"/>
                  <a:gd name="connsiteY16" fmla="*/ 619125 h 1028700"/>
                  <a:gd name="connsiteX17" fmla="*/ 180975 w 1171575"/>
                  <a:gd name="connsiteY17" fmla="*/ 381000 h 1028700"/>
                  <a:gd name="connsiteX18" fmla="*/ 152400 w 1171575"/>
                  <a:gd name="connsiteY18" fmla="*/ 352425 h 1028700"/>
                  <a:gd name="connsiteX19" fmla="*/ 0 w 1171575"/>
                  <a:gd name="connsiteY19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71475 w 1171575"/>
                  <a:gd name="connsiteY13" fmla="*/ 638175 h 1028700"/>
                  <a:gd name="connsiteX14" fmla="*/ 323850 w 1171575"/>
                  <a:gd name="connsiteY14" fmla="*/ 685800 h 1028700"/>
                  <a:gd name="connsiteX15" fmla="*/ 295275 w 1171575"/>
                  <a:gd name="connsiteY15" fmla="*/ 619125 h 1028700"/>
                  <a:gd name="connsiteX16" fmla="*/ 180975 w 1171575"/>
                  <a:gd name="connsiteY16" fmla="*/ 381000 h 1028700"/>
                  <a:gd name="connsiteX17" fmla="*/ 152400 w 1171575"/>
                  <a:gd name="connsiteY17" fmla="*/ 352425 h 1028700"/>
                  <a:gd name="connsiteX18" fmla="*/ 0 w 1171575"/>
                  <a:gd name="connsiteY18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295275 w 1171575"/>
                  <a:gd name="connsiteY14" fmla="*/ 619125 h 1028700"/>
                  <a:gd name="connsiteX15" fmla="*/ 180975 w 1171575"/>
                  <a:gd name="connsiteY15" fmla="*/ 381000 h 1028700"/>
                  <a:gd name="connsiteX16" fmla="*/ 152400 w 1171575"/>
                  <a:gd name="connsiteY16" fmla="*/ 352425 h 1028700"/>
                  <a:gd name="connsiteX17" fmla="*/ 0 w 1171575"/>
                  <a:gd name="connsiteY17" fmla="*/ 523875 h 1028700"/>
                  <a:gd name="connsiteX0" fmla="*/ 0 w 1171575"/>
                  <a:gd name="connsiteY0" fmla="*/ 523875 h 1028700"/>
                  <a:gd name="connsiteX1" fmla="*/ 85725 w 1171575"/>
                  <a:gd name="connsiteY1" fmla="*/ 676275 h 1028700"/>
                  <a:gd name="connsiteX2" fmla="*/ 152400 w 1171575"/>
                  <a:gd name="connsiteY2" fmla="*/ 781050 h 1028700"/>
                  <a:gd name="connsiteX3" fmla="*/ 190500 w 1171575"/>
                  <a:gd name="connsiteY3" fmla="*/ 838200 h 1028700"/>
                  <a:gd name="connsiteX4" fmla="*/ 314325 w 1171575"/>
                  <a:gd name="connsiteY4" fmla="*/ 1028700 h 1028700"/>
                  <a:gd name="connsiteX5" fmla="*/ 561975 w 1171575"/>
                  <a:gd name="connsiteY5" fmla="*/ 800100 h 1028700"/>
                  <a:gd name="connsiteX6" fmla="*/ 952500 w 1171575"/>
                  <a:gd name="connsiteY6" fmla="*/ 447675 h 1028700"/>
                  <a:gd name="connsiteX7" fmla="*/ 1152525 w 1171575"/>
                  <a:gd name="connsiteY7" fmla="*/ 266700 h 1028700"/>
                  <a:gd name="connsiteX8" fmla="*/ 1171575 w 1171575"/>
                  <a:gd name="connsiteY8" fmla="*/ 238125 h 1028700"/>
                  <a:gd name="connsiteX9" fmla="*/ 1152525 w 1171575"/>
                  <a:gd name="connsiteY9" fmla="*/ 190500 h 1028700"/>
                  <a:gd name="connsiteX10" fmla="*/ 1085850 w 1171575"/>
                  <a:gd name="connsiteY10" fmla="*/ 85725 h 1028700"/>
                  <a:gd name="connsiteX11" fmla="*/ 1019175 w 1171575"/>
                  <a:gd name="connsiteY11" fmla="*/ 0 h 1028700"/>
                  <a:gd name="connsiteX12" fmla="*/ 400050 w 1171575"/>
                  <a:gd name="connsiteY12" fmla="*/ 609600 h 1028700"/>
                  <a:gd name="connsiteX13" fmla="*/ 323850 w 1171575"/>
                  <a:gd name="connsiteY13" fmla="*/ 685800 h 1028700"/>
                  <a:gd name="connsiteX14" fmla="*/ 180975 w 1171575"/>
                  <a:gd name="connsiteY14" fmla="*/ 381000 h 1028700"/>
                  <a:gd name="connsiteX15" fmla="*/ 152400 w 1171575"/>
                  <a:gd name="connsiteY15" fmla="*/ 352425 h 1028700"/>
                  <a:gd name="connsiteX16" fmla="*/ 0 w 1171575"/>
                  <a:gd name="connsiteY16" fmla="*/ 5238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1575" h="1028700">
                    <a:moveTo>
                      <a:pt x="0" y="523875"/>
                    </a:moveTo>
                    <a:cubicBezTo>
                      <a:pt x="12700" y="554038"/>
                      <a:pt x="60325" y="633413"/>
                      <a:pt x="85725" y="676275"/>
                    </a:cubicBezTo>
                    <a:cubicBezTo>
                      <a:pt x="98425" y="700088"/>
                      <a:pt x="134937" y="754062"/>
                      <a:pt x="152400" y="781050"/>
                    </a:cubicBezTo>
                    <a:cubicBezTo>
                      <a:pt x="164180" y="800683"/>
                      <a:pt x="177800" y="819150"/>
                      <a:pt x="190500" y="838200"/>
                    </a:cubicBezTo>
                    <a:lnTo>
                      <a:pt x="314325" y="1028700"/>
                    </a:lnTo>
                    <a:cubicBezTo>
                      <a:pt x="360362" y="993775"/>
                      <a:pt x="455613" y="896937"/>
                      <a:pt x="561975" y="800100"/>
                    </a:cubicBezTo>
                    <a:cubicBezTo>
                      <a:pt x="631825" y="738188"/>
                      <a:pt x="854075" y="536575"/>
                      <a:pt x="952500" y="447675"/>
                    </a:cubicBezTo>
                    <a:cubicBezTo>
                      <a:pt x="1030288" y="374650"/>
                      <a:pt x="1116013" y="301625"/>
                      <a:pt x="1152525" y="266700"/>
                    </a:cubicBezTo>
                    <a:cubicBezTo>
                      <a:pt x="1158875" y="257175"/>
                      <a:pt x="1171575" y="249573"/>
                      <a:pt x="1171575" y="238125"/>
                    </a:cubicBezTo>
                    <a:cubicBezTo>
                      <a:pt x="1171575" y="221027"/>
                      <a:pt x="1161322" y="205161"/>
                      <a:pt x="1152525" y="190500"/>
                    </a:cubicBezTo>
                    <a:cubicBezTo>
                      <a:pt x="1138238" y="165100"/>
                      <a:pt x="1104900" y="111125"/>
                      <a:pt x="1085850" y="85725"/>
                    </a:cubicBezTo>
                    <a:cubicBezTo>
                      <a:pt x="1063625" y="53975"/>
                      <a:pt x="1041400" y="3175"/>
                      <a:pt x="1019175" y="0"/>
                    </a:cubicBezTo>
                    <a:cubicBezTo>
                      <a:pt x="904875" y="87312"/>
                      <a:pt x="508000" y="503238"/>
                      <a:pt x="400050" y="609600"/>
                    </a:cubicBezTo>
                    <a:lnTo>
                      <a:pt x="323850" y="685800"/>
                    </a:lnTo>
                    <a:cubicBezTo>
                      <a:pt x="287338" y="647700"/>
                      <a:pt x="209550" y="436563"/>
                      <a:pt x="180975" y="381000"/>
                    </a:cubicBezTo>
                    <a:cubicBezTo>
                      <a:pt x="176715" y="368221"/>
                      <a:pt x="161925" y="361950"/>
                      <a:pt x="152400" y="352425"/>
                    </a:cubicBezTo>
                    <a:cubicBezTo>
                      <a:pt x="122238" y="376237"/>
                      <a:pt x="11112" y="469900"/>
                      <a:pt x="0" y="5238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5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2" name="Полилиния 11"/>
            <p:cNvSpPr/>
            <p:nvPr/>
          </p:nvSpPr>
          <p:spPr>
            <a:xfrm>
              <a:off x="682667" y="2565357"/>
              <a:ext cx="5329566" cy="792150"/>
            </a:xfrm>
            <a:custGeom>
              <a:avLst/>
              <a:gdLst>
                <a:gd name="connsiteX0" fmla="*/ 0 w 3649067"/>
                <a:gd name="connsiteY0" fmla="*/ 0 h 671897"/>
                <a:gd name="connsiteX1" fmla="*/ 3649067 w 3649067"/>
                <a:gd name="connsiteY1" fmla="*/ 0 h 671897"/>
                <a:gd name="connsiteX2" fmla="*/ 3649067 w 3649067"/>
                <a:gd name="connsiteY2" fmla="*/ 671897 h 671897"/>
                <a:gd name="connsiteX3" fmla="*/ 0 w 3649067"/>
                <a:gd name="connsiteY3" fmla="*/ 671897 h 671897"/>
                <a:gd name="connsiteX4" fmla="*/ 0 w 3649067"/>
                <a:gd name="connsiteY4" fmla="*/ 0 h 67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067" h="671897">
                  <a:moveTo>
                    <a:pt x="0" y="0"/>
                  </a:moveTo>
                  <a:lnTo>
                    <a:pt x="3649067" y="0"/>
                  </a:lnTo>
                  <a:lnTo>
                    <a:pt x="3649067" y="671897"/>
                  </a:lnTo>
                  <a:lnTo>
                    <a:pt x="0" y="671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трудящиеся-мигранты государств-членов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ТС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могут находиться на территории другого государства без регистрации до 30 дней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71472" y="548680"/>
              <a:ext cx="5080648" cy="432048"/>
            </a:xfrm>
            <a:custGeom>
              <a:avLst/>
              <a:gdLst>
                <a:gd name="connsiteX0" fmla="*/ 0 w 1746119"/>
                <a:gd name="connsiteY0" fmla="*/ 0 h 841494"/>
                <a:gd name="connsiteX1" fmla="*/ 1746119 w 1746119"/>
                <a:gd name="connsiteY1" fmla="*/ 0 h 841494"/>
                <a:gd name="connsiteX2" fmla="*/ 1746119 w 1746119"/>
                <a:gd name="connsiteY2" fmla="*/ 841494 h 841494"/>
                <a:gd name="connsiteX3" fmla="*/ 0 w 1746119"/>
                <a:gd name="connsiteY3" fmla="*/ 841494 h 841494"/>
                <a:gd name="connsiteX4" fmla="*/ 0 w 1746119"/>
                <a:gd name="connsiteY4" fmla="*/ 0 h 8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19" h="841494">
                  <a:moveTo>
                    <a:pt x="0" y="0"/>
                  </a:moveTo>
                  <a:lnTo>
                    <a:pt x="1746119" y="0"/>
                  </a:lnTo>
                  <a:lnTo>
                    <a:pt x="1746119" y="841494"/>
                  </a:lnTo>
                  <a:lnTo>
                    <a:pt x="0" y="841494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8419" tIns="0" rIns="0" bIns="-1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ea typeface="Tahoma" pitchFamily="34" charset="0"/>
                  <a:cs typeface="Arial" pitchFamily="34" charset="0"/>
                </a:rPr>
                <a:t>Степень реализации</a:t>
              </a:r>
              <a:endPara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1517" name="Picture 2" descr="C:\Users\Zhadan.EEC\Desktop\ma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520" y="4149080"/>
              <a:ext cx="333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2" descr="C:\Users\Zhadan.EEC\Desktop\mail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695" y="5085184"/>
              <a:ext cx="333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Минус 15"/>
            <p:cNvSpPr/>
            <p:nvPr/>
          </p:nvSpPr>
          <p:spPr>
            <a:xfrm>
              <a:off x="6875887" y="836599"/>
              <a:ext cx="2376633" cy="4095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21506" name="Диаграмма 21"/>
          <p:cNvGraphicFramePr>
            <a:graphicFrameLocks/>
          </p:cNvGraphicFramePr>
          <p:nvPr/>
        </p:nvGraphicFramePr>
        <p:xfrm>
          <a:off x="6011863" y="1190625"/>
          <a:ext cx="3240087" cy="2279650"/>
        </p:xfrm>
        <a:graphic>
          <a:graphicData uri="http://schemas.openxmlformats.org/presentationml/2006/ole">
            <p:oleObj spid="_x0000_s21506" r:id="rId4" imgW="3243353" imgH="2280102" progId="Excel.Chart.8">
              <p:embed/>
            </p:oleObj>
          </a:graphicData>
        </a:graphic>
      </p:graphicFrame>
      <p:sp>
        <p:nvSpPr>
          <p:cNvPr id="23" name="Минус 22"/>
          <p:cNvSpPr/>
          <p:nvPr/>
        </p:nvSpPr>
        <p:spPr>
          <a:xfrm>
            <a:off x="-1116013" y="836613"/>
            <a:ext cx="9575801" cy="409575"/>
          </a:xfrm>
          <a:prstGeom prst="mathMin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Нижний колонтитул 24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-22225"/>
            <a:ext cx="9144000" cy="808038"/>
          </a:xfrm>
          <a:prstGeom prst="roundRect">
            <a:avLst>
              <a:gd name="adj" fmla="val 2603"/>
            </a:avLst>
          </a:prstGeom>
          <a:gradFill flip="none" rotWithShape="1">
            <a:gsLst>
              <a:gs pos="0">
                <a:schemeClr val="accent1">
                  <a:shade val="15000"/>
                  <a:satMod val="180000"/>
                  <a:alpha val="66000"/>
                </a:schemeClr>
              </a:gs>
              <a:gs pos="50000">
                <a:schemeClr val="accent1">
                  <a:shade val="45000"/>
                  <a:satMod val="170000"/>
                  <a:alpha val="73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66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реализация «четырех свобод» ЕЭП предполагает проведение: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Нижний колонтитул 46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9</a:t>
            </a:r>
          </a:p>
        </p:txBody>
      </p:sp>
      <p:sp>
        <p:nvSpPr>
          <p:cNvPr id="22531" name="Прямоугольник 47"/>
          <p:cNvSpPr>
            <a:spLocks noChangeArrowheads="1"/>
          </p:cNvSpPr>
          <p:nvPr/>
        </p:nvSpPr>
        <p:spPr bwMode="auto">
          <a:xfrm>
            <a:off x="34925" y="841375"/>
            <a:ext cx="8713788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Единой политики в сфере технического регулирования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Единой политики в сфере конкуренции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Единой торговой политики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Единой политики в области интеллектуальной собственности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макроэкономической политики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политики в области сбора и обмена статистической информации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валютной политики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бюджетной и налоговой политики в части, необходимой для реализации «четырех свобод» (свободное движение товаров, услуг, капитала и рабочей силы)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политики в области  регулирования финансовых услуг и обеспечения свободного движения капиталов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промышленной политики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агропромышленной политики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транспортной политики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энергетической политики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политики в сфере науки и техники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экологической политики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политики в сфере трудовой миграции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политики в сфере предпринимательской деятельности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политики в сфере инвестиционной деятельности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sz="1600" b="1"/>
              <a:t>Согласованной политики в области образования и подготовки кадров</a:t>
            </a:r>
            <a:endParaRPr lang="ru-RU" sz="16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379913" y="6408738"/>
            <a:ext cx="4764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10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flipH="1">
            <a:off x="71406" y="908808"/>
            <a:ext cx="9072594" cy="5904567"/>
          </a:xfrm>
          <a:prstGeom prst="snip1Rect">
            <a:avLst>
              <a:gd name="adj" fmla="val 3890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02438" y="908050"/>
            <a:ext cx="1377950" cy="7921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Политика в сфере науки и техники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56113" y="908050"/>
            <a:ext cx="1069975" cy="7921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Транс-</a:t>
            </a:r>
            <a:r>
              <a:rPr lang="ru-RU" sz="1500" b="1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портная</a:t>
            </a: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политика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3238" y="908050"/>
            <a:ext cx="1312862" cy="7921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Агропро-мышленнаяполитика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44688" y="908050"/>
            <a:ext cx="998537" cy="7921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Промыш</a:t>
            </a: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-ленная политика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8" y="1631950"/>
            <a:ext cx="1908175" cy="7175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Политика в сфере технического регулирования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8" y="4784725"/>
            <a:ext cx="1908175" cy="5159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Налоговая политика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25" y="5373688"/>
            <a:ext cx="1908175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738" y="5969000"/>
            <a:ext cx="1920875" cy="376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Экологическая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0"/>
            <a:ext cx="9144000" cy="692150"/>
          </a:xfrm>
          <a:prstGeom prst="roundRect">
            <a:avLst>
              <a:gd name="adj" fmla="val 2603"/>
            </a:avLst>
          </a:prstGeom>
          <a:gradFill flip="none" rotWithShape="1">
            <a:gsLst>
              <a:gs pos="0">
                <a:schemeClr val="accent1">
                  <a:shade val="15000"/>
                  <a:satMod val="180000"/>
                  <a:alpha val="66000"/>
                </a:schemeClr>
              </a:gs>
              <a:gs pos="50000">
                <a:schemeClr val="accent1">
                  <a:shade val="45000"/>
                  <a:satMod val="170000"/>
                  <a:alpha val="73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66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скоординированности экономической политики приводит к созданию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интегрированного внутреннего рынка ЕАЭС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8" y="3860800"/>
            <a:ext cx="1908175" cy="8413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Макроэкономи-ческая</a:t>
            </a: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политика, включая валютную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8" y="6432550"/>
            <a:ext cx="1908175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другие сектора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80400" y="908050"/>
            <a:ext cx="828675" cy="7921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другие сектора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1024px-Common_Economic_Space_of_Belarus_Russia_Kazakhstan_(borders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113" y="2630488"/>
            <a:ext cx="4003675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626100" y="908050"/>
            <a:ext cx="1074738" cy="7921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Энергети-ческая</a:t>
            </a: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политика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8" y="2921000"/>
            <a:ext cx="1908175" cy="8683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Политика в области интеллектуальной собственности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438" y="2409825"/>
            <a:ext cx="1908175" cy="4429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Конкурентная политика</a:t>
            </a:r>
            <a:endParaRPr lang="ru-RU" sz="15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48DD4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48DD4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48DD4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548DD4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3601</TotalTime>
  <Words>983</Words>
  <Application>Microsoft Office PowerPoint</Application>
  <PresentationFormat>Экран (4:3)</PresentationFormat>
  <Paragraphs>155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Lucida Sans Unicode</vt:lpstr>
      <vt:lpstr>Arial</vt:lpstr>
      <vt:lpstr>Wingdings 3</vt:lpstr>
      <vt:lpstr>Verdana</vt:lpstr>
      <vt:lpstr>Wingdings 2</vt:lpstr>
      <vt:lpstr>Calibri</vt:lpstr>
      <vt:lpstr>Arial Black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riac14</dc:creator>
  <cp:lastModifiedBy>tolmachev.pi</cp:lastModifiedBy>
  <cp:revision>580</cp:revision>
  <cp:lastPrinted>2012-08-21T09:55:34Z</cp:lastPrinted>
  <dcterms:created xsi:type="dcterms:W3CDTF">2012-08-10T10:11:18Z</dcterms:created>
  <dcterms:modified xsi:type="dcterms:W3CDTF">2016-10-05T11:38:03Z</dcterms:modified>
</cp:coreProperties>
</file>