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9" r:id="rId3"/>
    <p:sldId id="277" r:id="rId4"/>
    <p:sldId id="278" r:id="rId5"/>
    <p:sldId id="280" r:id="rId6"/>
    <p:sldId id="279" r:id="rId7"/>
    <p:sldId id="281" r:id="rId8"/>
    <p:sldId id="282" r:id="rId9"/>
    <p:sldId id="283" r:id="rId10"/>
    <p:sldId id="285" r:id="rId11"/>
    <p:sldId id="286" r:id="rId12"/>
    <p:sldId id="287" r:id="rId13"/>
    <p:sldId id="288" r:id="rId14"/>
    <p:sldId id="290" r:id="rId15"/>
    <p:sldId id="291" r:id="rId16"/>
    <p:sldId id="292" r:id="rId17"/>
    <p:sldId id="293" r:id="rId18"/>
    <p:sldId id="294" r:id="rId19"/>
    <p:sldId id="29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20D03AF5-2E8F-4197-B19D-17EACA821C05}">
          <p14:sldIdLst>
            <p14:sldId id="256"/>
            <p14:sldId id="259"/>
            <p14:sldId id="277"/>
            <p14:sldId id="278"/>
            <p14:sldId id="280"/>
            <p14:sldId id="279"/>
            <p14:sldId id="281"/>
            <p14:sldId id="282"/>
            <p14:sldId id="283"/>
            <p14:sldId id="285"/>
            <p14:sldId id="286"/>
            <p14:sldId id="287"/>
            <p14:sldId id="288"/>
            <p14:sldId id="290"/>
            <p14:sldId id="291"/>
            <p14:sldId id="292"/>
            <p14:sldId id="293"/>
            <p14:sldId id="294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D7D7D"/>
    <a:srgbClr val="769535"/>
    <a:srgbClr val="526925"/>
    <a:srgbClr val="91B44A"/>
    <a:srgbClr val="485925"/>
    <a:srgbClr val="9CBC5C"/>
    <a:srgbClr val="8EB4E3"/>
    <a:srgbClr val="8AAC46"/>
    <a:srgbClr val="355D8E"/>
    <a:srgbClr val="EEEC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2" autoAdjust="0"/>
    <p:restoredTop sz="99408" autoAdjust="0"/>
  </p:normalViewPr>
  <p:slideViewPr>
    <p:cSldViewPr>
      <p:cViewPr varScale="1">
        <p:scale>
          <a:sx n="79" d="100"/>
          <a:sy n="79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D250E8-8580-4210-9C15-13102BF82A10}" type="datetimeFigureOut">
              <a:rPr lang="ru-RU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7F3716-D4A4-46CA-84AD-F827350AD4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1469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3DDF05-A00D-45C5-B41A-5336598D1FC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00154-6C5E-468F-A4AF-8D2DBECC3FA8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7CA3E-7F13-401F-B913-CF22BFCED96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768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7EB854-3F95-44C2-A8C1-79239905BB02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41EA6-8BC4-4262-BC95-AB37DC60CDD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378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1A87E8-8534-4101-9B7F-E02F7806DD8E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20C85-511F-47AD-8141-6500F4951F7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7F0564-FFCB-459D-9728-7C6831397CFB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E8D23-ED44-4837-9046-EC85B47EC3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473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05547F-946B-4328-B2A3-21CA19362326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7F399-49A2-4273-B1F2-769877EA70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750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DEDBA9-2AD9-4B15-A08E-D4A3B3DF1515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DC583-D958-4254-A1EE-0E3B683F200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000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C4615E-4544-4F44-B2CE-265FC4115024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6B89E-9EB6-463F-8F29-47367B51B7C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298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DD39B1-1B11-434D-A0ED-A962E0E57429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A1C84-F8D8-4CA8-8EDC-3DBC6A723E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438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BBCA8-3422-4BDC-A70B-42D6EA7D9F9B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FC814-6A31-41C1-9B77-7F6768562E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333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04CF6-5479-447A-8C14-3FCF5985A6F8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65201-946B-425B-8433-88DC795CD40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237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6AB125-59F5-48D4-BAD4-FF9701B72E82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E2312-CF34-446C-8EE6-3CBC3ED4322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175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24355B-18AD-4876-9327-523095584251}" type="datetimeFigureOut">
              <a:rPr lang="ru-RU" smtClean="0"/>
              <a:pPr>
                <a:defRPr/>
              </a:pPr>
              <a:t>01.12.2015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4AC356-BD48-4010-8890-7DF6EC4FBA5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368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ma\Desktop\Протокол и этикет ноут\Протокол и этикет\Презентации\Графика\Рисунки\Фон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27384"/>
            <a:ext cx="9143999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6369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ЭТИКЕТ И ПРОТОКОЛ ДЕЛОВОГО ОБЩЕНИЯ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467544" y="1916832"/>
            <a:ext cx="5472608" cy="3847976"/>
            <a:chOff x="3347864" y="2605360"/>
            <a:chExt cx="5472608" cy="3847976"/>
          </a:xfrm>
        </p:grpSpPr>
        <p:sp>
          <p:nvSpPr>
            <p:cNvPr id="11" name="Полилиния 10"/>
            <p:cNvSpPr/>
            <p:nvPr/>
          </p:nvSpPr>
          <p:spPr>
            <a:xfrm>
              <a:off x="3851920" y="2605360"/>
              <a:ext cx="4968552" cy="751632"/>
            </a:xfrm>
            <a:custGeom>
              <a:avLst/>
              <a:gdLst>
                <a:gd name="connsiteX0" fmla="*/ 0 w 4876800"/>
                <a:gd name="connsiteY0" fmla="*/ 89408 h 894080"/>
                <a:gd name="connsiteX1" fmla="*/ 89408 w 4876800"/>
                <a:gd name="connsiteY1" fmla="*/ 0 h 894080"/>
                <a:gd name="connsiteX2" fmla="*/ 4787392 w 4876800"/>
                <a:gd name="connsiteY2" fmla="*/ 0 h 894080"/>
                <a:gd name="connsiteX3" fmla="*/ 4876800 w 4876800"/>
                <a:gd name="connsiteY3" fmla="*/ 89408 h 894080"/>
                <a:gd name="connsiteX4" fmla="*/ 4876800 w 4876800"/>
                <a:gd name="connsiteY4" fmla="*/ 804672 h 894080"/>
                <a:gd name="connsiteX5" fmla="*/ 4787392 w 4876800"/>
                <a:gd name="connsiteY5" fmla="*/ 894080 h 894080"/>
                <a:gd name="connsiteX6" fmla="*/ 89408 w 4876800"/>
                <a:gd name="connsiteY6" fmla="*/ 894080 h 894080"/>
                <a:gd name="connsiteX7" fmla="*/ 0 w 4876800"/>
                <a:gd name="connsiteY7" fmla="*/ 804672 h 894080"/>
                <a:gd name="connsiteX8" fmla="*/ 0 w 4876800"/>
                <a:gd name="connsiteY8" fmla="*/ 89408 h 894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76800" h="894080">
                  <a:moveTo>
                    <a:pt x="0" y="89408"/>
                  </a:moveTo>
                  <a:cubicBezTo>
                    <a:pt x="0" y="40029"/>
                    <a:pt x="40029" y="0"/>
                    <a:pt x="89408" y="0"/>
                  </a:cubicBezTo>
                  <a:lnTo>
                    <a:pt x="4787392" y="0"/>
                  </a:lnTo>
                  <a:cubicBezTo>
                    <a:pt x="4836771" y="0"/>
                    <a:pt x="4876800" y="40029"/>
                    <a:pt x="4876800" y="89408"/>
                  </a:cubicBezTo>
                  <a:lnTo>
                    <a:pt x="4876800" y="804672"/>
                  </a:lnTo>
                  <a:cubicBezTo>
                    <a:pt x="4876800" y="854051"/>
                    <a:pt x="4836771" y="894080"/>
                    <a:pt x="4787392" y="894080"/>
                  </a:cubicBezTo>
                  <a:lnTo>
                    <a:pt x="89408" y="894080"/>
                  </a:lnTo>
                  <a:cubicBezTo>
                    <a:pt x="40029" y="894080"/>
                    <a:pt x="0" y="854051"/>
                    <a:pt x="0" y="804672"/>
                  </a:cubicBezTo>
                  <a:lnTo>
                    <a:pt x="0" y="89408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55727" tIns="155727" rIns="1143686" bIns="155727" numCol="1" spcCol="1270" anchor="ctr" anchorCtr="0">
              <a:noAutofit/>
            </a:bodyPr>
            <a:lstStyle/>
            <a:p>
              <a:pPr lvl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400" kern="1200" dirty="0" smtClean="0">
                  <a:solidFill>
                    <a:schemeClr val="tx1"/>
                  </a:solidFill>
                </a:rPr>
                <a:t>Точность</a:t>
              </a:r>
              <a:endParaRPr lang="ru-RU" sz="3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3851920" y="5701704"/>
              <a:ext cx="4968552" cy="751632"/>
            </a:xfrm>
            <a:custGeom>
              <a:avLst/>
              <a:gdLst>
                <a:gd name="connsiteX0" fmla="*/ 0 w 4876800"/>
                <a:gd name="connsiteY0" fmla="*/ 89408 h 894080"/>
                <a:gd name="connsiteX1" fmla="*/ 89408 w 4876800"/>
                <a:gd name="connsiteY1" fmla="*/ 0 h 894080"/>
                <a:gd name="connsiteX2" fmla="*/ 4787392 w 4876800"/>
                <a:gd name="connsiteY2" fmla="*/ 0 h 894080"/>
                <a:gd name="connsiteX3" fmla="*/ 4876800 w 4876800"/>
                <a:gd name="connsiteY3" fmla="*/ 89408 h 894080"/>
                <a:gd name="connsiteX4" fmla="*/ 4876800 w 4876800"/>
                <a:gd name="connsiteY4" fmla="*/ 804672 h 894080"/>
                <a:gd name="connsiteX5" fmla="*/ 4787392 w 4876800"/>
                <a:gd name="connsiteY5" fmla="*/ 894080 h 894080"/>
                <a:gd name="connsiteX6" fmla="*/ 89408 w 4876800"/>
                <a:gd name="connsiteY6" fmla="*/ 894080 h 894080"/>
                <a:gd name="connsiteX7" fmla="*/ 0 w 4876800"/>
                <a:gd name="connsiteY7" fmla="*/ 804672 h 894080"/>
                <a:gd name="connsiteX8" fmla="*/ 0 w 4876800"/>
                <a:gd name="connsiteY8" fmla="*/ 89408 h 894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76800" h="894080">
                  <a:moveTo>
                    <a:pt x="0" y="89408"/>
                  </a:moveTo>
                  <a:cubicBezTo>
                    <a:pt x="0" y="40029"/>
                    <a:pt x="40029" y="0"/>
                    <a:pt x="89408" y="0"/>
                  </a:cubicBezTo>
                  <a:lnTo>
                    <a:pt x="4787392" y="0"/>
                  </a:lnTo>
                  <a:cubicBezTo>
                    <a:pt x="4836771" y="0"/>
                    <a:pt x="4876800" y="40029"/>
                    <a:pt x="4876800" y="89408"/>
                  </a:cubicBezTo>
                  <a:lnTo>
                    <a:pt x="4876800" y="804672"/>
                  </a:lnTo>
                  <a:cubicBezTo>
                    <a:pt x="4876800" y="854051"/>
                    <a:pt x="4836771" y="894080"/>
                    <a:pt x="4787392" y="894080"/>
                  </a:cubicBezTo>
                  <a:lnTo>
                    <a:pt x="89408" y="894080"/>
                  </a:lnTo>
                  <a:cubicBezTo>
                    <a:pt x="40029" y="894080"/>
                    <a:pt x="0" y="854051"/>
                    <a:pt x="0" y="804672"/>
                  </a:cubicBezTo>
                  <a:lnTo>
                    <a:pt x="0" y="89408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55727" tIns="155727" rIns="1143686" bIns="155727" numCol="1" spcCol="1270" anchor="ctr" anchorCtr="0">
              <a:noAutofit/>
            </a:bodyPr>
            <a:lstStyle/>
            <a:p>
              <a:pPr defTabSz="15113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400" dirty="0" smtClean="0">
                  <a:solidFill>
                    <a:schemeClr val="tx1"/>
                  </a:solidFill>
                </a:rPr>
                <a:t>Умение слушать</a:t>
              </a:r>
              <a:endParaRPr lang="ru-RU" sz="3400" dirty="0">
                <a:solidFill>
                  <a:schemeClr val="tx1"/>
                </a:solidFill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3849712" y="3685480"/>
              <a:ext cx="4970759" cy="751632"/>
            </a:xfrm>
            <a:custGeom>
              <a:avLst/>
              <a:gdLst>
                <a:gd name="connsiteX0" fmla="*/ 0 w 4876800"/>
                <a:gd name="connsiteY0" fmla="*/ 89408 h 894080"/>
                <a:gd name="connsiteX1" fmla="*/ 89408 w 4876800"/>
                <a:gd name="connsiteY1" fmla="*/ 0 h 894080"/>
                <a:gd name="connsiteX2" fmla="*/ 4787392 w 4876800"/>
                <a:gd name="connsiteY2" fmla="*/ 0 h 894080"/>
                <a:gd name="connsiteX3" fmla="*/ 4876800 w 4876800"/>
                <a:gd name="connsiteY3" fmla="*/ 89408 h 894080"/>
                <a:gd name="connsiteX4" fmla="*/ 4876800 w 4876800"/>
                <a:gd name="connsiteY4" fmla="*/ 804672 h 894080"/>
                <a:gd name="connsiteX5" fmla="*/ 4787392 w 4876800"/>
                <a:gd name="connsiteY5" fmla="*/ 894080 h 894080"/>
                <a:gd name="connsiteX6" fmla="*/ 89408 w 4876800"/>
                <a:gd name="connsiteY6" fmla="*/ 894080 h 894080"/>
                <a:gd name="connsiteX7" fmla="*/ 0 w 4876800"/>
                <a:gd name="connsiteY7" fmla="*/ 804672 h 894080"/>
                <a:gd name="connsiteX8" fmla="*/ 0 w 4876800"/>
                <a:gd name="connsiteY8" fmla="*/ 89408 h 894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76800" h="894080">
                  <a:moveTo>
                    <a:pt x="0" y="89408"/>
                  </a:moveTo>
                  <a:cubicBezTo>
                    <a:pt x="0" y="40029"/>
                    <a:pt x="40029" y="0"/>
                    <a:pt x="89408" y="0"/>
                  </a:cubicBezTo>
                  <a:lnTo>
                    <a:pt x="4787392" y="0"/>
                  </a:lnTo>
                  <a:cubicBezTo>
                    <a:pt x="4836771" y="0"/>
                    <a:pt x="4876800" y="40029"/>
                    <a:pt x="4876800" y="89408"/>
                  </a:cubicBezTo>
                  <a:lnTo>
                    <a:pt x="4876800" y="804672"/>
                  </a:lnTo>
                  <a:cubicBezTo>
                    <a:pt x="4876800" y="854051"/>
                    <a:pt x="4836771" y="894080"/>
                    <a:pt x="4787392" y="894080"/>
                  </a:cubicBezTo>
                  <a:lnTo>
                    <a:pt x="89408" y="894080"/>
                  </a:lnTo>
                  <a:cubicBezTo>
                    <a:pt x="40029" y="894080"/>
                    <a:pt x="0" y="854051"/>
                    <a:pt x="0" y="804672"/>
                  </a:cubicBezTo>
                  <a:lnTo>
                    <a:pt x="0" y="89408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55727" tIns="155727" rIns="1139216" bIns="155727" numCol="1" spcCol="1270" anchor="ctr" anchorCtr="0">
              <a:noAutofit/>
            </a:bodyPr>
            <a:lstStyle/>
            <a:p>
              <a:pPr lvl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400" kern="1200" dirty="0" smtClean="0">
                  <a:solidFill>
                    <a:schemeClr val="tx1"/>
                  </a:solidFill>
                </a:rPr>
                <a:t>Честность</a:t>
              </a:r>
              <a:endParaRPr lang="ru-RU" sz="3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3851920" y="4693592"/>
              <a:ext cx="4968552" cy="751632"/>
            </a:xfrm>
            <a:custGeom>
              <a:avLst/>
              <a:gdLst>
                <a:gd name="connsiteX0" fmla="*/ 0 w 4876800"/>
                <a:gd name="connsiteY0" fmla="*/ 89408 h 894080"/>
                <a:gd name="connsiteX1" fmla="*/ 89408 w 4876800"/>
                <a:gd name="connsiteY1" fmla="*/ 0 h 894080"/>
                <a:gd name="connsiteX2" fmla="*/ 4787392 w 4876800"/>
                <a:gd name="connsiteY2" fmla="*/ 0 h 894080"/>
                <a:gd name="connsiteX3" fmla="*/ 4876800 w 4876800"/>
                <a:gd name="connsiteY3" fmla="*/ 89408 h 894080"/>
                <a:gd name="connsiteX4" fmla="*/ 4876800 w 4876800"/>
                <a:gd name="connsiteY4" fmla="*/ 804672 h 894080"/>
                <a:gd name="connsiteX5" fmla="*/ 4787392 w 4876800"/>
                <a:gd name="connsiteY5" fmla="*/ 894080 h 894080"/>
                <a:gd name="connsiteX6" fmla="*/ 89408 w 4876800"/>
                <a:gd name="connsiteY6" fmla="*/ 894080 h 894080"/>
                <a:gd name="connsiteX7" fmla="*/ 0 w 4876800"/>
                <a:gd name="connsiteY7" fmla="*/ 804672 h 894080"/>
                <a:gd name="connsiteX8" fmla="*/ 0 w 4876800"/>
                <a:gd name="connsiteY8" fmla="*/ 89408 h 894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76800" h="894080">
                  <a:moveTo>
                    <a:pt x="0" y="89408"/>
                  </a:moveTo>
                  <a:cubicBezTo>
                    <a:pt x="0" y="40029"/>
                    <a:pt x="40029" y="0"/>
                    <a:pt x="89408" y="0"/>
                  </a:cubicBezTo>
                  <a:lnTo>
                    <a:pt x="4787392" y="0"/>
                  </a:lnTo>
                  <a:cubicBezTo>
                    <a:pt x="4836771" y="0"/>
                    <a:pt x="4876800" y="40029"/>
                    <a:pt x="4876800" y="89408"/>
                  </a:cubicBezTo>
                  <a:lnTo>
                    <a:pt x="4876800" y="804672"/>
                  </a:lnTo>
                  <a:cubicBezTo>
                    <a:pt x="4876800" y="854051"/>
                    <a:pt x="4836771" y="894080"/>
                    <a:pt x="4787392" y="894080"/>
                  </a:cubicBezTo>
                  <a:lnTo>
                    <a:pt x="89408" y="894080"/>
                  </a:lnTo>
                  <a:cubicBezTo>
                    <a:pt x="40029" y="894080"/>
                    <a:pt x="0" y="854051"/>
                    <a:pt x="0" y="804672"/>
                  </a:cubicBezTo>
                  <a:lnTo>
                    <a:pt x="0" y="89408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55727" tIns="155727" rIns="1145312" bIns="155727" numCol="1" spcCol="1270" anchor="ctr" anchorCtr="0">
              <a:noAutofit/>
            </a:bodyPr>
            <a:lstStyle/>
            <a:p>
              <a:pPr lvl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400" kern="1200" dirty="0" smtClean="0">
                  <a:solidFill>
                    <a:schemeClr val="tx1"/>
                  </a:solidFill>
                </a:rPr>
                <a:t>Корректность</a:t>
              </a:r>
              <a:endParaRPr lang="ru-RU" sz="3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347864" y="2685256"/>
              <a:ext cx="648072" cy="59184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347864" y="3757488"/>
              <a:ext cx="648072" cy="59184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3347864" y="4765600"/>
              <a:ext cx="648072" cy="59184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347864" y="5781600"/>
              <a:ext cx="648072" cy="59184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51520" y="1124744"/>
            <a:ext cx="8892480" cy="64633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fontAlgn="auto">
              <a:spcBef>
                <a:spcPts val="0"/>
              </a:spcBef>
              <a:spcAft>
                <a:spcPts val="0"/>
              </a:spcAft>
              <a:defRPr sz="4400" b="1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sz="3600" dirty="0" smtClean="0"/>
              <a:t>НЕОБХОДИМЫЕ ЭТИЧЕСКИЕ НОРМЫ: </a:t>
            </a:r>
            <a:endParaRPr lang="ru-RU" sz="3600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08986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ДЕЛОВАЯ БЕСЕДА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4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ДЕЛОВАЯ ПЕРЕПИСКА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822737"/>
            <a:ext cx="7799339" cy="954107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на полученное письмо следует дать ответ в течение недели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583" y="3340149"/>
            <a:ext cx="7799339" cy="1384995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письмо с благодарностью за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гостеприимство </a:t>
            </a:r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отправляется примерно через неделю после отъезда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27584" y="5303769"/>
            <a:ext cx="7799339" cy="954107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на </a:t>
            </a:r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электронное деловое письмо следует дать ответ в течение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суток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8767" y="1964530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08767" y="3736726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08767" y="5484902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69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ДЕЛОВАЯ ПЕРЕПИСКА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664838"/>
            <a:ext cx="8271090" cy="1200329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соболезнования выражаются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в течение десяти дней с момента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сообщения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о событии.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Используются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только траурные конверты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431937"/>
            <a:ext cx="8271090" cy="1200329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поздравления, благодарности, соболезнования и ответы на них пишутся всегда от руки и никогда карандашом – только ручкой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5334307"/>
            <a:ext cx="8271090" cy="830997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письмо с поздравлениями высылается в течение недели со дня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получения сообщения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о событии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3338" y="2035409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53338" y="3736181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3338" y="5453885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643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ДЕЛОВАЯ ПЕРЕПИСКА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1410" y="1915830"/>
            <a:ext cx="8271090" cy="830997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Деловые письма пишутся исключительно на белой бумаге и только на лицевой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стороне 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1410" y="3462099"/>
            <a:ext cx="8271090" cy="830997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Письмо зарубежному партнеру должно быть составлено на языке адресата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01410" y="4918807"/>
            <a:ext cx="8271090" cy="830997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При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написании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рекомендуется следовать KISS –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принципу (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Keep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It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Short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and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Simple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2035409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3581677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5038386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772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еловое общение </a:t>
            </a: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по телефону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82491" y="5651956"/>
            <a:ext cx="2016225" cy="40011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dk1"/>
                </a:solidFill>
                <a:latin typeface="+mn-lt"/>
              </a:rPr>
              <a:t> прощание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80824" y="1340768"/>
            <a:ext cx="5328831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Деловое общение по телефону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98688" y="2244277"/>
            <a:ext cx="2613472" cy="40011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dk1"/>
                </a:solidFill>
                <a:latin typeface="+mn-lt"/>
              </a:rPr>
              <a:t>взаимопредставление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244277"/>
            <a:ext cx="2613472" cy="40011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dk1"/>
                </a:solidFill>
                <a:latin typeface="+mn-lt"/>
              </a:rPr>
              <a:t>приветствие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16216" y="2242034"/>
            <a:ext cx="2613472" cy="40011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dk1"/>
                </a:solidFill>
                <a:latin typeface="+mn-lt"/>
              </a:rPr>
              <a:t>объяснение </a:t>
            </a:r>
            <a:r>
              <a:rPr lang="ru-RU" sz="2000" dirty="0" smtClean="0">
                <a:solidFill>
                  <a:schemeClr val="dk1"/>
                </a:solidFill>
                <a:latin typeface="+mn-lt"/>
              </a:rPr>
              <a:t>цели</a:t>
            </a:r>
            <a:endParaRPr lang="ru-RU" sz="200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64992" y="3748970"/>
            <a:ext cx="3651224" cy="40011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dk1"/>
                </a:solidFill>
                <a:latin typeface="+mn-lt"/>
              </a:rPr>
              <a:t>обсуждение существа вопроса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2703" y="4486277"/>
            <a:ext cx="3237748" cy="40011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dk1"/>
                </a:solidFill>
                <a:latin typeface="+mn-lt"/>
              </a:rPr>
              <a:t>подведение итогов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13901" y="4490536"/>
            <a:ext cx="3215787" cy="400110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dk1"/>
                </a:solidFill>
                <a:latin typeface="+mn-lt"/>
              </a:rPr>
              <a:t>благодарность за беседу</a:t>
            </a:r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2874382" y="2207421"/>
            <a:ext cx="323960" cy="52912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6042734" y="2177527"/>
            <a:ext cx="323960" cy="52912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543444" y="2924944"/>
            <a:ext cx="323960" cy="905753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3533941" y="4300986"/>
            <a:ext cx="323960" cy="77921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528624" y="4852571"/>
            <a:ext cx="323960" cy="905753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16200000">
            <a:off x="5536736" y="4300986"/>
            <a:ext cx="323960" cy="77921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17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268760"/>
            <a:ext cx="8892480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КОГДА ЗВОНЯТ ВАМ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021939"/>
            <a:ext cx="8136904" cy="461665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dk1"/>
                </a:solidFill>
                <a:latin typeface="+mn-lt"/>
              </a:rPr>
              <a:t>поднимите трубку не позднее четвертого–пятого звонка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985900"/>
            <a:ext cx="8892480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КОГДА ЗВОНИТЕ ВЫ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693214"/>
            <a:ext cx="8136904" cy="830997"/>
          </a:xfrm>
          <a:prstGeom prst="rect">
            <a:avLst/>
          </a:prstGeom>
          <a:solidFill>
            <a:schemeClr val="accent1">
              <a:alpha val="13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dk1"/>
                </a:solidFill>
                <a:latin typeface="+mn-lt"/>
              </a:rPr>
              <a:t>положите трубку после шестого-седьмого звонка: абонента нет или он не может взять трубку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5807189"/>
            <a:ext cx="8136904" cy="830997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dk1"/>
                </a:solidFill>
                <a:latin typeface="+mn-lt"/>
              </a:rPr>
              <a:t>не дожидайтесь вопроса о цели вашего звонка, четко сформулируйте ее и объясните мотив звонка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077582"/>
            <a:ext cx="360040" cy="3503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933523"/>
            <a:ext cx="360040" cy="3503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6047498"/>
            <a:ext cx="360040" cy="3503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еловое общение </a:t>
            </a: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по телефону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2780928"/>
            <a:ext cx="8136904" cy="830997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dk1"/>
                </a:solidFill>
                <a:latin typeface="+mn-lt"/>
              </a:rPr>
              <a:t>сняв </a:t>
            </a:r>
            <a:r>
              <a:rPr lang="ru-RU" sz="2400" b="1" dirty="0">
                <a:solidFill>
                  <a:schemeClr val="dk1"/>
                </a:solidFill>
                <a:latin typeface="+mn-lt"/>
              </a:rPr>
              <a:t>трубку, поприветствуйте собеседника, </a:t>
            </a:r>
            <a:r>
              <a:rPr lang="ru-RU" sz="2400" b="1" dirty="0" smtClean="0">
                <a:solidFill>
                  <a:schemeClr val="dk1"/>
                </a:solidFill>
                <a:latin typeface="+mn-lt"/>
              </a:rPr>
              <a:t>представьтесь, </a:t>
            </a:r>
            <a:r>
              <a:rPr lang="ru-RU" sz="2400" b="1" dirty="0">
                <a:solidFill>
                  <a:schemeClr val="dk1"/>
                </a:solidFill>
                <a:latin typeface="+mn-lt"/>
              </a:rPr>
              <a:t>назовите свою организацию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3021237"/>
            <a:ext cx="360040" cy="3503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51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03648" y="1352762"/>
            <a:ext cx="6694971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НЮАНСЫ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599" y="2492896"/>
            <a:ext cx="77689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если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во время разговора телефон отключился, перезванивает тот, кто звонил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2384" y="3966155"/>
            <a:ext cx="78393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Не рекомендуется делать важные деловые звонки в понедельник утром,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и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в пятницу во второй половине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1583" y="2795834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583" y="4269093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2385" y="5238491"/>
            <a:ext cx="77681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При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взаимопредставлении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 с иностранными партнерами используйте при необходимости «спеллинг»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1297" y="5541430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еловое общение </a:t>
            </a: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по телефону</a:t>
            </a:r>
          </a:p>
        </p:txBody>
      </p:sp>
    </p:spTree>
    <p:extLst>
      <p:ext uri="{BB962C8B-B14F-4D97-AF65-F5344CB8AC3E}">
        <p14:creationId xmlns:p14="http://schemas.microsoft.com/office/powerpoint/2010/main" xmlns="" val="263736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340768"/>
            <a:ext cx="8892480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ИЗБЕГАТЬ ОБСУЖДЕНИЯ ПО ТЕЛЕФОНУ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276872"/>
            <a:ext cx="7992888" cy="830997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dk1"/>
                </a:solidFill>
              </a:rPr>
              <a:t>любых вопросов с людьми, с которыми </a:t>
            </a:r>
            <a:r>
              <a:rPr lang="ru-RU" sz="2400" b="1" dirty="0" smtClean="0">
                <a:solidFill>
                  <a:schemeClr val="dk1"/>
                </a:solidFill>
              </a:rPr>
              <a:t>ранее не </a:t>
            </a:r>
            <a:r>
              <a:rPr lang="ru-RU" sz="2400" b="1" dirty="0">
                <a:solidFill>
                  <a:schemeClr val="dk1"/>
                </a:solidFill>
              </a:rPr>
              <a:t>было контактов </a:t>
            </a:r>
            <a:r>
              <a:rPr lang="ru-RU" sz="2400" b="1" dirty="0" smtClean="0">
                <a:solidFill>
                  <a:schemeClr val="dk1"/>
                </a:solidFill>
              </a:rPr>
              <a:t>или, если личные отношения </a:t>
            </a:r>
            <a:r>
              <a:rPr lang="ru-RU" sz="2400" b="1" dirty="0" smtClean="0"/>
              <a:t>не </a:t>
            </a:r>
            <a:r>
              <a:rPr lang="ru-RU" sz="2400" b="1" dirty="0"/>
              <a:t>сложились </a:t>
            </a:r>
            <a:endParaRPr lang="ru-RU" sz="2400" b="1" dirty="0">
              <a:solidFill>
                <a:schemeClr val="dk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501008"/>
            <a:ext cx="7992888" cy="830997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dk1"/>
                </a:solidFill>
                <a:latin typeface="+mn-lt"/>
              </a:rPr>
              <a:t>деловых вопросов с людьми, не имеющими полномочий их решить, даже если это секретарь вашего партнера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4909809"/>
            <a:ext cx="7992888" cy="830997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/>
              <a:t>избегать сообщения по телефону отрицательных решений по запросам</a:t>
            </a:r>
            <a:endParaRPr lang="ru-RU" sz="2400" b="1" dirty="0">
              <a:solidFill>
                <a:schemeClr val="dk1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еловое общение </a:t>
            </a: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по телефону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776" y="2396450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776" y="3620586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776" y="5029388"/>
            <a:ext cx="648072" cy="5918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27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340768"/>
            <a:ext cx="8892480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ЗАВЕРШЕНИЕ И ПОСЛЕ ПЕРЕГОВОРОВ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еловое общение </a:t>
            </a: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по телефону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348880"/>
            <a:ext cx="8352928" cy="1015663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в конце разговора важную информацию, следует повторить в сжатом виде. Особенное внимание уделять именам собственным и цифровым показателям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049" y="3645024"/>
            <a:ext cx="8356431" cy="1015663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практикуется обязательное письменное подтверждение факта переговоров и достигнутых договоренностей. Документ не должен быть большим по объему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049" y="5013176"/>
            <a:ext cx="8356431" cy="1015663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Документ подписывается руководителем организации или лицом, говорившим по телефону, и адресуется руководителю другой стороны или собеседнику по телефонному разговору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496" y="2640687"/>
            <a:ext cx="53955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5496" y="3936831"/>
            <a:ext cx="53955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496" y="5304983"/>
            <a:ext cx="53955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169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329317"/>
            <a:ext cx="889248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ru-RU" sz="20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требования </a:t>
            </a:r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к внешнему виду делового 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человека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основные </a:t>
            </a:r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правила 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знакомства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соблюдение </a:t>
            </a:r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этикета визитной 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карточки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проведение </a:t>
            </a:r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деловой беседы и телефонного 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разговора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ведения </a:t>
            </a:r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деловой 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переписки</a:t>
            </a:r>
          </a:p>
          <a:p>
            <a:pPr>
              <a:lnSpc>
                <a:spcPct val="150000"/>
              </a:lnSpc>
            </a:pPr>
            <a:endParaRPr lang="ru-RU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endParaRPr lang="ru-RU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ЗАКЛЮЧЕНИЕ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270501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Созданию благоприятных условий для делового общения способствует соблюдение общепринятых протокольных норм и этикетных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правил: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1520" y="2628528"/>
            <a:ext cx="7740352" cy="0"/>
          </a:xfrm>
          <a:prstGeom prst="line">
            <a:avLst/>
          </a:prstGeom>
          <a:ln>
            <a:solidFill>
              <a:srgbClr val="7D7D7D"/>
            </a:solidFill>
          </a:ln>
          <a:effectLst>
            <a:glow rad="101600">
              <a:schemeClr val="tx1">
                <a:lumMod val="65000"/>
                <a:lumOff val="35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03648" y="2780928"/>
            <a:ext cx="7740352" cy="0"/>
          </a:xfrm>
          <a:prstGeom prst="line">
            <a:avLst/>
          </a:prstGeom>
          <a:ln>
            <a:solidFill>
              <a:srgbClr val="7D7D7D"/>
            </a:solidFill>
          </a:ln>
          <a:effectLst>
            <a:glow rad="101600">
              <a:schemeClr val="tx1">
                <a:lumMod val="65000"/>
                <a:lumOff val="35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403648" y="5229200"/>
            <a:ext cx="7740352" cy="0"/>
          </a:xfrm>
          <a:prstGeom prst="line">
            <a:avLst/>
          </a:prstGeom>
          <a:ln>
            <a:solidFill>
              <a:srgbClr val="7D7D7D"/>
            </a:solidFill>
          </a:ln>
          <a:effectLst>
            <a:glow rad="101600">
              <a:schemeClr val="tx1">
                <a:lumMod val="65000"/>
                <a:lumOff val="35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520" y="5373216"/>
            <a:ext cx="7740352" cy="0"/>
          </a:xfrm>
          <a:prstGeom prst="line">
            <a:avLst/>
          </a:prstGeom>
          <a:ln>
            <a:solidFill>
              <a:srgbClr val="7D7D7D"/>
            </a:solidFill>
          </a:ln>
          <a:effectLst>
            <a:glow rad="101600">
              <a:schemeClr val="tx1">
                <a:lumMod val="65000"/>
                <a:lumOff val="35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51520" y="5643245"/>
            <a:ext cx="8892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Соблюдение этих норм и правил делает деловое общение уважительным и 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добропорядочным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86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ТЕМА 3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86024" y="1268760"/>
            <a:ext cx="9019190" cy="5614702"/>
            <a:chOff x="124810" y="639505"/>
            <a:chExt cx="9019190" cy="561470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24810" y="1431593"/>
              <a:ext cx="8892480" cy="33018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sz="4800" b="1" spc="50" dirty="0" smtClean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tx1">
                      <a:lumMod val="95000"/>
                      <a:lumOff val="5000"/>
                      <a:alpha val="95000"/>
                    </a:scheme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+mn-lt"/>
                </a:rPr>
                <a:t>ЭТИКЕТ И ПРОТОКОЛ </a:t>
              </a:r>
            </a:p>
            <a:p>
              <a:pPr algn="ctr">
                <a:lnSpc>
                  <a:spcPct val="150000"/>
                </a:lnSpc>
              </a:pPr>
              <a:r>
                <a:rPr lang="ru-RU" sz="4800" b="1" spc="50" dirty="0" smtClean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tx1">
                      <a:lumMod val="95000"/>
                      <a:lumOff val="5000"/>
                      <a:alpha val="95000"/>
                    </a:scheme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+mn-lt"/>
                </a:rPr>
                <a:t>ДЕЛОВОГО ОБЩЕНИЯ</a:t>
              </a:r>
              <a:endPara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endParaRPr>
            </a:p>
            <a:p>
              <a:pPr algn="ctr">
                <a:lnSpc>
                  <a:spcPct val="150000"/>
                </a:lnSpc>
              </a:pPr>
              <a:endParaRPr lang="ru-RU" sz="4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722354" y="639505"/>
              <a:ext cx="8064896" cy="0"/>
            </a:xfrm>
            <a:prstGeom prst="line">
              <a:avLst/>
            </a:prstGeom>
            <a:ln>
              <a:solidFill>
                <a:srgbClr val="7D7D7D"/>
              </a:solidFill>
            </a:ln>
            <a:effectLst>
              <a:glow rad="101600">
                <a:schemeClr val="tx1">
                  <a:lumMod val="65000"/>
                  <a:lumOff val="35000"/>
                  <a:alpha val="6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586450" y="711513"/>
              <a:ext cx="7416824" cy="0"/>
            </a:xfrm>
            <a:prstGeom prst="line">
              <a:avLst/>
            </a:prstGeom>
            <a:ln>
              <a:solidFill>
                <a:srgbClr val="7D7D7D"/>
              </a:solidFill>
            </a:ln>
            <a:effectLst>
              <a:glow rad="101600">
                <a:schemeClr val="tx1">
                  <a:lumMod val="65000"/>
                  <a:lumOff val="35000"/>
                  <a:alpha val="6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722354" y="6228745"/>
              <a:ext cx="8421646" cy="25462"/>
            </a:xfrm>
            <a:prstGeom prst="line">
              <a:avLst/>
            </a:prstGeom>
            <a:ln>
              <a:solidFill>
                <a:srgbClr val="7D7D7D"/>
              </a:solidFill>
            </a:ln>
            <a:effectLst>
              <a:glow rad="101600">
                <a:schemeClr val="tx1">
                  <a:lumMod val="65000"/>
                  <a:lumOff val="35000"/>
                  <a:alpha val="6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78338" y="6254207"/>
              <a:ext cx="7740352" cy="0"/>
            </a:xfrm>
            <a:prstGeom prst="line">
              <a:avLst/>
            </a:prstGeom>
            <a:ln>
              <a:solidFill>
                <a:srgbClr val="7D7D7D"/>
              </a:solidFill>
            </a:ln>
            <a:effectLst>
              <a:glow rad="101600">
                <a:schemeClr val="tx1">
                  <a:lumMod val="65000"/>
                  <a:lumOff val="35000"/>
                  <a:alpha val="6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08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ПРАВИЛА ЗНАКОМСТВА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268760"/>
            <a:ext cx="4572000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КАК ПРЕДСТАВИТЬСЯ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2338" y="2131500"/>
            <a:ext cx="8610414" cy="40011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Мужчина женщине всегда 1-м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4616" y="2566645"/>
            <a:ext cx="8609384" cy="40011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При равном положении более молодой человек более пожилому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1" y="4725144"/>
            <a:ext cx="8604449" cy="40011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Мужчина обязан встать в момент представления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5518" y="5877272"/>
            <a:ext cx="8604448" cy="707886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Женщина может не вставать, кроме случаев, представления даме значительно старше по возрасту или положению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4077072"/>
            <a:ext cx="4572000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КАК ПРЕДСТАВИТЬ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5294240"/>
            <a:ext cx="8604448" cy="40011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Младших по возрасту или служебному положению более старшим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4616" y="3140968"/>
            <a:ext cx="8609384" cy="707886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dk1"/>
                </a:solidFill>
                <a:latin typeface="+mn-lt"/>
              </a:rPr>
              <a:t>когда представляющий знакомит людей одного пола и возраста, он должен представить менее знакомого ему человека более знакомому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2131500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2654140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3382351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4812639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5381735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6118655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73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ВИЗИТНАЯ КАРТОЧКА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8799" y="1368394"/>
            <a:ext cx="6694971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ОФОРМЛЕНИЕ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3037504"/>
            <a:ext cx="838842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+mn-lt"/>
              </a:rPr>
              <a:t>Визитная карточка должна быть отпечатана на родном языке или на языке страны пребывания   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55576" y="4089266"/>
            <a:ext cx="838842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alibri" pitchFamily="34" charset="0"/>
              </a:rPr>
              <a:t>Плохо, </a:t>
            </a:r>
            <a:r>
              <a:rPr lang="ru-RU" sz="2000" b="1" dirty="0">
                <a:latin typeface="Calibri" pitchFamily="34" charset="0"/>
              </a:rPr>
              <a:t>если крупным шрифтом </a:t>
            </a:r>
            <a:r>
              <a:rPr lang="ru-RU" sz="2000" b="1" dirty="0" smtClean="0">
                <a:latin typeface="Calibri" pitchFamily="34" charset="0"/>
              </a:rPr>
              <a:t>будет </a:t>
            </a:r>
            <a:r>
              <a:rPr lang="ru-RU" sz="2000" b="1" dirty="0">
                <a:latin typeface="Calibri" pitchFamily="34" charset="0"/>
              </a:rPr>
              <a:t>набрано название </a:t>
            </a:r>
            <a:r>
              <a:rPr lang="ru-RU" sz="2000" b="1" dirty="0" smtClean="0">
                <a:latin typeface="Calibri" pitchFamily="34" charset="0"/>
              </a:rPr>
              <a:t>организации, </a:t>
            </a:r>
            <a:r>
              <a:rPr lang="ru-RU" sz="2000" b="1" dirty="0">
                <a:latin typeface="Calibri" pitchFamily="34" charset="0"/>
              </a:rPr>
              <a:t>а не </a:t>
            </a:r>
            <a:r>
              <a:rPr lang="ru-RU" sz="2000" b="1" dirty="0" smtClean="0">
                <a:latin typeface="Calibri" pitchFamily="34" charset="0"/>
              </a:rPr>
              <a:t>Ваше ФИО</a:t>
            </a:r>
            <a:r>
              <a:rPr lang="ru-RU" sz="2000" b="1" dirty="0">
                <a:latin typeface="Calibri" pitchFamily="34" charset="0"/>
              </a:rPr>
              <a:t> 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2317424"/>
            <a:ext cx="8388424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alibri" pitchFamily="34" charset="0"/>
              </a:rPr>
              <a:t>Не рекомендуется </a:t>
            </a:r>
            <a:r>
              <a:rPr lang="ru-RU" sz="2000" b="1" dirty="0" smtClean="0">
                <a:latin typeface="Calibri" pitchFamily="34" charset="0"/>
              </a:rPr>
              <a:t>указывать </a:t>
            </a:r>
            <a:r>
              <a:rPr lang="ru-RU" sz="2000" b="1" dirty="0">
                <a:latin typeface="Calibri" pitchFamily="34" charset="0"/>
              </a:rPr>
              <a:t>домашний адрес и телефон</a:t>
            </a:r>
            <a:r>
              <a:rPr lang="ru-RU" sz="2000" dirty="0">
                <a:latin typeface="Calibri" pitchFamily="34" charset="0"/>
              </a:rPr>
              <a:t>   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55576" y="5149641"/>
            <a:ext cx="838842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alibri" pitchFamily="34" charset="0"/>
              </a:rPr>
              <a:t>На визитной карточке государственного чиновника может быть изображен государственный герб, а на карточке сотрудника коммерческой фирмы – ее </a:t>
            </a:r>
            <a:r>
              <a:rPr lang="ru-RU" sz="2000" b="1" dirty="0" smtClean="0">
                <a:latin typeface="Calibri" pitchFamily="34" charset="0"/>
              </a:rPr>
              <a:t>логотип</a:t>
            </a:r>
            <a:endParaRPr lang="ru-RU" sz="2000" b="1" dirty="0">
              <a:latin typeface="Calibr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9552" y="3976706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2924944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9552" y="2204864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5037081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242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ВИЗИТНАЯ КАРТОЧКА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403648" y="1352762"/>
            <a:ext cx="6694971" cy="4758494"/>
            <a:chOff x="1693453" y="1340768"/>
            <a:chExt cx="5760744" cy="353783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487344" y="4581128"/>
              <a:ext cx="4176463" cy="297473"/>
            </a:xfrm>
            <a:prstGeom prst="rect">
              <a:avLst/>
            </a:prstGeom>
            <a:solidFill>
              <a:schemeClr val="accent1">
                <a:alpha val="42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dk1"/>
                  </a:solidFill>
                  <a:latin typeface="+mn-lt"/>
                </a:rPr>
                <a:t>адрес электронной почты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693453" y="1340768"/>
              <a:ext cx="5760744" cy="523220"/>
            </a:xfrm>
            <a:prstGeom prst="rect">
              <a:avLst/>
            </a:prstGeom>
            <a:ln w="1905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800" b="1" spc="50" dirty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accent1">
                      <a:tint val="3000"/>
                      <a:alpha val="95000"/>
                    </a:scheme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+mn-lt"/>
                </a:rPr>
                <a:t>На визитной карточке печатаются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487344" y="2132856"/>
              <a:ext cx="4172961" cy="297473"/>
            </a:xfrm>
            <a:prstGeom prst="rect">
              <a:avLst/>
            </a:prstGeom>
            <a:solidFill>
              <a:schemeClr val="accent1">
                <a:alpha val="42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dk1"/>
                  </a:solidFill>
                  <a:latin typeface="+mn-lt"/>
                </a:rPr>
                <a:t>имя, отчество и фамилия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487344" y="2740858"/>
              <a:ext cx="4172962" cy="297473"/>
            </a:xfrm>
            <a:prstGeom prst="rect">
              <a:avLst/>
            </a:prstGeom>
            <a:solidFill>
              <a:schemeClr val="accent1">
                <a:alpha val="42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dk1"/>
                  </a:solidFill>
                  <a:latin typeface="+mn-lt"/>
                </a:rPr>
                <a:t>должность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492708" y="3356992"/>
              <a:ext cx="4171100" cy="297473"/>
            </a:xfrm>
            <a:prstGeom prst="rect">
              <a:avLst/>
            </a:prstGeom>
            <a:solidFill>
              <a:schemeClr val="accent1">
                <a:alpha val="42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dk1"/>
                  </a:solidFill>
                  <a:latin typeface="+mn-lt"/>
                </a:rPr>
                <a:t>адрес фирмы или учреждения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487345" y="3964994"/>
              <a:ext cx="4176463" cy="297473"/>
            </a:xfrm>
            <a:prstGeom prst="rect">
              <a:avLst/>
            </a:prstGeom>
            <a:solidFill>
              <a:schemeClr val="accent1">
                <a:alpha val="42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dk1"/>
                  </a:solidFill>
                  <a:latin typeface="+mn-lt"/>
                </a:rPr>
                <a:t>номер служебного телефона, факса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996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ВИЗИТНАЯ КАРТОЧКА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352762"/>
            <a:ext cx="6694971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НЮАНСЫ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2060848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На визитной карточке, предназначенной даме, должность не указывается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2384" y="3411326"/>
            <a:ext cx="78393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На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иностранном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языке имя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и фамилия пишутся полностью, а отчество обозначается одной заглавной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буквой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583" y="2363786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583" y="3898930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5373215"/>
            <a:ext cx="889248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/>
              <a:t>На визитных карточках можно делать надписи. В зависимости от конкретного случая в левом нижнем углу карандашом пишутся определенные буквы латинского алфавита</a:t>
            </a:r>
          </a:p>
        </p:txBody>
      </p:sp>
    </p:spTree>
    <p:extLst>
      <p:ext uri="{BB962C8B-B14F-4D97-AF65-F5344CB8AC3E}">
        <p14:creationId xmlns:p14="http://schemas.microsoft.com/office/powerpoint/2010/main" xmlns="" val="31555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ВИЗИТНАЯ КАРТОЧКА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352762"/>
            <a:ext cx="6694971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Обмен  визитными карточками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599" y="2492896"/>
            <a:ext cx="77689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обязателен при первой личной встрече с деловыми партнерами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2384" y="3966155"/>
            <a:ext cx="78393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первым визитную карточку вручает младший по должности старшему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1583" y="2795834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583" y="4269093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2385" y="5238491"/>
            <a:ext cx="77681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при равенстве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статусов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и в неофициальном общении младший по возрасту первым вручает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карточку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297" y="5541430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73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ВИЗИТНАЯ КАРТОЧКА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352762"/>
            <a:ext cx="6694971" cy="523220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Обмен  визитными карточками</a:t>
            </a:r>
            <a:endParaRPr lang="ru-RU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598" y="2677561"/>
            <a:ext cx="7768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При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вручении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вслух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произносится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имя и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фамилия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2384" y="3750131"/>
            <a:ext cx="7768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При деловой встрече с иностранными партнерами первыми визитные карточки вручают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хозяева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583" y="2795834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583" y="4053069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2385" y="4974267"/>
            <a:ext cx="77681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Обмен ими ведется строго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начиная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с самых высокопоставленных членов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делегации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297" y="5277206"/>
            <a:ext cx="288810" cy="225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9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986" y="116632"/>
            <a:ext cx="8229600" cy="9087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dobe Fangsong Std R" pitchFamily="18" charset="-128"/>
                <a:ea typeface="Adobe Fangsong Std R" pitchFamily="18" charset="-128"/>
              </a:rPr>
              <a:t>ДЕЛОВАЯ БЕСЕДА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51520" y="1136738"/>
            <a:ext cx="8892480" cy="5256118"/>
            <a:chOff x="899592" y="1352762"/>
            <a:chExt cx="7632848" cy="453335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403648" y="1352762"/>
              <a:ext cx="6694971" cy="451272"/>
            </a:xfrm>
            <a:prstGeom prst="rect">
              <a:avLst/>
            </a:prstGeom>
            <a:ln w="1905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800" b="1" spc="50" dirty="0" smtClean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accent1">
                      <a:tint val="3000"/>
                      <a:alpha val="95000"/>
                    </a:scheme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latin typeface="+mn-lt"/>
                </a:rPr>
                <a:t>ВЕДЕНИЕ БЕСЕДЫ</a:t>
              </a:r>
              <a:endPara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99592" y="2274010"/>
              <a:ext cx="7632848" cy="1035272"/>
            </a:xfrm>
            <a:prstGeom prst="rect">
              <a:avLst/>
            </a:prstGeom>
            <a:solidFill>
              <a:schemeClr val="accent1">
                <a:alpha val="13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/>
              <a:r>
                <a:rPr lang="ru-RU" sz="2400" b="1" dirty="0" smtClean="0">
                  <a:solidFill>
                    <a:schemeClr val="dk1"/>
                  </a:solidFill>
                  <a:latin typeface="+mn-lt"/>
                </a:rPr>
                <a:t>Беседа </a:t>
              </a:r>
              <a:r>
                <a:rPr lang="ru-RU" sz="2400" b="1" dirty="0">
                  <a:solidFill>
                    <a:schemeClr val="dk1"/>
                  </a:solidFill>
                  <a:latin typeface="+mn-lt"/>
                </a:rPr>
                <a:t>включает обмен мнениями и </a:t>
              </a:r>
              <a:r>
                <a:rPr lang="ru-RU" sz="2400" b="1" dirty="0" smtClean="0">
                  <a:solidFill>
                    <a:schemeClr val="dk1"/>
                  </a:solidFill>
                  <a:latin typeface="+mn-lt"/>
                </a:rPr>
                <a:t>информацией. </a:t>
              </a:r>
            </a:p>
            <a:p>
              <a:pPr algn="just"/>
              <a:r>
                <a:rPr lang="ru-RU" sz="2400" b="1" dirty="0" smtClean="0">
                  <a:solidFill>
                    <a:schemeClr val="dk1"/>
                  </a:solidFill>
                  <a:latin typeface="+mn-lt"/>
                </a:rPr>
                <a:t>Не </a:t>
              </a:r>
              <a:r>
                <a:rPr lang="ru-RU" sz="2400" b="1" dirty="0">
                  <a:solidFill>
                    <a:schemeClr val="dk1"/>
                  </a:solidFill>
                  <a:latin typeface="+mn-lt"/>
                </a:rPr>
                <a:t>предполагает заключения договоров или выработку обязательных для исполнения решений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99592" y="3927262"/>
              <a:ext cx="7632848" cy="716727"/>
            </a:xfrm>
            <a:prstGeom prst="rect">
              <a:avLst/>
            </a:prstGeom>
            <a:solidFill>
              <a:schemeClr val="accent1">
                <a:alpha val="12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/>
              <a:r>
                <a:rPr lang="ru-RU" sz="2400" b="1" dirty="0" smtClean="0">
                  <a:solidFill>
                    <a:schemeClr val="dk1"/>
                  </a:solidFill>
                  <a:latin typeface="+mn-lt"/>
                </a:rPr>
                <a:t>Рекомендуется </a:t>
              </a:r>
              <a:r>
                <a:rPr lang="ru-RU" sz="2400" b="1" dirty="0">
                  <a:solidFill>
                    <a:schemeClr val="dk1"/>
                  </a:solidFill>
                  <a:latin typeface="+mn-lt"/>
                </a:rPr>
                <a:t>начинать и заканчивать беседу только положительными фразами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99592" y="5169386"/>
              <a:ext cx="7632848" cy="716727"/>
            </a:xfrm>
            <a:prstGeom prst="rect">
              <a:avLst/>
            </a:prstGeom>
            <a:solidFill>
              <a:schemeClr val="accent1">
                <a:alpha val="13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/>
              <a:r>
                <a:rPr lang="ru-RU" sz="2400" b="1" dirty="0">
                  <a:solidFill>
                    <a:schemeClr val="dk1"/>
                  </a:solidFill>
                  <a:latin typeface="+mn-lt"/>
                </a:rPr>
                <a:t>По завершении деловой беседы составляется резюме на основе письменной записи всей беседы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4863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ПиЭ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8925</TotalTime>
  <Words>736</Words>
  <Application>Microsoft Office PowerPoint</Application>
  <PresentationFormat>Экран (4:3)</PresentationFormat>
  <Paragraphs>106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ШаблонПиЭ</vt:lpstr>
      <vt:lpstr>Слайд 1</vt:lpstr>
      <vt:lpstr>ТЕМА 3</vt:lpstr>
      <vt:lpstr>ПРАВИЛА ЗНАКОМСТВА</vt:lpstr>
      <vt:lpstr>ВИЗИТНАЯ КАРТОЧКА</vt:lpstr>
      <vt:lpstr>ВИЗИТНАЯ КАРТОЧКА</vt:lpstr>
      <vt:lpstr>ВИЗИТНАЯ КАРТОЧКА</vt:lpstr>
      <vt:lpstr>ВИЗИТНАЯ КАРТОЧКА</vt:lpstr>
      <vt:lpstr>ВИЗИТНАЯ КАРТОЧКА</vt:lpstr>
      <vt:lpstr>ДЕЛОВАЯ БЕСЕДА</vt:lpstr>
      <vt:lpstr>Слайд 10</vt:lpstr>
      <vt:lpstr>ДЕЛОВАЯ ПЕРЕПИСКА</vt:lpstr>
      <vt:lpstr>ДЕЛОВАЯ ПЕРЕПИСКА</vt:lpstr>
      <vt:lpstr>ДЕЛОВАЯ ПЕРЕПИСКА</vt:lpstr>
      <vt:lpstr>Деловое общение по телефону</vt:lpstr>
      <vt:lpstr>Деловое общение по телефону</vt:lpstr>
      <vt:lpstr>Деловое общение по телефону</vt:lpstr>
      <vt:lpstr>Деловое общение по телефону</vt:lpstr>
      <vt:lpstr>Деловое общение по телефону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работе в консульских загранучреждениях</dc:title>
  <dc:creator>Laser</dc:creator>
  <cp:lastModifiedBy>Admin</cp:lastModifiedBy>
  <cp:revision>370</cp:revision>
  <dcterms:created xsi:type="dcterms:W3CDTF">2010-10-24T07:41:10Z</dcterms:created>
  <dcterms:modified xsi:type="dcterms:W3CDTF">2015-12-01T19:20:14Z</dcterms:modified>
</cp:coreProperties>
</file>