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sldIdLst>
    <p:sldId id="256" r:id="rId2"/>
    <p:sldId id="257" r:id="rId3"/>
    <p:sldId id="261" r:id="rId4"/>
    <p:sldId id="262" r:id="rId5"/>
    <p:sldId id="263" r:id="rId6"/>
    <p:sldId id="264" r:id="rId7"/>
    <p:sldId id="265" r:id="rId8"/>
    <p:sldId id="266" r:id="rId9"/>
    <p:sldId id="267" r:id="rId10"/>
    <p:sldId id="268" r:id="rId11"/>
    <p:sldId id="304" r:id="rId12"/>
    <p:sldId id="305" r:id="rId13"/>
    <p:sldId id="306" r:id="rId14"/>
    <p:sldId id="307" r:id="rId15"/>
    <p:sldId id="308" r:id="rId16"/>
    <p:sldId id="309" r:id="rId17"/>
    <p:sldId id="310" r:id="rId18"/>
    <p:sldId id="270" r:id="rId19"/>
    <p:sldId id="686" r:id="rId20"/>
    <p:sldId id="684" r:id="rId21"/>
    <p:sldId id="680" r:id="rId22"/>
    <p:sldId id="271" r:id="rId23"/>
    <p:sldId id="488" r:id="rId24"/>
    <p:sldId id="547" r:id="rId25"/>
    <p:sldId id="548" r:id="rId26"/>
    <p:sldId id="628" r:id="rId27"/>
    <p:sldId id="630" r:id="rId28"/>
    <p:sldId id="631" r:id="rId29"/>
    <p:sldId id="632" r:id="rId30"/>
    <p:sldId id="633" r:id="rId31"/>
    <p:sldId id="629" r:id="rId32"/>
    <p:sldId id="634" r:id="rId33"/>
    <p:sldId id="635" r:id="rId34"/>
    <p:sldId id="746" r:id="rId35"/>
    <p:sldId id="760" r:id="rId36"/>
    <p:sldId id="747" r:id="rId37"/>
    <p:sldId id="748" r:id="rId38"/>
    <p:sldId id="749" r:id="rId39"/>
    <p:sldId id="750" r:id="rId40"/>
    <p:sldId id="751" r:id="rId41"/>
    <p:sldId id="258" r:id="rId42"/>
    <p:sldId id="260" r:id="rId43"/>
    <p:sldId id="752" r:id="rId44"/>
    <p:sldId id="753" r:id="rId45"/>
    <p:sldId id="754" r:id="rId46"/>
    <p:sldId id="755" r:id="rId47"/>
    <p:sldId id="269" r:id="rId48"/>
    <p:sldId id="756" r:id="rId49"/>
    <p:sldId id="757" r:id="rId50"/>
    <p:sldId id="758" r:id="rId51"/>
    <p:sldId id="338" r:id="rId52"/>
    <p:sldId id="549" r:id="rId53"/>
    <p:sldId id="609" r:id="rId54"/>
    <p:sldId id="638" r:id="rId55"/>
    <p:sldId id="639" r:id="rId56"/>
    <p:sldId id="490" r:id="rId57"/>
    <p:sldId id="608" r:id="rId58"/>
    <p:sldId id="687" r:id="rId59"/>
    <p:sldId id="688" r:id="rId60"/>
    <p:sldId id="689" r:id="rId61"/>
    <p:sldId id="690" r:id="rId62"/>
    <p:sldId id="691" r:id="rId63"/>
    <p:sldId id="692" r:id="rId64"/>
    <p:sldId id="693" r:id="rId65"/>
    <p:sldId id="694" r:id="rId66"/>
    <p:sldId id="695" r:id="rId67"/>
    <p:sldId id="326" r:id="rId68"/>
    <p:sldId id="327" r:id="rId69"/>
    <p:sldId id="328" r:id="rId70"/>
    <p:sldId id="696" r:id="rId71"/>
    <p:sldId id="697" r:id="rId72"/>
    <p:sldId id="698" r:id="rId73"/>
    <p:sldId id="699" r:id="rId74"/>
    <p:sldId id="700" r:id="rId75"/>
    <p:sldId id="701" r:id="rId76"/>
    <p:sldId id="702" r:id="rId77"/>
    <p:sldId id="272" r:id="rId78"/>
    <p:sldId id="704" r:id="rId79"/>
    <p:sldId id="705" r:id="rId80"/>
    <p:sldId id="706" r:id="rId81"/>
    <p:sldId id="707" r:id="rId82"/>
    <p:sldId id="708" r:id="rId83"/>
    <p:sldId id="709" r:id="rId84"/>
    <p:sldId id="710" r:id="rId85"/>
    <p:sldId id="711" r:id="rId86"/>
    <p:sldId id="712" r:id="rId87"/>
    <p:sldId id="713" r:id="rId88"/>
    <p:sldId id="714" r:id="rId89"/>
    <p:sldId id="715" r:id="rId90"/>
    <p:sldId id="716" r:id="rId91"/>
    <p:sldId id="273" r:id="rId92"/>
    <p:sldId id="274" r:id="rId93"/>
    <p:sldId id="275" r:id="rId94"/>
    <p:sldId id="276" r:id="rId95"/>
    <p:sldId id="277" r:id="rId96"/>
    <p:sldId id="278" r:id="rId97"/>
    <p:sldId id="279" r:id="rId98"/>
    <p:sldId id="280" r:id="rId99"/>
    <p:sldId id="281" r:id="rId100"/>
    <p:sldId id="282" r:id="rId101"/>
    <p:sldId id="283" r:id="rId102"/>
    <p:sldId id="284" r:id="rId103"/>
    <p:sldId id="285" r:id="rId104"/>
    <p:sldId id="286" r:id="rId105"/>
    <p:sldId id="287" r:id="rId106"/>
    <p:sldId id="718" r:id="rId107"/>
    <p:sldId id="719" r:id="rId108"/>
    <p:sldId id="720" r:id="rId109"/>
    <p:sldId id="721" r:id="rId110"/>
    <p:sldId id="722" r:id="rId111"/>
    <p:sldId id="723" r:id="rId112"/>
    <p:sldId id="724" r:id="rId113"/>
    <p:sldId id="725" r:id="rId114"/>
    <p:sldId id="726" r:id="rId115"/>
    <p:sldId id="727" r:id="rId116"/>
    <p:sldId id="728" r:id="rId117"/>
    <p:sldId id="729" r:id="rId118"/>
    <p:sldId id="731" r:id="rId119"/>
    <p:sldId id="732" r:id="rId120"/>
    <p:sldId id="733" r:id="rId121"/>
    <p:sldId id="734" r:id="rId122"/>
    <p:sldId id="735" r:id="rId123"/>
    <p:sldId id="736" r:id="rId124"/>
    <p:sldId id="737" r:id="rId125"/>
    <p:sldId id="738" r:id="rId126"/>
    <p:sldId id="739" r:id="rId127"/>
    <p:sldId id="740" r:id="rId128"/>
    <p:sldId id="741" r:id="rId129"/>
    <p:sldId id="742" r:id="rId130"/>
    <p:sldId id="743" r:id="rId131"/>
  </p:sldIdLst>
  <p:sldSz cx="12192000" cy="6858000"/>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1050;&#1085;&#1080;&#1075;&#1072;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1600" b="1" dirty="0">
                <a:solidFill>
                  <a:schemeClr val="tx1"/>
                </a:solidFill>
                <a:latin typeface="Times New Roman" panose="02020603050405020304" pitchFamily="18" charset="0"/>
                <a:cs typeface="Times New Roman" panose="02020603050405020304" pitchFamily="18" charset="0"/>
              </a:rPr>
              <a:t>Доля</a:t>
            </a:r>
            <a:r>
              <a:rPr lang="ru-RU" sz="1600" b="1" baseline="0" dirty="0">
                <a:solidFill>
                  <a:schemeClr val="tx1"/>
                </a:solidFill>
                <a:latin typeface="Times New Roman" panose="02020603050405020304" pitchFamily="18" charset="0"/>
                <a:cs typeface="Times New Roman" panose="02020603050405020304" pitchFamily="18" charset="0"/>
              </a:rPr>
              <a:t> нефтегазовых доходов в федеральном бюджете РФ </a:t>
            </a:r>
          </a:p>
          <a:p>
            <a:pPr>
              <a:defRPr sz="1400" b="0" i="0" u="none" strike="noStrike" kern="1200" spc="0" baseline="0">
                <a:solidFill>
                  <a:schemeClr val="tx1">
                    <a:lumMod val="65000"/>
                    <a:lumOff val="35000"/>
                  </a:schemeClr>
                </a:solidFill>
                <a:latin typeface="+mn-lt"/>
                <a:ea typeface="+mn-ea"/>
                <a:cs typeface="+mn-cs"/>
              </a:defRPr>
            </a:pPr>
            <a:r>
              <a:rPr lang="ru-RU" sz="1600" b="1" baseline="0" dirty="0">
                <a:solidFill>
                  <a:schemeClr val="tx1"/>
                </a:solidFill>
                <a:latin typeface="Times New Roman" panose="02020603050405020304" pitchFamily="18" charset="0"/>
                <a:cs typeface="Times New Roman" panose="02020603050405020304" pitchFamily="18" charset="0"/>
              </a:rPr>
              <a:t>в период с 2012 года по 2016 год</a:t>
            </a:r>
            <a:endParaRPr lang="ru-RU" sz="16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numRef>
              <c:f>Лист1!$A$2:$A$6</c:f>
              <c:numCache>
                <c:formatCode>General</c:formatCode>
                <c:ptCount val="5"/>
                <c:pt idx="0">
                  <c:v>2012</c:v>
                </c:pt>
                <c:pt idx="1">
                  <c:v>2013</c:v>
                </c:pt>
                <c:pt idx="2">
                  <c:v>2014</c:v>
                </c:pt>
                <c:pt idx="3">
                  <c:v>2015</c:v>
                </c:pt>
                <c:pt idx="4">
                  <c:v>2016</c:v>
                </c:pt>
              </c:numCache>
            </c:numRef>
          </c:cat>
          <c:val>
            <c:numRef>
              <c:f>Лист1!$B$2:$B$6</c:f>
              <c:numCache>
                <c:formatCode>0.00%</c:formatCode>
                <c:ptCount val="5"/>
                <c:pt idx="0">
                  <c:v>0.502</c:v>
                </c:pt>
                <c:pt idx="1">
                  <c:v>0.46100000000000002</c:v>
                </c:pt>
                <c:pt idx="2">
                  <c:v>0.44100000000000006</c:v>
                </c:pt>
                <c:pt idx="3">
                  <c:v>0.43400000000000016</c:v>
                </c:pt>
                <c:pt idx="4">
                  <c:v>0.41400000000000015</c:v>
                </c:pt>
              </c:numCache>
            </c:numRef>
          </c:val>
          <c:extLst>
            <c:ext xmlns:c16="http://schemas.microsoft.com/office/drawing/2014/chart" uri="{C3380CC4-5D6E-409C-BE32-E72D297353CC}">
              <c16:uniqueId val="{00000001-913A-194F-9B3F-3DD471B8E1DE}"/>
            </c:ext>
          </c:extLst>
        </c:ser>
        <c:dLbls>
          <c:showLegendKey val="0"/>
          <c:showVal val="0"/>
          <c:showCatName val="0"/>
          <c:showSerName val="0"/>
          <c:showPercent val="0"/>
          <c:showBubbleSize val="0"/>
        </c:dLbls>
        <c:gapWidth val="219"/>
        <c:overlap val="-27"/>
        <c:axId val="42060032"/>
        <c:axId val="42065920"/>
      </c:barChart>
      <c:catAx>
        <c:axId val="42060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065920"/>
        <c:crosses val="autoZero"/>
        <c:auto val="1"/>
        <c:lblAlgn val="ctr"/>
        <c:lblOffset val="100"/>
        <c:noMultiLvlLbl val="0"/>
      </c:catAx>
      <c:valAx>
        <c:axId val="420659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060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sz="2000" b="1" dirty="0">
                <a:solidFill>
                  <a:schemeClr val="tx1"/>
                </a:solidFill>
                <a:latin typeface="Times New Roman" panose="02020603050405020304" pitchFamily="18" charset="0"/>
                <a:cs typeface="Times New Roman" panose="02020603050405020304" pitchFamily="18" charset="0"/>
              </a:rPr>
              <a:t>Самообеспеченность России</a:t>
            </a:r>
            <a:r>
              <a:rPr lang="ru-RU" sz="2000" b="1" baseline="0" dirty="0">
                <a:solidFill>
                  <a:schemeClr val="tx1"/>
                </a:solidFill>
                <a:latin typeface="Times New Roman" panose="02020603050405020304" pitchFamily="18" charset="0"/>
                <a:cs typeface="Times New Roman" panose="02020603050405020304" pitchFamily="18" charset="0"/>
              </a:rPr>
              <a:t> мясом всех видов</a:t>
            </a:r>
          </a:p>
          <a:p>
            <a:pPr>
              <a:defRPr sz="1400" b="0" i="0" u="none" strike="noStrike" kern="1200" spc="0" baseline="0">
                <a:solidFill>
                  <a:schemeClr val="tx1">
                    <a:lumMod val="65000"/>
                    <a:lumOff val="35000"/>
                  </a:schemeClr>
                </a:solidFill>
                <a:latin typeface="+mn-lt"/>
                <a:ea typeface="+mn-ea"/>
                <a:cs typeface="+mn-cs"/>
              </a:defRPr>
            </a:pPr>
            <a:r>
              <a:rPr lang="ru-RU" sz="2000" b="1" baseline="0" dirty="0">
                <a:solidFill>
                  <a:schemeClr val="tx1"/>
                </a:solidFill>
                <a:latin typeface="Times New Roman" panose="02020603050405020304" pitchFamily="18" charset="0"/>
                <a:cs typeface="Times New Roman" panose="02020603050405020304" pitchFamily="18" charset="0"/>
              </a:rPr>
              <a:t>в 2001-2015 гг., %</a:t>
            </a:r>
            <a:endParaRPr lang="ru-RU" sz="2000" b="1"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Lbls>
            <c:dLbl>
              <c:idx val="0"/>
              <c:dLblPos val="outEnd"/>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B4B6-0848-BE66-F84E81EC0B0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Лист1!$B$3:$P$3</c:f>
              <c:numCache>
                <c:formatCode>General</c:formatCode>
                <c:ptCount val="1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numCache>
            </c:numRef>
          </c:cat>
          <c:val>
            <c:numRef>
              <c:f>Лист1!$B$4:$P$4</c:f>
              <c:numCache>
                <c:formatCode>General</c:formatCode>
                <c:ptCount val="15"/>
                <c:pt idx="0">
                  <c:v>63.5</c:v>
                </c:pt>
                <c:pt idx="1">
                  <c:v>61.8</c:v>
                </c:pt>
                <c:pt idx="2">
                  <c:v>65</c:v>
                </c:pt>
                <c:pt idx="3">
                  <c:v>66.2</c:v>
                </c:pt>
                <c:pt idx="4">
                  <c:v>60.7</c:v>
                </c:pt>
                <c:pt idx="5">
                  <c:v>61.5</c:v>
                </c:pt>
                <c:pt idx="6">
                  <c:v>63</c:v>
                </c:pt>
                <c:pt idx="7">
                  <c:v>63.4</c:v>
                </c:pt>
                <c:pt idx="8">
                  <c:v>68.400000000000006</c:v>
                </c:pt>
                <c:pt idx="9">
                  <c:v>72.2</c:v>
                </c:pt>
                <c:pt idx="10">
                  <c:v>74.8</c:v>
                </c:pt>
                <c:pt idx="11">
                  <c:v>75.3</c:v>
                </c:pt>
                <c:pt idx="12">
                  <c:v>78.400000000000006</c:v>
                </c:pt>
                <c:pt idx="13">
                  <c:v>84.8</c:v>
                </c:pt>
                <c:pt idx="14">
                  <c:v>89.7</c:v>
                </c:pt>
              </c:numCache>
            </c:numRef>
          </c:val>
          <c:extLst>
            <c:ext xmlns:c16="http://schemas.microsoft.com/office/drawing/2014/chart" uri="{C3380CC4-5D6E-409C-BE32-E72D297353CC}">
              <c16:uniqueId val="{00000001-B4B6-0848-BE66-F84E81EC0B0D}"/>
            </c:ext>
          </c:extLst>
        </c:ser>
        <c:dLbls>
          <c:showLegendKey val="0"/>
          <c:showVal val="0"/>
          <c:showCatName val="0"/>
          <c:showSerName val="0"/>
          <c:showPercent val="0"/>
          <c:showBubbleSize val="0"/>
        </c:dLbls>
        <c:gapWidth val="150"/>
        <c:axId val="42582016"/>
        <c:axId val="42583552"/>
      </c:barChart>
      <c:catAx>
        <c:axId val="4258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583552"/>
        <c:crosses val="autoZero"/>
        <c:auto val="1"/>
        <c:lblAlgn val="ctr"/>
        <c:lblOffset val="100"/>
        <c:noMultiLvlLbl val="0"/>
      </c:catAx>
      <c:valAx>
        <c:axId val="42583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ru-RU"/>
          </a:p>
        </c:txPr>
        <c:crossAx val="42582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1FD6B8-1D62-426B-BED4-8A7E47DC82B1}" type="doc">
      <dgm:prSet loTypeId="urn:microsoft.com/office/officeart/2005/8/layout/StepDownProcess" loCatId="process" qsTypeId="urn:microsoft.com/office/officeart/2005/8/quickstyle/simple1#1" qsCatId="simple" csTypeId="urn:microsoft.com/office/officeart/2005/8/colors/accent1_2#1" csCatId="accent1" phldr="1"/>
      <dgm:spPr/>
    </dgm:pt>
    <dgm:pt modelId="{EF2C97A3-9DA1-4E7E-8DCA-3BFC8A3F029A}">
      <dgm:prSet phldrT="[Текст]"/>
      <dgm:spPr/>
      <dgm:t>
        <a:bodyPr/>
        <a:lstStyle/>
        <a:p>
          <a:r>
            <a:rPr lang="en-US" dirty="0">
              <a:latin typeface="Cambria" panose="02040503050406030204" pitchFamily="18" charset="0"/>
            </a:rPr>
            <a:t>I</a:t>
          </a:r>
          <a:r>
            <a:rPr lang="ru-RU" dirty="0">
              <a:latin typeface="Cambria" panose="02040503050406030204" pitchFamily="18" charset="0"/>
            </a:rPr>
            <a:t> часть</a:t>
          </a:r>
        </a:p>
      </dgm:t>
    </dgm:pt>
    <dgm:pt modelId="{4B85046B-30F5-4256-8197-C1C788CC8A38}" type="parTrans" cxnId="{80622E67-95E4-4FD3-8969-DFF679DF1377}">
      <dgm:prSet/>
      <dgm:spPr/>
      <dgm:t>
        <a:bodyPr/>
        <a:lstStyle/>
        <a:p>
          <a:endParaRPr lang="ru-RU"/>
        </a:p>
      </dgm:t>
    </dgm:pt>
    <dgm:pt modelId="{8EC144D3-2F8D-4A3C-B197-E1A6B69B25CA}" type="sibTrans" cxnId="{80622E67-95E4-4FD3-8969-DFF679DF1377}">
      <dgm:prSet/>
      <dgm:spPr/>
      <dgm:t>
        <a:bodyPr/>
        <a:lstStyle/>
        <a:p>
          <a:endParaRPr lang="ru-RU"/>
        </a:p>
      </dgm:t>
    </dgm:pt>
    <dgm:pt modelId="{3D2C351D-1900-419B-B7DB-A24B74A4AFC6}">
      <dgm:prSet phldrT="[Текст]"/>
      <dgm:spPr/>
      <dgm:t>
        <a:bodyPr/>
        <a:lstStyle/>
        <a:p>
          <a:r>
            <a:rPr lang="en-US" dirty="0">
              <a:latin typeface="Cambria" panose="02040503050406030204" pitchFamily="18" charset="0"/>
            </a:rPr>
            <a:t>II</a:t>
          </a:r>
          <a:r>
            <a:rPr lang="ru-RU" dirty="0">
              <a:latin typeface="Cambria" panose="02040503050406030204" pitchFamily="18" charset="0"/>
            </a:rPr>
            <a:t> часть</a:t>
          </a:r>
        </a:p>
      </dgm:t>
    </dgm:pt>
    <dgm:pt modelId="{31E3A554-646B-449E-9E54-3436E926FBD8}" type="parTrans" cxnId="{EBDEF2DA-9073-4565-927E-46BBC5E78994}">
      <dgm:prSet/>
      <dgm:spPr/>
      <dgm:t>
        <a:bodyPr/>
        <a:lstStyle/>
        <a:p>
          <a:endParaRPr lang="ru-RU"/>
        </a:p>
      </dgm:t>
    </dgm:pt>
    <dgm:pt modelId="{423D3F67-24AF-478F-B2B7-00EE10B8F36A}" type="sibTrans" cxnId="{EBDEF2DA-9073-4565-927E-46BBC5E78994}">
      <dgm:prSet/>
      <dgm:spPr/>
      <dgm:t>
        <a:bodyPr/>
        <a:lstStyle/>
        <a:p>
          <a:endParaRPr lang="ru-RU"/>
        </a:p>
      </dgm:t>
    </dgm:pt>
    <dgm:pt modelId="{053FC25F-7169-4F5B-A3D3-1B40FF065C9C}">
      <dgm:prSet phldrT="[Текст]"/>
      <dgm:spPr/>
      <dgm:t>
        <a:bodyPr/>
        <a:lstStyle/>
        <a:p>
          <a:r>
            <a:rPr lang="en-US" dirty="0">
              <a:latin typeface="Cambria" panose="02040503050406030204" pitchFamily="18" charset="0"/>
            </a:rPr>
            <a:t>III</a:t>
          </a:r>
          <a:r>
            <a:rPr lang="ru-RU" dirty="0">
              <a:latin typeface="Cambria" panose="02040503050406030204" pitchFamily="18" charset="0"/>
            </a:rPr>
            <a:t> часть</a:t>
          </a:r>
        </a:p>
      </dgm:t>
    </dgm:pt>
    <dgm:pt modelId="{89FDF1AD-9327-4B6C-9B89-C1209A4725F7}" type="parTrans" cxnId="{4922462F-D92C-4815-9855-C8FFAABFD1FD}">
      <dgm:prSet/>
      <dgm:spPr/>
      <dgm:t>
        <a:bodyPr/>
        <a:lstStyle/>
        <a:p>
          <a:endParaRPr lang="ru-RU"/>
        </a:p>
      </dgm:t>
    </dgm:pt>
    <dgm:pt modelId="{EF02A5AA-B620-47B6-8128-DD5387E7FE53}" type="sibTrans" cxnId="{4922462F-D92C-4815-9855-C8FFAABFD1FD}">
      <dgm:prSet/>
      <dgm:spPr/>
      <dgm:t>
        <a:bodyPr/>
        <a:lstStyle/>
        <a:p>
          <a:endParaRPr lang="ru-RU"/>
        </a:p>
      </dgm:t>
    </dgm:pt>
    <dgm:pt modelId="{0A171935-7C86-4FBF-B03C-B8022192591F}" type="pres">
      <dgm:prSet presAssocID="{211FD6B8-1D62-426B-BED4-8A7E47DC82B1}" presName="rootnode" presStyleCnt="0">
        <dgm:presLayoutVars>
          <dgm:chMax/>
          <dgm:chPref/>
          <dgm:dir/>
          <dgm:animLvl val="lvl"/>
        </dgm:presLayoutVars>
      </dgm:prSet>
      <dgm:spPr/>
    </dgm:pt>
    <dgm:pt modelId="{2637FE38-19ED-4020-BADB-D52EB7206613}" type="pres">
      <dgm:prSet presAssocID="{EF2C97A3-9DA1-4E7E-8DCA-3BFC8A3F029A}" presName="composite" presStyleCnt="0"/>
      <dgm:spPr/>
    </dgm:pt>
    <dgm:pt modelId="{A75A0ACD-6F92-47A4-BC9B-24E5F42DE415}" type="pres">
      <dgm:prSet presAssocID="{EF2C97A3-9DA1-4E7E-8DCA-3BFC8A3F029A}" presName="bentUpArrow1" presStyleLbl="alignImgPlace1" presStyleIdx="0" presStyleCnt="2"/>
      <dgm:spPr/>
    </dgm:pt>
    <dgm:pt modelId="{7065E58B-5EF4-42BA-A6BA-9DF6C0B2F314}" type="pres">
      <dgm:prSet presAssocID="{EF2C97A3-9DA1-4E7E-8DCA-3BFC8A3F029A}" presName="ParentText" presStyleLbl="node1" presStyleIdx="0" presStyleCnt="3">
        <dgm:presLayoutVars>
          <dgm:chMax val="1"/>
          <dgm:chPref val="1"/>
          <dgm:bulletEnabled val="1"/>
        </dgm:presLayoutVars>
      </dgm:prSet>
      <dgm:spPr/>
    </dgm:pt>
    <dgm:pt modelId="{0F893CEF-B264-45A5-8CAC-82B7F4C7483D}" type="pres">
      <dgm:prSet presAssocID="{EF2C97A3-9DA1-4E7E-8DCA-3BFC8A3F029A}" presName="ChildText" presStyleLbl="revTx" presStyleIdx="0" presStyleCnt="2">
        <dgm:presLayoutVars>
          <dgm:chMax val="0"/>
          <dgm:chPref val="0"/>
          <dgm:bulletEnabled val="1"/>
        </dgm:presLayoutVars>
      </dgm:prSet>
      <dgm:spPr/>
    </dgm:pt>
    <dgm:pt modelId="{37F58C77-0C98-475F-B6DE-F9ACF5D5C8B4}" type="pres">
      <dgm:prSet presAssocID="{8EC144D3-2F8D-4A3C-B197-E1A6B69B25CA}" presName="sibTrans" presStyleCnt="0"/>
      <dgm:spPr/>
    </dgm:pt>
    <dgm:pt modelId="{96724634-93EA-408F-9EB7-8134CA99EF29}" type="pres">
      <dgm:prSet presAssocID="{3D2C351D-1900-419B-B7DB-A24B74A4AFC6}" presName="composite" presStyleCnt="0"/>
      <dgm:spPr/>
    </dgm:pt>
    <dgm:pt modelId="{89CD4513-1EF4-4AB7-9E3A-FEE2DF83E541}" type="pres">
      <dgm:prSet presAssocID="{3D2C351D-1900-419B-B7DB-A24B74A4AFC6}" presName="bentUpArrow1" presStyleLbl="alignImgPlace1" presStyleIdx="1" presStyleCnt="2"/>
      <dgm:spPr/>
    </dgm:pt>
    <dgm:pt modelId="{66114DE9-60EC-4FE7-9D4A-8FC990F429E9}" type="pres">
      <dgm:prSet presAssocID="{3D2C351D-1900-419B-B7DB-A24B74A4AFC6}" presName="ParentText" presStyleLbl="node1" presStyleIdx="1" presStyleCnt="3">
        <dgm:presLayoutVars>
          <dgm:chMax val="1"/>
          <dgm:chPref val="1"/>
          <dgm:bulletEnabled val="1"/>
        </dgm:presLayoutVars>
      </dgm:prSet>
      <dgm:spPr/>
    </dgm:pt>
    <dgm:pt modelId="{4D6FEC30-9066-4362-AD02-B507083116F0}" type="pres">
      <dgm:prSet presAssocID="{3D2C351D-1900-419B-B7DB-A24B74A4AFC6}" presName="ChildText" presStyleLbl="revTx" presStyleIdx="1" presStyleCnt="2">
        <dgm:presLayoutVars>
          <dgm:chMax val="0"/>
          <dgm:chPref val="0"/>
          <dgm:bulletEnabled val="1"/>
        </dgm:presLayoutVars>
      </dgm:prSet>
      <dgm:spPr/>
    </dgm:pt>
    <dgm:pt modelId="{901636AF-38CA-46C6-9963-5F4DEDB28A56}" type="pres">
      <dgm:prSet presAssocID="{423D3F67-24AF-478F-B2B7-00EE10B8F36A}" presName="sibTrans" presStyleCnt="0"/>
      <dgm:spPr/>
    </dgm:pt>
    <dgm:pt modelId="{61E9A0E7-D843-468D-B83C-57820B0692D7}" type="pres">
      <dgm:prSet presAssocID="{053FC25F-7169-4F5B-A3D3-1B40FF065C9C}" presName="composite" presStyleCnt="0"/>
      <dgm:spPr/>
    </dgm:pt>
    <dgm:pt modelId="{21F62C35-930F-4B59-A13E-271A7A01DFB7}" type="pres">
      <dgm:prSet presAssocID="{053FC25F-7169-4F5B-A3D3-1B40FF065C9C}" presName="ParentText" presStyleLbl="node1" presStyleIdx="2" presStyleCnt="3">
        <dgm:presLayoutVars>
          <dgm:chMax val="1"/>
          <dgm:chPref val="1"/>
          <dgm:bulletEnabled val="1"/>
        </dgm:presLayoutVars>
      </dgm:prSet>
      <dgm:spPr/>
    </dgm:pt>
  </dgm:ptLst>
  <dgm:cxnLst>
    <dgm:cxn modelId="{2C27231B-5251-4704-8A19-51BD0A6BA382}" type="presOf" srcId="{053FC25F-7169-4F5B-A3D3-1B40FF065C9C}" destId="{21F62C35-930F-4B59-A13E-271A7A01DFB7}" srcOrd="0" destOrd="0" presId="urn:microsoft.com/office/officeart/2005/8/layout/StepDownProcess"/>
    <dgm:cxn modelId="{F0C3B823-56E8-4254-9AF9-BB0B924BCE09}" type="presOf" srcId="{3D2C351D-1900-419B-B7DB-A24B74A4AFC6}" destId="{66114DE9-60EC-4FE7-9D4A-8FC990F429E9}" srcOrd="0" destOrd="0" presId="urn:microsoft.com/office/officeart/2005/8/layout/StepDownProcess"/>
    <dgm:cxn modelId="{4922462F-D92C-4815-9855-C8FFAABFD1FD}" srcId="{211FD6B8-1D62-426B-BED4-8A7E47DC82B1}" destId="{053FC25F-7169-4F5B-A3D3-1B40FF065C9C}" srcOrd="2" destOrd="0" parTransId="{89FDF1AD-9327-4B6C-9B89-C1209A4725F7}" sibTransId="{EF02A5AA-B620-47B6-8128-DD5387E7FE53}"/>
    <dgm:cxn modelId="{54174860-6684-4AD8-B273-8306B3946FDA}" type="presOf" srcId="{211FD6B8-1D62-426B-BED4-8A7E47DC82B1}" destId="{0A171935-7C86-4FBF-B03C-B8022192591F}" srcOrd="0" destOrd="0" presId="urn:microsoft.com/office/officeart/2005/8/layout/StepDownProcess"/>
    <dgm:cxn modelId="{80622E67-95E4-4FD3-8969-DFF679DF1377}" srcId="{211FD6B8-1D62-426B-BED4-8A7E47DC82B1}" destId="{EF2C97A3-9DA1-4E7E-8DCA-3BFC8A3F029A}" srcOrd="0" destOrd="0" parTransId="{4B85046B-30F5-4256-8197-C1C788CC8A38}" sibTransId="{8EC144D3-2F8D-4A3C-B197-E1A6B69B25CA}"/>
    <dgm:cxn modelId="{8EBA0A7B-345D-46FE-9B34-5A53D15F6643}" type="presOf" srcId="{EF2C97A3-9DA1-4E7E-8DCA-3BFC8A3F029A}" destId="{7065E58B-5EF4-42BA-A6BA-9DF6C0B2F314}" srcOrd="0" destOrd="0" presId="urn:microsoft.com/office/officeart/2005/8/layout/StepDownProcess"/>
    <dgm:cxn modelId="{EBDEF2DA-9073-4565-927E-46BBC5E78994}" srcId="{211FD6B8-1D62-426B-BED4-8A7E47DC82B1}" destId="{3D2C351D-1900-419B-B7DB-A24B74A4AFC6}" srcOrd="1" destOrd="0" parTransId="{31E3A554-646B-449E-9E54-3436E926FBD8}" sibTransId="{423D3F67-24AF-478F-B2B7-00EE10B8F36A}"/>
    <dgm:cxn modelId="{D1AE1515-7F79-4847-A5CB-4CD28001D1CD}" type="presParOf" srcId="{0A171935-7C86-4FBF-B03C-B8022192591F}" destId="{2637FE38-19ED-4020-BADB-D52EB7206613}" srcOrd="0" destOrd="0" presId="urn:microsoft.com/office/officeart/2005/8/layout/StepDownProcess"/>
    <dgm:cxn modelId="{97DD9894-B9D0-4430-96F2-17E529C2A851}" type="presParOf" srcId="{2637FE38-19ED-4020-BADB-D52EB7206613}" destId="{A75A0ACD-6F92-47A4-BC9B-24E5F42DE415}" srcOrd="0" destOrd="0" presId="urn:microsoft.com/office/officeart/2005/8/layout/StepDownProcess"/>
    <dgm:cxn modelId="{B1AC2C1E-D950-46DC-B57B-1CDF922547E8}" type="presParOf" srcId="{2637FE38-19ED-4020-BADB-D52EB7206613}" destId="{7065E58B-5EF4-42BA-A6BA-9DF6C0B2F314}" srcOrd="1" destOrd="0" presId="urn:microsoft.com/office/officeart/2005/8/layout/StepDownProcess"/>
    <dgm:cxn modelId="{F60A1B14-27E6-4FAF-9006-2AE1CB4A36AC}" type="presParOf" srcId="{2637FE38-19ED-4020-BADB-D52EB7206613}" destId="{0F893CEF-B264-45A5-8CAC-82B7F4C7483D}" srcOrd="2" destOrd="0" presId="urn:microsoft.com/office/officeart/2005/8/layout/StepDownProcess"/>
    <dgm:cxn modelId="{2180B9F9-8B59-406C-9BE2-6CB41FCB9D61}" type="presParOf" srcId="{0A171935-7C86-4FBF-B03C-B8022192591F}" destId="{37F58C77-0C98-475F-B6DE-F9ACF5D5C8B4}" srcOrd="1" destOrd="0" presId="urn:microsoft.com/office/officeart/2005/8/layout/StepDownProcess"/>
    <dgm:cxn modelId="{00E9F714-0720-4782-9AF8-3358CFBF45C7}" type="presParOf" srcId="{0A171935-7C86-4FBF-B03C-B8022192591F}" destId="{96724634-93EA-408F-9EB7-8134CA99EF29}" srcOrd="2" destOrd="0" presId="urn:microsoft.com/office/officeart/2005/8/layout/StepDownProcess"/>
    <dgm:cxn modelId="{FB8F8CD5-035E-49BD-BBFF-0CDF83E39786}" type="presParOf" srcId="{96724634-93EA-408F-9EB7-8134CA99EF29}" destId="{89CD4513-1EF4-4AB7-9E3A-FEE2DF83E541}" srcOrd="0" destOrd="0" presId="urn:microsoft.com/office/officeart/2005/8/layout/StepDownProcess"/>
    <dgm:cxn modelId="{6EA7D209-5C10-47EB-B15D-027739D183E2}" type="presParOf" srcId="{96724634-93EA-408F-9EB7-8134CA99EF29}" destId="{66114DE9-60EC-4FE7-9D4A-8FC990F429E9}" srcOrd="1" destOrd="0" presId="urn:microsoft.com/office/officeart/2005/8/layout/StepDownProcess"/>
    <dgm:cxn modelId="{43276103-D8FF-464D-8E3D-0949F7D70C76}" type="presParOf" srcId="{96724634-93EA-408F-9EB7-8134CA99EF29}" destId="{4D6FEC30-9066-4362-AD02-B507083116F0}" srcOrd="2" destOrd="0" presId="urn:microsoft.com/office/officeart/2005/8/layout/StepDownProcess"/>
    <dgm:cxn modelId="{EB3EB59C-DD5C-4BCA-BB2E-B3F3D2BDF32B}" type="presParOf" srcId="{0A171935-7C86-4FBF-B03C-B8022192591F}" destId="{901636AF-38CA-46C6-9963-5F4DEDB28A56}" srcOrd="3" destOrd="0" presId="urn:microsoft.com/office/officeart/2005/8/layout/StepDownProcess"/>
    <dgm:cxn modelId="{B07A427A-7D8C-4280-BCB5-AD463A8E96AE}" type="presParOf" srcId="{0A171935-7C86-4FBF-B03C-B8022192591F}" destId="{61E9A0E7-D843-468D-B83C-57820B0692D7}" srcOrd="4" destOrd="0" presId="urn:microsoft.com/office/officeart/2005/8/layout/StepDownProcess"/>
    <dgm:cxn modelId="{17DAD13C-9735-4575-BEA1-7E2870020448}" type="presParOf" srcId="{61E9A0E7-D843-468D-B83C-57820B0692D7}" destId="{21F62C35-930F-4B59-A13E-271A7A01DFB7}"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BE607-8908-47FA-86C7-1770ED8B8E07}" type="doc">
      <dgm:prSet loTypeId="urn:microsoft.com/office/officeart/2005/8/layout/radial6" loCatId="cycle" qsTypeId="urn:microsoft.com/office/officeart/2005/8/quickstyle/simple1#2" qsCatId="simple" csTypeId="urn:microsoft.com/office/officeart/2005/8/colors/accent1_2#2" csCatId="accent1" phldr="1"/>
      <dgm:spPr/>
      <dgm:t>
        <a:bodyPr/>
        <a:lstStyle/>
        <a:p>
          <a:endParaRPr lang="ru-RU"/>
        </a:p>
      </dgm:t>
    </dgm:pt>
    <dgm:pt modelId="{6ADCBDA7-8EDF-4572-9CF1-DCE62F5E8F10}">
      <dgm:prSet phldrT="[Текст]" custT="1"/>
      <dgm:spPr/>
      <dgm:t>
        <a:bodyPr/>
        <a:lstStyle/>
        <a:p>
          <a:pPr algn="ctr"/>
          <a:r>
            <a:rPr lang="ru-RU" sz="2000" dirty="0"/>
            <a:t>Новое просвещение</a:t>
          </a:r>
        </a:p>
      </dgm:t>
    </dgm:pt>
    <dgm:pt modelId="{050725E0-241A-432A-A92D-AA1AAF1C3BC6}" type="parTrans" cxnId="{7D52A33D-3BE9-4370-83A1-D675981DEC7E}">
      <dgm:prSet/>
      <dgm:spPr/>
      <dgm:t>
        <a:bodyPr/>
        <a:lstStyle/>
        <a:p>
          <a:endParaRPr lang="ru-RU"/>
        </a:p>
      </dgm:t>
    </dgm:pt>
    <dgm:pt modelId="{2C118F15-435B-45D7-96D5-2C23351B9D6D}" type="sibTrans" cxnId="{7D52A33D-3BE9-4370-83A1-D675981DEC7E}">
      <dgm:prSet/>
      <dgm:spPr/>
      <dgm:t>
        <a:bodyPr/>
        <a:lstStyle/>
        <a:p>
          <a:endParaRPr lang="ru-RU"/>
        </a:p>
      </dgm:t>
    </dgm:pt>
    <dgm:pt modelId="{AEB8FAFE-B225-4FF4-94F3-5E2DABD725AA}">
      <dgm:prSet phldrT="[Текст]" custT="1"/>
      <dgm:spPr/>
      <dgm:t>
        <a:bodyPr/>
        <a:lstStyle/>
        <a:p>
          <a:r>
            <a:rPr lang="ru-RU" sz="1600" dirty="0"/>
            <a:t>Человек и природа</a:t>
          </a:r>
        </a:p>
      </dgm:t>
    </dgm:pt>
    <dgm:pt modelId="{DE64D0DD-199E-4EE3-BDEB-2E634F0F99B2}" type="parTrans" cxnId="{4E556B6F-DC48-4990-A978-F705EFB56F3D}">
      <dgm:prSet/>
      <dgm:spPr/>
      <dgm:t>
        <a:bodyPr/>
        <a:lstStyle/>
        <a:p>
          <a:endParaRPr lang="ru-RU"/>
        </a:p>
      </dgm:t>
    </dgm:pt>
    <dgm:pt modelId="{965D8F12-4CF5-434E-AA6C-DC9F42E82FF9}" type="sibTrans" cxnId="{4E556B6F-DC48-4990-A978-F705EFB56F3D}">
      <dgm:prSet/>
      <dgm:spPr/>
      <dgm:t>
        <a:bodyPr/>
        <a:lstStyle/>
        <a:p>
          <a:endParaRPr lang="ru-RU"/>
        </a:p>
      </dgm:t>
    </dgm:pt>
    <dgm:pt modelId="{B4E84304-600D-47DF-98F4-F71601AAC1A6}">
      <dgm:prSet phldrT="[Текст]" custT="1"/>
      <dgm:spPr/>
      <dgm:t>
        <a:bodyPr/>
        <a:lstStyle/>
        <a:p>
          <a:r>
            <a:rPr lang="ru-RU" sz="1500" dirty="0"/>
            <a:t>Кратковременная и долговременная перспективы</a:t>
          </a:r>
        </a:p>
      </dgm:t>
    </dgm:pt>
    <dgm:pt modelId="{424521E8-B0BE-44AA-A6FE-D728953BD24A}" type="parTrans" cxnId="{33D5EBB8-A777-4270-9CC7-EF0D961678A1}">
      <dgm:prSet/>
      <dgm:spPr/>
      <dgm:t>
        <a:bodyPr/>
        <a:lstStyle/>
        <a:p>
          <a:endParaRPr lang="ru-RU"/>
        </a:p>
      </dgm:t>
    </dgm:pt>
    <dgm:pt modelId="{81076ADD-C6F2-476B-A97F-550CF3B96916}" type="sibTrans" cxnId="{33D5EBB8-A777-4270-9CC7-EF0D961678A1}">
      <dgm:prSet/>
      <dgm:spPr/>
      <dgm:t>
        <a:bodyPr/>
        <a:lstStyle/>
        <a:p>
          <a:endParaRPr lang="ru-RU"/>
        </a:p>
      </dgm:t>
    </dgm:pt>
    <dgm:pt modelId="{D21C0AE9-1334-4336-85F5-D059D3889FC7}">
      <dgm:prSet phldrT="[Текст]" custT="1"/>
      <dgm:spPr/>
      <dgm:t>
        <a:bodyPr/>
        <a:lstStyle/>
        <a:p>
          <a:r>
            <a:rPr lang="ru-RU" sz="1600" dirty="0"/>
            <a:t>Скорость и стабильность</a:t>
          </a:r>
        </a:p>
      </dgm:t>
    </dgm:pt>
    <dgm:pt modelId="{DC0D42C6-0986-4752-BF9B-C4136D6BF70C}" type="parTrans" cxnId="{F87C6735-8439-4535-BDA4-2D35A0722086}">
      <dgm:prSet/>
      <dgm:spPr/>
      <dgm:t>
        <a:bodyPr/>
        <a:lstStyle/>
        <a:p>
          <a:endParaRPr lang="ru-RU"/>
        </a:p>
      </dgm:t>
    </dgm:pt>
    <dgm:pt modelId="{37BF8766-A6E2-4AF0-8653-A84B6486B905}" type="sibTrans" cxnId="{F87C6735-8439-4535-BDA4-2D35A0722086}">
      <dgm:prSet/>
      <dgm:spPr/>
      <dgm:t>
        <a:bodyPr/>
        <a:lstStyle/>
        <a:p>
          <a:endParaRPr lang="ru-RU"/>
        </a:p>
      </dgm:t>
    </dgm:pt>
    <dgm:pt modelId="{78204338-70D5-426C-905C-5DB7C82EE893}">
      <dgm:prSet phldrT="[Текст]" custT="1"/>
      <dgm:spPr/>
      <dgm:t>
        <a:bodyPr/>
        <a:lstStyle/>
        <a:p>
          <a:r>
            <a:rPr lang="ru-RU" sz="1500" dirty="0"/>
            <a:t>Индивидуальное и коллективное</a:t>
          </a:r>
        </a:p>
      </dgm:t>
    </dgm:pt>
    <dgm:pt modelId="{B88500DA-D7CC-403D-BD40-6AFDB87CC159}" type="parTrans" cxnId="{18061DF7-7DF3-460A-A52F-2CCCEAF2ED5B}">
      <dgm:prSet/>
      <dgm:spPr/>
      <dgm:t>
        <a:bodyPr/>
        <a:lstStyle/>
        <a:p>
          <a:endParaRPr lang="ru-RU"/>
        </a:p>
      </dgm:t>
    </dgm:pt>
    <dgm:pt modelId="{DEBEC714-2A28-40D6-AE3A-122A61D3A0ED}" type="sibTrans" cxnId="{18061DF7-7DF3-460A-A52F-2CCCEAF2ED5B}">
      <dgm:prSet/>
      <dgm:spPr/>
      <dgm:t>
        <a:bodyPr/>
        <a:lstStyle/>
        <a:p>
          <a:endParaRPr lang="ru-RU"/>
        </a:p>
      </dgm:t>
    </dgm:pt>
    <dgm:pt modelId="{B4FD0771-8157-4B43-A3CA-44F16962CF07}">
      <dgm:prSet phldrT="[Текст]" custT="1"/>
      <dgm:spPr/>
      <dgm:t>
        <a:bodyPr/>
        <a:lstStyle/>
        <a:p>
          <a:r>
            <a:rPr lang="ru-RU" sz="1600" dirty="0"/>
            <a:t>Государство и религия</a:t>
          </a:r>
        </a:p>
      </dgm:t>
    </dgm:pt>
    <dgm:pt modelId="{BBF0B686-B3EF-4FF8-BC9D-3DC658A23B47}" type="parTrans" cxnId="{D74ABB40-86FB-4CD8-9D96-AD201BB90F5C}">
      <dgm:prSet/>
      <dgm:spPr/>
      <dgm:t>
        <a:bodyPr/>
        <a:lstStyle/>
        <a:p>
          <a:endParaRPr lang="ru-RU"/>
        </a:p>
      </dgm:t>
    </dgm:pt>
    <dgm:pt modelId="{A1027A22-10AF-48C7-968E-78BC5F181521}" type="sibTrans" cxnId="{D74ABB40-86FB-4CD8-9D96-AD201BB90F5C}">
      <dgm:prSet/>
      <dgm:spPr/>
      <dgm:t>
        <a:bodyPr/>
        <a:lstStyle/>
        <a:p>
          <a:endParaRPr lang="ru-RU"/>
        </a:p>
      </dgm:t>
    </dgm:pt>
    <dgm:pt modelId="{241203DF-CF53-439E-BE1C-C02A6A6FF86C}">
      <dgm:prSet phldrT="[Текст]" custT="1"/>
      <dgm:spPr/>
      <dgm:t>
        <a:bodyPr/>
        <a:lstStyle/>
        <a:p>
          <a:r>
            <a:rPr lang="ru-RU" sz="1600" dirty="0"/>
            <a:t>Женщины и мужчины</a:t>
          </a:r>
        </a:p>
      </dgm:t>
    </dgm:pt>
    <dgm:pt modelId="{DBDF1958-3B37-43D6-BA5B-B3B5581D1E06}" type="parTrans" cxnId="{3302A337-5E10-431C-8A31-8784454A3568}">
      <dgm:prSet/>
      <dgm:spPr/>
      <dgm:t>
        <a:bodyPr/>
        <a:lstStyle/>
        <a:p>
          <a:endParaRPr lang="ru-RU"/>
        </a:p>
      </dgm:t>
    </dgm:pt>
    <dgm:pt modelId="{C7A0B594-1C8A-4DB9-A9BE-268A41A814EA}" type="sibTrans" cxnId="{3302A337-5E10-431C-8A31-8784454A3568}">
      <dgm:prSet/>
      <dgm:spPr/>
      <dgm:t>
        <a:bodyPr/>
        <a:lstStyle/>
        <a:p>
          <a:endParaRPr lang="ru-RU"/>
        </a:p>
      </dgm:t>
    </dgm:pt>
    <dgm:pt modelId="{8CD8D408-2B33-4902-8351-0E1CDC487DAC}">
      <dgm:prSet phldrT="[Текст]" custT="1"/>
      <dgm:spPr/>
      <dgm:t>
        <a:bodyPr/>
        <a:lstStyle/>
        <a:p>
          <a:r>
            <a:rPr lang="ru-RU" sz="1600" dirty="0"/>
            <a:t>Равенство и вознаграждение</a:t>
          </a:r>
        </a:p>
      </dgm:t>
    </dgm:pt>
    <dgm:pt modelId="{E4C35D86-B447-4269-81DF-C8D2DA13713E}" type="parTrans" cxnId="{95F7DD51-E94B-41C0-A041-2DEBB3A31E40}">
      <dgm:prSet/>
      <dgm:spPr/>
      <dgm:t>
        <a:bodyPr/>
        <a:lstStyle/>
        <a:p>
          <a:endParaRPr lang="ru-RU"/>
        </a:p>
      </dgm:t>
    </dgm:pt>
    <dgm:pt modelId="{E2B92E1D-369C-446A-B477-2321B46E9E2A}" type="sibTrans" cxnId="{95F7DD51-E94B-41C0-A041-2DEBB3A31E40}">
      <dgm:prSet/>
      <dgm:spPr/>
      <dgm:t>
        <a:bodyPr/>
        <a:lstStyle/>
        <a:p>
          <a:endParaRPr lang="ru-RU"/>
        </a:p>
      </dgm:t>
    </dgm:pt>
    <dgm:pt modelId="{F559E929-1033-4CFF-8DC5-6D9BDA154704}" type="pres">
      <dgm:prSet presAssocID="{647BE607-8908-47FA-86C7-1770ED8B8E07}" presName="Name0" presStyleCnt="0">
        <dgm:presLayoutVars>
          <dgm:chMax val="1"/>
          <dgm:dir/>
          <dgm:animLvl val="ctr"/>
          <dgm:resizeHandles val="exact"/>
        </dgm:presLayoutVars>
      </dgm:prSet>
      <dgm:spPr/>
    </dgm:pt>
    <dgm:pt modelId="{250443F8-AF97-48F0-9AF6-99995E6CE633}" type="pres">
      <dgm:prSet presAssocID="{6ADCBDA7-8EDF-4572-9CF1-DCE62F5E8F10}" presName="centerShape" presStyleLbl="node0" presStyleIdx="0" presStyleCnt="1" custScaleX="116318" custScaleY="111098"/>
      <dgm:spPr/>
    </dgm:pt>
    <dgm:pt modelId="{1AA517C2-69DD-4A20-9C30-54A49651F1EF}" type="pres">
      <dgm:prSet presAssocID="{AEB8FAFE-B225-4FF4-94F3-5E2DABD725AA}" presName="node" presStyleLbl="node1" presStyleIdx="0" presStyleCnt="7">
        <dgm:presLayoutVars>
          <dgm:bulletEnabled val="1"/>
        </dgm:presLayoutVars>
      </dgm:prSet>
      <dgm:spPr/>
    </dgm:pt>
    <dgm:pt modelId="{F4B0C6FC-E075-4CC7-B124-8CEC0D842569}" type="pres">
      <dgm:prSet presAssocID="{AEB8FAFE-B225-4FF4-94F3-5E2DABD725AA}" presName="dummy" presStyleCnt="0"/>
      <dgm:spPr/>
    </dgm:pt>
    <dgm:pt modelId="{F090C7B3-EAF6-4B44-973E-662AC0F14B99}" type="pres">
      <dgm:prSet presAssocID="{965D8F12-4CF5-434E-AA6C-DC9F42E82FF9}" presName="sibTrans" presStyleLbl="sibTrans2D1" presStyleIdx="0" presStyleCnt="7"/>
      <dgm:spPr/>
    </dgm:pt>
    <dgm:pt modelId="{26CC29EB-7FCB-4B17-8A30-569B65E597A0}" type="pres">
      <dgm:prSet presAssocID="{B4E84304-600D-47DF-98F4-F71601AAC1A6}" presName="node" presStyleLbl="node1" presStyleIdx="1" presStyleCnt="7" custScaleX="118849" custScaleY="113684" custRadScaleRad="99275" custRadScaleInc="3078">
        <dgm:presLayoutVars>
          <dgm:bulletEnabled val="1"/>
        </dgm:presLayoutVars>
      </dgm:prSet>
      <dgm:spPr/>
    </dgm:pt>
    <dgm:pt modelId="{1BBCDDBA-DC56-4E88-967D-397C5AD100FD}" type="pres">
      <dgm:prSet presAssocID="{B4E84304-600D-47DF-98F4-F71601AAC1A6}" presName="dummy" presStyleCnt="0"/>
      <dgm:spPr/>
    </dgm:pt>
    <dgm:pt modelId="{408C18DB-1F0C-441D-AC8E-7487333B2E94}" type="pres">
      <dgm:prSet presAssocID="{81076ADD-C6F2-476B-A97F-550CF3B96916}" presName="sibTrans" presStyleLbl="sibTrans2D1" presStyleIdx="1" presStyleCnt="7"/>
      <dgm:spPr/>
    </dgm:pt>
    <dgm:pt modelId="{E4855169-EC56-465D-8A84-A35B7F23CC2E}" type="pres">
      <dgm:prSet presAssocID="{D21C0AE9-1334-4336-85F5-D059D3889FC7}" presName="node" presStyleLbl="node1" presStyleIdx="2" presStyleCnt="7">
        <dgm:presLayoutVars>
          <dgm:bulletEnabled val="1"/>
        </dgm:presLayoutVars>
      </dgm:prSet>
      <dgm:spPr/>
    </dgm:pt>
    <dgm:pt modelId="{93D312D2-2940-4F82-817A-0CD8AAC7E7F9}" type="pres">
      <dgm:prSet presAssocID="{D21C0AE9-1334-4336-85F5-D059D3889FC7}" presName="dummy" presStyleCnt="0"/>
      <dgm:spPr/>
    </dgm:pt>
    <dgm:pt modelId="{9DC02399-FDC9-4C13-BD7A-3FAC0FA0093E}" type="pres">
      <dgm:prSet presAssocID="{37BF8766-A6E2-4AF0-8653-A84B6486B905}" presName="sibTrans" presStyleLbl="sibTrans2D1" presStyleIdx="2" presStyleCnt="7"/>
      <dgm:spPr/>
    </dgm:pt>
    <dgm:pt modelId="{AED53F7B-D1E9-401E-9173-761EBC92D011}" type="pres">
      <dgm:prSet presAssocID="{78204338-70D5-426C-905C-5DB7C82EE893}" presName="node" presStyleLbl="node1" presStyleIdx="3" presStyleCnt="7">
        <dgm:presLayoutVars>
          <dgm:bulletEnabled val="1"/>
        </dgm:presLayoutVars>
      </dgm:prSet>
      <dgm:spPr/>
    </dgm:pt>
    <dgm:pt modelId="{D572EBFE-C450-42A8-9F93-BD3947306A59}" type="pres">
      <dgm:prSet presAssocID="{78204338-70D5-426C-905C-5DB7C82EE893}" presName="dummy" presStyleCnt="0"/>
      <dgm:spPr/>
    </dgm:pt>
    <dgm:pt modelId="{F6BDC8B6-B552-41F4-A303-C9C0D4150312}" type="pres">
      <dgm:prSet presAssocID="{DEBEC714-2A28-40D6-AE3A-122A61D3A0ED}" presName="sibTrans" presStyleLbl="sibTrans2D1" presStyleIdx="3" presStyleCnt="7"/>
      <dgm:spPr/>
    </dgm:pt>
    <dgm:pt modelId="{20B1E80F-88CE-46C7-916A-2585B66A6A0E}" type="pres">
      <dgm:prSet presAssocID="{241203DF-CF53-439E-BE1C-C02A6A6FF86C}" presName="node" presStyleLbl="node1" presStyleIdx="4" presStyleCnt="7">
        <dgm:presLayoutVars>
          <dgm:bulletEnabled val="1"/>
        </dgm:presLayoutVars>
      </dgm:prSet>
      <dgm:spPr/>
    </dgm:pt>
    <dgm:pt modelId="{4A339931-AEE5-445A-B780-1119A95DAB0B}" type="pres">
      <dgm:prSet presAssocID="{241203DF-CF53-439E-BE1C-C02A6A6FF86C}" presName="dummy" presStyleCnt="0"/>
      <dgm:spPr/>
    </dgm:pt>
    <dgm:pt modelId="{53C66992-414B-4987-9574-162E1B54D3DB}" type="pres">
      <dgm:prSet presAssocID="{C7A0B594-1C8A-4DB9-A9BE-268A41A814EA}" presName="sibTrans" presStyleLbl="sibTrans2D1" presStyleIdx="4" presStyleCnt="7"/>
      <dgm:spPr/>
    </dgm:pt>
    <dgm:pt modelId="{7E273ECF-A119-48CA-AD61-580D0F2D00CA}" type="pres">
      <dgm:prSet presAssocID="{8CD8D408-2B33-4902-8351-0E1CDC487DAC}" presName="node" presStyleLbl="node1" presStyleIdx="5" presStyleCnt="7">
        <dgm:presLayoutVars>
          <dgm:bulletEnabled val="1"/>
        </dgm:presLayoutVars>
      </dgm:prSet>
      <dgm:spPr/>
    </dgm:pt>
    <dgm:pt modelId="{E6A688D8-A624-436A-8607-F1DC8A630A2E}" type="pres">
      <dgm:prSet presAssocID="{8CD8D408-2B33-4902-8351-0E1CDC487DAC}" presName="dummy" presStyleCnt="0"/>
      <dgm:spPr/>
    </dgm:pt>
    <dgm:pt modelId="{9E6DD863-1692-41B8-B5EA-2E33C8A70E3F}" type="pres">
      <dgm:prSet presAssocID="{E2B92E1D-369C-446A-B477-2321B46E9E2A}" presName="sibTrans" presStyleLbl="sibTrans2D1" presStyleIdx="5" presStyleCnt="7"/>
      <dgm:spPr/>
    </dgm:pt>
    <dgm:pt modelId="{B8782B43-DBCD-4CC0-898E-8016C75DA788}" type="pres">
      <dgm:prSet presAssocID="{B4FD0771-8157-4B43-A3CA-44F16962CF07}" presName="node" presStyleLbl="node1" presStyleIdx="6" presStyleCnt="7">
        <dgm:presLayoutVars>
          <dgm:bulletEnabled val="1"/>
        </dgm:presLayoutVars>
      </dgm:prSet>
      <dgm:spPr/>
    </dgm:pt>
    <dgm:pt modelId="{860D1CB2-4498-4DFD-A8ED-B31C730712A4}" type="pres">
      <dgm:prSet presAssocID="{B4FD0771-8157-4B43-A3CA-44F16962CF07}" presName="dummy" presStyleCnt="0"/>
      <dgm:spPr/>
    </dgm:pt>
    <dgm:pt modelId="{385FF7A1-2D26-4096-B023-118C85A4A7FA}" type="pres">
      <dgm:prSet presAssocID="{A1027A22-10AF-48C7-968E-78BC5F181521}" presName="sibTrans" presStyleLbl="sibTrans2D1" presStyleIdx="6" presStyleCnt="7"/>
      <dgm:spPr/>
    </dgm:pt>
  </dgm:ptLst>
  <dgm:cxnLst>
    <dgm:cxn modelId="{F0E69D21-B262-4599-9B1C-14B7A7267B8F}" type="presOf" srcId="{B4E84304-600D-47DF-98F4-F71601AAC1A6}" destId="{26CC29EB-7FCB-4B17-8A30-569B65E597A0}" srcOrd="0" destOrd="0" presId="urn:microsoft.com/office/officeart/2005/8/layout/radial6"/>
    <dgm:cxn modelId="{F87C6735-8439-4535-BDA4-2D35A0722086}" srcId="{6ADCBDA7-8EDF-4572-9CF1-DCE62F5E8F10}" destId="{D21C0AE9-1334-4336-85F5-D059D3889FC7}" srcOrd="2" destOrd="0" parTransId="{DC0D42C6-0986-4752-BF9B-C4136D6BF70C}" sibTransId="{37BF8766-A6E2-4AF0-8653-A84B6486B905}"/>
    <dgm:cxn modelId="{3302A337-5E10-431C-8A31-8784454A3568}" srcId="{6ADCBDA7-8EDF-4572-9CF1-DCE62F5E8F10}" destId="{241203DF-CF53-439E-BE1C-C02A6A6FF86C}" srcOrd="4" destOrd="0" parTransId="{DBDF1958-3B37-43D6-BA5B-B3B5581D1E06}" sibTransId="{C7A0B594-1C8A-4DB9-A9BE-268A41A814EA}"/>
    <dgm:cxn modelId="{7D52A33D-3BE9-4370-83A1-D675981DEC7E}" srcId="{647BE607-8908-47FA-86C7-1770ED8B8E07}" destId="{6ADCBDA7-8EDF-4572-9CF1-DCE62F5E8F10}" srcOrd="0" destOrd="0" parTransId="{050725E0-241A-432A-A92D-AA1AAF1C3BC6}" sibTransId="{2C118F15-435B-45D7-96D5-2C23351B9D6D}"/>
    <dgm:cxn modelId="{D74ABB40-86FB-4CD8-9D96-AD201BB90F5C}" srcId="{6ADCBDA7-8EDF-4572-9CF1-DCE62F5E8F10}" destId="{B4FD0771-8157-4B43-A3CA-44F16962CF07}" srcOrd="6" destOrd="0" parTransId="{BBF0B686-B3EF-4FF8-BC9D-3DC658A23B47}" sibTransId="{A1027A22-10AF-48C7-968E-78BC5F181521}"/>
    <dgm:cxn modelId="{A4745560-576D-451E-B4C9-7EDE65F033FD}" type="presOf" srcId="{6ADCBDA7-8EDF-4572-9CF1-DCE62F5E8F10}" destId="{250443F8-AF97-48F0-9AF6-99995E6CE633}" srcOrd="0" destOrd="0" presId="urn:microsoft.com/office/officeart/2005/8/layout/radial6"/>
    <dgm:cxn modelId="{EC224642-77F2-412F-9E2E-DA40CA0B05A4}" type="presOf" srcId="{78204338-70D5-426C-905C-5DB7C82EE893}" destId="{AED53F7B-D1E9-401E-9173-761EBC92D011}" srcOrd="0" destOrd="0" presId="urn:microsoft.com/office/officeart/2005/8/layout/radial6"/>
    <dgm:cxn modelId="{F0EA9E6B-53AD-4790-80C7-3D1DA841ADF6}" type="presOf" srcId="{647BE607-8908-47FA-86C7-1770ED8B8E07}" destId="{F559E929-1033-4CFF-8DC5-6D9BDA154704}" srcOrd="0" destOrd="0" presId="urn:microsoft.com/office/officeart/2005/8/layout/radial6"/>
    <dgm:cxn modelId="{4E556B6F-DC48-4990-A978-F705EFB56F3D}" srcId="{6ADCBDA7-8EDF-4572-9CF1-DCE62F5E8F10}" destId="{AEB8FAFE-B225-4FF4-94F3-5E2DABD725AA}" srcOrd="0" destOrd="0" parTransId="{DE64D0DD-199E-4EE3-BDEB-2E634F0F99B2}" sibTransId="{965D8F12-4CF5-434E-AA6C-DC9F42E82FF9}"/>
    <dgm:cxn modelId="{95F7DD51-E94B-41C0-A041-2DEBB3A31E40}" srcId="{6ADCBDA7-8EDF-4572-9CF1-DCE62F5E8F10}" destId="{8CD8D408-2B33-4902-8351-0E1CDC487DAC}" srcOrd="5" destOrd="0" parTransId="{E4C35D86-B447-4269-81DF-C8D2DA13713E}" sibTransId="{E2B92E1D-369C-446A-B477-2321B46E9E2A}"/>
    <dgm:cxn modelId="{E1595574-F05D-4993-909D-3ACD378B234E}" type="presOf" srcId="{965D8F12-4CF5-434E-AA6C-DC9F42E82FF9}" destId="{F090C7B3-EAF6-4B44-973E-662AC0F14B99}" srcOrd="0" destOrd="0" presId="urn:microsoft.com/office/officeart/2005/8/layout/radial6"/>
    <dgm:cxn modelId="{9EB47680-E173-4980-8633-4939AA088881}" type="presOf" srcId="{A1027A22-10AF-48C7-968E-78BC5F181521}" destId="{385FF7A1-2D26-4096-B023-118C85A4A7FA}" srcOrd="0" destOrd="0" presId="urn:microsoft.com/office/officeart/2005/8/layout/radial6"/>
    <dgm:cxn modelId="{340D4B83-A299-4584-9001-DD7EEF256153}" type="presOf" srcId="{B4FD0771-8157-4B43-A3CA-44F16962CF07}" destId="{B8782B43-DBCD-4CC0-898E-8016C75DA788}" srcOrd="0" destOrd="0" presId="urn:microsoft.com/office/officeart/2005/8/layout/radial6"/>
    <dgm:cxn modelId="{E4F7E883-8A91-42C3-9589-67FFFE35902D}" type="presOf" srcId="{DEBEC714-2A28-40D6-AE3A-122A61D3A0ED}" destId="{F6BDC8B6-B552-41F4-A303-C9C0D4150312}" srcOrd="0" destOrd="0" presId="urn:microsoft.com/office/officeart/2005/8/layout/radial6"/>
    <dgm:cxn modelId="{52FDF991-9241-430B-B5D2-8F82D2741F85}" type="presOf" srcId="{D21C0AE9-1334-4336-85F5-D059D3889FC7}" destId="{E4855169-EC56-465D-8A84-A35B7F23CC2E}" srcOrd="0" destOrd="0" presId="urn:microsoft.com/office/officeart/2005/8/layout/radial6"/>
    <dgm:cxn modelId="{3F00BC9B-BD7B-4CB9-B6CB-B6D5F3A5486B}" type="presOf" srcId="{E2B92E1D-369C-446A-B477-2321B46E9E2A}" destId="{9E6DD863-1692-41B8-B5EA-2E33C8A70E3F}" srcOrd="0" destOrd="0" presId="urn:microsoft.com/office/officeart/2005/8/layout/radial6"/>
    <dgm:cxn modelId="{5A5AE4B4-40FA-441A-8AEF-5DA0A201205D}" type="presOf" srcId="{C7A0B594-1C8A-4DB9-A9BE-268A41A814EA}" destId="{53C66992-414B-4987-9574-162E1B54D3DB}" srcOrd="0" destOrd="0" presId="urn:microsoft.com/office/officeart/2005/8/layout/radial6"/>
    <dgm:cxn modelId="{0C6C9FB6-CF08-45B8-ADA8-9A0723303B67}" type="presOf" srcId="{241203DF-CF53-439E-BE1C-C02A6A6FF86C}" destId="{20B1E80F-88CE-46C7-916A-2585B66A6A0E}" srcOrd="0" destOrd="0" presId="urn:microsoft.com/office/officeart/2005/8/layout/radial6"/>
    <dgm:cxn modelId="{33D5EBB8-A777-4270-9CC7-EF0D961678A1}" srcId="{6ADCBDA7-8EDF-4572-9CF1-DCE62F5E8F10}" destId="{B4E84304-600D-47DF-98F4-F71601AAC1A6}" srcOrd="1" destOrd="0" parTransId="{424521E8-B0BE-44AA-A6FE-D728953BD24A}" sibTransId="{81076ADD-C6F2-476B-A97F-550CF3B96916}"/>
    <dgm:cxn modelId="{BCBC02CF-A809-4FEB-B116-C2EE65E117E7}" type="presOf" srcId="{81076ADD-C6F2-476B-A97F-550CF3B96916}" destId="{408C18DB-1F0C-441D-AC8E-7487333B2E94}" srcOrd="0" destOrd="0" presId="urn:microsoft.com/office/officeart/2005/8/layout/radial6"/>
    <dgm:cxn modelId="{B6FBD6D0-E0D7-4F37-BC31-0E8BFE00FE59}" type="presOf" srcId="{8CD8D408-2B33-4902-8351-0E1CDC487DAC}" destId="{7E273ECF-A119-48CA-AD61-580D0F2D00CA}" srcOrd="0" destOrd="0" presId="urn:microsoft.com/office/officeart/2005/8/layout/radial6"/>
    <dgm:cxn modelId="{18061DF7-7DF3-460A-A52F-2CCCEAF2ED5B}" srcId="{6ADCBDA7-8EDF-4572-9CF1-DCE62F5E8F10}" destId="{78204338-70D5-426C-905C-5DB7C82EE893}" srcOrd="3" destOrd="0" parTransId="{B88500DA-D7CC-403D-BD40-6AFDB87CC159}" sibTransId="{DEBEC714-2A28-40D6-AE3A-122A61D3A0ED}"/>
    <dgm:cxn modelId="{0F5C10F9-9208-4A23-BF95-C2DD28E39EF0}" type="presOf" srcId="{AEB8FAFE-B225-4FF4-94F3-5E2DABD725AA}" destId="{1AA517C2-69DD-4A20-9C30-54A49651F1EF}" srcOrd="0" destOrd="0" presId="urn:microsoft.com/office/officeart/2005/8/layout/radial6"/>
    <dgm:cxn modelId="{6BF207FC-7974-4E4C-843C-743B85ABE10A}" type="presOf" srcId="{37BF8766-A6E2-4AF0-8653-A84B6486B905}" destId="{9DC02399-FDC9-4C13-BD7A-3FAC0FA0093E}" srcOrd="0" destOrd="0" presId="urn:microsoft.com/office/officeart/2005/8/layout/radial6"/>
    <dgm:cxn modelId="{8E264695-FD7C-4A7E-85FD-5127803C99BB}" type="presParOf" srcId="{F559E929-1033-4CFF-8DC5-6D9BDA154704}" destId="{250443F8-AF97-48F0-9AF6-99995E6CE633}" srcOrd="0" destOrd="0" presId="urn:microsoft.com/office/officeart/2005/8/layout/radial6"/>
    <dgm:cxn modelId="{A79D4DB4-CF55-43D0-832C-60EA1FF3EB0E}" type="presParOf" srcId="{F559E929-1033-4CFF-8DC5-6D9BDA154704}" destId="{1AA517C2-69DD-4A20-9C30-54A49651F1EF}" srcOrd="1" destOrd="0" presId="urn:microsoft.com/office/officeart/2005/8/layout/radial6"/>
    <dgm:cxn modelId="{A8828639-A6B0-4852-8F2A-42E03FBE38B4}" type="presParOf" srcId="{F559E929-1033-4CFF-8DC5-6D9BDA154704}" destId="{F4B0C6FC-E075-4CC7-B124-8CEC0D842569}" srcOrd="2" destOrd="0" presId="urn:microsoft.com/office/officeart/2005/8/layout/radial6"/>
    <dgm:cxn modelId="{30951AE9-67AC-409F-9D66-43750B99A781}" type="presParOf" srcId="{F559E929-1033-4CFF-8DC5-6D9BDA154704}" destId="{F090C7B3-EAF6-4B44-973E-662AC0F14B99}" srcOrd="3" destOrd="0" presId="urn:microsoft.com/office/officeart/2005/8/layout/radial6"/>
    <dgm:cxn modelId="{1E321939-E6AD-44A7-ACAF-71096744900B}" type="presParOf" srcId="{F559E929-1033-4CFF-8DC5-6D9BDA154704}" destId="{26CC29EB-7FCB-4B17-8A30-569B65E597A0}" srcOrd="4" destOrd="0" presId="urn:microsoft.com/office/officeart/2005/8/layout/radial6"/>
    <dgm:cxn modelId="{A3C60AC9-9577-43E7-8A72-34D336F44C83}" type="presParOf" srcId="{F559E929-1033-4CFF-8DC5-6D9BDA154704}" destId="{1BBCDDBA-DC56-4E88-967D-397C5AD100FD}" srcOrd="5" destOrd="0" presId="urn:microsoft.com/office/officeart/2005/8/layout/radial6"/>
    <dgm:cxn modelId="{C63F6E2E-743D-4CAC-9A0C-75CA6FA49A4B}" type="presParOf" srcId="{F559E929-1033-4CFF-8DC5-6D9BDA154704}" destId="{408C18DB-1F0C-441D-AC8E-7487333B2E94}" srcOrd="6" destOrd="0" presId="urn:microsoft.com/office/officeart/2005/8/layout/radial6"/>
    <dgm:cxn modelId="{F817F609-1CDF-4C7E-ADE3-86AFAE0562C1}" type="presParOf" srcId="{F559E929-1033-4CFF-8DC5-6D9BDA154704}" destId="{E4855169-EC56-465D-8A84-A35B7F23CC2E}" srcOrd="7" destOrd="0" presId="urn:microsoft.com/office/officeart/2005/8/layout/radial6"/>
    <dgm:cxn modelId="{435C860D-5D0B-44A2-8E3E-E91E30A0DC61}" type="presParOf" srcId="{F559E929-1033-4CFF-8DC5-6D9BDA154704}" destId="{93D312D2-2940-4F82-817A-0CD8AAC7E7F9}" srcOrd="8" destOrd="0" presId="urn:microsoft.com/office/officeart/2005/8/layout/radial6"/>
    <dgm:cxn modelId="{A8E8F933-9008-4F07-9A19-145129C011BE}" type="presParOf" srcId="{F559E929-1033-4CFF-8DC5-6D9BDA154704}" destId="{9DC02399-FDC9-4C13-BD7A-3FAC0FA0093E}" srcOrd="9" destOrd="0" presId="urn:microsoft.com/office/officeart/2005/8/layout/radial6"/>
    <dgm:cxn modelId="{039A854A-689D-484A-9342-4E5DC0CB86DB}" type="presParOf" srcId="{F559E929-1033-4CFF-8DC5-6D9BDA154704}" destId="{AED53F7B-D1E9-401E-9173-761EBC92D011}" srcOrd="10" destOrd="0" presId="urn:microsoft.com/office/officeart/2005/8/layout/radial6"/>
    <dgm:cxn modelId="{BC462035-F9D1-4B45-9F54-0A988A6EB9E5}" type="presParOf" srcId="{F559E929-1033-4CFF-8DC5-6D9BDA154704}" destId="{D572EBFE-C450-42A8-9F93-BD3947306A59}" srcOrd="11" destOrd="0" presId="urn:microsoft.com/office/officeart/2005/8/layout/radial6"/>
    <dgm:cxn modelId="{28DC664F-9F6D-4E76-8D81-71DCDE8B88F9}" type="presParOf" srcId="{F559E929-1033-4CFF-8DC5-6D9BDA154704}" destId="{F6BDC8B6-B552-41F4-A303-C9C0D4150312}" srcOrd="12" destOrd="0" presId="urn:microsoft.com/office/officeart/2005/8/layout/radial6"/>
    <dgm:cxn modelId="{4F5CE852-D4DE-4E17-94C4-4B5301685E23}" type="presParOf" srcId="{F559E929-1033-4CFF-8DC5-6D9BDA154704}" destId="{20B1E80F-88CE-46C7-916A-2585B66A6A0E}" srcOrd="13" destOrd="0" presId="urn:microsoft.com/office/officeart/2005/8/layout/radial6"/>
    <dgm:cxn modelId="{FCF7AF81-985A-402D-BC71-1BD2F54301C2}" type="presParOf" srcId="{F559E929-1033-4CFF-8DC5-6D9BDA154704}" destId="{4A339931-AEE5-445A-B780-1119A95DAB0B}" srcOrd="14" destOrd="0" presId="urn:microsoft.com/office/officeart/2005/8/layout/radial6"/>
    <dgm:cxn modelId="{284D4D72-908F-412D-A03A-0FDB8CAF5225}" type="presParOf" srcId="{F559E929-1033-4CFF-8DC5-6D9BDA154704}" destId="{53C66992-414B-4987-9574-162E1B54D3DB}" srcOrd="15" destOrd="0" presId="urn:microsoft.com/office/officeart/2005/8/layout/radial6"/>
    <dgm:cxn modelId="{C3C81440-5BBF-47D1-9995-FFDE92CD2469}" type="presParOf" srcId="{F559E929-1033-4CFF-8DC5-6D9BDA154704}" destId="{7E273ECF-A119-48CA-AD61-580D0F2D00CA}" srcOrd="16" destOrd="0" presId="urn:microsoft.com/office/officeart/2005/8/layout/radial6"/>
    <dgm:cxn modelId="{2C8A4017-A1A1-4699-8B6F-79EE85972A83}" type="presParOf" srcId="{F559E929-1033-4CFF-8DC5-6D9BDA154704}" destId="{E6A688D8-A624-436A-8607-F1DC8A630A2E}" srcOrd="17" destOrd="0" presId="urn:microsoft.com/office/officeart/2005/8/layout/radial6"/>
    <dgm:cxn modelId="{B9FB32A6-2750-409C-A9D4-5EE623FD7DD9}" type="presParOf" srcId="{F559E929-1033-4CFF-8DC5-6D9BDA154704}" destId="{9E6DD863-1692-41B8-B5EA-2E33C8A70E3F}" srcOrd="18" destOrd="0" presId="urn:microsoft.com/office/officeart/2005/8/layout/radial6"/>
    <dgm:cxn modelId="{CC5A9410-5B62-4C7B-AA59-46C22808EAFB}" type="presParOf" srcId="{F559E929-1033-4CFF-8DC5-6D9BDA154704}" destId="{B8782B43-DBCD-4CC0-898E-8016C75DA788}" srcOrd="19" destOrd="0" presId="urn:microsoft.com/office/officeart/2005/8/layout/radial6"/>
    <dgm:cxn modelId="{F1001AA5-71EF-423E-8F94-778DC6841638}" type="presParOf" srcId="{F559E929-1033-4CFF-8DC5-6D9BDA154704}" destId="{860D1CB2-4498-4DFD-A8ED-B31C730712A4}" srcOrd="20" destOrd="0" presId="urn:microsoft.com/office/officeart/2005/8/layout/radial6"/>
    <dgm:cxn modelId="{1444C2D0-9B74-4768-8E08-623FABCDBC97}" type="presParOf" srcId="{F559E929-1033-4CFF-8DC5-6D9BDA154704}" destId="{385FF7A1-2D26-4096-B023-118C85A4A7FA}"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A5FB6B-7ABE-4D14-92B6-611F66B7C5D0}" type="doc">
      <dgm:prSet loTypeId="urn:microsoft.com/office/officeart/2008/layout/HorizontalMultiLevelHierarchy" loCatId="hierarchy" qsTypeId="urn:microsoft.com/office/officeart/2005/8/quickstyle/3d7" qsCatId="3D" csTypeId="urn:microsoft.com/office/officeart/2005/8/colors/accent1_2#3" csCatId="accent1" phldr="1"/>
      <dgm:spPr/>
      <dgm:t>
        <a:bodyPr/>
        <a:lstStyle/>
        <a:p>
          <a:endParaRPr lang="ru-RU"/>
        </a:p>
      </dgm:t>
    </dgm:pt>
    <dgm:pt modelId="{78006CC5-EA78-41D4-9238-9A03B245317F}">
      <dgm:prSet phldrT="[Текст]"/>
      <dgm:spPr/>
      <dgm:t>
        <a:bodyPr/>
        <a:lstStyle/>
        <a:p>
          <a:r>
            <a:rPr lang="ru-RU" dirty="0"/>
            <a:t>Альтернативные модели</a:t>
          </a:r>
        </a:p>
      </dgm:t>
    </dgm:pt>
    <dgm:pt modelId="{7FBB3FC2-8766-4B2D-BC4D-6F5395DFC696}" type="parTrans" cxnId="{9674CBB8-E2AF-4D54-B6E1-477267203EE9}">
      <dgm:prSet/>
      <dgm:spPr/>
      <dgm:t>
        <a:bodyPr/>
        <a:lstStyle/>
        <a:p>
          <a:endParaRPr lang="ru-RU"/>
        </a:p>
      </dgm:t>
    </dgm:pt>
    <dgm:pt modelId="{B1B20206-3ACB-46F2-9D7A-54D0B758D27C}" type="sibTrans" cxnId="{9674CBB8-E2AF-4D54-B6E1-477267203EE9}">
      <dgm:prSet/>
      <dgm:spPr/>
      <dgm:t>
        <a:bodyPr/>
        <a:lstStyle/>
        <a:p>
          <a:endParaRPr lang="ru-RU"/>
        </a:p>
      </dgm:t>
    </dgm:pt>
    <dgm:pt modelId="{2D4E8B1B-13D6-448C-B048-65DEF424D1A8}" type="asst">
      <dgm:prSet phldrT="[Текст]"/>
      <dgm:spPr/>
      <dgm:t>
        <a:bodyPr/>
        <a:lstStyle/>
        <a:p>
          <a:r>
            <a:rPr lang="ru-RU" dirty="0"/>
            <a:t>«Третья Промышленная Революция» Джереми Рифкина</a:t>
          </a:r>
        </a:p>
      </dgm:t>
    </dgm:pt>
    <dgm:pt modelId="{9F772175-C0DA-4530-9620-DCBE9B754F0C}" type="parTrans" cxnId="{81CA5258-1632-4E2E-BB2D-30BA9973B9FF}">
      <dgm:prSet/>
      <dgm:spPr/>
      <dgm:t>
        <a:bodyPr/>
        <a:lstStyle/>
        <a:p>
          <a:endParaRPr lang="ru-RU"/>
        </a:p>
      </dgm:t>
    </dgm:pt>
    <dgm:pt modelId="{22093241-170A-4BDE-9D63-7E33552BFDEB}" type="sibTrans" cxnId="{81CA5258-1632-4E2E-BB2D-30BA9973B9FF}">
      <dgm:prSet/>
      <dgm:spPr/>
      <dgm:t>
        <a:bodyPr/>
        <a:lstStyle/>
        <a:p>
          <a:endParaRPr lang="ru-RU"/>
        </a:p>
      </dgm:t>
    </dgm:pt>
    <dgm:pt modelId="{8770E3FA-7BC2-4325-AD7E-70E397113B60}">
      <dgm:prSet phldrT="[Текст]"/>
      <dgm:spPr/>
      <dgm:t>
        <a:bodyPr/>
        <a:lstStyle/>
        <a:p>
          <a:r>
            <a:rPr lang="ru-RU" dirty="0"/>
            <a:t>«Экономика всеобщего блага» Кристиана Фельбера</a:t>
          </a:r>
        </a:p>
      </dgm:t>
    </dgm:pt>
    <dgm:pt modelId="{A341259C-0F28-44AD-895A-72BBCCD19DE6}" type="parTrans" cxnId="{A707F2AF-1B44-454D-BC61-DF032797F482}">
      <dgm:prSet/>
      <dgm:spPr/>
      <dgm:t>
        <a:bodyPr/>
        <a:lstStyle/>
        <a:p>
          <a:endParaRPr lang="ru-RU"/>
        </a:p>
      </dgm:t>
    </dgm:pt>
    <dgm:pt modelId="{C71A6267-6A2D-425C-A131-E7AD83830F51}" type="sibTrans" cxnId="{A707F2AF-1B44-454D-BC61-DF032797F482}">
      <dgm:prSet/>
      <dgm:spPr/>
      <dgm:t>
        <a:bodyPr/>
        <a:lstStyle/>
        <a:p>
          <a:endParaRPr lang="ru-RU"/>
        </a:p>
      </dgm:t>
    </dgm:pt>
    <dgm:pt modelId="{69869054-A3E4-4B12-8E53-FCCDF22D072A}">
      <dgm:prSet phldrT="[Текст]"/>
      <dgm:spPr/>
      <dgm:t>
        <a:bodyPr/>
        <a:lstStyle/>
        <a:p>
          <a:r>
            <a:rPr lang="ru-RU" dirty="0"/>
            <a:t>«Капитализм экологической возобновляемости» Джона Фуллертона </a:t>
          </a:r>
        </a:p>
      </dgm:t>
    </dgm:pt>
    <dgm:pt modelId="{FD4DE575-3785-452A-AFC9-AF6E318C6195}" type="parTrans" cxnId="{A64AEA7D-4D92-4C51-8951-C8F35A0F6F25}">
      <dgm:prSet/>
      <dgm:spPr/>
      <dgm:t>
        <a:bodyPr/>
        <a:lstStyle/>
        <a:p>
          <a:endParaRPr lang="ru-RU"/>
        </a:p>
      </dgm:t>
    </dgm:pt>
    <dgm:pt modelId="{52609444-DD06-46DC-811D-BE107F7C4B8C}" type="sibTrans" cxnId="{A64AEA7D-4D92-4C51-8951-C8F35A0F6F25}">
      <dgm:prSet/>
      <dgm:spPr/>
      <dgm:t>
        <a:bodyPr/>
        <a:lstStyle/>
        <a:p>
          <a:endParaRPr lang="ru-RU"/>
        </a:p>
      </dgm:t>
    </dgm:pt>
    <dgm:pt modelId="{B7BA4E03-D2DA-4A1E-8A06-12B6F46A9BC2}">
      <dgm:prSet phldrT="[Текст]"/>
      <dgm:spPr/>
      <dgm:t>
        <a:bodyPr/>
        <a:lstStyle/>
        <a:p>
          <a:r>
            <a:rPr lang="ru-RU" dirty="0"/>
            <a:t>«Голубая экономика» Гюнтера Паули</a:t>
          </a:r>
        </a:p>
      </dgm:t>
    </dgm:pt>
    <dgm:pt modelId="{C3232E99-67F2-45D4-8B0A-B7CCB914AA72}" type="parTrans" cxnId="{A92141C6-EC51-4D9D-8017-1D2233F2CC65}">
      <dgm:prSet/>
      <dgm:spPr/>
      <dgm:t>
        <a:bodyPr/>
        <a:lstStyle/>
        <a:p>
          <a:endParaRPr lang="ru-RU"/>
        </a:p>
      </dgm:t>
    </dgm:pt>
    <dgm:pt modelId="{1EC6C728-B2AD-4121-A080-8D6CCB274EBB}" type="sibTrans" cxnId="{A92141C6-EC51-4D9D-8017-1D2233F2CC65}">
      <dgm:prSet/>
      <dgm:spPr/>
      <dgm:t>
        <a:bodyPr/>
        <a:lstStyle/>
        <a:p>
          <a:endParaRPr lang="ru-RU"/>
        </a:p>
      </dgm:t>
    </dgm:pt>
    <dgm:pt modelId="{3644F05C-17A6-427F-AF3F-B9B9B7DDA114}" type="pres">
      <dgm:prSet presAssocID="{19A5FB6B-7ABE-4D14-92B6-611F66B7C5D0}" presName="Name0" presStyleCnt="0">
        <dgm:presLayoutVars>
          <dgm:chPref val="1"/>
          <dgm:dir/>
          <dgm:animOne val="branch"/>
          <dgm:animLvl val="lvl"/>
          <dgm:resizeHandles val="exact"/>
        </dgm:presLayoutVars>
      </dgm:prSet>
      <dgm:spPr/>
    </dgm:pt>
    <dgm:pt modelId="{27A1427C-53F3-4577-84BA-6BBCEE1AE29E}" type="pres">
      <dgm:prSet presAssocID="{78006CC5-EA78-41D4-9238-9A03B245317F}" presName="root1" presStyleCnt="0"/>
      <dgm:spPr/>
    </dgm:pt>
    <dgm:pt modelId="{7E5DA729-8772-4857-B630-7B2734435566}" type="pres">
      <dgm:prSet presAssocID="{78006CC5-EA78-41D4-9238-9A03B245317F}" presName="LevelOneTextNode" presStyleLbl="node0" presStyleIdx="0" presStyleCnt="1">
        <dgm:presLayoutVars>
          <dgm:chPref val="3"/>
        </dgm:presLayoutVars>
      </dgm:prSet>
      <dgm:spPr/>
    </dgm:pt>
    <dgm:pt modelId="{5F29DABA-56B2-4586-A256-CD9059D024F8}" type="pres">
      <dgm:prSet presAssocID="{78006CC5-EA78-41D4-9238-9A03B245317F}" presName="level2hierChild" presStyleCnt="0"/>
      <dgm:spPr/>
    </dgm:pt>
    <dgm:pt modelId="{4ADB6736-161E-4ECD-9E3A-DA3893288640}" type="pres">
      <dgm:prSet presAssocID="{9F772175-C0DA-4530-9620-DCBE9B754F0C}" presName="conn2-1" presStyleLbl="parChTrans1D2" presStyleIdx="0" presStyleCnt="4"/>
      <dgm:spPr/>
    </dgm:pt>
    <dgm:pt modelId="{3330EAFF-47AC-4229-BD90-AC1EDBCC4C71}" type="pres">
      <dgm:prSet presAssocID="{9F772175-C0DA-4530-9620-DCBE9B754F0C}" presName="connTx" presStyleLbl="parChTrans1D2" presStyleIdx="0" presStyleCnt="4"/>
      <dgm:spPr/>
    </dgm:pt>
    <dgm:pt modelId="{5BE0909C-3547-4E63-9A51-EEC03EF0419C}" type="pres">
      <dgm:prSet presAssocID="{2D4E8B1B-13D6-448C-B048-65DEF424D1A8}" presName="root2" presStyleCnt="0"/>
      <dgm:spPr/>
    </dgm:pt>
    <dgm:pt modelId="{421A2827-49EF-4BEF-9030-4CC25FFCC46B}" type="pres">
      <dgm:prSet presAssocID="{2D4E8B1B-13D6-448C-B048-65DEF424D1A8}" presName="LevelTwoTextNode" presStyleLbl="asst1" presStyleIdx="0" presStyleCnt="1">
        <dgm:presLayoutVars>
          <dgm:chPref val="3"/>
        </dgm:presLayoutVars>
      </dgm:prSet>
      <dgm:spPr/>
    </dgm:pt>
    <dgm:pt modelId="{798AADB6-EA14-40AE-8E92-502CF5C66F70}" type="pres">
      <dgm:prSet presAssocID="{2D4E8B1B-13D6-448C-B048-65DEF424D1A8}" presName="level3hierChild" presStyleCnt="0"/>
      <dgm:spPr/>
    </dgm:pt>
    <dgm:pt modelId="{FC6FAB6F-7B8C-4A26-895A-D56FB3A589D9}" type="pres">
      <dgm:prSet presAssocID="{A341259C-0F28-44AD-895A-72BBCCD19DE6}" presName="conn2-1" presStyleLbl="parChTrans1D2" presStyleIdx="1" presStyleCnt="4"/>
      <dgm:spPr/>
    </dgm:pt>
    <dgm:pt modelId="{6D98759F-367B-41EF-A51A-11683C2D6CC9}" type="pres">
      <dgm:prSet presAssocID="{A341259C-0F28-44AD-895A-72BBCCD19DE6}" presName="connTx" presStyleLbl="parChTrans1D2" presStyleIdx="1" presStyleCnt="4"/>
      <dgm:spPr/>
    </dgm:pt>
    <dgm:pt modelId="{35E64EE3-BF9E-43E3-B7E5-75BD92DAA22D}" type="pres">
      <dgm:prSet presAssocID="{8770E3FA-7BC2-4325-AD7E-70E397113B60}" presName="root2" presStyleCnt="0"/>
      <dgm:spPr/>
    </dgm:pt>
    <dgm:pt modelId="{F7BEBA4F-ED87-4D40-B0A9-820D3B5CE49E}" type="pres">
      <dgm:prSet presAssocID="{8770E3FA-7BC2-4325-AD7E-70E397113B60}" presName="LevelTwoTextNode" presStyleLbl="node2" presStyleIdx="0" presStyleCnt="3">
        <dgm:presLayoutVars>
          <dgm:chPref val="3"/>
        </dgm:presLayoutVars>
      </dgm:prSet>
      <dgm:spPr/>
    </dgm:pt>
    <dgm:pt modelId="{AE467063-B6BC-4356-9C29-FCFC646C976A}" type="pres">
      <dgm:prSet presAssocID="{8770E3FA-7BC2-4325-AD7E-70E397113B60}" presName="level3hierChild" presStyleCnt="0"/>
      <dgm:spPr/>
    </dgm:pt>
    <dgm:pt modelId="{FBD9C0AA-4614-4CD6-B1F7-8AC4F1B3A9FA}" type="pres">
      <dgm:prSet presAssocID="{FD4DE575-3785-452A-AFC9-AF6E318C6195}" presName="conn2-1" presStyleLbl="parChTrans1D2" presStyleIdx="2" presStyleCnt="4"/>
      <dgm:spPr/>
    </dgm:pt>
    <dgm:pt modelId="{87C3F045-1FDE-4571-8FC3-C9C9128D77E8}" type="pres">
      <dgm:prSet presAssocID="{FD4DE575-3785-452A-AFC9-AF6E318C6195}" presName="connTx" presStyleLbl="parChTrans1D2" presStyleIdx="2" presStyleCnt="4"/>
      <dgm:spPr/>
    </dgm:pt>
    <dgm:pt modelId="{E0AD76A5-F0D2-4BFF-BDA4-E452480C8A2A}" type="pres">
      <dgm:prSet presAssocID="{69869054-A3E4-4B12-8E53-FCCDF22D072A}" presName="root2" presStyleCnt="0"/>
      <dgm:spPr/>
    </dgm:pt>
    <dgm:pt modelId="{1F3A5386-5B73-45D6-B829-05CC3C9CAB64}" type="pres">
      <dgm:prSet presAssocID="{69869054-A3E4-4B12-8E53-FCCDF22D072A}" presName="LevelTwoTextNode" presStyleLbl="node2" presStyleIdx="1" presStyleCnt="3">
        <dgm:presLayoutVars>
          <dgm:chPref val="3"/>
        </dgm:presLayoutVars>
      </dgm:prSet>
      <dgm:spPr/>
    </dgm:pt>
    <dgm:pt modelId="{D2683E26-32FF-4EEE-A864-0714D7151AB7}" type="pres">
      <dgm:prSet presAssocID="{69869054-A3E4-4B12-8E53-FCCDF22D072A}" presName="level3hierChild" presStyleCnt="0"/>
      <dgm:spPr/>
    </dgm:pt>
    <dgm:pt modelId="{03781F87-930D-4AFA-8E4D-CC55B1F28E05}" type="pres">
      <dgm:prSet presAssocID="{C3232E99-67F2-45D4-8B0A-B7CCB914AA72}" presName="conn2-1" presStyleLbl="parChTrans1D2" presStyleIdx="3" presStyleCnt="4"/>
      <dgm:spPr/>
    </dgm:pt>
    <dgm:pt modelId="{C40F4454-EB20-4FFC-AB7D-ABA66DA9A4FA}" type="pres">
      <dgm:prSet presAssocID="{C3232E99-67F2-45D4-8B0A-B7CCB914AA72}" presName="connTx" presStyleLbl="parChTrans1D2" presStyleIdx="3" presStyleCnt="4"/>
      <dgm:spPr/>
    </dgm:pt>
    <dgm:pt modelId="{7D93B931-5B9A-466B-A06C-30CD1D261873}" type="pres">
      <dgm:prSet presAssocID="{B7BA4E03-D2DA-4A1E-8A06-12B6F46A9BC2}" presName="root2" presStyleCnt="0"/>
      <dgm:spPr/>
    </dgm:pt>
    <dgm:pt modelId="{5A72FDF1-4E0E-4B22-A29F-53EA56E2BABC}" type="pres">
      <dgm:prSet presAssocID="{B7BA4E03-D2DA-4A1E-8A06-12B6F46A9BC2}" presName="LevelTwoTextNode" presStyleLbl="node2" presStyleIdx="2" presStyleCnt="3">
        <dgm:presLayoutVars>
          <dgm:chPref val="3"/>
        </dgm:presLayoutVars>
      </dgm:prSet>
      <dgm:spPr/>
    </dgm:pt>
    <dgm:pt modelId="{B493A805-A11D-4082-B0B8-1590C3CBB085}" type="pres">
      <dgm:prSet presAssocID="{B7BA4E03-D2DA-4A1E-8A06-12B6F46A9BC2}" presName="level3hierChild" presStyleCnt="0"/>
      <dgm:spPr/>
    </dgm:pt>
  </dgm:ptLst>
  <dgm:cxnLst>
    <dgm:cxn modelId="{D3C88B11-8282-4F6E-A89A-4A062C78B349}" type="presOf" srcId="{19A5FB6B-7ABE-4D14-92B6-611F66B7C5D0}" destId="{3644F05C-17A6-427F-AF3F-B9B9B7DDA114}" srcOrd="0" destOrd="0" presId="urn:microsoft.com/office/officeart/2008/layout/HorizontalMultiLevelHierarchy"/>
    <dgm:cxn modelId="{FF5FAA23-90BE-4470-AD84-5B25C7A0FF73}" type="presOf" srcId="{2D4E8B1B-13D6-448C-B048-65DEF424D1A8}" destId="{421A2827-49EF-4BEF-9030-4CC25FFCC46B}" srcOrd="0" destOrd="0" presId="urn:microsoft.com/office/officeart/2008/layout/HorizontalMultiLevelHierarchy"/>
    <dgm:cxn modelId="{15A7DD2D-BE9B-46A6-A808-5C2825417B28}" type="presOf" srcId="{C3232E99-67F2-45D4-8B0A-B7CCB914AA72}" destId="{C40F4454-EB20-4FFC-AB7D-ABA66DA9A4FA}" srcOrd="1" destOrd="0" presId="urn:microsoft.com/office/officeart/2008/layout/HorizontalMultiLevelHierarchy"/>
    <dgm:cxn modelId="{B725CE30-7713-4F86-AB53-BC68C3FEE6A2}" type="presOf" srcId="{78006CC5-EA78-41D4-9238-9A03B245317F}" destId="{7E5DA729-8772-4857-B630-7B2734435566}" srcOrd="0" destOrd="0" presId="urn:microsoft.com/office/officeart/2008/layout/HorizontalMultiLevelHierarchy"/>
    <dgm:cxn modelId="{67EB0232-A30B-488F-A1AE-C6018EB99EBE}" type="presOf" srcId="{9F772175-C0DA-4530-9620-DCBE9B754F0C}" destId="{3330EAFF-47AC-4229-BD90-AC1EDBCC4C71}" srcOrd="1" destOrd="0" presId="urn:microsoft.com/office/officeart/2008/layout/HorizontalMultiLevelHierarchy"/>
    <dgm:cxn modelId="{60293035-61C6-495A-8124-5782B4673BC6}" type="presOf" srcId="{C3232E99-67F2-45D4-8B0A-B7CCB914AA72}" destId="{03781F87-930D-4AFA-8E4D-CC55B1F28E05}" srcOrd="0" destOrd="0" presId="urn:microsoft.com/office/officeart/2008/layout/HorizontalMultiLevelHierarchy"/>
    <dgm:cxn modelId="{E48AFB44-0C9F-4A1B-B870-1CEDB952AA91}" type="presOf" srcId="{9F772175-C0DA-4530-9620-DCBE9B754F0C}" destId="{4ADB6736-161E-4ECD-9E3A-DA3893288640}" srcOrd="0" destOrd="0" presId="urn:microsoft.com/office/officeart/2008/layout/HorizontalMultiLevelHierarchy"/>
    <dgm:cxn modelId="{45019F46-D4AB-4C6B-825E-E6C596F4650A}" type="presOf" srcId="{8770E3FA-7BC2-4325-AD7E-70E397113B60}" destId="{F7BEBA4F-ED87-4D40-B0A9-820D3B5CE49E}" srcOrd="0" destOrd="0" presId="urn:microsoft.com/office/officeart/2008/layout/HorizontalMultiLevelHierarchy"/>
    <dgm:cxn modelId="{81CA5258-1632-4E2E-BB2D-30BA9973B9FF}" srcId="{78006CC5-EA78-41D4-9238-9A03B245317F}" destId="{2D4E8B1B-13D6-448C-B048-65DEF424D1A8}" srcOrd="0" destOrd="0" parTransId="{9F772175-C0DA-4530-9620-DCBE9B754F0C}" sibTransId="{22093241-170A-4BDE-9D63-7E33552BFDEB}"/>
    <dgm:cxn modelId="{A64AEA7D-4D92-4C51-8951-C8F35A0F6F25}" srcId="{78006CC5-EA78-41D4-9238-9A03B245317F}" destId="{69869054-A3E4-4B12-8E53-FCCDF22D072A}" srcOrd="2" destOrd="0" parTransId="{FD4DE575-3785-452A-AFC9-AF6E318C6195}" sibTransId="{52609444-DD06-46DC-811D-BE107F7C4B8C}"/>
    <dgm:cxn modelId="{06823B85-5259-4561-95C3-B6AB6B98D5F5}" type="presOf" srcId="{69869054-A3E4-4B12-8E53-FCCDF22D072A}" destId="{1F3A5386-5B73-45D6-B829-05CC3C9CAB64}" srcOrd="0" destOrd="0" presId="urn:microsoft.com/office/officeart/2008/layout/HorizontalMultiLevelHierarchy"/>
    <dgm:cxn modelId="{9AAF40A9-70B7-4E17-9C1D-B71B1641490B}" type="presOf" srcId="{A341259C-0F28-44AD-895A-72BBCCD19DE6}" destId="{FC6FAB6F-7B8C-4A26-895A-D56FB3A589D9}" srcOrd="0" destOrd="0" presId="urn:microsoft.com/office/officeart/2008/layout/HorizontalMultiLevelHierarchy"/>
    <dgm:cxn modelId="{A707F2AF-1B44-454D-BC61-DF032797F482}" srcId="{78006CC5-EA78-41D4-9238-9A03B245317F}" destId="{8770E3FA-7BC2-4325-AD7E-70E397113B60}" srcOrd="1" destOrd="0" parTransId="{A341259C-0F28-44AD-895A-72BBCCD19DE6}" sibTransId="{C71A6267-6A2D-425C-A131-E7AD83830F51}"/>
    <dgm:cxn modelId="{696CF0B1-3CF1-4665-916F-94CA9C95A80F}" type="presOf" srcId="{B7BA4E03-D2DA-4A1E-8A06-12B6F46A9BC2}" destId="{5A72FDF1-4E0E-4B22-A29F-53EA56E2BABC}" srcOrd="0" destOrd="0" presId="urn:microsoft.com/office/officeart/2008/layout/HorizontalMultiLevelHierarchy"/>
    <dgm:cxn modelId="{9674CBB8-E2AF-4D54-B6E1-477267203EE9}" srcId="{19A5FB6B-7ABE-4D14-92B6-611F66B7C5D0}" destId="{78006CC5-EA78-41D4-9238-9A03B245317F}" srcOrd="0" destOrd="0" parTransId="{7FBB3FC2-8766-4B2D-BC4D-6F5395DFC696}" sibTransId="{B1B20206-3ACB-46F2-9D7A-54D0B758D27C}"/>
    <dgm:cxn modelId="{A92141C6-EC51-4D9D-8017-1D2233F2CC65}" srcId="{78006CC5-EA78-41D4-9238-9A03B245317F}" destId="{B7BA4E03-D2DA-4A1E-8A06-12B6F46A9BC2}" srcOrd="3" destOrd="0" parTransId="{C3232E99-67F2-45D4-8B0A-B7CCB914AA72}" sibTransId="{1EC6C728-B2AD-4121-A080-8D6CCB274EBB}"/>
    <dgm:cxn modelId="{1CF26DD5-5EF3-463A-B0F3-EBE2F5BF71C9}" type="presOf" srcId="{FD4DE575-3785-452A-AFC9-AF6E318C6195}" destId="{FBD9C0AA-4614-4CD6-B1F7-8AC4F1B3A9FA}" srcOrd="0" destOrd="0" presId="urn:microsoft.com/office/officeart/2008/layout/HorizontalMultiLevelHierarchy"/>
    <dgm:cxn modelId="{E483EBE8-3F70-4B8A-ABD2-075A201EE181}" type="presOf" srcId="{FD4DE575-3785-452A-AFC9-AF6E318C6195}" destId="{87C3F045-1FDE-4571-8FC3-C9C9128D77E8}" srcOrd="1" destOrd="0" presId="urn:microsoft.com/office/officeart/2008/layout/HorizontalMultiLevelHierarchy"/>
    <dgm:cxn modelId="{132926FB-384C-4185-B96C-B4E53E0D97FB}" type="presOf" srcId="{A341259C-0F28-44AD-895A-72BBCCD19DE6}" destId="{6D98759F-367B-41EF-A51A-11683C2D6CC9}" srcOrd="1" destOrd="0" presId="urn:microsoft.com/office/officeart/2008/layout/HorizontalMultiLevelHierarchy"/>
    <dgm:cxn modelId="{2C0B8DBB-88FF-4CF7-84BD-9F2FA3389CCA}" type="presParOf" srcId="{3644F05C-17A6-427F-AF3F-B9B9B7DDA114}" destId="{27A1427C-53F3-4577-84BA-6BBCEE1AE29E}" srcOrd="0" destOrd="0" presId="urn:microsoft.com/office/officeart/2008/layout/HorizontalMultiLevelHierarchy"/>
    <dgm:cxn modelId="{FF92320E-255C-4BBE-9CBA-2ADEC9D0E804}" type="presParOf" srcId="{27A1427C-53F3-4577-84BA-6BBCEE1AE29E}" destId="{7E5DA729-8772-4857-B630-7B2734435566}" srcOrd="0" destOrd="0" presId="urn:microsoft.com/office/officeart/2008/layout/HorizontalMultiLevelHierarchy"/>
    <dgm:cxn modelId="{E62A066A-5CFE-48FA-9C49-C1B3DC8580F3}" type="presParOf" srcId="{27A1427C-53F3-4577-84BA-6BBCEE1AE29E}" destId="{5F29DABA-56B2-4586-A256-CD9059D024F8}" srcOrd="1" destOrd="0" presId="urn:microsoft.com/office/officeart/2008/layout/HorizontalMultiLevelHierarchy"/>
    <dgm:cxn modelId="{BE4B5711-2B73-4F31-B497-ED1F3FC13218}" type="presParOf" srcId="{5F29DABA-56B2-4586-A256-CD9059D024F8}" destId="{4ADB6736-161E-4ECD-9E3A-DA3893288640}" srcOrd="0" destOrd="0" presId="urn:microsoft.com/office/officeart/2008/layout/HorizontalMultiLevelHierarchy"/>
    <dgm:cxn modelId="{6AA0BF68-E867-47A4-BE52-B31427E811A4}" type="presParOf" srcId="{4ADB6736-161E-4ECD-9E3A-DA3893288640}" destId="{3330EAFF-47AC-4229-BD90-AC1EDBCC4C71}" srcOrd="0" destOrd="0" presId="urn:microsoft.com/office/officeart/2008/layout/HorizontalMultiLevelHierarchy"/>
    <dgm:cxn modelId="{C5A52A43-834B-4FE8-8347-58F08C9F17A7}" type="presParOf" srcId="{5F29DABA-56B2-4586-A256-CD9059D024F8}" destId="{5BE0909C-3547-4E63-9A51-EEC03EF0419C}" srcOrd="1" destOrd="0" presId="urn:microsoft.com/office/officeart/2008/layout/HorizontalMultiLevelHierarchy"/>
    <dgm:cxn modelId="{397FD23D-AB3D-4CA3-BCA5-003454386169}" type="presParOf" srcId="{5BE0909C-3547-4E63-9A51-EEC03EF0419C}" destId="{421A2827-49EF-4BEF-9030-4CC25FFCC46B}" srcOrd="0" destOrd="0" presId="urn:microsoft.com/office/officeart/2008/layout/HorizontalMultiLevelHierarchy"/>
    <dgm:cxn modelId="{BC549A19-BEB2-480C-BEE0-BA48DF336030}" type="presParOf" srcId="{5BE0909C-3547-4E63-9A51-EEC03EF0419C}" destId="{798AADB6-EA14-40AE-8E92-502CF5C66F70}" srcOrd="1" destOrd="0" presId="urn:microsoft.com/office/officeart/2008/layout/HorizontalMultiLevelHierarchy"/>
    <dgm:cxn modelId="{94ED9730-64D6-4077-AA9C-C6F04B21B23A}" type="presParOf" srcId="{5F29DABA-56B2-4586-A256-CD9059D024F8}" destId="{FC6FAB6F-7B8C-4A26-895A-D56FB3A589D9}" srcOrd="2" destOrd="0" presId="urn:microsoft.com/office/officeart/2008/layout/HorizontalMultiLevelHierarchy"/>
    <dgm:cxn modelId="{008F8B26-AF73-4ED1-9D3C-C75370DFA291}" type="presParOf" srcId="{FC6FAB6F-7B8C-4A26-895A-D56FB3A589D9}" destId="{6D98759F-367B-41EF-A51A-11683C2D6CC9}" srcOrd="0" destOrd="0" presId="urn:microsoft.com/office/officeart/2008/layout/HorizontalMultiLevelHierarchy"/>
    <dgm:cxn modelId="{E5D11916-1F24-4C2C-A6D0-85A19611097E}" type="presParOf" srcId="{5F29DABA-56B2-4586-A256-CD9059D024F8}" destId="{35E64EE3-BF9E-43E3-B7E5-75BD92DAA22D}" srcOrd="3" destOrd="0" presId="urn:microsoft.com/office/officeart/2008/layout/HorizontalMultiLevelHierarchy"/>
    <dgm:cxn modelId="{2D5DB935-F4BF-4656-8428-A79EB68FD51E}" type="presParOf" srcId="{35E64EE3-BF9E-43E3-B7E5-75BD92DAA22D}" destId="{F7BEBA4F-ED87-4D40-B0A9-820D3B5CE49E}" srcOrd="0" destOrd="0" presId="urn:microsoft.com/office/officeart/2008/layout/HorizontalMultiLevelHierarchy"/>
    <dgm:cxn modelId="{BC1D713F-8EAD-4BCB-8890-7A8EE9D8DDCA}" type="presParOf" srcId="{35E64EE3-BF9E-43E3-B7E5-75BD92DAA22D}" destId="{AE467063-B6BC-4356-9C29-FCFC646C976A}" srcOrd="1" destOrd="0" presId="urn:microsoft.com/office/officeart/2008/layout/HorizontalMultiLevelHierarchy"/>
    <dgm:cxn modelId="{94DA0C23-C18F-4C3E-8083-9F7E931AE300}" type="presParOf" srcId="{5F29DABA-56B2-4586-A256-CD9059D024F8}" destId="{FBD9C0AA-4614-4CD6-B1F7-8AC4F1B3A9FA}" srcOrd="4" destOrd="0" presId="urn:microsoft.com/office/officeart/2008/layout/HorizontalMultiLevelHierarchy"/>
    <dgm:cxn modelId="{DED9ED65-074C-406B-813F-1025AC409CEE}" type="presParOf" srcId="{FBD9C0AA-4614-4CD6-B1F7-8AC4F1B3A9FA}" destId="{87C3F045-1FDE-4571-8FC3-C9C9128D77E8}" srcOrd="0" destOrd="0" presId="urn:microsoft.com/office/officeart/2008/layout/HorizontalMultiLevelHierarchy"/>
    <dgm:cxn modelId="{311E57BE-C13B-4160-8D9E-1349F2B9A46A}" type="presParOf" srcId="{5F29DABA-56B2-4586-A256-CD9059D024F8}" destId="{E0AD76A5-F0D2-4BFF-BDA4-E452480C8A2A}" srcOrd="5" destOrd="0" presId="urn:microsoft.com/office/officeart/2008/layout/HorizontalMultiLevelHierarchy"/>
    <dgm:cxn modelId="{935B4CDE-AE71-4126-8E5A-B4240CAF88D4}" type="presParOf" srcId="{E0AD76A5-F0D2-4BFF-BDA4-E452480C8A2A}" destId="{1F3A5386-5B73-45D6-B829-05CC3C9CAB64}" srcOrd="0" destOrd="0" presId="urn:microsoft.com/office/officeart/2008/layout/HorizontalMultiLevelHierarchy"/>
    <dgm:cxn modelId="{40DC4DE9-1532-4270-AB99-4CE4C698C1D6}" type="presParOf" srcId="{E0AD76A5-F0D2-4BFF-BDA4-E452480C8A2A}" destId="{D2683E26-32FF-4EEE-A864-0714D7151AB7}" srcOrd="1" destOrd="0" presId="urn:microsoft.com/office/officeart/2008/layout/HorizontalMultiLevelHierarchy"/>
    <dgm:cxn modelId="{9793481B-8193-455C-9AF2-FA9BD571BCDA}" type="presParOf" srcId="{5F29DABA-56B2-4586-A256-CD9059D024F8}" destId="{03781F87-930D-4AFA-8E4D-CC55B1F28E05}" srcOrd="6" destOrd="0" presId="urn:microsoft.com/office/officeart/2008/layout/HorizontalMultiLevelHierarchy"/>
    <dgm:cxn modelId="{8DA9BD64-5C61-4161-A0FA-BF97E9A5F689}" type="presParOf" srcId="{03781F87-930D-4AFA-8E4D-CC55B1F28E05}" destId="{C40F4454-EB20-4FFC-AB7D-ABA66DA9A4FA}" srcOrd="0" destOrd="0" presId="urn:microsoft.com/office/officeart/2008/layout/HorizontalMultiLevelHierarchy"/>
    <dgm:cxn modelId="{5F244F40-A39B-4949-BBAD-711EB80E1CB9}" type="presParOf" srcId="{5F29DABA-56B2-4586-A256-CD9059D024F8}" destId="{7D93B931-5B9A-466B-A06C-30CD1D261873}" srcOrd="7" destOrd="0" presId="urn:microsoft.com/office/officeart/2008/layout/HorizontalMultiLevelHierarchy"/>
    <dgm:cxn modelId="{E9D40625-0A1A-4CD5-BF6C-1F4544F5C876}" type="presParOf" srcId="{7D93B931-5B9A-466B-A06C-30CD1D261873}" destId="{5A72FDF1-4E0E-4B22-A29F-53EA56E2BABC}" srcOrd="0" destOrd="0" presId="urn:microsoft.com/office/officeart/2008/layout/HorizontalMultiLevelHierarchy"/>
    <dgm:cxn modelId="{C6F6FC23-A9DA-415C-8560-ABD50865B73D}" type="presParOf" srcId="{7D93B931-5B9A-466B-A06C-30CD1D261873}" destId="{B493A805-A11D-4082-B0B8-1590C3CBB08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16BC51-CE0B-8440-A115-E2DB1CE6B179}" type="doc">
      <dgm:prSet loTypeId="urn:microsoft.com/office/officeart/2005/8/layout/vProcess5" loCatId="process" qsTypeId="urn:microsoft.com/office/officeart/2005/8/quickstyle/simple3" qsCatId="simple" csTypeId="urn:microsoft.com/office/officeart/2005/8/colors/accent1_3" csCatId="accent1" phldr="1"/>
      <dgm:spPr/>
      <dgm:t>
        <a:bodyPr/>
        <a:lstStyle/>
        <a:p>
          <a:endParaRPr lang="ru-RU"/>
        </a:p>
      </dgm:t>
    </dgm:pt>
    <dgm:pt modelId="{62A33A8B-B093-DC43-8132-44712CD58D03}">
      <dgm:prSet phldrT="[Текст]"/>
      <dgm:spPr/>
      <dgm:t>
        <a:bodyPr/>
        <a:lstStyle/>
        <a:p>
          <a:pPr algn="ctr">
            <a:buNone/>
          </a:pPr>
          <a:r>
            <a:rPr lang="ru-RU" dirty="0">
              <a:solidFill>
                <a:schemeClr val="bg1"/>
              </a:solidFill>
            </a:rPr>
            <a:t>Ограничение доходов, поступающих в результате экспорта сырья</a:t>
          </a:r>
        </a:p>
      </dgm:t>
    </dgm:pt>
    <dgm:pt modelId="{C64563BC-AC7F-A644-BB69-87E34574B607}" type="parTrans" cxnId="{00D3C35C-3AFB-F44A-95F0-40DE9312C839}">
      <dgm:prSet/>
      <dgm:spPr/>
      <dgm:t>
        <a:bodyPr/>
        <a:lstStyle/>
        <a:p>
          <a:endParaRPr lang="ru-RU"/>
        </a:p>
      </dgm:t>
    </dgm:pt>
    <dgm:pt modelId="{0029E4A9-7BFD-D741-B1B8-0797B7262FF2}" type="sibTrans" cxnId="{00D3C35C-3AFB-F44A-95F0-40DE9312C839}">
      <dgm:prSet/>
      <dgm:spPr/>
      <dgm:t>
        <a:bodyPr/>
        <a:lstStyle/>
        <a:p>
          <a:endParaRPr lang="ru-RU"/>
        </a:p>
      </dgm:t>
    </dgm:pt>
    <dgm:pt modelId="{3AD60B5E-C6F3-1045-81E3-544C9C29CBBE}">
      <dgm:prSet phldrT="[Текст]"/>
      <dgm:spPr/>
      <dgm:t>
        <a:bodyPr/>
        <a:lstStyle/>
        <a:p>
          <a:pPr algn="r">
            <a:buNone/>
          </a:pPr>
          <a:r>
            <a:rPr lang="ru-RU" dirty="0">
              <a:solidFill>
                <a:schemeClr val="bg1"/>
              </a:solidFill>
            </a:rPr>
            <a:t>Активная поддержка </a:t>
          </a:r>
          <a:r>
            <a:rPr lang="ru-RU" dirty="0" err="1">
              <a:solidFill>
                <a:schemeClr val="bg1"/>
              </a:solidFill>
            </a:rPr>
            <a:t>несырьевых</a:t>
          </a:r>
          <a:r>
            <a:rPr lang="ru-RU" dirty="0">
              <a:solidFill>
                <a:schemeClr val="bg1"/>
              </a:solidFill>
            </a:rPr>
            <a:t> секторов</a:t>
          </a:r>
        </a:p>
      </dgm:t>
    </dgm:pt>
    <dgm:pt modelId="{F8ACB89E-204C-C241-820C-A4830D766255}" type="parTrans" cxnId="{8F092C82-4610-C149-A3D9-558C7577F2B9}">
      <dgm:prSet/>
      <dgm:spPr/>
      <dgm:t>
        <a:bodyPr/>
        <a:lstStyle/>
        <a:p>
          <a:endParaRPr lang="ru-RU"/>
        </a:p>
      </dgm:t>
    </dgm:pt>
    <dgm:pt modelId="{56DD3B54-19E8-FE42-88A4-5A1279AFE430}" type="sibTrans" cxnId="{8F092C82-4610-C149-A3D9-558C7577F2B9}">
      <dgm:prSet/>
      <dgm:spPr/>
      <dgm:t>
        <a:bodyPr/>
        <a:lstStyle/>
        <a:p>
          <a:endParaRPr lang="ru-RU"/>
        </a:p>
      </dgm:t>
    </dgm:pt>
    <dgm:pt modelId="{51846ED7-00C7-A747-8AAC-8E7DF37BCB8F}">
      <dgm:prSet phldrT="[Текст]"/>
      <dgm:spPr/>
      <dgm:t>
        <a:bodyPr/>
        <a:lstStyle/>
        <a:p>
          <a:pPr algn="ctr">
            <a:buNone/>
          </a:pPr>
          <a:r>
            <a:rPr lang="ru-RU" dirty="0" err="1">
              <a:solidFill>
                <a:schemeClr val="bg1"/>
              </a:solidFill>
            </a:rPr>
            <a:t>Лимитирование</a:t>
          </a:r>
          <a:r>
            <a:rPr lang="ru-RU" dirty="0">
              <a:solidFill>
                <a:schemeClr val="bg1"/>
              </a:solidFill>
            </a:rPr>
            <a:t> роста сырьевых доходов</a:t>
          </a:r>
        </a:p>
      </dgm:t>
    </dgm:pt>
    <dgm:pt modelId="{5FE4F4D8-9638-9741-847C-FDDFB84B235D}" type="parTrans" cxnId="{BA3DC202-3E49-4C4E-9D8D-CF7135F091AC}">
      <dgm:prSet/>
      <dgm:spPr/>
      <dgm:t>
        <a:bodyPr/>
        <a:lstStyle/>
        <a:p>
          <a:endParaRPr lang="ru-RU"/>
        </a:p>
      </dgm:t>
    </dgm:pt>
    <dgm:pt modelId="{AD6690BC-D796-0F40-A9E7-F132A5FA020F}" type="sibTrans" cxnId="{BA3DC202-3E49-4C4E-9D8D-CF7135F091AC}">
      <dgm:prSet/>
      <dgm:spPr/>
      <dgm:t>
        <a:bodyPr/>
        <a:lstStyle/>
        <a:p>
          <a:endParaRPr lang="ru-RU"/>
        </a:p>
      </dgm:t>
    </dgm:pt>
    <dgm:pt modelId="{7167F791-8D5D-F045-8BCE-2A7CD751F054}" type="pres">
      <dgm:prSet presAssocID="{B816BC51-CE0B-8440-A115-E2DB1CE6B179}" presName="outerComposite" presStyleCnt="0">
        <dgm:presLayoutVars>
          <dgm:chMax val="5"/>
          <dgm:dir/>
          <dgm:resizeHandles val="exact"/>
        </dgm:presLayoutVars>
      </dgm:prSet>
      <dgm:spPr/>
    </dgm:pt>
    <dgm:pt modelId="{783442E1-50D0-A34C-A0E2-B7EC91469D61}" type="pres">
      <dgm:prSet presAssocID="{B816BC51-CE0B-8440-A115-E2DB1CE6B179}" presName="dummyMaxCanvas" presStyleCnt="0">
        <dgm:presLayoutVars/>
      </dgm:prSet>
      <dgm:spPr/>
    </dgm:pt>
    <dgm:pt modelId="{252D48CB-3BC9-784C-AAAB-B3B21559E373}" type="pres">
      <dgm:prSet presAssocID="{B816BC51-CE0B-8440-A115-E2DB1CE6B179}" presName="ThreeNodes_1" presStyleLbl="node1" presStyleIdx="0" presStyleCnt="3">
        <dgm:presLayoutVars>
          <dgm:bulletEnabled val="1"/>
        </dgm:presLayoutVars>
      </dgm:prSet>
      <dgm:spPr/>
    </dgm:pt>
    <dgm:pt modelId="{8356E7D1-CFA3-2A43-A1A8-80318873428C}" type="pres">
      <dgm:prSet presAssocID="{B816BC51-CE0B-8440-A115-E2DB1CE6B179}" presName="ThreeNodes_2" presStyleLbl="node1" presStyleIdx="1" presStyleCnt="3">
        <dgm:presLayoutVars>
          <dgm:bulletEnabled val="1"/>
        </dgm:presLayoutVars>
      </dgm:prSet>
      <dgm:spPr/>
    </dgm:pt>
    <dgm:pt modelId="{CDC27C0A-E9F4-6B47-9FE2-B2F5199870A4}" type="pres">
      <dgm:prSet presAssocID="{B816BC51-CE0B-8440-A115-E2DB1CE6B179}" presName="ThreeNodes_3" presStyleLbl="node1" presStyleIdx="2" presStyleCnt="3">
        <dgm:presLayoutVars>
          <dgm:bulletEnabled val="1"/>
        </dgm:presLayoutVars>
      </dgm:prSet>
      <dgm:spPr/>
    </dgm:pt>
    <dgm:pt modelId="{18F4E734-CC9D-8140-8603-246B4B5D962C}" type="pres">
      <dgm:prSet presAssocID="{B816BC51-CE0B-8440-A115-E2DB1CE6B179}" presName="ThreeConn_1-2" presStyleLbl="fgAccFollowNode1" presStyleIdx="0" presStyleCnt="2">
        <dgm:presLayoutVars>
          <dgm:bulletEnabled val="1"/>
        </dgm:presLayoutVars>
      </dgm:prSet>
      <dgm:spPr/>
    </dgm:pt>
    <dgm:pt modelId="{DE0D78F0-5115-ED44-A3CC-F1F0E2D87EAF}" type="pres">
      <dgm:prSet presAssocID="{B816BC51-CE0B-8440-A115-E2DB1CE6B179}" presName="ThreeConn_2-3" presStyleLbl="fgAccFollowNode1" presStyleIdx="1" presStyleCnt="2">
        <dgm:presLayoutVars>
          <dgm:bulletEnabled val="1"/>
        </dgm:presLayoutVars>
      </dgm:prSet>
      <dgm:spPr/>
    </dgm:pt>
    <dgm:pt modelId="{52E99060-9D2C-ED41-A2D4-1A8669AB6078}" type="pres">
      <dgm:prSet presAssocID="{B816BC51-CE0B-8440-A115-E2DB1CE6B179}" presName="ThreeNodes_1_text" presStyleLbl="node1" presStyleIdx="2" presStyleCnt="3">
        <dgm:presLayoutVars>
          <dgm:bulletEnabled val="1"/>
        </dgm:presLayoutVars>
      </dgm:prSet>
      <dgm:spPr/>
    </dgm:pt>
    <dgm:pt modelId="{46AE8C66-3573-2444-B3F7-D7FBEB5119AF}" type="pres">
      <dgm:prSet presAssocID="{B816BC51-CE0B-8440-A115-E2DB1CE6B179}" presName="ThreeNodes_2_text" presStyleLbl="node1" presStyleIdx="2" presStyleCnt="3">
        <dgm:presLayoutVars>
          <dgm:bulletEnabled val="1"/>
        </dgm:presLayoutVars>
      </dgm:prSet>
      <dgm:spPr/>
    </dgm:pt>
    <dgm:pt modelId="{26C8FF8F-9718-ED43-8CD6-C2B82F59FF28}" type="pres">
      <dgm:prSet presAssocID="{B816BC51-CE0B-8440-A115-E2DB1CE6B179}" presName="ThreeNodes_3_text" presStyleLbl="node1" presStyleIdx="2" presStyleCnt="3">
        <dgm:presLayoutVars>
          <dgm:bulletEnabled val="1"/>
        </dgm:presLayoutVars>
      </dgm:prSet>
      <dgm:spPr/>
    </dgm:pt>
  </dgm:ptLst>
  <dgm:cxnLst>
    <dgm:cxn modelId="{BA3DC202-3E49-4C4E-9D8D-CF7135F091AC}" srcId="{B816BC51-CE0B-8440-A115-E2DB1CE6B179}" destId="{51846ED7-00C7-A747-8AAC-8E7DF37BCB8F}" srcOrd="2" destOrd="0" parTransId="{5FE4F4D8-9638-9741-847C-FDDFB84B235D}" sibTransId="{AD6690BC-D796-0F40-A9E7-F132A5FA020F}"/>
    <dgm:cxn modelId="{661AB516-6063-624A-A078-0228F5DA72BD}" type="presOf" srcId="{3AD60B5E-C6F3-1045-81E3-544C9C29CBBE}" destId="{46AE8C66-3573-2444-B3F7-D7FBEB5119AF}" srcOrd="1" destOrd="0" presId="urn:microsoft.com/office/officeart/2005/8/layout/vProcess5"/>
    <dgm:cxn modelId="{3D53FE1C-3DAE-994A-A6F2-0A72853E6383}" type="presOf" srcId="{56DD3B54-19E8-FE42-88A4-5A1279AFE430}" destId="{DE0D78F0-5115-ED44-A3CC-F1F0E2D87EAF}" srcOrd="0" destOrd="0" presId="urn:microsoft.com/office/officeart/2005/8/layout/vProcess5"/>
    <dgm:cxn modelId="{00D3C35C-3AFB-F44A-95F0-40DE9312C839}" srcId="{B816BC51-CE0B-8440-A115-E2DB1CE6B179}" destId="{62A33A8B-B093-DC43-8132-44712CD58D03}" srcOrd="0" destOrd="0" parTransId="{C64563BC-AC7F-A644-BB69-87E34574B607}" sibTransId="{0029E4A9-7BFD-D741-B1B8-0797B7262FF2}"/>
    <dgm:cxn modelId="{FF907A66-067B-6B4E-A2A7-4818B268E6D8}" type="presOf" srcId="{3AD60B5E-C6F3-1045-81E3-544C9C29CBBE}" destId="{8356E7D1-CFA3-2A43-A1A8-80318873428C}" srcOrd="0" destOrd="0" presId="urn:microsoft.com/office/officeart/2005/8/layout/vProcess5"/>
    <dgm:cxn modelId="{8422A96B-9A66-BA4F-B06C-01F738D3C72F}" type="presOf" srcId="{0029E4A9-7BFD-D741-B1B8-0797B7262FF2}" destId="{18F4E734-CC9D-8140-8603-246B4B5D962C}" srcOrd="0" destOrd="0" presId="urn:microsoft.com/office/officeart/2005/8/layout/vProcess5"/>
    <dgm:cxn modelId="{8F092C82-4610-C149-A3D9-558C7577F2B9}" srcId="{B816BC51-CE0B-8440-A115-E2DB1CE6B179}" destId="{3AD60B5E-C6F3-1045-81E3-544C9C29CBBE}" srcOrd="1" destOrd="0" parTransId="{F8ACB89E-204C-C241-820C-A4830D766255}" sibTransId="{56DD3B54-19E8-FE42-88A4-5A1279AFE430}"/>
    <dgm:cxn modelId="{284A768E-F5A8-6F4E-A9DB-40E6A7066211}" type="presOf" srcId="{62A33A8B-B093-DC43-8132-44712CD58D03}" destId="{52E99060-9D2C-ED41-A2D4-1A8669AB6078}" srcOrd="1" destOrd="0" presId="urn:microsoft.com/office/officeart/2005/8/layout/vProcess5"/>
    <dgm:cxn modelId="{E98ADCB2-6F47-C048-A5A2-2B0530BB1E5D}" type="presOf" srcId="{B816BC51-CE0B-8440-A115-E2DB1CE6B179}" destId="{7167F791-8D5D-F045-8BCE-2A7CD751F054}" srcOrd="0" destOrd="0" presId="urn:microsoft.com/office/officeart/2005/8/layout/vProcess5"/>
    <dgm:cxn modelId="{1ACD64B5-2419-1E46-AA30-AAC33585E5DA}" type="presOf" srcId="{62A33A8B-B093-DC43-8132-44712CD58D03}" destId="{252D48CB-3BC9-784C-AAAB-B3B21559E373}" srcOrd="0" destOrd="0" presId="urn:microsoft.com/office/officeart/2005/8/layout/vProcess5"/>
    <dgm:cxn modelId="{4ECC11BD-7C94-BD40-A2FD-BAF13BBF9406}" type="presOf" srcId="{51846ED7-00C7-A747-8AAC-8E7DF37BCB8F}" destId="{26C8FF8F-9718-ED43-8CD6-C2B82F59FF28}" srcOrd="1" destOrd="0" presId="urn:microsoft.com/office/officeart/2005/8/layout/vProcess5"/>
    <dgm:cxn modelId="{B81BD3CD-6D70-6049-9953-CF90E5F3D390}" type="presOf" srcId="{51846ED7-00C7-A747-8AAC-8E7DF37BCB8F}" destId="{CDC27C0A-E9F4-6B47-9FE2-B2F5199870A4}" srcOrd="0" destOrd="0" presId="urn:microsoft.com/office/officeart/2005/8/layout/vProcess5"/>
    <dgm:cxn modelId="{F1D3B9FF-CDB1-9746-9B07-B886BF7D6B26}" type="presParOf" srcId="{7167F791-8D5D-F045-8BCE-2A7CD751F054}" destId="{783442E1-50D0-A34C-A0E2-B7EC91469D61}" srcOrd="0" destOrd="0" presId="urn:microsoft.com/office/officeart/2005/8/layout/vProcess5"/>
    <dgm:cxn modelId="{66D37A8A-B7FB-6342-99A3-D66EDFD7FAB3}" type="presParOf" srcId="{7167F791-8D5D-F045-8BCE-2A7CD751F054}" destId="{252D48CB-3BC9-784C-AAAB-B3B21559E373}" srcOrd="1" destOrd="0" presId="urn:microsoft.com/office/officeart/2005/8/layout/vProcess5"/>
    <dgm:cxn modelId="{98DC60EE-2B6A-9A44-8170-FD36B45CD223}" type="presParOf" srcId="{7167F791-8D5D-F045-8BCE-2A7CD751F054}" destId="{8356E7D1-CFA3-2A43-A1A8-80318873428C}" srcOrd="2" destOrd="0" presId="urn:microsoft.com/office/officeart/2005/8/layout/vProcess5"/>
    <dgm:cxn modelId="{08916C46-6D4E-2F44-96C3-5F0DEC131FAE}" type="presParOf" srcId="{7167F791-8D5D-F045-8BCE-2A7CD751F054}" destId="{CDC27C0A-E9F4-6B47-9FE2-B2F5199870A4}" srcOrd="3" destOrd="0" presId="urn:microsoft.com/office/officeart/2005/8/layout/vProcess5"/>
    <dgm:cxn modelId="{7578A21D-1113-844C-B1C3-8F8D776119A9}" type="presParOf" srcId="{7167F791-8D5D-F045-8BCE-2A7CD751F054}" destId="{18F4E734-CC9D-8140-8603-246B4B5D962C}" srcOrd="4" destOrd="0" presId="urn:microsoft.com/office/officeart/2005/8/layout/vProcess5"/>
    <dgm:cxn modelId="{4DF90351-8842-BE4C-A894-FE692821803A}" type="presParOf" srcId="{7167F791-8D5D-F045-8BCE-2A7CD751F054}" destId="{DE0D78F0-5115-ED44-A3CC-F1F0E2D87EAF}" srcOrd="5" destOrd="0" presId="urn:microsoft.com/office/officeart/2005/8/layout/vProcess5"/>
    <dgm:cxn modelId="{7FC1A854-4BA3-CE45-96E5-E8833EBD9329}" type="presParOf" srcId="{7167F791-8D5D-F045-8BCE-2A7CD751F054}" destId="{52E99060-9D2C-ED41-A2D4-1A8669AB6078}" srcOrd="6" destOrd="0" presId="urn:microsoft.com/office/officeart/2005/8/layout/vProcess5"/>
    <dgm:cxn modelId="{5B7F0A0E-B7AF-B044-866D-FAE7CA59645B}" type="presParOf" srcId="{7167F791-8D5D-F045-8BCE-2A7CD751F054}" destId="{46AE8C66-3573-2444-B3F7-D7FBEB5119AF}" srcOrd="7" destOrd="0" presId="urn:microsoft.com/office/officeart/2005/8/layout/vProcess5"/>
    <dgm:cxn modelId="{75098786-57ED-EF4E-BEDC-1A3B773C0050}" type="presParOf" srcId="{7167F791-8D5D-F045-8BCE-2A7CD751F054}" destId="{26C8FF8F-9718-ED43-8CD6-C2B82F59FF2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A0ACD-6F92-47A4-BC9B-24E5F42DE415}">
      <dsp:nvSpPr>
        <dsp:cNvPr id="0" name=""/>
        <dsp:cNvSpPr/>
      </dsp:nvSpPr>
      <dsp:spPr>
        <a:xfrm rot="5400000">
          <a:off x="3279909" y="1081006"/>
          <a:ext cx="956056" cy="108843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65E58B-5EF4-42BA-A6BA-9DF6C0B2F314}">
      <dsp:nvSpPr>
        <dsp:cNvPr id="0" name=""/>
        <dsp:cNvSpPr/>
      </dsp:nvSpPr>
      <dsp:spPr>
        <a:xfrm>
          <a:off x="3026612" y="21198"/>
          <a:ext cx="1609437" cy="112655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mbria" panose="02040503050406030204" pitchFamily="18" charset="0"/>
            </a:rPr>
            <a:t>I</a:t>
          </a:r>
          <a:r>
            <a:rPr lang="ru-RU" sz="2900" kern="1200" dirty="0">
              <a:latin typeface="Cambria" panose="02040503050406030204" pitchFamily="18" charset="0"/>
            </a:rPr>
            <a:t> часть</a:t>
          </a:r>
        </a:p>
      </dsp:txBody>
      <dsp:txXfrm>
        <a:off x="3081616" y="76202"/>
        <a:ext cx="1499429" cy="1016545"/>
      </dsp:txXfrm>
    </dsp:sp>
    <dsp:sp modelId="{0F893CEF-B264-45A5-8CAC-82B7F4C7483D}">
      <dsp:nvSpPr>
        <dsp:cNvPr id="0" name=""/>
        <dsp:cNvSpPr/>
      </dsp:nvSpPr>
      <dsp:spPr>
        <a:xfrm>
          <a:off x="4636049" y="128640"/>
          <a:ext cx="1170551" cy="910530"/>
        </a:xfrm>
        <a:prstGeom prst="rect">
          <a:avLst/>
        </a:prstGeom>
        <a:noFill/>
        <a:ln>
          <a:noFill/>
        </a:ln>
        <a:effectLst/>
      </dsp:spPr>
      <dsp:style>
        <a:lnRef idx="0">
          <a:scrgbClr r="0" g="0" b="0"/>
        </a:lnRef>
        <a:fillRef idx="0">
          <a:scrgbClr r="0" g="0" b="0"/>
        </a:fillRef>
        <a:effectRef idx="0">
          <a:scrgbClr r="0" g="0" b="0"/>
        </a:effectRef>
        <a:fontRef idx="minor"/>
      </dsp:style>
    </dsp:sp>
    <dsp:sp modelId="{89CD4513-1EF4-4AB7-9E3A-FEE2DF83E541}">
      <dsp:nvSpPr>
        <dsp:cNvPr id="0" name=""/>
        <dsp:cNvSpPr/>
      </dsp:nvSpPr>
      <dsp:spPr>
        <a:xfrm rot="5400000">
          <a:off x="4614304" y="2346497"/>
          <a:ext cx="956056" cy="1088437"/>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114DE9-60EC-4FE7-9D4A-8FC990F429E9}">
      <dsp:nvSpPr>
        <dsp:cNvPr id="0" name=""/>
        <dsp:cNvSpPr/>
      </dsp:nvSpPr>
      <dsp:spPr>
        <a:xfrm>
          <a:off x="4361006" y="1286689"/>
          <a:ext cx="1609437" cy="112655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mbria" panose="02040503050406030204" pitchFamily="18" charset="0"/>
            </a:rPr>
            <a:t>II</a:t>
          </a:r>
          <a:r>
            <a:rPr lang="ru-RU" sz="2900" kern="1200" dirty="0">
              <a:latin typeface="Cambria" panose="02040503050406030204" pitchFamily="18" charset="0"/>
            </a:rPr>
            <a:t> часть</a:t>
          </a:r>
        </a:p>
      </dsp:txBody>
      <dsp:txXfrm>
        <a:off x="4416010" y="1341693"/>
        <a:ext cx="1499429" cy="1016545"/>
      </dsp:txXfrm>
    </dsp:sp>
    <dsp:sp modelId="{4D6FEC30-9066-4362-AD02-B507083116F0}">
      <dsp:nvSpPr>
        <dsp:cNvPr id="0" name=""/>
        <dsp:cNvSpPr/>
      </dsp:nvSpPr>
      <dsp:spPr>
        <a:xfrm>
          <a:off x="5970444" y="1394132"/>
          <a:ext cx="1170551" cy="910530"/>
        </a:xfrm>
        <a:prstGeom prst="rect">
          <a:avLst/>
        </a:prstGeom>
        <a:noFill/>
        <a:ln>
          <a:noFill/>
        </a:ln>
        <a:effectLst/>
      </dsp:spPr>
      <dsp:style>
        <a:lnRef idx="0">
          <a:scrgbClr r="0" g="0" b="0"/>
        </a:lnRef>
        <a:fillRef idx="0">
          <a:scrgbClr r="0" g="0" b="0"/>
        </a:fillRef>
        <a:effectRef idx="0">
          <a:scrgbClr r="0" g="0" b="0"/>
        </a:effectRef>
        <a:fontRef idx="minor"/>
      </dsp:style>
    </dsp:sp>
    <dsp:sp modelId="{21F62C35-930F-4B59-A13E-271A7A01DFB7}">
      <dsp:nvSpPr>
        <dsp:cNvPr id="0" name=""/>
        <dsp:cNvSpPr/>
      </dsp:nvSpPr>
      <dsp:spPr>
        <a:xfrm>
          <a:off x="5695401" y="2552181"/>
          <a:ext cx="1609437" cy="112655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mbria" panose="02040503050406030204" pitchFamily="18" charset="0"/>
            </a:rPr>
            <a:t>III</a:t>
          </a:r>
          <a:r>
            <a:rPr lang="ru-RU" sz="2900" kern="1200" dirty="0">
              <a:latin typeface="Cambria" panose="02040503050406030204" pitchFamily="18" charset="0"/>
            </a:rPr>
            <a:t> часть</a:t>
          </a:r>
        </a:p>
      </dsp:txBody>
      <dsp:txXfrm>
        <a:off x="5750405" y="2607185"/>
        <a:ext cx="1499429" cy="10165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FF7A1-2D26-4096-B023-118C85A4A7FA}">
      <dsp:nvSpPr>
        <dsp:cNvPr id="0" name=""/>
        <dsp:cNvSpPr/>
      </dsp:nvSpPr>
      <dsp:spPr>
        <a:xfrm>
          <a:off x="4518870" y="615920"/>
          <a:ext cx="4883531" cy="4883531"/>
        </a:xfrm>
        <a:prstGeom prst="blockArc">
          <a:avLst>
            <a:gd name="adj1" fmla="val 13114286"/>
            <a:gd name="adj2" fmla="val 16200000"/>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6DD863-1692-41B8-B5EA-2E33C8A70E3F}">
      <dsp:nvSpPr>
        <dsp:cNvPr id="0" name=""/>
        <dsp:cNvSpPr/>
      </dsp:nvSpPr>
      <dsp:spPr>
        <a:xfrm>
          <a:off x="4518870" y="615920"/>
          <a:ext cx="4883531" cy="4883531"/>
        </a:xfrm>
        <a:prstGeom prst="blockArc">
          <a:avLst>
            <a:gd name="adj1" fmla="val 10028571"/>
            <a:gd name="adj2" fmla="val 13114286"/>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C66992-414B-4987-9574-162E1B54D3DB}">
      <dsp:nvSpPr>
        <dsp:cNvPr id="0" name=""/>
        <dsp:cNvSpPr/>
      </dsp:nvSpPr>
      <dsp:spPr>
        <a:xfrm>
          <a:off x="4518870" y="615920"/>
          <a:ext cx="4883531" cy="4883531"/>
        </a:xfrm>
        <a:prstGeom prst="blockArc">
          <a:avLst>
            <a:gd name="adj1" fmla="val 6942857"/>
            <a:gd name="adj2" fmla="val 10028571"/>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BDC8B6-B552-41F4-A303-C9C0D4150312}">
      <dsp:nvSpPr>
        <dsp:cNvPr id="0" name=""/>
        <dsp:cNvSpPr/>
      </dsp:nvSpPr>
      <dsp:spPr>
        <a:xfrm>
          <a:off x="4518870" y="615920"/>
          <a:ext cx="4883531" cy="4883531"/>
        </a:xfrm>
        <a:prstGeom prst="blockArc">
          <a:avLst>
            <a:gd name="adj1" fmla="val 3857143"/>
            <a:gd name="adj2" fmla="val 6942857"/>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C02399-FDC9-4C13-BD7A-3FAC0FA0093E}">
      <dsp:nvSpPr>
        <dsp:cNvPr id="0" name=""/>
        <dsp:cNvSpPr/>
      </dsp:nvSpPr>
      <dsp:spPr>
        <a:xfrm>
          <a:off x="4518870" y="615920"/>
          <a:ext cx="4883531" cy="4883531"/>
        </a:xfrm>
        <a:prstGeom prst="blockArc">
          <a:avLst>
            <a:gd name="adj1" fmla="val 771429"/>
            <a:gd name="adj2" fmla="val 3857143"/>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8C18DB-1F0C-441D-AC8E-7487333B2E94}">
      <dsp:nvSpPr>
        <dsp:cNvPr id="0" name=""/>
        <dsp:cNvSpPr/>
      </dsp:nvSpPr>
      <dsp:spPr>
        <a:xfrm>
          <a:off x="4513989" y="637778"/>
          <a:ext cx="4883531" cy="4883531"/>
        </a:xfrm>
        <a:prstGeom prst="blockArc">
          <a:avLst>
            <a:gd name="adj1" fmla="val 19296975"/>
            <a:gd name="adj2" fmla="val 739268"/>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90C7B3-EAF6-4B44-973E-662AC0F14B99}">
      <dsp:nvSpPr>
        <dsp:cNvPr id="0" name=""/>
        <dsp:cNvSpPr/>
      </dsp:nvSpPr>
      <dsp:spPr>
        <a:xfrm>
          <a:off x="4496801" y="615818"/>
          <a:ext cx="4883531" cy="4883531"/>
        </a:xfrm>
        <a:prstGeom prst="blockArc">
          <a:avLst>
            <a:gd name="adj1" fmla="val 16231691"/>
            <a:gd name="adj2" fmla="val 19337019"/>
            <a:gd name="adj3" fmla="val 390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0443F8-AF97-48F0-9AF6-99995E6CE633}">
      <dsp:nvSpPr>
        <dsp:cNvPr id="0" name=""/>
        <dsp:cNvSpPr/>
      </dsp:nvSpPr>
      <dsp:spPr>
        <a:xfrm>
          <a:off x="5859626" y="2006086"/>
          <a:ext cx="2202019" cy="2103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ru-RU" sz="2000" kern="1200" dirty="0"/>
            <a:t>Новое просвещение</a:t>
          </a:r>
        </a:p>
      </dsp:txBody>
      <dsp:txXfrm>
        <a:off x="6182104" y="2314092"/>
        <a:ext cx="1557063" cy="1487187"/>
      </dsp:txXfrm>
    </dsp:sp>
    <dsp:sp modelId="{1AA517C2-69DD-4A20-9C30-54A49651F1EF}">
      <dsp:nvSpPr>
        <dsp:cNvPr id="0" name=""/>
        <dsp:cNvSpPr/>
      </dsp:nvSpPr>
      <dsp:spPr>
        <a:xfrm>
          <a:off x="6298050" y="1040"/>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t>Человек и природа</a:t>
          </a:r>
        </a:p>
      </dsp:txBody>
      <dsp:txXfrm>
        <a:off x="6492117" y="195107"/>
        <a:ext cx="937037" cy="937037"/>
      </dsp:txXfrm>
    </dsp:sp>
    <dsp:sp modelId="{26CC29EB-7FCB-4B17-8A30-569B65E597A0}">
      <dsp:nvSpPr>
        <dsp:cNvPr id="0" name=""/>
        <dsp:cNvSpPr/>
      </dsp:nvSpPr>
      <dsp:spPr>
        <a:xfrm>
          <a:off x="8044908" y="839757"/>
          <a:ext cx="1574953" cy="15065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kern="1200" dirty="0"/>
            <a:t>Кратковременная и долговременная перспективы</a:t>
          </a:r>
        </a:p>
      </dsp:txBody>
      <dsp:txXfrm>
        <a:off x="8275555" y="1060380"/>
        <a:ext cx="1113659" cy="1065262"/>
      </dsp:txXfrm>
    </dsp:sp>
    <dsp:sp modelId="{E4855169-EC56-465D-8A84-A35B7F23CC2E}">
      <dsp:nvSpPr>
        <dsp:cNvPr id="0" name=""/>
        <dsp:cNvSpPr/>
      </dsp:nvSpPr>
      <dsp:spPr>
        <a:xfrm>
          <a:off x="8632086" y="2927828"/>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t>Скорость и стабильность</a:t>
          </a:r>
        </a:p>
      </dsp:txBody>
      <dsp:txXfrm>
        <a:off x="8826153" y="3121895"/>
        <a:ext cx="937037" cy="937037"/>
      </dsp:txXfrm>
    </dsp:sp>
    <dsp:sp modelId="{AED53F7B-D1E9-401E-9173-761EBC92D011}">
      <dsp:nvSpPr>
        <dsp:cNvPr id="0" name=""/>
        <dsp:cNvSpPr/>
      </dsp:nvSpPr>
      <dsp:spPr>
        <a:xfrm>
          <a:off x="7336794" y="4552073"/>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ru-RU" sz="1500" kern="1200" dirty="0"/>
            <a:t>Индивидуальное и коллективное</a:t>
          </a:r>
        </a:p>
      </dsp:txBody>
      <dsp:txXfrm>
        <a:off x="7530861" y="4746140"/>
        <a:ext cx="937037" cy="937037"/>
      </dsp:txXfrm>
    </dsp:sp>
    <dsp:sp modelId="{20B1E80F-88CE-46C7-916A-2585B66A6A0E}">
      <dsp:nvSpPr>
        <dsp:cNvPr id="0" name=""/>
        <dsp:cNvSpPr/>
      </dsp:nvSpPr>
      <dsp:spPr>
        <a:xfrm>
          <a:off x="5259306" y="4552073"/>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t>Женщины и мужчины</a:t>
          </a:r>
        </a:p>
      </dsp:txBody>
      <dsp:txXfrm>
        <a:off x="5453373" y="4746140"/>
        <a:ext cx="937037" cy="937037"/>
      </dsp:txXfrm>
    </dsp:sp>
    <dsp:sp modelId="{7E273ECF-A119-48CA-AD61-580D0F2D00CA}">
      <dsp:nvSpPr>
        <dsp:cNvPr id="0" name=""/>
        <dsp:cNvSpPr/>
      </dsp:nvSpPr>
      <dsp:spPr>
        <a:xfrm>
          <a:off x="3964014" y="2927828"/>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t>Равенство и вознаграждение</a:t>
          </a:r>
        </a:p>
      </dsp:txBody>
      <dsp:txXfrm>
        <a:off x="4158081" y="3121895"/>
        <a:ext cx="937037" cy="937037"/>
      </dsp:txXfrm>
    </dsp:sp>
    <dsp:sp modelId="{B8782B43-DBCD-4CC0-898E-8016C75DA788}">
      <dsp:nvSpPr>
        <dsp:cNvPr id="0" name=""/>
        <dsp:cNvSpPr/>
      </dsp:nvSpPr>
      <dsp:spPr>
        <a:xfrm>
          <a:off x="4426299" y="902428"/>
          <a:ext cx="1325171" cy="13251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ru-RU" sz="1600" kern="1200" dirty="0"/>
            <a:t>Государство и религия</a:t>
          </a:r>
        </a:p>
      </dsp:txBody>
      <dsp:txXfrm>
        <a:off x="4620366" y="1096495"/>
        <a:ext cx="937037" cy="937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81F87-930D-4AFA-8E4D-CC55B1F28E05}">
      <dsp:nvSpPr>
        <dsp:cNvPr id="0" name=""/>
        <dsp:cNvSpPr/>
      </dsp:nvSpPr>
      <dsp:spPr>
        <a:xfrm>
          <a:off x="2552625" y="2709333"/>
          <a:ext cx="675382" cy="1930400"/>
        </a:xfrm>
        <a:custGeom>
          <a:avLst/>
          <a:gdLst/>
          <a:ahLst/>
          <a:cxnLst/>
          <a:rect l="0" t="0" r="0" b="0"/>
          <a:pathLst>
            <a:path>
              <a:moveTo>
                <a:pt x="0" y="0"/>
              </a:moveTo>
              <a:lnTo>
                <a:pt x="337691" y="0"/>
              </a:lnTo>
              <a:lnTo>
                <a:pt x="337691" y="1930400"/>
              </a:lnTo>
              <a:lnTo>
                <a:pt x="675382" y="1930400"/>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ru-RU" sz="700" kern="1200"/>
        </a:p>
      </dsp:txBody>
      <dsp:txXfrm>
        <a:off x="2839188" y="3623405"/>
        <a:ext cx="102256" cy="102256"/>
      </dsp:txXfrm>
    </dsp:sp>
    <dsp:sp modelId="{FBD9C0AA-4614-4CD6-B1F7-8AC4F1B3A9FA}">
      <dsp:nvSpPr>
        <dsp:cNvPr id="0" name=""/>
        <dsp:cNvSpPr/>
      </dsp:nvSpPr>
      <dsp:spPr>
        <a:xfrm>
          <a:off x="2552625" y="2709333"/>
          <a:ext cx="675382" cy="643466"/>
        </a:xfrm>
        <a:custGeom>
          <a:avLst/>
          <a:gdLst/>
          <a:ahLst/>
          <a:cxnLst/>
          <a:rect l="0" t="0" r="0" b="0"/>
          <a:pathLst>
            <a:path>
              <a:moveTo>
                <a:pt x="0" y="0"/>
              </a:moveTo>
              <a:lnTo>
                <a:pt x="337691" y="0"/>
              </a:lnTo>
              <a:lnTo>
                <a:pt x="337691" y="643466"/>
              </a:lnTo>
              <a:lnTo>
                <a:pt x="675382" y="643466"/>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866995" y="3007745"/>
        <a:ext cx="46642" cy="46642"/>
      </dsp:txXfrm>
    </dsp:sp>
    <dsp:sp modelId="{FC6FAB6F-7B8C-4A26-895A-D56FB3A589D9}">
      <dsp:nvSpPr>
        <dsp:cNvPr id="0" name=""/>
        <dsp:cNvSpPr/>
      </dsp:nvSpPr>
      <dsp:spPr>
        <a:xfrm>
          <a:off x="2552625" y="2065866"/>
          <a:ext cx="675382" cy="643466"/>
        </a:xfrm>
        <a:custGeom>
          <a:avLst/>
          <a:gdLst/>
          <a:ahLst/>
          <a:cxnLst/>
          <a:rect l="0" t="0" r="0" b="0"/>
          <a:pathLst>
            <a:path>
              <a:moveTo>
                <a:pt x="0" y="643466"/>
              </a:moveTo>
              <a:lnTo>
                <a:pt x="337691" y="643466"/>
              </a:lnTo>
              <a:lnTo>
                <a:pt x="337691" y="0"/>
              </a:lnTo>
              <a:lnTo>
                <a:pt x="675382" y="0"/>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ru-RU" sz="500" kern="1200"/>
        </a:p>
      </dsp:txBody>
      <dsp:txXfrm>
        <a:off x="2866995" y="2364279"/>
        <a:ext cx="46642" cy="46642"/>
      </dsp:txXfrm>
    </dsp:sp>
    <dsp:sp modelId="{4ADB6736-161E-4ECD-9E3A-DA3893288640}">
      <dsp:nvSpPr>
        <dsp:cNvPr id="0" name=""/>
        <dsp:cNvSpPr/>
      </dsp:nvSpPr>
      <dsp:spPr>
        <a:xfrm>
          <a:off x="2552625" y="778933"/>
          <a:ext cx="675382" cy="1930400"/>
        </a:xfrm>
        <a:custGeom>
          <a:avLst/>
          <a:gdLst/>
          <a:ahLst/>
          <a:cxnLst/>
          <a:rect l="0" t="0" r="0" b="0"/>
          <a:pathLst>
            <a:path>
              <a:moveTo>
                <a:pt x="0" y="1930400"/>
              </a:moveTo>
              <a:lnTo>
                <a:pt x="337691" y="1930400"/>
              </a:lnTo>
              <a:lnTo>
                <a:pt x="337691" y="0"/>
              </a:lnTo>
              <a:lnTo>
                <a:pt x="675382" y="0"/>
              </a:lnTo>
            </a:path>
          </a:pathLst>
        </a:custGeom>
        <a:noFill/>
        <a:ln w="12700" cap="flat" cmpd="sng" algn="ctr">
          <a:solidFill>
            <a:schemeClr val="accent1">
              <a:shade val="60000"/>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ru-RU" sz="700" kern="1200"/>
        </a:p>
      </dsp:txBody>
      <dsp:txXfrm>
        <a:off x="2839188" y="1693005"/>
        <a:ext cx="102256" cy="102256"/>
      </dsp:txXfrm>
    </dsp:sp>
    <dsp:sp modelId="{7E5DA729-8772-4857-B630-7B2734435566}">
      <dsp:nvSpPr>
        <dsp:cNvPr id="0" name=""/>
        <dsp:cNvSpPr/>
      </dsp:nvSpPr>
      <dsp:spPr>
        <a:xfrm rot="16200000">
          <a:off x="-671481" y="2194560"/>
          <a:ext cx="5418667" cy="102954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ru-RU" sz="4000" kern="1200" dirty="0"/>
            <a:t>Альтернативные модели</a:t>
          </a:r>
        </a:p>
      </dsp:txBody>
      <dsp:txXfrm>
        <a:off x="-671481" y="2194560"/>
        <a:ext cx="5418667" cy="1029546"/>
      </dsp:txXfrm>
    </dsp:sp>
    <dsp:sp modelId="{421A2827-49EF-4BEF-9030-4CC25FFCC46B}">
      <dsp:nvSpPr>
        <dsp:cNvPr id="0" name=""/>
        <dsp:cNvSpPr/>
      </dsp:nvSpPr>
      <dsp:spPr>
        <a:xfrm>
          <a:off x="3228008" y="264160"/>
          <a:ext cx="3376913" cy="102954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«Третья Промышленная Революция» Джереми Рифкина</a:t>
          </a:r>
        </a:p>
      </dsp:txBody>
      <dsp:txXfrm>
        <a:off x="3228008" y="264160"/>
        <a:ext cx="3376913" cy="1029546"/>
      </dsp:txXfrm>
    </dsp:sp>
    <dsp:sp modelId="{F7BEBA4F-ED87-4D40-B0A9-820D3B5CE49E}">
      <dsp:nvSpPr>
        <dsp:cNvPr id="0" name=""/>
        <dsp:cNvSpPr/>
      </dsp:nvSpPr>
      <dsp:spPr>
        <a:xfrm>
          <a:off x="3228008" y="1551093"/>
          <a:ext cx="3376913" cy="102954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«Экономика всеобщего блага» Кристиана Фельбера</a:t>
          </a:r>
        </a:p>
      </dsp:txBody>
      <dsp:txXfrm>
        <a:off x="3228008" y="1551093"/>
        <a:ext cx="3376913" cy="1029546"/>
      </dsp:txXfrm>
    </dsp:sp>
    <dsp:sp modelId="{1F3A5386-5B73-45D6-B829-05CC3C9CAB64}">
      <dsp:nvSpPr>
        <dsp:cNvPr id="0" name=""/>
        <dsp:cNvSpPr/>
      </dsp:nvSpPr>
      <dsp:spPr>
        <a:xfrm>
          <a:off x="3228008" y="2838026"/>
          <a:ext cx="3376913" cy="102954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«Капитализм экологической возобновляемости» Джона Фуллертона </a:t>
          </a:r>
        </a:p>
      </dsp:txBody>
      <dsp:txXfrm>
        <a:off x="3228008" y="2838026"/>
        <a:ext cx="3376913" cy="1029546"/>
      </dsp:txXfrm>
    </dsp:sp>
    <dsp:sp modelId="{5A72FDF1-4E0E-4B22-A29F-53EA56E2BABC}">
      <dsp:nvSpPr>
        <dsp:cNvPr id="0" name=""/>
        <dsp:cNvSpPr/>
      </dsp:nvSpPr>
      <dsp:spPr>
        <a:xfrm>
          <a:off x="3228008" y="4124960"/>
          <a:ext cx="3376913" cy="102954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ru-RU" sz="2100" kern="1200" dirty="0"/>
            <a:t>«Голубая экономика» Гюнтера Паули</a:t>
          </a:r>
        </a:p>
      </dsp:txBody>
      <dsp:txXfrm>
        <a:off x="3228008" y="4124960"/>
        <a:ext cx="3376913" cy="1029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D48CB-3BC9-784C-AAAB-B3B21559E373}">
      <dsp:nvSpPr>
        <dsp:cNvPr id="0" name=""/>
        <dsp:cNvSpPr/>
      </dsp:nvSpPr>
      <dsp:spPr>
        <a:xfrm>
          <a:off x="0" y="0"/>
          <a:ext cx="4926770" cy="1526197"/>
        </a:xfrm>
        <a:prstGeom prst="roundRect">
          <a:avLst>
            <a:gd name="adj" fmla="val 10000"/>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ru-RU" sz="2200" kern="1200" dirty="0">
              <a:solidFill>
                <a:schemeClr val="bg1"/>
              </a:solidFill>
            </a:rPr>
            <a:t>Ограничение доходов, поступающих в результате экспорта сырья</a:t>
          </a:r>
        </a:p>
      </dsp:txBody>
      <dsp:txXfrm>
        <a:off x="44701" y="44701"/>
        <a:ext cx="3279883" cy="1436795"/>
      </dsp:txXfrm>
    </dsp:sp>
    <dsp:sp modelId="{8356E7D1-CFA3-2A43-A1A8-80318873428C}">
      <dsp:nvSpPr>
        <dsp:cNvPr id="0" name=""/>
        <dsp:cNvSpPr/>
      </dsp:nvSpPr>
      <dsp:spPr>
        <a:xfrm>
          <a:off x="434714" y="1780563"/>
          <a:ext cx="4926770" cy="1526197"/>
        </a:xfrm>
        <a:prstGeom prst="roundRect">
          <a:avLst>
            <a:gd name="adj" fmla="val 10000"/>
          </a:avLst>
        </a:prstGeom>
        <a:gradFill rotWithShape="0">
          <a:gsLst>
            <a:gs pos="0">
              <a:schemeClr val="accent1">
                <a:shade val="80000"/>
                <a:hueOff val="174641"/>
                <a:satOff val="-3128"/>
                <a:lumOff val="13293"/>
                <a:alphaOff val="0"/>
                <a:lumMod val="110000"/>
                <a:satMod val="105000"/>
                <a:tint val="67000"/>
              </a:schemeClr>
            </a:gs>
            <a:gs pos="50000">
              <a:schemeClr val="accent1">
                <a:shade val="80000"/>
                <a:hueOff val="174641"/>
                <a:satOff val="-3128"/>
                <a:lumOff val="13293"/>
                <a:alphaOff val="0"/>
                <a:lumMod val="105000"/>
                <a:satMod val="103000"/>
                <a:tint val="73000"/>
              </a:schemeClr>
            </a:gs>
            <a:gs pos="100000">
              <a:schemeClr val="accent1">
                <a:shade val="80000"/>
                <a:hueOff val="174641"/>
                <a:satOff val="-3128"/>
                <a:lumOff val="1329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r" defTabSz="977900">
            <a:lnSpc>
              <a:spcPct val="90000"/>
            </a:lnSpc>
            <a:spcBef>
              <a:spcPct val="0"/>
            </a:spcBef>
            <a:spcAft>
              <a:spcPct val="35000"/>
            </a:spcAft>
            <a:buNone/>
          </a:pPr>
          <a:r>
            <a:rPr lang="ru-RU" sz="2200" kern="1200" dirty="0">
              <a:solidFill>
                <a:schemeClr val="bg1"/>
              </a:solidFill>
            </a:rPr>
            <a:t>Активная поддержка </a:t>
          </a:r>
          <a:r>
            <a:rPr lang="ru-RU" sz="2200" kern="1200" dirty="0" err="1">
              <a:solidFill>
                <a:schemeClr val="bg1"/>
              </a:solidFill>
            </a:rPr>
            <a:t>несырьевых</a:t>
          </a:r>
          <a:r>
            <a:rPr lang="ru-RU" sz="2200" kern="1200" dirty="0">
              <a:solidFill>
                <a:schemeClr val="bg1"/>
              </a:solidFill>
            </a:rPr>
            <a:t> секторов</a:t>
          </a:r>
        </a:p>
      </dsp:txBody>
      <dsp:txXfrm>
        <a:off x="479415" y="1825264"/>
        <a:ext cx="3410624" cy="1436795"/>
      </dsp:txXfrm>
    </dsp:sp>
    <dsp:sp modelId="{CDC27C0A-E9F4-6B47-9FE2-B2F5199870A4}">
      <dsp:nvSpPr>
        <dsp:cNvPr id="0" name=""/>
        <dsp:cNvSpPr/>
      </dsp:nvSpPr>
      <dsp:spPr>
        <a:xfrm>
          <a:off x="869429" y="3561126"/>
          <a:ext cx="4926770" cy="1526197"/>
        </a:xfrm>
        <a:prstGeom prst="roundRect">
          <a:avLst>
            <a:gd name="adj" fmla="val 10000"/>
          </a:avLst>
        </a:prstGeom>
        <a:gradFill rotWithShape="0">
          <a:gsLst>
            <a:gs pos="0">
              <a:schemeClr val="accent1">
                <a:shade val="80000"/>
                <a:hueOff val="349283"/>
                <a:satOff val="-6256"/>
                <a:lumOff val="26585"/>
                <a:alphaOff val="0"/>
                <a:lumMod val="110000"/>
                <a:satMod val="105000"/>
                <a:tint val="67000"/>
              </a:schemeClr>
            </a:gs>
            <a:gs pos="50000">
              <a:schemeClr val="accent1">
                <a:shade val="80000"/>
                <a:hueOff val="349283"/>
                <a:satOff val="-6256"/>
                <a:lumOff val="26585"/>
                <a:alphaOff val="0"/>
                <a:lumMod val="105000"/>
                <a:satMod val="103000"/>
                <a:tint val="73000"/>
              </a:schemeClr>
            </a:gs>
            <a:gs pos="100000">
              <a:schemeClr val="accent1">
                <a:shade val="80000"/>
                <a:hueOff val="349283"/>
                <a:satOff val="-6256"/>
                <a:lumOff val="2658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ru-RU" sz="2200" kern="1200" dirty="0" err="1">
              <a:solidFill>
                <a:schemeClr val="bg1"/>
              </a:solidFill>
            </a:rPr>
            <a:t>Лимитирование</a:t>
          </a:r>
          <a:r>
            <a:rPr lang="ru-RU" sz="2200" kern="1200" dirty="0">
              <a:solidFill>
                <a:schemeClr val="bg1"/>
              </a:solidFill>
            </a:rPr>
            <a:t> роста сырьевых доходов</a:t>
          </a:r>
        </a:p>
      </dsp:txBody>
      <dsp:txXfrm>
        <a:off x="914130" y="3605827"/>
        <a:ext cx="3410624" cy="1436795"/>
      </dsp:txXfrm>
    </dsp:sp>
    <dsp:sp modelId="{18F4E734-CC9D-8140-8603-246B4B5D962C}">
      <dsp:nvSpPr>
        <dsp:cNvPr id="0" name=""/>
        <dsp:cNvSpPr/>
      </dsp:nvSpPr>
      <dsp:spPr>
        <a:xfrm>
          <a:off x="3934741" y="1157366"/>
          <a:ext cx="992028" cy="99202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4157947" y="1157366"/>
        <a:ext cx="545616" cy="746501"/>
      </dsp:txXfrm>
    </dsp:sp>
    <dsp:sp modelId="{DE0D78F0-5115-ED44-A3CC-F1F0E2D87EAF}">
      <dsp:nvSpPr>
        <dsp:cNvPr id="0" name=""/>
        <dsp:cNvSpPr/>
      </dsp:nvSpPr>
      <dsp:spPr>
        <a:xfrm>
          <a:off x="4369456" y="2927754"/>
          <a:ext cx="992028" cy="99202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ru-RU" sz="3600" kern="1200"/>
        </a:p>
      </dsp:txBody>
      <dsp:txXfrm>
        <a:off x="4592662" y="2927754"/>
        <a:ext cx="545616" cy="74650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FD8F3F8-DB28-42DB-96D7-6C86B9F99511}" type="datetimeFigureOut">
              <a:rPr lang="ru-RU" smtClean="0"/>
              <a:t>01.05.2022</a:t>
            </a:fld>
            <a:endParaRPr lang="ru-RU"/>
          </a:p>
        </p:txBody>
      </p:sp>
      <p:sp>
        <p:nvSpPr>
          <p:cNvPr id="4" name="Образ слайда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39E001E-30B3-40C9-8008-A7E21B0998D9}" type="slidenum">
              <a:rPr lang="ru-RU" smtClean="0"/>
              <a:t>‹#›</a:t>
            </a:fld>
            <a:endParaRPr lang="ru-RU"/>
          </a:p>
        </p:txBody>
      </p:sp>
    </p:spTree>
    <p:extLst>
      <p:ext uri="{BB962C8B-B14F-4D97-AF65-F5344CB8AC3E}">
        <p14:creationId xmlns:p14="http://schemas.microsoft.com/office/powerpoint/2010/main" val="253956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a:extLst>
              <a:ext uri="{FF2B5EF4-FFF2-40B4-BE49-F238E27FC236}">
                <a16:creationId xmlns:a16="http://schemas.microsoft.com/office/drawing/2014/main" id="{C003F152-74AE-435A-960C-5CD3F20F8A48}"/>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35843" name="Заметки 2">
            <a:extLst>
              <a:ext uri="{FF2B5EF4-FFF2-40B4-BE49-F238E27FC236}">
                <a16:creationId xmlns:a16="http://schemas.microsoft.com/office/drawing/2014/main" id="{BF57E3C4-0098-4A50-AF54-13325B1B3D5A}"/>
              </a:ext>
            </a:extLst>
          </p:cNvPr>
          <p:cNvSpPr>
            <a:spLocks noGrp="1" noChangeArrowheads="1"/>
          </p:cNvSpPr>
          <p:nvPr>
            <p:ph type="body" idx="4294967295"/>
          </p:nvPr>
        </p:nvSpPr>
        <p:spPr/>
        <p:txBody>
          <a:bodyPr/>
          <a:lstStyle/>
          <a:p>
            <a:endParaRPr lang="ru-RU" altLang="en-US"/>
          </a:p>
        </p:txBody>
      </p:sp>
      <p:sp>
        <p:nvSpPr>
          <p:cNvPr id="35844" name="Номер слайда 3">
            <a:extLst>
              <a:ext uri="{FF2B5EF4-FFF2-40B4-BE49-F238E27FC236}">
                <a16:creationId xmlns:a16="http://schemas.microsoft.com/office/drawing/2014/main" id="{AD47CAEF-ABE9-4B10-A182-C598FB9BB9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l"/>
            <a:fld id="{EA4EA3BD-9A1E-49FF-A455-0D14BE1CE06D}" type="slidenum">
              <a:rPr lang="ru-RU" altLang="en-US" sz="1800"/>
              <a:pPr algn="l"/>
              <a:t>57</a:t>
            </a:fld>
            <a:endParaRPr lang="ru-RU" altLang="en-US"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раз слайда 1"/>
          <p:cNvSpPr>
            <a:spLocks noGrp="1" noRot="1" noChangeAspect="1"/>
          </p:cNvSpPr>
          <p:nvPr>
            <p:ph type="sldImg"/>
          </p:nvPr>
        </p:nvSpPr>
        <p:spPr bwMode="auto">
          <a:noFill/>
          <a:ln>
            <a:solidFill>
              <a:srgbClr val="000000"/>
            </a:solidFill>
            <a:miter lim="800000"/>
            <a:headEnd/>
            <a:tailEnd/>
          </a:ln>
        </p:spPr>
      </p:sp>
      <p:sp>
        <p:nvSpPr>
          <p:cNvPr id="2867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a:p>
        </p:txBody>
      </p:sp>
      <p:sp>
        <p:nvSpPr>
          <p:cNvPr id="2867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B76101-E04A-4390-A973-38C35F6AA2B5}" type="slidenum">
              <a:rPr lang="ru-RU"/>
              <a:pPr fontAlgn="base">
                <a:spcBef>
                  <a:spcPct val="0"/>
                </a:spcBef>
                <a:spcAft>
                  <a:spcPct val="0"/>
                </a:spcAft>
              </a:pPr>
              <a:t>74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FFE2DC-10BF-4A70-A020-FC1F490DECC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C4C19C8-1C0D-4061-B52B-A899AF47D7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3532FD31-6629-4424-882A-470F8B27EDF4}"/>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90C5713E-1365-4657-92E2-8D7F39B6877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36A9E59-F5C9-4315-BF2C-38BC3B5F52EE}"/>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146266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47BDE9-CAC7-46BA-9F6F-5709A444D746}"/>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7A11E74F-81B8-4F59-BCA4-32B21742F3B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FAE0D18-B462-4B3C-B318-E0522CC39760}"/>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93D96D51-A0A3-44E2-AA68-5233D311AC0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65B4CC7-06E6-454C-B40F-03C14CADBC0E}"/>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340784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B32FB15-D74F-4648-9BB2-3CA0E5D5E04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C1F0B801-725E-4AAD-975A-AAF1584535F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8E8A711-EE10-42E4-9E3E-3C376CAE51ED}"/>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E75368CF-1CD3-4687-B64B-90056A28C1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167FDE0-07F0-4B65-9256-562B6E46DBCE}"/>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3305429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91781E-B265-470B-B8E9-C39E94BBB33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0652273-9481-41EC-98D2-FA4910D7056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E61F5AC-8DD3-40BC-9ADA-AB01B425561D}"/>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412CA096-66AF-491E-9A09-4E8D4313C9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D199A85-A757-484F-A84F-B8C5938E3471}"/>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2336398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B9C7B5-E671-48C9-8519-FEA1ADA3A34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CC0674E-6F86-45F1-B22E-E1B5CD58CD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0FB3096-ECE6-4F64-9E01-EFFBB325FB4B}"/>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D0E0413E-0DB3-4F6D-8731-0DB3E3E477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EE01F0F-E47E-4651-B128-1FE360C11B82}"/>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185505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2143D4-6B88-4FF7-A231-1D954C4477C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B817EBF-FB7C-4810-A977-72B51B26E9F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ED34376-FDC7-4A3D-B97B-C58856D6845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6B0673DA-A3AE-4E1E-80E8-193332BB5C73}"/>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6" name="Нижний колонтитул 5">
            <a:extLst>
              <a:ext uri="{FF2B5EF4-FFF2-40B4-BE49-F238E27FC236}">
                <a16:creationId xmlns:a16="http://schemas.microsoft.com/office/drawing/2014/main" id="{614C1DAD-DB92-44D4-A532-5BEA3E7C90D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0207B32-1726-41F3-B661-8D8213EA287E}"/>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193538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9B50E3-0A39-4D0B-90D2-8843FE7B060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C3CBE96-936A-4268-8F1B-630B85126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47CDBCE-090A-4763-9CC3-0BBE7C358A8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7938F07-3A7B-4833-9D2E-C69DC53DD4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91F11410-2915-4B29-9E21-8FF83DA63CD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314CDE5-E2A7-43B7-9AF5-B0488A2740A5}"/>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8" name="Нижний колонтитул 7">
            <a:extLst>
              <a:ext uri="{FF2B5EF4-FFF2-40B4-BE49-F238E27FC236}">
                <a16:creationId xmlns:a16="http://schemas.microsoft.com/office/drawing/2014/main" id="{4A2FFD49-C162-4152-882D-D1717191559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C39C2A7-F2FD-4DC1-8E45-5F5BD4301E4C}"/>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114318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3F48BD-321D-4895-BDE3-8D9BC83FF339}"/>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192CE13-116A-4993-8F70-D1F21EC0840B}"/>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4" name="Нижний колонтитул 3">
            <a:extLst>
              <a:ext uri="{FF2B5EF4-FFF2-40B4-BE49-F238E27FC236}">
                <a16:creationId xmlns:a16="http://schemas.microsoft.com/office/drawing/2014/main" id="{CBB300D8-25F2-44FD-98F4-F9D4889F5BC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E9770C5-B653-44C3-8C75-47F092729D1E}"/>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141040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7353525-81CF-4C0E-B12B-32B630B6EB83}"/>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3" name="Нижний колонтитул 2">
            <a:extLst>
              <a:ext uri="{FF2B5EF4-FFF2-40B4-BE49-F238E27FC236}">
                <a16:creationId xmlns:a16="http://schemas.microsoft.com/office/drawing/2014/main" id="{9CD39A8C-6AD0-4BF4-BF12-83DC0A960B2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1ED0CF9-90E2-4AF4-87CA-A74FF8BAA98C}"/>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2560325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45EC57-F356-44EF-876B-8C13BFCFC94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B426E15-6254-4A88-9A1B-850E56794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3B169909-1A74-4606-9625-2ACFCC7550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8A39C35-5038-41D3-ADAA-F60243E03C40}"/>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6" name="Нижний колонтитул 5">
            <a:extLst>
              <a:ext uri="{FF2B5EF4-FFF2-40B4-BE49-F238E27FC236}">
                <a16:creationId xmlns:a16="http://schemas.microsoft.com/office/drawing/2014/main" id="{7904BB6D-F8B2-419C-965B-C9F2C720141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F4D05C2-3DE8-415E-9D95-6ED413B8ACD2}"/>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202273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535BF0-E7F3-465B-BC35-25728CDBEC7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4838518-E3B4-4CAE-8C74-20794AA94D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064743A-FDCF-476F-A7DC-10914DB51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D900D38-D0A6-495B-9C36-60CF35BDAF61}"/>
              </a:ext>
            </a:extLst>
          </p:cNvPr>
          <p:cNvSpPr>
            <a:spLocks noGrp="1"/>
          </p:cNvSpPr>
          <p:nvPr>
            <p:ph type="dt" sz="half" idx="10"/>
          </p:nvPr>
        </p:nvSpPr>
        <p:spPr/>
        <p:txBody>
          <a:bodyPr/>
          <a:lstStyle/>
          <a:p>
            <a:fld id="{6B4EFF36-4865-43EA-A961-80EE178A5379}" type="datetimeFigureOut">
              <a:rPr lang="ru-RU" smtClean="0"/>
              <a:t>01.05.2022</a:t>
            </a:fld>
            <a:endParaRPr lang="ru-RU"/>
          </a:p>
        </p:txBody>
      </p:sp>
      <p:sp>
        <p:nvSpPr>
          <p:cNvPr id="6" name="Нижний колонтитул 5">
            <a:extLst>
              <a:ext uri="{FF2B5EF4-FFF2-40B4-BE49-F238E27FC236}">
                <a16:creationId xmlns:a16="http://schemas.microsoft.com/office/drawing/2014/main" id="{CB16469D-8F1E-4677-9425-9D84451C181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39CD035-FC1E-4E83-8530-A53DFAB16F16}"/>
              </a:ext>
            </a:extLst>
          </p:cNvPr>
          <p:cNvSpPr>
            <a:spLocks noGrp="1"/>
          </p:cNvSpPr>
          <p:nvPr>
            <p:ph type="sldNum" sz="quarter" idx="12"/>
          </p:nvPr>
        </p:nvSpPr>
        <p:spPr/>
        <p:txBody>
          <a:bodyPr/>
          <a:lstStyle/>
          <a:p>
            <a:fld id="{03EF17E2-E140-4968-BBCB-A90734FCE1EB}" type="slidenum">
              <a:rPr lang="ru-RU" smtClean="0"/>
              <a:t>‹#›</a:t>
            </a:fld>
            <a:endParaRPr lang="ru-RU"/>
          </a:p>
        </p:txBody>
      </p:sp>
    </p:spTree>
    <p:extLst>
      <p:ext uri="{BB962C8B-B14F-4D97-AF65-F5344CB8AC3E}">
        <p14:creationId xmlns:p14="http://schemas.microsoft.com/office/powerpoint/2010/main" val="2577039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CD84E4-1339-45B5-BCD3-F8DD024C2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3F766E4-246A-41A4-BB43-BFAA8BCFC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AB7BFE-BA78-42D5-A9D0-677F176D6A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EFF36-4865-43EA-A961-80EE178A5379}" type="datetimeFigureOut">
              <a:rPr lang="ru-RU" smtClean="0"/>
              <a:t>01.05.2022</a:t>
            </a:fld>
            <a:endParaRPr lang="ru-RU"/>
          </a:p>
        </p:txBody>
      </p:sp>
      <p:sp>
        <p:nvSpPr>
          <p:cNvPr id="5" name="Нижний колонтитул 4">
            <a:extLst>
              <a:ext uri="{FF2B5EF4-FFF2-40B4-BE49-F238E27FC236}">
                <a16:creationId xmlns:a16="http://schemas.microsoft.com/office/drawing/2014/main" id="{D5092AB9-09D9-4D3E-AD21-D51664FF24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076AA3E-645F-4F83-945E-2BF206C9C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F17E2-E140-4968-BBCB-A90734FCE1EB}" type="slidenum">
              <a:rPr lang="ru-RU" smtClean="0"/>
              <a:t>‹#›</a:t>
            </a:fld>
            <a:endParaRPr lang="ru-RU"/>
          </a:p>
        </p:txBody>
      </p:sp>
    </p:spTree>
    <p:extLst>
      <p:ext uri="{BB962C8B-B14F-4D97-AF65-F5344CB8AC3E}">
        <p14:creationId xmlns:p14="http://schemas.microsoft.com/office/powerpoint/2010/main" val="2123580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6.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chart" Target="../charts/chart1.xml"/><Relationship Id="rId4" Type="http://schemas.openxmlformats.org/officeDocument/2006/relationships/image" Target="../media/image96.png"/></Relationships>
</file>

<file path=ppt/slides/_rels/slide1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vsemirnyjbank.org/" TargetMode="External"/><Relationship Id="rId2" Type="http://schemas.openxmlformats.org/officeDocument/2006/relationships/hyperlink" Target="https://znanium.com/catalog/product/1167878." TargetMode="External"/><Relationship Id="rId1" Type="http://schemas.openxmlformats.org/officeDocument/2006/relationships/slideLayout" Target="../slideLayouts/slideLayout7.xml"/><Relationship Id="rId6" Type="http://schemas.openxmlformats.org/officeDocument/2006/relationships/hyperlink" Target="https://data.worldbank.org/indicator" TargetMode="External"/><Relationship Id="rId5" Type="http://schemas.openxmlformats.org/officeDocument/2006/relationships/hyperlink" Target="https://data.worldbank.org/country" TargetMode="External"/><Relationship Id="rId4" Type="http://schemas.openxmlformats.org/officeDocument/2006/relationships/hyperlink" Target="https://data.worldbank.org/country/RU?locale=r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pt53@yandex.ru/" TargetMode="External"/><Relationship Id="rId2" Type="http://schemas.openxmlformats.org/officeDocument/2006/relationships/hyperlink" Target="http://petrtolmachev.ru/"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mf.org/en/Publications/WEO/weo-" TargetMode="External"/><Relationship Id="rId2" Type="http://schemas.openxmlformats.org/officeDocument/2006/relationships/hyperlink" Target="https://data.worldbank.org/" TargetMode="External"/><Relationship Id="rId1" Type="http://schemas.openxmlformats.org/officeDocument/2006/relationships/slideLayout" Target="../slideLayouts/slideLayout2.xml"/><Relationship Id="rId5" Type="http://schemas.openxmlformats.org/officeDocument/2006/relationships/hyperlink" Target="https://ec.europa.eu/eurostat/en/web/products-" TargetMode="External"/><Relationship Id="rId4" Type="http://schemas.openxmlformats.org/officeDocument/2006/relationships/hyperlink" Target="http://www.sdw.ecb.europa.e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7.xml"/><Relationship Id="rId5" Type="http://schemas.openxmlformats.org/officeDocument/2006/relationships/image" Target="../media/image21.gif"/><Relationship Id="rId4" Type="http://schemas.openxmlformats.org/officeDocument/2006/relationships/image" Target="../media/image20.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D609BD-F759-44A1-8DE1-323ABFB062C3}"/>
              </a:ext>
            </a:extLst>
          </p:cNvPr>
          <p:cNvSpPr>
            <a:spLocks noGrp="1"/>
          </p:cNvSpPr>
          <p:nvPr>
            <p:ph type="ctrTitle"/>
          </p:nvPr>
        </p:nvSpPr>
        <p:spPr>
          <a:xfrm>
            <a:off x="1524000" y="1600200"/>
            <a:ext cx="9972676" cy="1655762"/>
          </a:xfrm>
        </p:spPr>
        <p:txBody>
          <a:bodyPr>
            <a:noAutofit/>
          </a:bodyPr>
          <a:lstStyle/>
          <a:p>
            <a:pPr algn="r"/>
            <a:r>
              <a:rPr lang="ru-RU" sz="2800" b="1" dirty="0">
                <a:latin typeface="Times New Roman" panose="02020603050405020304" pitchFamily="18" charset="0"/>
                <a:cs typeface="Times New Roman" panose="02020603050405020304" pitchFamily="18" charset="0"/>
              </a:rPr>
              <a:t>Экономическая политика развитых стран. </a:t>
            </a:r>
            <a:br>
              <a:rPr lang="ru-RU"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Развивающиеся государства </a:t>
            </a:r>
            <a:br>
              <a:rPr lang="ru-RU"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и страны с переходной экономикой в мирохозяйственных связях</a:t>
            </a:r>
          </a:p>
        </p:txBody>
      </p:sp>
      <p:sp>
        <p:nvSpPr>
          <p:cNvPr id="3" name="Подзаголовок 2">
            <a:extLst>
              <a:ext uri="{FF2B5EF4-FFF2-40B4-BE49-F238E27FC236}">
                <a16:creationId xmlns:a16="http://schemas.microsoft.com/office/drawing/2014/main" id="{AAF18563-8500-4293-B513-0EAF7DF7391A}"/>
              </a:ext>
            </a:extLst>
          </p:cNvPr>
          <p:cNvSpPr>
            <a:spLocks noGrp="1"/>
          </p:cNvSpPr>
          <p:nvPr>
            <p:ph type="subTitle" idx="1"/>
          </p:nvPr>
        </p:nvSpPr>
        <p:spPr/>
        <p:txBody>
          <a:bodyPr/>
          <a:lstStyle/>
          <a:p>
            <a:pPr algn="r"/>
            <a:r>
              <a:rPr lang="ru-RU" sz="1800" b="1" i="1" dirty="0">
                <a:effectLst/>
                <a:latin typeface="Times New Roman" panose="02020603050405020304" pitchFamily="18" charset="0"/>
                <a:ea typeface="MS Mincho" panose="02020609040205080304" pitchFamily="49" charset="-128"/>
              </a:rPr>
              <a:t>Толмачев Петр Иванович,</a:t>
            </a:r>
            <a:r>
              <a:rPr lang="ru-RU" sz="1800" i="1" dirty="0">
                <a:effectLst/>
                <a:latin typeface="Times New Roman" panose="02020603050405020304" pitchFamily="18" charset="0"/>
                <a:ea typeface="MS Mincho" panose="02020609040205080304" pitchFamily="49" charset="-128"/>
              </a:rPr>
              <a:t> д.э.н., профессор кафедры мировой экономики Дипломатической академии МИД России, Сайт: </a:t>
            </a:r>
            <a:r>
              <a:rPr lang="ru-RU" sz="1800" i="1" u="sng" dirty="0">
                <a:solidFill>
                  <a:srgbClr val="0000FF"/>
                </a:solidFill>
                <a:effectLst/>
                <a:latin typeface="Times New Roman" panose="02020603050405020304" pitchFamily="18" charset="0"/>
                <a:ea typeface="MS Mincho" panose="02020609040205080304" pitchFamily="49" charset="-128"/>
                <a:hlinkClick r:id="rId2"/>
              </a:rPr>
              <a:t>http://petrtolmachev.ru</a:t>
            </a:r>
            <a:r>
              <a:rPr lang="ru-RU" sz="1800" i="1" dirty="0">
                <a:effectLst/>
                <a:latin typeface="Times New Roman" panose="02020603050405020304" pitchFamily="18" charset="0"/>
                <a:ea typeface="MS Mincho" panose="02020609040205080304" pitchFamily="49" charset="-128"/>
              </a:rPr>
              <a:t>; </a:t>
            </a:r>
            <a:r>
              <a:rPr lang="en-US" sz="1800" i="1" u="sng" dirty="0">
                <a:solidFill>
                  <a:srgbClr val="0000FF"/>
                </a:solidFill>
                <a:effectLst/>
                <a:latin typeface="Times New Roman" panose="02020603050405020304" pitchFamily="18" charset="0"/>
                <a:ea typeface="MS Mincho" panose="02020609040205080304" pitchFamily="49" charset="-128"/>
                <a:hlinkClick r:id="rId3"/>
              </a:rPr>
              <a:t>www</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pt</a:t>
            </a:r>
            <a:r>
              <a:rPr lang="ru-RU" sz="1800" i="1" u="sng" dirty="0">
                <a:solidFill>
                  <a:srgbClr val="0000FF"/>
                </a:solidFill>
                <a:effectLst/>
                <a:latin typeface="Times New Roman" panose="02020603050405020304" pitchFamily="18" charset="0"/>
                <a:ea typeface="MS Mincho" panose="02020609040205080304" pitchFamily="49" charset="-128"/>
                <a:hlinkClick r:id="rId3"/>
              </a:rPr>
              <a:t>53@</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yandex</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ru</a:t>
            </a:r>
            <a:r>
              <a:rPr lang="ru-RU" sz="1800" i="1" dirty="0">
                <a:effectLst/>
                <a:latin typeface="Times New Roman" panose="02020603050405020304" pitchFamily="18" charset="0"/>
                <a:ea typeface="MS Mincho" panose="02020609040205080304" pitchFamily="49" charset="-128"/>
              </a:rPr>
              <a:t> тел. 7985-77492-37м. </a:t>
            </a:r>
            <a:endParaRPr lang="ru-RU" sz="1800" dirty="0">
              <a:effectLst/>
              <a:latin typeface="Times New Roman" panose="02020603050405020304" pitchFamily="18" charset="0"/>
              <a:ea typeface="MS Mincho" panose="02020609040205080304" pitchFamily="49" charset="-128"/>
            </a:endParaRPr>
          </a:p>
          <a:p>
            <a:pPr algn="r"/>
            <a:r>
              <a:rPr lang="ru-RU" sz="1800" dirty="0">
                <a:effectLst/>
                <a:latin typeface="Times New Roman" panose="02020603050405020304" pitchFamily="18" charset="0"/>
                <a:ea typeface="MS Mincho" panose="02020609040205080304" pitchFamily="49" charset="-128"/>
              </a:rPr>
              <a:t> </a:t>
            </a:r>
          </a:p>
          <a:p>
            <a:endParaRPr lang="ru-RU" dirty="0"/>
          </a:p>
        </p:txBody>
      </p:sp>
    </p:spTree>
    <p:extLst>
      <p:ext uri="{BB962C8B-B14F-4D97-AF65-F5344CB8AC3E}">
        <p14:creationId xmlns:p14="http://schemas.microsoft.com/office/powerpoint/2010/main" val="318733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1731705" y="669765"/>
            <a:ext cx="2271682" cy="1720499"/>
          </a:xfrm>
          <a:prstGeom prst="rect">
            <a:avLst/>
          </a:prstGeom>
          <a:ln>
            <a:noFill/>
          </a:ln>
          <a:effectLst>
            <a:softEdge rad="112500"/>
          </a:effectLst>
        </p:spPr>
      </p:pic>
      <p:sp>
        <p:nvSpPr>
          <p:cNvPr id="3" name="TextBox 2"/>
          <p:cNvSpPr txBox="1"/>
          <p:nvPr/>
        </p:nvSpPr>
        <p:spPr>
          <a:xfrm>
            <a:off x="1903145" y="116184"/>
            <a:ext cx="1689886" cy="461665"/>
          </a:xfrm>
          <a:prstGeom prst="rect">
            <a:avLst/>
          </a:prstGeom>
          <a:noFill/>
        </p:spPr>
        <p:txBody>
          <a:bodyPr wrap="none" rtlCol="0">
            <a:spAutoFit/>
          </a:bodyPr>
          <a:lstStyle/>
          <a:p>
            <a:r>
              <a:rPr lang="ru-RU" sz="2400" dirty="0"/>
              <a:t>Уолт </a:t>
            </a:r>
            <a:r>
              <a:rPr lang="ru-RU" sz="2400" dirty="0" err="1"/>
              <a:t>Ростоу</a:t>
            </a:r>
            <a:endParaRPr lang="ru-RU" sz="2400" dirty="0"/>
          </a:p>
        </p:txBody>
      </p:sp>
      <p:sp>
        <p:nvSpPr>
          <p:cNvPr id="4" name="Прямоугольник 3"/>
          <p:cNvSpPr/>
          <p:nvPr/>
        </p:nvSpPr>
        <p:spPr>
          <a:xfrm>
            <a:off x="4003388" y="752474"/>
            <a:ext cx="5950237" cy="4420890"/>
          </a:xfrm>
          <a:prstGeom prst="rect">
            <a:avLst/>
          </a:prstGeom>
        </p:spPr>
        <p:txBody>
          <a:bodyPr wrap="square">
            <a:spAutoFit/>
          </a:bodyPr>
          <a:lstStyle/>
          <a:p>
            <a:pPr marL="342900" indent="-342900">
              <a:lnSpc>
                <a:spcPct val="200000"/>
              </a:lnSpc>
              <a:buAutoNum type="arabicParenR"/>
            </a:pPr>
            <a:r>
              <a:rPr lang="ru-RU" sz="2400" dirty="0"/>
              <a:t>Традиционное общество </a:t>
            </a:r>
          </a:p>
          <a:p>
            <a:pPr marL="342900" indent="-342900">
              <a:lnSpc>
                <a:spcPct val="200000"/>
              </a:lnSpc>
              <a:buAutoNum type="arabicParenR"/>
            </a:pPr>
            <a:endParaRPr lang="ru-RU" sz="2400" dirty="0"/>
          </a:p>
          <a:p>
            <a:pPr>
              <a:lnSpc>
                <a:spcPct val="200000"/>
              </a:lnSpc>
            </a:pPr>
            <a:r>
              <a:rPr lang="ru-RU" sz="2400" dirty="0"/>
              <a:t>2)  Переходящее общество </a:t>
            </a:r>
          </a:p>
          <a:p>
            <a:pPr>
              <a:lnSpc>
                <a:spcPct val="200000"/>
              </a:lnSpc>
            </a:pPr>
            <a:endParaRPr lang="ru-RU" sz="2400" dirty="0"/>
          </a:p>
          <a:p>
            <a:pPr>
              <a:lnSpc>
                <a:spcPct val="200000"/>
              </a:lnSpc>
            </a:pPr>
            <a:endParaRPr lang="ru-RU" sz="2400" dirty="0"/>
          </a:p>
          <a:p>
            <a:pPr>
              <a:lnSpc>
                <a:spcPct val="200000"/>
              </a:lnSpc>
            </a:pPr>
            <a:endParaRPr lang="ru-RU" sz="2400" dirty="0"/>
          </a:p>
        </p:txBody>
      </p:sp>
      <p:pic>
        <p:nvPicPr>
          <p:cNvPr id="5" name="Изображение 4"/>
          <p:cNvPicPr>
            <a:picLocks noChangeAspect="1"/>
          </p:cNvPicPr>
          <p:nvPr/>
        </p:nvPicPr>
        <p:blipFill>
          <a:blip r:embed="rId3"/>
          <a:stretch>
            <a:fillRect/>
          </a:stretch>
        </p:blipFill>
        <p:spPr>
          <a:xfrm>
            <a:off x="5672545" y="4301105"/>
            <a:ext cx="1843037" cy="1371563"/>
          </a:xfrm>
          <a:prstGeom prst="rect">
            <a:avLst/>
          </a:prstGeom>
          <a:ln>
            <a:noFill/>
          </a:ln>
          <a:effectLst>
            <a:softEdge rad="112500"/>
          </a:effectLst>
        </p:spPr>
      </p:pic>
      <p:sp>
        <p:nvSpPr>
          <p:cNvPr id="6" name="TextBox 5"/>
          <p:cNvSpPr txBox="1"/>
          <p:nvPr/>
        </p:nvSpPr>
        <p:spPr>
          <a:xfrm>
            <a:off x="1731705" y="6011303"/>
            <a:ext cx="4987006" cy="738664"/>
          </a:xfrm>
          <a:prstGeom prst="rect">
            <a:avLst/>
          </a:prstGeom>
          <a:noFill/>
        </p:spPr>
        <p:txBody>
          <a:bodyPr wrap="none" rtlCol="0">
            <a:spAutoFit/>
          </a:bodyPr>
          <a:lstStyle/>
          <a:p>
            <a:r>
              <a:rPr lang="ru-RU" sz="2400" dirty="0"/>
              <a:t>5)  Стадия «массового потребления»</a:t>
            </a:r>
          </a:p>
          <a:p>
            <a:endParaRPr lang="ru-RU" dirty="0"/>
          </a:p>
        </p:txBody>
      </p:sp>
      <p:pic>
        <p:nvPicPr>
          <p:cNvPr id="7" name="Изображение 6"/>
          <p:cNvPicPr>
            <a:picLocks noChangeAspect="1"/>
          </p:cNvPicPr>
          <p:nvPr/>
        </p:nvPicPr>
        <p:blipFill>
          <a:blip r:embed="rId4"/>
          <a:stretch>
            <a:fillRect/>
          </a:stretch>
        </p:blipFill>
        <p:spPr>
          <a:xfrm>
            <a:off x="5577412" y="3061915"/>
            <a:ext cx="1705822" cy="1092883"/>
          </a:xfrm>
          <a:prstGeom prst="rect">
            <a:avLst/>
          </a:prstGeom>
          <a:ln>
            <a:noFill/>
          </a:ln>
          <a:effectLst>
            <a:softEdge rad="112500"/>
          </a:effectLst>
        </p:spPr>
      </p:pic>
      <p:sp>
        <p:nvSpPr>
          <p:cNvPr id="9" name="Прямоугольник 8"/>
          <p:cNvSpPr/>
          <p:nvPr/>
        </p:nvSpPr>
        <p:spPr>
          <a:xfrm>
            <a:off x="1323975" y="116184"/>
            <a:ext cx="2679412" cy="2908491"/>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1" name="Изображение 10"/>
          <p:cNvPicPr>
            <a:picLocks noChangeAspect="1"/>
          </p:cNvPicPr>
          <p:nvPr/>
        </p:nvPicPr>
        <p:blipFill>
          <a:blip r:embed="rId5"/>
          <a:stretch>
            <a:fillRect/>
          </a:stretch>
        </p:blipFill>
        <p:spPr>
          <a:xfrm>
            <a:off x="8134350" y="1659955"/>
            <a:ext cx="1676554" cy="1111820"/>
          </a:xfrm>
          <a:prstGeom prst="rect">
            <a:avLst/>
          </a:prstGeom>
          <a:ln>
            <a:noFill/>
          </a:ln>
          <a:effectLst>
            <a:softEdge rad="112500"/>
          </a:effectLst>
        </p:spPr>
      </p:pic>
      <p:pic>
        <p:nvPicPr>
          <p:cNvPr id="12" name="Изображение 11"/>
          <p:cNvPicPr>
            <a:picLocks noChangeAspect="1"/>
          </p:cNvPicPr>
          <p:nvPr/>
        </p:nvPicPr>
        <p:blipFill>
          <a:blip r:embed="rId6"/>
          <a:stretch>
            <a:fillRect/>
          </a:stretch>
        </p:blipFill>
        <p:spPr>
          <a:xfrm>
            <a:off x="7982903" y="48619"/>
            <a:ext cx="1805722" cy="1383695"/>
          </a:xfrm>
          <a:prstGeom prst="rect">
            <a:avLst/>
          </a:prstGeom>
          <a:ln>
            <a:noFill/>
          </a:ln>
          <a:effectLst>
            <a:softEdge rad="112500"/>
          </a:effectLst>
        </p:spPr>
      </p:pic>
      <p:sp>
        <p:nvSpPr>
          <p:cNvPr id="13" name="TextBox 12"/>
          <p:cNvSpPr txBox="1"/>
          <p:nvPr/>
        </p:nvSpPr>
        <p:spPr>
          <a:xfrm>
            <a:off x="1806222" y="3063502"/>
            <a:ext cx="3249992" cy="954107"/>
          </a:xfrm>
          <a:prstGeom prst="rect">
            <a:avLst/>
          </a:prstGeom>
          <a:noFill/>
        </p:spPr>
        <p:txBody>
          <a:bodyPr wrap="none" rtlCol="0">
            <a:spAutoFit/>
          </a:bodyPr>
          <a:lstStyle/>
          <a:p>
            <a:r>
              <a:rPr lang="ru-RU" sz="2800" dirty="0"/>
              <a:t>3)  Стадия «сдвига» </a:t>
            </a:r>
          </a:p>
          <a:p>
            <a:endParaRPr lang="ru-RU" sz="2800" dirty="0"/>
          </a:p>
        </p:txBody>
      </p:sp>
      <p:pic>
        <p:nvPicPr>
          <p:cNvPr id="14" name="Изображение 13"/>
          <p:cNvPicPr>
            <a:picLocks noChangeAspect="1"/>
          </p:cNvPicPr>
          <p:nvPr/>
        </p:nvPicPr>
        <p:blipFill>
          <a:blip r:embed="rId7"/>
          <a:stretch>
            <a:fillRect/>
          </a:stretch>
        </p:blipFill>
        <p:spPr>
          <a:xfrm>
            <a:off x="7888430" y="5367725"/>
            <a:ext cx="2166652" cy="1438657"/>
          </a:xfrm>
          <a:prstGeom prst="rect">
            <a:avLst/>
          </a:prstGeom>
          <a:ln>
            <a:noFill/>
          </a:ln>
          <a:effectLst>
            <a:softEdge rad="112500"/>
          </a:effectLst>
        </p:spPr>
      </p:pic>
      <p:sp>
        <p:nvSpPr>
          <p:cNvPr id="15" name="TextBox 14"/>
          <p:cNvSpPr txBox="1"/>
          <p:nvPr/>
        </p:nvSpPr>
        <p:spPr>
          <a:xfrm>
            <a:off x="1776369" y="4301105"/>
            <a:ext cx="3533788" cy="833433"/>
          </a:xfrm>
          <a:prstGeom prst="rect">
            <a:avLst/>
          </a:prstGeom>
          <a:noFill/>
        </p:spPr>
        <p:txBody>
          <a:bodyPr wrap="none" rtlCol="0">
            <a:spAutoFit/>
          </a:bodyPr>
          <a:lstStyle/>
          <a:p>
            <a:pPr marL="457200" indent="-457200">
              <a:lnSpc>
                <a:spcPct val="200000"/>
              </a:lnSpc>
              <a:buAutoNum type="arabicParenR" startAt="4"/>
            </a:pPr>
            <a:r>
              <a:rPr lang="ru-RU" sz="2800" dirty="0"/>
              <a:t>Стадия «зрелости»</a:t>
            </a:r>
          </a:p>
        </p:txBody>
      </p:sp>
    </p:spTree>
    <p:extLst>
      <p:ext uri="{BB962C8B-B14F-4D97-AF65-F5344CB8AC3E}">
        <p14:creationId xmlns:p14="http://schemas.microsoft.com/office/powerpoint/2010/main" val="3731582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pic>
        <p:nvPicPr>
          <p:cNvPr id="35842" name="Picture 2" descr="http://freeconomy.ru/wp-content/uploads/2019/08/I-a-bGG_a-b_5.jpg"/>
          <p:cNvPicPr>
            <a:picLocks noChangeAspect="1" noChangeArrowheads="1"/>
          </p:cNvPicPr>
          <p:nvPr/>
        </p:nvPicPr>
        <p:blipFill>
          <a:blip r:embed="rId2"/>
          <a:srcRect/>
          <a:stretch>
            <a:fillRect/>
          </a:stretch>
        </p:blipFill>
        <p:spPr bwMode="auto">
          <a:xfrm>
            <a:off x="1919289" y="1270001"/>
            <a:ext cx="7921625" cy="5591175"/>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Данный  рисунок показывает динамику государственного консолидированного долга некоторых европейских стран. На графиках хорошо видно, что этот показатель у Германии и Нидерландов (стран Севера) начал снижаться после некоторого роста в 2008–2010 гг. В то же время у стран Юга консолидированный государственный долг в тот же период начал стремительно нарастать. Это значит, что, снижая личное потребление наемных работников, эти страны противодействуют снижению емкости рынка за счет наращивания государственной задолженности.</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Рассмотренные факты говорят о том, что кризис еврозоны еще далек от своего разрешения. В самом деле, он является органической частью глобального кризиса мировой неолиберальной модели. Она покоится на двух китах: переносе производства из развитых капиталистических стран в регионы мира с низкой оплатой труда и доминировании финансово-спекулятивного капитала над промышленным. Эти два столпа современной мировой экономики тесно связаны и взаимно обусловлены. Именно эксплуатация дешевого труда мировой периферии позволила развитым странам сократить сферу материального производства. С другой стороны, мировые финансовые рынки выполняют важную роль посредников в присвоении доходов, создаваемых населением периферии, крупным капиталом центра.</a:t>
            </a:r>
          </a:p>
          <a:p>
            <a:pPr marL="0" indent="0" algn="just">
              <a:spcBef>
                <a:spcPts val="0"/>
              </a:spcBef>
              <a:buNone/>
              <a:defRPr/>
            </a:pPr>
            <a:endParaRPr lang="ru-RU" sz="2000" dirty="0">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В своеобразной форме данные проблемы проявились в еврозоне. Здесь роль внутренней периферии играют страны юга и востока в отношении старых членов ЕС. Именно поэтому преодоление текущего кризиса интеграционного объединения невозможно без смены самой модели интеграции. Германия, как и другие старые члены ЕС, должна отказаться от своего монопольного и привилегированного положения в пользу ущемленных стран. Если этого не произойдет, еврозону будут ждать новые испытания.</a:t>
            </a:r>
          </a:p>
          <a:p>
            <a:pPr marL="0" indent="0" algn="just">
              <a:spcBef>
                <a:spcPts val="0"/>
              </a:spcBef>
              <a:buNone/>
              <a:defRPr/>
            </a:pPr>
            <a:endParaRPr lang="ru-RU" sz="2000" dirty="0">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2924"/>
            <a:ext cx="9194998" cy="163165"/>
          </a:xfrm>
        </p:spPr>
        <p:txBody>
          <a:bodyPr>
            <a:normAutofit fontScale="90000"/>
          </a:bodyPr>
          <a:lstStyle/>
          <a:p>
            <a:pPr algn="r">
              <a:defRPr/>
            </a:pPr>
            <a:r>
              <a:rPr lang="ru-RU" sz="2000" b="1" dirty="0">
                <a:solidFill>
                  <a:schemeClr val="bg2">
                    <a:lumMod val="10000"/>
                  </a:schemeClr>
                </a:solidFill>
              </a:rPr>
              <a:t>Библиографический список</a:t>
            </a:r>
          </a:p>
        </p:txBody>
      </p:sp>
      <p:sp>
        <p:nvSpPr>
          <p:cNvPr id="3" name="Объект 2"/>
          <p:cNvSpPr>
            <a:spLocks noGrp="1"/>
          </p:cNvSpPr>
          <p:nvPr>
            <p:ph idx="1"/>
          </p:nvPr>
        </p:nvSpPr>
        <p:spPr>
          <a:xfrm>
            <a:off x="866776" y="1533524"/>
            <a:ext cx="10763249" cy="4603751"/>
          </a:xfrm>
        </p:spPr>
        <p:txBody>
          <a:bodyPr rtlCol="0">
            <a:noAutofit/>
          </a:bodyPr>
          <a:lstStyle/>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The World Bank. Official site. — Global economic prospects. The turning of the tide. — June 2018. — Downloads. — Real GDP growth (%), http://www.worldbank.org/en/publication/global-economic-prospects, last accessed at 03.11.2018.</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Brenner R. The boom and the bubble. The US and the world economy. — London, New York: Verso, 2003.</a:t>
            </a:r>
          </a:p>
          <a:p>
            <a:pPr algn="just">
              <a:spcBef>
                <a:spcPts val="0"/>
              </a:spcBef>
              <a:buFont typeface="+mj-lt"/>
              <a:buAutoNum type="arabicPeriod"/>
              <a:defRPr/>
            </a:pPr>
            <a:r>
              <a:rPr lang="en-US" sz="1600" dirty="0" err="1">
                <a:solidFill>
                  <a:schemeClr val="bg2">
                    <a:lumMod val="10000"/>
                  </a:schemeClr>
                </a:solidFill>
                <a:latin typeface="Times New Roman" panose="02020603050405020304" pitchFamily="18" charset="0"/>
                <a:cs typeface="Times New Roman" panose="02020603050405020304" pitchFamily="18" charset="0"/>
              </a:rPr>
              <a:t>Lazonick</a:t>
            </a:r>
            <a:r>
              <a:rPr lang="en-US" sz="1600" dirty="0">
                <a:solidFill>
                  <a:schemeClr val="bg2">
                    <a:lumMod val="10000"/>
                  </a:schemeClr>
                </a:solidFill>
                <a:latin typeface="Times New Roman" panose="02020603050405020304" pitchFamily="18" charset="0"/>
                <a:cs typeface="Times New Roman" panose="02020603050405020304" pitchFamily="18" charset="0"/>
              </a:rPr>
              <a:t> W. and M. O’Sullivan. Maximizing shareholder value: a new ideology for corporate governance // Economy and society. — 2000. — Vol. 29. — No. 1, pp. 13–35.Bair J. (ed.). Frontiers of commodity chain research. — Stanford, Calif.: Stanford University Press, 2009.</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Ho K. Liquidated. An ethnography of Wall Street. — Durham and London: Duke University Press, 2009.</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Birch K. and V. </a:t>
            </a:r>
            <a:r>
              <a:rPr lang="en-US" sz="1600" dirty="0" err="1">
                <a:solidFill>
                  <a:schemeClr val="bg2">
                    <a:lumMod val="10000"/>
                  </a:schemeClr>
                </a:solidFill>
                <a:latin typeface="Times New Roman" panose="02020603050405020304" pitchFamily="18" charset="0"/>
                <a:cs typeface="Times New Roman" panose="02020603050405020304" pitchFamily="18" charset="0"/>
              </a:rPr>
              <a:t>Mykhnenko</a:t>
            </a:r>
            <a:r>
              <a:rPr lang="en-US" sz="1600" dirty="0">
                <a:solidFill>
                  <a:schemeClr val="bg2">
                    <a:lumMod val="10000"/>
                  </a:schemeClr>
                </a:solidFill>
                <a:latin typeface="Times New Roman" panose="02020603050405020304" pitchFamily="18" charset="0"/>
                <a:cs typeface="Times New Roman" panose="02020603050405020304" pitchFamily="18" charset="0"/>
              </a:rPr>
              <a:t>. Introduction / Birch K. and V. </a:t>
            </a:r>
            <a:r>
              <a:rPr lang="en-US" sz="1600" dirty="0" err="1">
                <a:solidFill>
                  <a:schemeClr val="bg2">
                    <a:lumMod val="10000"/>
                  </a:schemeClr>
                </a:solidFill>
                <a:latin typeface="Times New Roman" panose="02020603050405020304" pitchFamily="18" charset="0"/>
                <a:cs typeface="Times New Roman" panose="02020603050405020304" pitchFamily="18" charset="0"/>
              </a:rPr>
              <a:t>Mykhnenko</a:t>
            </a:r>
            <a:r>
              <a:rPr lang="en-US" sz="1600" dirty="0">
                <a:solidFill>
                  <a:schemeClr val="bg2">
                    <a:lumMod val="10000"/>
                  </a:schemeClr>
                </a:solidFill>
                <a:latin typeface="Times New Roman" panose="02020603050405020304" pitchFamily="18" charset="0"/>
                <a:cs typeface="Times New Roman" panose="02020603050405020304" pitchFamily="18" charset="0"/>
              </a:rPr>
              <a:t> (eds.). The rise and fall of neoliberalism. The collapse of an economic order? — London, New York: Zed books, 2010.</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Dicken P. Global shift: reshaping the global economic map in the 21-st century. — London etc.: SAGE publications </a:t>
            </a:r>
            <a:r>
              <a:rPr lang="en-US" sz="1600" dirty="0" err="1">
                <a:solidFill>
                  <a:schemeClr val="bg2">
                    <a:lumMod val="10000"/>
                  </a:schemeClr>
                </a:solidFill>
                <a:latin typeface="Times New Roman" panose="02020603050405020304" pitchFamily="18" charset="0"/>
                <a:cs typeface="Times New Roman" panose="02020603050405020304" pitchFamily="18" charset="0"/>
              </a:rPr>
              <a:t>inc.</a:t>
            </a:r>
            <a:r>
              <a:rPr lang="en-US" sz="1600" dirty="0">
                <a:solidFill>
                  <a:schemeClr val="bg2">
                    <a:lumMod val="10000"/>
                  </a:schemeClr>
                </a:solidFill>
                <a:latin typeface="Times New Roman" panose="02020603050405020304" pitchFamily="18" charset="0"/>
                <a:cs typeface="Times New Roman" panose="02020603050405020304" pitchFamily="18" charset="0"/>
              </a:rPr>
              <a:t>, 2003.</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Freeman R. What really ails Europe (and America): the doubling of the global workforce // The Globalist. — 2010. — 5 March, http://www.theglobalist.com/storyid.aspx?StoryId=4542, last accessed at 18.11.2018.</a:t>
            </a:r>
          </a:p>
          <a:p>
            <a:pPr algn="just">
              <a:spcBef>
                <a:spcPts val="0"/>
              </a:spcBef>
              <a:buFont typeface="+mj-lt"/>
              <a:buAutoNum type="arabicPeriod"/>
              <a:defRPr/>
            </a:pPr>
            <a:r>
              <a:rPr lang="en-US" sz="1600" dirty="0" err="1">
                <a:solidFill>
                  <a:schemeClr val="bg2">
                    <a:lumMod val="10000"/>
                  </a:schemeClr>
                </a:solidFill>
                <a:latin typeface="Times New Roman" panose="02020603050405020304" pitchFamily="18" charset="0"/>
                <a:cs typeface="Times New Roman" panose="02020603050405020304" pitchFamily="18" charset="0"/>
              </a:rPr>
              <a:t>Blecker</a:t>
            </a:r>
            <a:r>
              <a:rPr lang="en-US" sz="1600" dirty="0">
                <a:solidFill>
                  <a:schemeClr val="bg2">
                    <a:lumMod val="10000"/>
                  </a:schemeClr>
                </a:solidFill>
                <a:latin typeface="Times New Roman" panose="02020603050405020304" pitchFamily="18" charset="0"/>
                <a:cs typeface="Times New Roman" panose="02020603050405020304" pitchFamily="18" charset="0"/>
              </a:rPr>
              <a:t> R. &amp; </a:t>
            </a:r>
            <a:r>
              <a:rPr lang="en-US" sz="1600" dirty="0" err="1">
                <a:solidFill>
                  <a:schemeClr val="bg2">
                    <a:lumMod val="10000"/>
                  </a:schemeClr>
                </a:solidFill>
                <a:latin typeface="Times New Roman" panose="02020603050405020304" pitchFamily="18" charset="0"/>
                <a:cs typeface="Times New Roman" panose="02020603050405020304" pitchFamily="18" charset="0"/>
              </a:rPr>
              <a:t>Razami</a:t>
            </a:r>
            <a:r>
              <a:rPr lang="en-US" sz="1600" dirty="0">
                <a:solidFill>
                  <a:schemeClr val="bg2">
                    <a:lumMod val="10000"/>
                  </a:schemeClr>
                </a:solidFill>
                <a:latin typeface="Times New Roman" panose="02020603050405020304" pitchFamily="18" charset="0"/>
                <a:cs typeface="Times New Roman" panose="02020603050405020304" pitchFamily="18" charset="0"/>
              </a:rPr>
              <a:t> A. Developing Country Exports of Manufactures: Moving Up the Ladder to Escape the Fallacy of Composition? // American University, Department of Economics, WP 2006–06.</a:t>
            </a:r>
          </a:p>
          <a:p>
            <a:pPr algn="just">
              <a:spcBef>
                <a:spcPts val="0"/>
              </a:spcBef>
              <a:buFont typeface="+mj-lt"/>
              <a:buAutoNum type="arabicPeriod"/>
              <a:defRPr/>
            </a:pPr>
            <a:r>
              <a:rPr lang="en-US" sz="1600" dirty="0">
                <a:solidFill>
                  <a:schemeClr val="bg2">
                    <a:lumMod val="10000"/>
                  </a:schemeClr>
                </a:solidFill>
                <a:latin typeface="Times New Roman" panose="02020603050405020304" pitchFamily="18" charset="0"/>
                <a:cs typeface="Times New Roman" panose="02020603050405020304" pitchFamily="18" charset="0"/>
              </a:rPr>
              <a:t>Bair J. (ed.). Frontiers of commodity chain research. — Stanford, Calif.: Stanford University Press, 2009.</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a:p>
            <a:pPr>
              <a:spcBef>
                <a:spcPts val="0"/>
              </a:spcBef>
              <a:buFont typeface="+mj-lt"/>
              <a:buAutoNum type="arabicPeriod"/>
              <a:defRPr/>
            </a:pPr>
            <a:r>
              <a:rPr lang="ru-RU" sz="1600" i="1" dirty="0">
                <a:ln>
                  <a:noFill/>
                </a:ln>
                <a:solidFill>
                  <a:srgbClr val="1C1511"/>
                </a:solidFill>
                <a:effectLst/>
                <a:latin typeface="Times New Roman" pitchFamily="18" charset="0"/>
                <a:cs typeface="Times New Roman" pitchFamily="18" charset="0"/>
              </a:rPr>
              <a:t> см. Руслан Дзарасов в журнале  «Вольная экономика» от 15.08.2019</a:t>
            </a:r>
            <a:endParaRPr lang="ru-RU" sz="1600" dirty="0">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p:cNvSpPr>
          <p:nvPr>
            <p:ph type="body" idx="1"/>
          </p:nvPr>
        </p:nvSpPr>
        <p:spPr/>
        <p:txBody>
          <a:bodyPr/>
          <a:lstStyle/>
          <a:p>
            <a:pPr eaLnBrk="1" hangingPunct="1"/>
            <a:endParaRPr lang="ru-RU">
              <a:latin typeface="Arial" charset="0"/>
            </a:endParaRPr>
          </a:p>
          <a:p>
            <a:pPr eaLnBrk="1" hangingPunct="1"/>
            <a:endParaRPr lang="ru-RU">
              <a:latin typeface="Arial" charset="0"/>
            </a:endParaRPr>
          </a:p>
          <a:p>
            <a:pPr eaLnBrk="1" hangingPunct="1"/>
            <a:endParaRPr lang="ru-RU">
              <a:latin typeface="Arial" charset="0"/>
            </a:endParaRPr>
          </a:p>
          <a:p>
            <a:pPr eaLnBrk="1" hangingPunct="1"/>
            <a:endParaRPr lang="ru-RU">
              <a:latin typeface="Arial" charset="0"/>
            </a:endParaRPr>
          </a:p>
          <a:p>
            <a:pPr algn="r" eaLnBrk="1" hangingPunct="1">
              <a:buFont typeface="Arial" charset="0"/>
              <a:buNone/>
            </a:pPr>
            <a:r>
              <a:rPr lang="ru-RU">
                <a:latin typeface="Arial" charset="0"/>
              </a:rPr>
              <a:t>Есть ли вопросы?</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19E884-37FB-441B-A62D-B2C71D9F13B6}"/>
              </a:ext>
            </a:extLst>
          </p:cNvPr>
          <p:cNvSpPr>
            <a:spLocks noGrp="1"/>
          </p:cNvSpPr>
          <p:nvPr>
            <p:ph type="ctrTitle" idx="4294967295"/>
          </p:nvPr>
        </p:nvSpPr>
        <p:spPr>
          <a:xfrm>
            <a:off x="1023902" y="428605"/>
            <a:ext cx="7772400" cy="1470025"/>
          </a:xfrm>
          <a:noFill/>
        </p:spPr>
        <p:txBody>
          <a:bodyPr anchor="b">
            <a:normAutofit/>
            <a:scene3d>
              <a:camera prst="orthographicFront"/>
              <a:lightRig rig="soft" dir="t"/>
            </a:scene3d>
            <a:sp3d prstMaterial="softEdge">
              <a:bevelT w="25400" h="25400"/>
            </a:sp3d>
          </a:bodyPr>
          <a:lstStyle/>
          <a:p>
            <a:pPr algn="r">
              <a:defRPr/>
            </a:pPr>
            <a:r>
              <a:rPr lang="ru-RU" sz="4800" b="1" dirty="0">
                <a:effectLst>
                  <a:outerShdw blurRad="31750" dist="25400" dir="5400000" algn="tl" rotWithShape="0">
                    <a:srgbClr val="000000">
                      <a:alpha val="25000"/>
                    </a:srgbClr>
                  </a:outerShdw>
                </a:effectLst>
              </a:rPr>
              <a:t>Японский капкан</a:t>
            </a:r>
            <a:br>
              <a:rPr lang="ru-RU" sz="4800" b="1" dirty="0">
                <a:effectLst>
                  <a:outerShdw blurRad="31750" dist="25400" dir="5400000" algn="tl" rotWithShape="0">
                    <a:srgbClr val="000000">
                      <a:alpha val="25000"/>
                    </a:srgbClr>
                  </a:outerShdw>
                </a:effectLst>
              </a:rPr>
            </a:br>
            <a:endParaRPr lang="ru-RU" sz="4800" b="1" dirty="0">
              <a:effectLst>
                <a:outerShdw blurRad="31750" dist="25400" dir="5400000" algn="tl" rotWithShape="0">
                  <a:srgbClr val="000000">
                    <a:alpha val="25000"/>
                  </a:srgbClr>
                </a:outerShdw>
              </a:effectLst>
            </a:endParaRPr>
          </a:p>
        </p:txBody>
      </p:sp>
      <p:sp>
        <p:nvSpPr>
          <p:cNvPr id="9219" name="Rectangle 1">
            <a:extLst>
              <a:ext uri="{FF2B5EF4-FFF2-40B4-BE49-F238E27FC236}">
                <a16:creationId xmlns:a16="http://schemas.microsoft.com/office/drawing/2014/main" id="{2C46D985-A7FE-45AF-87FB-2EE5DEE63B1B}"/>
              </a:ext>
            </a:extLst>
          </p:cNvPr>
          <p:cNvSpPr>
            <a:spLocks noChangeArrowheads="1"/>
          </p:cNvSpPr>
          <p:nvPr/>
        </p:nvSpPr>
        <p:spPr bwMode="auto">
          <a:xfrm>
            <a:off x="4310064" y="6084889"/>
            <a:ext cx="414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endParaRPr lang="en-US" altLang="ru-RU" sz="2000">
              <a:ea typeface="Calibri" panose="020F0502020204030204" pitchFamily="34" charset="0"/>
              <a:cs typeface="Times New Roman" panose="02020603050405020304" pitchFamily="18" charset="0"/>
            </a:endParaRPr>
          </a:p>
        </p:txBody>
      </p:sp>
      <p:pic>
        <p:nvPicPr>
          <p:cNvPr id="9220" name="Picture 3" descr="http://rewalls.com/pic/201112/1680x1050/reWalls.com-57438.jpg">
            <a:extLst>
              <a:ext uri="{FF2B5EF4-FFF2-40B4-BE49-F238E27FC236}">
                <a16:creationId xmlns:a16="http://schemas.microsoft.com/office/drawing/2014/main" id="{1FC3E1C2-3E80-46B2-83B2-716677398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1357313"/>
            <a:ext cx="5334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8289AD56-8279-420A-8863-86E5361E7252}"/>
              </a:ext>
            </a:extLst>
          </p:cNvPr>
          <p:cNvSpPr>
            <a:spLocks noGrp="1"/>
          </p:cNvSpPr>
          <p:nvPr>
            <p:ph type="title" idx="4294967295"/>
          </p:nvPr>
        </p:nvSpPr>
        <p:spPr>
          <a:noFill/>
        </p:spPr>
        <p:txBody>
          <a:bodyPr rtlCol="0">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Предыстория</a:t>
            </a:r>
          </a:p>
        </p:txBody>
      </p:sp>
      <p:sp>
        <p:nvSpPr>
          <p:cNvPr id="10243" name="Rectangle 1">
            <a:extLst>
              <a:ext uri="{FF2B5EF4-FFF2-40B4-BE49-F238E27FC236}">
                <a16:creationId xmlns:a16="http://schemas.microsoft.com/office/drawing/2014/main" id="{70A9ED9A-9FD8-4787-9AEA-CAF4B53075EF}"/>
              </a:ext>
            </a:extLst>
          </p:cNvPr>
          <p:cNvSpPr>
            <a:spLocks noChangeArrowheads="1"/>
          </p:cNvSpPr>
          <p:nvPr/>
        </p:nvSpPr>
        <p:spPr bwMode="auto">
          <a:xfrm>
            <a:off x="2667001" y="1500188"/>
            <a:ext cx="70723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ru-RU" sz="1600" i="1">
                <a:solidFill>
                  <a:srgbClr val="4C4C4C"/>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600" i="1">
                <a:latin typeface="Times New Roman" panose="02020603050405020304" pitchFamily="18" charset="0"/>
                <a:ea typeface="Calibri" panose="020F0502020204030204" pitchFamily="34" charset="0"/>
                <a:cs typeface="Times New Roman" panose="02020603050405020304" pitchFamily="18" charset="0"/>
              </a:rPr>
              <a:t>Период 1953 – 1973 гг. ознаменовался рекордным ростом японской экономики</a:t>
            </a:r>
            <a:r>
              <a:rPr lang="en-US" altLang="ru-RU" sz="1600" i="1">
                <a:latin typeface="Times New Roman" panose="02020603050405020304" pitchFamily="18" charset="0"/>
                <a:ea typeface="Calibri" panose="020F0502020204030204" pitchFamily="34" charset="0"/>
                <a:cs typeface="Times New Roman" panose="02020603050405020304" pitchFamily="18" charset="0"/>
              </a:rPr>
              <a:t>.</a:t>
            </a:r>
            <a:r>
              <a:rPr lang="ru-RU" altLang="ru-RU" sz="1600" i="1">
                <a:latin typeface="Times New Roman" panose="02020603050405020304" pitchFamily="18" charset="0"/>
                <a:ea typeface="Calibri" panose="020F0502020204030204" pitchFamily="34" charset="0"/>
                <a:cs typeface="Times New Roman" panose="02020603050405020304" pitchFamily="18" charset="0"/>
              </a:rPr>
              <a:t>Ни одно государство, даже Советский Союз в годы пятилеток, не добивалось таких поразительных результатов, как Япония</a:t>
            </a:r>
            <a:r>
              <a:rPr lang="en-US" altLang="ru-RU" sz="1600" i="1">
                <a:latin typeface="Times New Roman" panose="02020603050405020304" pitchFamily="18" charset="0"/>
                <a:ea typeface="Calibri" panose="020F0502020204030204" pitchFamily="34" charset="0"/>
                <a:cs typeface="Times New Roman" panose="02020603050405020304" pitchFamily="18" charset="0"/>
              </a:rPr>
              <a:t>.</a:t>
            </a:r>
            <a:r>
              <a:rPr lang="ru-RU" altLang="ru-RU" sz="1600" i="1">
                <a:latin typeface="Times New Roman" panose="02020603050405020304" pitchFamily="18" charset="0"/>
                <a:ea typeface="Calibri" panose="020F0502020204030204" pitchFamily="34" charset="0"/>
                <a:cs typeface="Times New Roman" panose="02020603050405020304" pitchFamily="18" charset="0"/>
              </a:rPr>
              <a:t> Действительно, сельскохозяйственная страна за 20 лет стала крупнейшим в мире экспортером стали, автомобилей и розничных высокотехнологичных товаров. Вторая по величине в мире японская экономика росла в среднем на 9% в год в 1960-х.</a:t>
            </a:r>
            <a:endParaRPr lang="ru-RU" altLang="ru-RU" sz="1600" i="1">
              <a:ea typeface="Calibri" panose="020F0502020204030204" pitchFamily="34" charset="0"/>
              <a:cs typeface="Times New Roman" panose="02020603050405020304" pitchFamily="18" charset="0"/>
            </a:endParaRPr>
          </a:p>
        </p:txBody>
      </p:sp>
      <p:sp>
        <p:nvSpPr>
          <p:cNvPr id="10244" name="Прямоугольник 4">
            <a:extLst>
              <a:ext uri="{FF2B5EF4-FFF2-40B4-BE49-F238E27FC236}">
                <a16:creationId xmlns:a16="http://schemas.microsoft.com/office/drawing/2014/main" id="{9020096E-73AF-4F3D-9BAC-8937A0E3A848}"/>
              </a:ext>
            </a:extLst>
          </p:cNvPr>
          <p:cNvSpPr>
            <a:spLocks noChangeArrowheads="1"/>
          </p:cNvSpPr>
          <p:nvPr/>
        </p:nvSpPr>
        <p:spPr bwMode="auto">
          <a:xfrm>
            <a:off x="2667000" y="3214689"/>
            <a:ext cx="69294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ru-RU" sz="1600" i="1">
                <a:latin typeface="Times New Roman" panose="02020603050405020304" pitchFamily="18" charset="0"/>
                <a:cs typeface="Times New Roman" panose="02020603050405020304" pitchFamily="18" charset="0"/>
              </a:rPr>
              <a:t>           </a:t>
            </a:r>
            <a:r>
              <a:rPr lang="ru-RU" altLang="ru-RU" sz="1600" i="1">
                <a:latin typeface="Times New Roman" panose="02020603050405020304" pitchFamily="18" charset="0"/>
                <a:cs typeface="Times New Roman" panose="02020603050405020304" pitchFamily="18" charset="0"/>
              </a:rPr>
              <a:t>Но уже после 1973 года рост ВВП резко сократился и составлял всего 2–3%.</a:t>
            </a:r>
            <a:endParaRPr lang="en-US" altLang="ru-RU" sz="1600" i="1">
              <a:latin typeface="Times New Roman" panose="02020603050405020304" pitchFamily="18" charset="0"/>
              <a:cs typeface="Times New Roman" panose="02020603050405020304" pitchFamily="18" charset="0"/>
            </a:endParaRPr>
          </a:p>
          <a:p>
            <a:r>
              <a:rPr lang="ru-RU" altLang="ru-RU" sz="1600" i="1">
                <a:latin typeface="Times New Roman" panose="02020603050405020304" pitchFamily="18" charset="0"/>
                <a:cs typeface="Times New Roman" panose="02020603050405020304" pitchFamily="18" charset="0"/>
              </a:rPr>
              <a:t> </a:t>
            </a:r>
            <a:r>
              <a:rPr lang="en-US" altLang="ru-RU" sz="1600" i="1">
                <a:latin typeface="Times New Roman" panose="02020603050405020304" pitchFamily="18" charset="0"/>
                <a:cs typeface="Times New Roman" panose="02020603050405020304" pitchFamily="18" charset="0"/>
              </a:rPr>
              <a:t>          </a:t>
            </a:r>
            <a:r>
              <a:rPr lang="ru-RU" altLang="ru-RU" sz="1600" i="1">
                <a:latin typeface="Times New Roman" panose="02020603050405020304" pitchFamily="18" charset="0"/>
                <a:cs typeface="Times New Roman" panose="02020603050405020304" pitchFamily="18" charset="0"/>
              </a:rPr>
              <a:t>В конце 1980 — начале 1990 гг. США критиковали Японию как "недобросовестного продавца" в связи со стремительным ростом экспорта промышленных товаров.</a:t>
            </a:r>
          </a:p>
          <a:p>
            <a:r>
              <a:rPr lang="en-US" altLang="ru-RU" sz="1600" i="1">
                <a:latin typeface="Times New Roman" panose="02020603050405020304" pitchFamily="18" charset="0"/>
                <a:cs typeface="Times New Roman" panose="02020603050405020304" pitchFamily="18" charset="0"/>
              </a:rPr>
              <a:t>           </a:t>
            </a:r>
            <a:r>
              <a:rPr lang="ru-RU" altLang="ru-RU" sz="1600" i="1">
                <a:latin typeface="Times New Roman" panose="02020603050405020304" pitchFamily="18" charset="0"/>
                <a:cs typeface="Times New Roman" panose="02020603050405020304" pitchFamily="18" charset="0"/>
              </a:rPr>
              <a:t>США выдвинули жесткие и, судя по всему, вероятные угрозы ограничить импорт Японии и добились успеха, подтолкнув Японию к укреплению иены, что стало причиной резкого замедления роста экономики</a:t>
            </a:r>
          </a:p>
          <a:p>
            <a:endParaRPr lang="ru-RU" altLang="ru-RU" sz="1600" i="1">
              <a:latin typeface="Times New Roman" panose="02020603050405020304" pitchFamily="18" charset="0"/>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3">
            <a:extLst>
              <a:ext uri="{FF2B5EF4-FFF2-40B4-BE49-F238E27FC236}">
                <a16:creationId xmlns:a16="http://schemas.microsoft.com/office/drawing/2014/main" id="{CC2D9DC4-0BDB-4697-90FC-54CE82743166}"/>
              </a:ext>
            </a:extLst>
          </p:cNvPr>
          <p:cNvSpPr>
            <a:spLocks noChangeArrowheads="1"/>
          </p:cNvSpPr>
          <p:nvPr/>
        </p:nvSpPr>
        <p:spPr bwMode="auto">
          <a:xfrm>
            <a:off x="2166939" y="2786064"/>
            <a:ext cx="7983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b="1">
                <a:latin typeface="Lucida Sans Unicode" panose="020B0602030504020204" pitchFamily="34" charset="0"/>
              </a:rPr>
              <a:t>Японская ловушка (капкан)- заметный спад экономического роста</a:t>
            </a:r>
            <a:r>
              <a:rPr lang="en-US" altLang="ru-RU" b="1">
                <a:latin typeface="Lucida Sans Unicode" panose="020B0602030504020204" pitchFamily="34" charset="0"/>
              </a:rPr>
              <a:t>.</a:t>
            </a:r>
            <a:endParaRPr lang="ru-RU" altLang="ru-RU">
              <a:latin typeface="Lucida Sans Unicode" panose="020B0602030504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3C9E2813-0817-430D-8BEB-047AA87C1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914" y="881064"/>
            <a:ext cx="749617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 name="Rectangle 1">
            <a:extLst>
              <a:ext uri="{FF2B5EF4-FFF2-40B4-BE49-F238E27FC236}">
                <a16:creationId xmlns:a16="http://schemas.microsoft.com/office/drawing/2014/main" id="{AD76EF57-3264-4F28-AA73-7F952C42A71E}"/>
              </a:ext>
            </a:extLst>
          </p:cNvPr>
          <p:cNvSpPr>
            <a:spLocks noChangeArrowheads="1"/>
          </p:cNvSpPr>
          <p:nvPr/>
        </p:nvSpPr>
        <p:spPr bwMode="auto">
          <a:xfrm>
            <a:off x="3881439" y="214314"/>
            <a:ext cx="5214937" cy="708025"/>
          </a:xfrm>
          <a:prstGeom prst="rect">
            <a:avLst/>
          </a:prstGeom>
          <a:noFill/>
          <a:ln w="9525">
            <a:noFill/>
            <a:miter lim="800000"/>
            <a:headEnd/>
            <a:tailEnd/>
          </a:ln>
          <a:effectLst/>
        </p:spPr>
        <p:txBody>
          <a:bodyPr anchor="ctr">
            <a:spAutoFit/>
          </a:bodyPr>
          <a:lstStyle/>
          <a:p>
            <a:pPr>
              <a:defRPr/>
            </a:pPr>
            <a:r>
              <a:rPr lang="ru-RU" sz="4000" b="1" dirty="0">
                <a:solidFill>
                  <a:schemeClr val="tx2"/>
                </a:solidFill>
                <a:effectLst>
                  <a:outerShdw blurRad="38100" dist="38100" dir="2700000" algn="tl">
                    <a:srgbClr val="000000">
                      <a:alpha val="43137"/>
                    </a:srgbClr>
                  </a:outerShdw>
                </a:effectLst>
                <a:latin typeface="+mj-lt"/>
                <a:ea typeface="Calibri" pitchFamily="34" charset="0"/>
                <a:cs typeface="Times New Roman" pitchFamily="18" charset="0"/>
              </a:rPr>
              <a:t>Темп Роста ВВП</a:t>
            </a:r>
            <a:endParaRPr lang="ru-RU" sz="4000" b="1" dirty="0">
              <a:solidFill>
                <a:schemeClr val="tx2"/>
              </a:solidFill>
              <a:effectLst>
                <a:outerShdw blurRad="38100" dist="38100" dir="2700000" algn="tl">
                  <a:srgbClr val="000000">
                    <a:alpha val="43137"/>
                  </a:srgbClr>
                </a:outerShdw>
              </a:effectLst>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752" y="332656"/>
            <a:ext cx="8534400" cy="758952"/>
          </a:xfrm>
        </p:spPr>
        <p:txBody>
          <a:bodyPr>
            <a:noAutofit/>
          </a:bodyPr>
          <a:lstStyle/>
          <a:p>
            <a:r>
              <a:rPr lang="ru-RU" sz="2800" dirty="0">
                <a:solidFill>
                  <a:schemeClr val="bg2">
                    <a:lumMod val="50000"/>
                  </a:schemeClr>
                </a:solidFill>
              </a:rPr>
              <a:t>Международная типология национальных экономик</a:t>
            </a:r>
          </a:p>
        </p:txBody>
      </p:sp>
      <p:sp>
        <p:nvSpPr>
          <p:cNvPr id="3" name="Объект 2"/>
          <p:cNvSpPr>
            <a:spLocks noGrp="1"/>
          </p:cNvSpPr>
          <p:nvPr>
            <p:ph sz="quarter" idx="1"/>
          </p:nvPr>
        </p:nvSpPr>
        <p:spPr/>
        <p:txBody>
          <a:bodyPr/>
          <a:lstStyle/>
          <a:p>
            <a:r>
              <a:rPr lang="ru-RU" dirty="0"/>
              <a:t>Критерии классификаций национальных экономик. Характеристика моделей их развития </a:t>
            </a:r>
          </a:p>
          <a:p>
            <a:r>
              <a:rPr lang="ru-RU" dirty="0"/>
              <a:t>Проблемы международных экономических сопоставлений</a:t>
            </a:r>
          </a:p>
          <a:p>
            <a:r>
              <a:rPr lang="ru-RU" dirty="0"/>
              <a:t>Международная конкурентоспособность стран</a:t>
            </a:r>
          </a:p>
          <a:p>
            <a:r>
              <a:rPr lang="ru-RU" dirty="0"/>
              <a:t>Место показателей инфраструктурного развития и рынка недвижимости в глобальных рейтингах конкурентоспособности стран </a:t>
            </a:r>
          </a:p>
          <a:p>
            <a:r>
              <a:rPr lang="ru-RU" dirty="0"/>
              <a:t>Российская экономика как объект международного </a:t>
            </a:r>
            <a:r>
              <a:rPr lang="ru-RU" dirty="0" err="1"/>
              <a:t>рейтингования</a:t>
            </a:r>
            <a:endParaRPr lang="ru-RU" dirty="0"/>
          </a:p>
        </p:txBody>
      </p:sp>
    </p:spTree>
    <p:extLst>
      <p:ext uri="{BB962C8B-B14F-4D97-AF65-F5344CB8AC3E}">
        <p14:creationId xmlns:p14="http://schemas.microsoft.com/office/powerpoint/2010/main" val="37684891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C101315F-DADF-4094-96F1-EC3D10D31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6" y="500064"/>
            <a:ext cx="5800725"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
            <a:extLst>
              <a:ext uri="{FF2B5EF4-FFF2-40B4-BE49-F238E27FC236}">
                <a16:creationId xmlns:a16="http://schemas.microsoft.com/office/drawing/2014/main" id="{C84FE4D0-8754-4B33-845E-C9715AA2CA38}"/>
              </a:ext>
            </a:extLst>
          </p:cNvPr>
          <p:cNvSpPr>
            <a:spLocks noChangeArrowheads="1"/>
          </p:cNvSpPr>
          <p:nvPr/>
        </p:nvSpPr>
        <p:spPr bwMode="auto">
          <a:xfrm>
            <a:off x="3309938" y="5000625"/>
            <a:ext cx="6500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ru-RU" sz="12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рисунке  показана фактическая (с учетом инфляции) стоимость иены за период с 1964 г. (когда иена стала конвертируемой валютой для расчетов по текущим операциям) по сегодняшний день. Рост индекса является признаком повышения реальной стоимости. Это означает, что после корректировок в связи с относительным изменением уровня цен иена стала дороже по отношению к другим валютам.</a:t>
            </a:r>
            <a:endParaRPr lang="ru-RU" altLang="ru-RU" sz="1400" i="1">
              <a:ea typeface="Calibri" panose="020F0502020204030204" pitchFamily="34"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AD5C0518-43CC-428A-AE7F-0E1FAE98F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500063"/>
            <a:ext cx="56864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a:extLst>
              <a:ext uri="{FF2B5EF4-FFF2-40B4-BE49-F238E27FC236}">
                <a16:creationId xmlns:a16="http://schemas.microsoft.com/office/drawing/2014/main" id="{A7ED5531-A823-4997-8C9E-CA05D9387E13}"/>
              </a:ext>
            </a:extLst>
          </p:cNvPr>
          <p:cNvSpPr>
            <a:spLocks noChangeArrowheads="1"/>
          </p:cNvSpPr>
          <p:nvPr/>
        </p:nvSpPr>
        <p:spPr bwMode="auto">
          <a:xfrm>
            <a:off x="2881313" y="4643439"/>
            <a:ext cx="6286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Курс иены значительно вырос на фоне совместных валютных интервенции нескольких стран, фактически японская валюта подорожала на 50% в период с 1984 по 1988 гг. В свою очередь это спровоцировало заметный спад темпов роста экспорта Японии, что показано на рисунке .</a:t>
            </a:r>
            <a:endParaRPr lang="ru-RU" altLang="ru-RU" sz="1400" i="1">
              <a:ea typeface="Calibri" panose="020F0502020204030204" pitchFamily="34" charset="0"/>
              <a:cs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32DCCBF-0C80-440E-A19C-97A92D3FB9E3}"/>
              </a:ext>
            </a:extLst>
          </p:cNvPr>
          <p:cNvSpPr>
            <a:spLocks noGrp="1"/>
          </p:cNvSpPr>
          <p:nvPr>
            <p:ph type="title" idx="4294967295"/>
          </p:nvPr>
        </p:nvSpPr>
        <p:spPr>
          <a:noFill/>
        </p:spPr>
        <p:txBody>
          <a:bodyPr rtlCol="0">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Причины образования финансового пузыря</a:t>
            </a:r>
          </a:p>
        </p:txBody>
      </p:sp>
      <p:sp>
        <p:nvSpPr>
          <p:cNvPr id="15363" name="Прямоугольник 3">
            <a:extLst>
              <a:ext uri="{FF2B5EF4-FFF2-40B4-BE49-F238E27FC236}">
                <a16:creationId xmlns:a16="http://schemas.microsoft.com/office/drawing/2014/main" id="{6F180195-B0D4-4385-AA6E-C05D18D2FF85}"/>
              </a:ext>
            </a:extLst>
          </p:cNvPr>
          <p:cNvSpPr>
            <a:spLocks noChangeArrowheads="1"/>
          </p:cNvSpPr>
          <p:nvPr/>
        </p:nvSpPr>
        <p:spPr bwMode="auto">
          <a:xfrm>
            <a:off x="2309814" y="1928814"/>
            <a:ext cx="778668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ru-RU" altLang="ru-RU">
                <a:latin typeface="Lucida Sans Unicode" panose="020B0602030504020204" pitchFamily="34" charset="0"/>
              </a:rPr>
              <a:t>эйфория относительно перспектив экономики и монетарное ослабление, проведенное Банком Японии;</a:t>
            </a:r>
          </a:p>
          <a:p>
            <a:pPr>
              <a:buFont typeface="Wingdings" panose="05000000000000000000" pitchFamily="2" charset="2"/>
              <a:buChar char="ü"/>
            </a:pPr>
            <a:r>
              <a:rPr lang="ru-RU" altLang="ru-RU">
                <a:latin typeface="Lucida Sans Unicode" panose="020B0602030504020204" pitchFamily="34" charset="0"/>
              </a:rPr>
              <a:t>большие сбережения; </a:t>
            </a:r>
          </a:p>
          <a:p>
            <a:pPr>
              <a:buFont typeface="Wingdings" panose="05000000000000000000" pitchFamily="2" charset="2"/>
              <a:buChar char="ü"/>
            </a:pPr>
            <a:r>
              <a:rPr lang="ru-RU" altLang="ru-RU">
                <a:latin typeface="Lucida Sans Unicode" panose="020B0602030504020204" pitchFamily="34" charset="0"/>
              </a:rPr>
              <a:t>агрессивная спекуляции на фондовом рынке и рынке недвижимости;</a:t>
            </a:r>
          </a:p>
          <a:p>
            <a:pPr>
              <a:buFont typeface="Wingdings" panose="05000000000000000000" pitchFamily="2" charset="2"/>
              <a:buChar char="ü"/>
            </a:pPr>
            <a:r>
              <a:rPr lang="ru-RU" altLang="ru-RU">
                <a:latin typeface="Lucida Sans Unicode" panose="020B0602030504020204" pitchFamily="34" charset="0"/>
              </a:rPr>
              <a:t>доступный кредит</a:t>
            </a:r>
            <a:r>
              <a:rPr lang="en-US" altLang="ru-RU">
                <a:latin typeface="Lucida Sans Unicode" panose="020B0602030504020204" pitchFamily="34" charset="0"/>
              </a:rPr>
              <a:t>,</a:t>
            </a:r>
            <a:r>
              <a:rPr lang="ru-RU" altLang="ru-RU">
                <a:latin typeface="Lucida Sans Unicode" panose="020B0602030504020204" pitchFamily="34" charset="0"/>
              </a:rPr>
              <a:t> привел к ситуации</a:t>
            </a:r>
            <a:r>
              <a:rPr lang="en-US" altLang="ru-RU">
                <a:latin typeface="Lucida Sans Unicode" panose="020B0602030504020204" pitchFamily="34" charset="0"/>
              </a:rPr>
              <a:t>, </a:t>
            </a:r>
            <a:r>
              <a:rPr lang="ru-RU" altLang="ru-RU">
                <a:latin typeface="Lucida Sans Unicode" panose="020B0602030504020204" pitchFamily="34" charset="0"/>
              </a:rPr>
              <a:t>когда деньги занимаются в Японии по низким ставкам, инвестируются в более прибыльные активы за рубежом, а затем заём погашается со значительной прибылью</a:t>
            </a:r>
          </a:p>
          <a:p>
            <a:pPr>
              <a:buFont typeface="Wingdings" panose="05000000000000000000" pitchFamily="2" charset="2"/>
              <a:buChar char="ü"/>
            </a:pPr>
            <a:r>
              <a:rPr lang="ru-RU" altLang="ru-RU">
                <a:latin typeface="Lucida Sans Unicode" panose="020B0602030504020204" pitchFamily="34" charset="0"/>
              </a:rPr>
              <a:t>рост курса йены</a:t>
            </a:r>
          </a:p>
          <a:p>
            <a:endParaRPr lang="ru-RU" altLang="ru-RU">
              <a:latin typeface="Lucida Sans Unicode" panose="020B0602030504020204" pitchFamily="34" charset="0"/>
            </a:endParaRPr>
          </a:p>
          <a:p>
            <a:endParaRPr lang="ru-RU" altLang="ru-RU">
              <a:latin typeface="Lucida Sans Unicode" panose="020B0602030504020204" pitchFamily="34" charset="0"/>
            </a:endParaRPr>
          </a:p>
          <a:p>
            <a:endParaRPr lang="ru-RU" altLang="ru-RU">
              <a:latin typeface="Lucida Sans Unicode" panose="020B0602030504020204"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www.studinter.ru/i/Image/california-map.gif">
            <a:extLst>
              <a:ext uri="{FF2B5EF4-FFF2-40B4-BE49-F238E27FC236}">
                <a16:creationId xmlns:a16="http://schemas.microsoft.com/office/drawing/2014/main" id="{A0101B9C-DB23-4860-A502-ADCF7CED8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4688" y="2214563"/>
            <a:ext cx="202406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http://travel.utimes.ru/orgs/1/images/news/261/imperator.jpg">
            <a:extLst>
              <a:ext uri="{FF2B5EF4-FFF2-40B4-BE49-F238E27FC236}">
                <a16:creationId xmlns:a16="http://schemas.microsoft.com/office/drawing/2014/main" id="{37D9FDC3-F93A-47F5-9F33-11EC0C62F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3214688"/>
            <a:ext cx="3452812"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
            <a:extLst>
              <a:ext uri="{FF2B5EF4-FFF2-40B4-BE49-F238E27FC236}">
                <a16:creationId xmlns:a16="http://schemas.microsoft.com/office/drawing/2014/main" id="{FDB18C87-B70E-4468-ABB9-A816780C4CD4}"/>
              </a:ext>
            </a:extLst>
          </p:cNvPr>
          <p:cNvSpPr>
            <a:spLocks noChangeArrowheads="1"/>
          </p:cNvSpPr>
          <p:nvPr/>
        </p:nvSpPr>
        <p:spPr bwMode="auto">
          <a:xfrm>
            <a:off x="2381250" y="714375"/>
            <a:ext cx="7500938" cy="138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sz="1400" i="1">
                <a:latin typeface="Times New Roman" panose="02020603050405020304" pitchFamily="18" charset="0"/>
                <a:ea typeface="Calibri" panose="020F0502020204030204" pitchFamily="34" charset="0"/>
                <a:cs typeface="Times New Roman" panose="02020603050405020304" pitchFamily="18" charset="0"/>
              </a:rPr>
              <a:t>             Экономический пузырь в Японии с 1986 по 1991 год, характеризовавшийся многократным ростом цен на рынке недвижимости и фондовом рынке.</a:t>
            </a:r>
            <a:r>
              <a:rPr lang="en-US" altLang="ru-RU" sz="1400" i="1" baseline="30000">
                <a:latin typeface="Times New Roman" panose="02020603050405020304" pitchFamily="18" charset="0"/>
                <a:ea typeface="Calibri" panose="020F0502020204030204" pitchFamily="34" charset="0"/>
                <a:cs typeface="Times New Roman" panose="02020603050405020304" pitchFamily="18" charset="0"/>
              </a:rPr>
              <a:t> </a:t>
            </a:r>
            <a:r>
              <a:rPr lang="ru-RU" altLang="ru-RU" sz="1400" i="1">
                <a:latin typeface="Times New Roman" panose="02020603050405020304" pitchFamily="18" charset="0"/>
                <a:ea typeface="Calibri" panose="020F0502020204030204" pitchFamily="34" charset="0"/>
                <a:cs typeface="Times New Roman" panose="02020603050405020304" pitchFamily="18" charset="0"/>
              </a:rPr>
              <a:t>Сдувание пузыря продолжалось более десяти лет, фондовый рынок достиг дна в 2003 году, но впоследствии опустился до нового минимума в 2009 году в результате мирового финансового кризиса. Следствием сдувания пузыря стал продолжительный период экономической стагнации, называемый  «потерянным десятилетием».</a:t>
            </a:r>
          </a:p>
        </p:txBody>
      </p:sp>
      <p:sp>
        <p:nvSpPr>
          <p:cNvPr id="16389" name="Прямоугольник 4">
            <a:extLst>
              <a:ext uri="{FF2B5EF4-FFF2-40B4-BE49-F238E27FC236}">
                <a16:creationId xmlns:a16="http://schemas.microsoft.com/office/drawing/2014/main" id="{605B7B24-29A5-43A7-AC0B-0850BE4806F6}"/>
              </a:ext>
            </a:extLst>
          </p:cNvPr>
          <p:cNvSpPr>
            <a:spLocks noChangeArrowheads="1"/>
          </p:cNvSpPr>
          <p:nvPr/>
        </p:nvSpPr>
        <p:spPr bwMode="auto">
          <a:xfrm>
            <a:off x="3381375" y="5500689"/>
            <a:ext cx="55006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sz="1400" i="1">
                <a:latin typeface="Times New Roman" panose="02020603050405020304" pitchFamily="18" charset="0"/>
                <a:cs typeface="Times New Roman" panose="02020603050405020304" pitchFamily="18" charset="0"/>
              </a:rPr>
              <a:t>Пример: квадратная миля земли под Императорским Дворцом в Токио стоила дороже всей территории американского штата Калифорнии.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32C3077B-C134-4188-911B-1BE2267B4FD5}"/>
              </a:ext>
            </a:extLst>
          </p:cNvPr>
          <p:cNvSpPr>
            <a:spLocks noGrp="1"/>
          </p:cNvSpPr>
          <p:nvPr>
            <p:ph type="title" idx="4294967295"/>
          </p:nvPr>
        </p:nvSpPr>
        <p:spPr>
          <a:noFill/>
        </p:spPr>
        <p:txBody>
          <a:bodyPr rtlCol="0">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Последствия</a:t>
            </a:r>
          </a:p>
        </p:txBody>
      </p:sp>
      <p:sp>
        <p:nvSpPr>
          <p:cNvPr id="17411" name="Прямоугольник 3">
            <a:extLst>
              <a:ext uri="{FF2B5EF4-FFF2-40B4-BE49-F238E27FC236}">
                <a16:creationId xmlns:a16="http://schemas.microsoft.com/office/drawing/2014/main" id="{0A069EE1-6495-4AC0-B7E5-0E4098069549}"/>
              </a:ext>
            </a:extLst>
          </p:cNvPr>
          <p:cNvSpPr>
            <a:spLocks noChangeArrowheads="1"/>
          </p:cNvSpPr>
          <p:nvPr/>
        </p:nvSpPr>
        <p:spPr bwMode="auto">
          <a:xfrm>
            <a:off x="2667000" y="1714501"/>
            <a:ext cx="68580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ü"/>
            </a:pPr>
            <a:r>
              <a:rPr lang="ru-RU" altLang="ru-RU">
                <a:latin typeface="Lucida Sans Unicode" panose="020B0602030504020204" pitchFamily="34" charset="0"/>
              </a:rPr>
              <a:t>производители стали терять своё технологическое преимущество</a:t>
            </a:r>
          </a:p>
          <a:p>
            <a:endParaRPr lang="ru-RU" altLang="ru-RU">
              <a:latin typeface="Lucida Sans Unicode" panose="020B0602030504020204" pitchFamily="34" charset="0"/>
            </a:endParaRPr>
          </a:p>
          <a:p>
            <a:pPr>
              <a:buFont typeface="Wingdings" panose="05000000000000000000" pitchFamily="2" charset="2"/>
              <a:buChar char="ü"/>
            </a:pPr>
            <a:r>
              <a:rPr lang="ru-RU" altLang="ru-RU">
                <a:latin typeface="Lucida Sans Unicode" panose="020B0602030504020204" pitchFamily="34" charset="0"/>
              </a:rPr>
              <a:t>японские товары стали менее конкурентоспособны за рубежом</a:t>
            </a:r>
          </a:p>
          <a:p>
            <a:endParaRPr lang="ru-RU" altLang="ru-RU">
              <a:latin typeface="Lucida Sans Unicode" panose="020B0602030504020204" pitchFamily="34" charset="0"/>
            </a:endParaRPr>
          </a:p>
          <a:p>
            <a:pPr>
              <a:buFont typeface="Wingdings" panose="05000000000000000000" pitchFamily="2" charset="2"/>
              <a:buChar char="ü"/>
            </a:pPr>
            <a:r>
              <a:rPr lang="ru-RU" altLang="ru-RU">
                <a:latin typeface="Lucida Sans Unicode" panose="020B0602030504020204" pitchFamily="34" charset="0"/>
              </a:rPr>
              <a:t>низкий уровень потребления вызвал дефляционную спираль</a:t>
            </a:r>
            <a:endParaRPr lang="en-US" altLang="ru-RU">
              <a:latin typeface="Lucida Sans Unicode" panose="020B0602030504020204" pitchFamily="34" charset="0"/>
            </a:endParaRPr>
          </a:p>
          <a:p>
            <a:pPr>
              <a:buFont typeface="Wingdings" panose="05000000000000000000" pitchFamily="2" charset="2"/>
              <a:buChar char="ü"/>
            </a:pPr>
            <a:endParaRPr lang="en-US" altLang="ru-RU">
              <a:latin typeface="Lucida Sans Unicode" panose="020B0602030504020204" pitchFamily="34" charset="0"/>
            </a:endParaRPr>
          </a:p>
          <a:p>
            <a:pPr>
              <a:buFont typeface="Wingdings" panose="05000000000000000000" pitchFamily="2" charset="2"/>
              <a:buChar char="ü"/>
            </a:pPr>
            <a:r>
              <a:rPr lang="ru-RU" altLang="ru-RU">
                <a:latin typeface="Lucida Sans Unicode" panose="020B0602030504020204" pitchFamily="34" charset="0"/>
              </a:rPr>
              <a:t>рост безработицы</a:t>
            </a:r>
          </a:p>
          <a:p>
            <a:pPr>
              <a:buFont typeface="Wingdings" panose="05000000000000000000" pitchFamily="2" charset="2"/>
              <a:buChar char="ü"/>
            </a:pPr>
            <a:endParaRPr lang="ru-RU" altLang="ru-RU">
              <a:latin typeface="Lucida Sans Unicode" panose="020B0602030504020204" pitchFamily="34" charset="0"/>
            </a:endParaRPr>
          </a:p>
          <a:p>
            <a:pPr>
              <a:buFont typeface="Wingdings" panose="05000000000000000000" pitchFamily="2" charset="2"/>
              <a:buChar char="ü"/>
            </a:pPr>
            <a:r>
              <a:rPr lang="ru-RU" altLang="ru-RU">
                <a:latin typeface="Lucida Sans Unicode" panose="020B0602030504020204" pitchFamily="34" charset="0"/>
              </a:rPr>
              <a:t>кредит стал не доступен</a:t>
            </a:r>
          </a:p>
          <a:p>
            <a:pPr>
              <a:buFont typeface="Wingdings" panose="05000000000000000000" pitchFamily="2" charset="2"/>
              <a:buChar char="ü"/>
            </a:pPr>
            <a:endParaRPr lang="ru-RU" altLang="ru-RU">
              <a:latin typeface="Lucida Sans Unicode" panose="020B0602030504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2DBBFE92-E745-4F76-9425-C769ABCCA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6" y="2143125"/>
            <a:ext cx="4848225"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Прямоугольник 2">
            <a:extLst>
              <a:ext uri="{FF2B5EF4-FFF2-40B4-BE49-F238E27FC236}">
                <a16:creationId xmlns:a16="http://schemas.microsoft.com/office/drawing/2014/main" id="{814CDA47-6BA8-4B1C-B728-CAC28E5B3E01}"/>
              </a:ext>
            </a:extLst>
          </p:cNvPr>
          <p:cNvSpPr>
            <a:spLocks noChangeArrowheads="1"/>
          </p:cNvSpPr>
          <p:nvPr/>
        </p:nvSpPr>
        <p:spPr bwMode="auto">
          <a:xfrm>
            <a:off x="2238376" y="357189"/>
            <a:ext cx="78581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i="1">
                <a:latin typeface="Times New Roman" panose="02020603050405020304" pitchFamily="18" charset="0"/>
                <a:cs typeface="Times New Roman" panose="02020603050405020304" pitchFamily="18" charset="0"/>
              </a:rPr>
              <a:t>          В настоящее время с риском аналогичной последовательности событий сталкивается Китай: его быстрорастущий экспорт в середине 2000-х привел к тому, что официальные лица США пригрозили торговыми репрессиями, если власти Китая не примут меры для ограничения экспорта, не повысят курс юаня и не перейдут к "экономическому росту за счет увеличения потребления". </a:t>
            </a:r>
          </a:p>
        </p:txBody>
      </p:sp>
      <p:sp>
        <p:nvSpPr>
          <p:cNvPr id="18436" name="Прямоугольник 3">
            <a:extLst>
              <a:ext uri="{FF2B5EF4-FFF2-40B4-BE49-F238E27FC236}">
                <a16:creationId xmlns:a16="http://schemas.microsoft.com/office/drawing/2014/main" id="{0DA8EB2C-DF90-4050-9F43-5885C39FA0A3}"/>
              </a:ext>
            </a:extLst>
          </p:cNvPr>
          <p:cNvSpPr>
            <a:spLocks noChangeArrowheads="1"/>
          </p:cNvSpPr>
          <p:nvPr/>
        </p:nvSpPr>
        <p:spPr bwMode="auto">
          <a:xfrm>
            <a:off x="3238500" y="5500689"/>
            <a:ext cx="63579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sz="1400" i="1">
                <a:latin typeface="Times New Roman" panose="02020603050405020304" pitchFamily="18" charset="0"/>
                <a:cs typeface="Times New Roman" panose="02020603050405020304" pitchFamily="18" charset="0"/>
              </a:rPr>
              <a:t>Результаты на сегодняшний день приведены на графике, на котором показан реальный обменный курс юаня с даты конвертации юаня для использования в расчетных операциях (1996 г.) до сегодняшнего дня.</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E48E256-A10E-4E44-A504-D1C60F98D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2286000"/>
            <a:ext cx="4548188"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1">
            <a:extLst>
              <a:ext uri="{FF2B5EF4-FFF2-40B4-BE49-F238E27FC236}">
                <a16:creationId xmlns:a16="http://schemas.microsoft.com/office/drawing/2014/main" id="{E42C7CC7-AB27-457D-866D-8CE0B3F833DC}"/>
              </a:ext>
            </a:extLst>
          </p:cNvPr>
          <p:cNvSpPr>
            <a:spLocks noChangeArrowheads="1"/>
          </p:cNvSpPr>
          <p:nvPr/>
        </p:nvSpPr>
        <p:spPr bwMode="auto">
          <a:xfrm>
            <a:off x="2452689" y="285750"/>
            <a:ext cx="72866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Стоимость валюты начала резко повышаться в 2007 г. Как и в Японии, повышение стоимости вызвало дестабилизацию потоков капитала в Китай, которые были вызваны предположением, что у юаня, также как и у иены, ранее не было никакого другого пути, кроме роста.</a:t>
            </a:r>
            <a:b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b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Как и в Японии, рост стоимости валюты сопровождался финансовым пузырем. Так, на рисунке 4 показано, что реальное повышение курса привело к стремительному падению уровня ежегодного роста экспорта, с 15% (плавно на протяжении трех лет) до ниже 10%, и до заметного спада в настоящее время.</a:t>
            </a:r>
            <a:endParaRPr lang="ru-RU" altLang="ru-RU" sz="1400" i="1">
              <a:ea typeface="Calibri" panose="020F0502020204030204" pitchFamily="34" charset="0"/>
              <a:cs typeface="Times New Roman" panose="02020603050405020304" pitchFamily="18" charset="0"/>
            </a:endParaRPr>
          </a:p>
        </p:txBody>
      </p:sp>
      <p:sp>
        <p:nvSpPr>
          <p:cNvPr id="19460" name="Rectangle 2">
            <a:extLst>
              <a:ext uri="{FF2B5EF4-FFF2-40B4-BE49-F238E27FC236}">
                <a16:creationId xmlns:a16="http://schemas.microsoft.com/office/drawing/2014/main" id="{0945D3AB-B342-41C7-B809-0CB2294A7ACF}"/>
              </a:ext>
            </a:extLst>
          </p:cNvPr>
          <p:cNvSpPr>
            <a:spLocks noChangeArrowheads="1"/>
          </p:cNvSpPr>
          <p:nvPr/>
        </p:nvSpPr>
        <p:spPr bwMode="auto">
          <a:xfrm>
            <a:off x="2595564" y="5643564"/>
            <a:ext cx="7500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ru-RU" altLang="ru-RU" sz="1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Дальнейшая девальвация юаня кажется необходимой, если Китаю придется содействовать своему экономическому росту и избегать долгосрочной "японской ловушки".</a:t>
            </a:r>
            <a:endParaRPr lang="ru-RU" altLang="ru-RU" sz="1400" i="1">
              <a:ea typeface="Calibri" panose="020F0502020204030204" pitchFamily="34" charset="0"/>
              <a:cs typeface="Times New Roman" panose="02020603050405020304" pitchFamily="18"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003F14D-CF5A-4E55-BBEE-F1702A7CBAC0}"/>
              </a:ext>
            </a:extLst>
          </p:cNvPr>
          <p:cNvSpPr>
            <a:spLocks noGrp="1"/>
          </p:cNvSpPr>
          <p:nvPr>
            <p:ph type="title" idx="4294967295"/>
          </p:nvPr>
        </p:nvSpPr>
        <p:spPr>
          <a:noFill/>
        </p:spPr>
        <p:txBody>
          <a:bodyPr rtlCol="0">
            <a:normAutofit/>
            <a:scene3d>
              <a:camera prst="orthographicFront"/>
              <a:lightRig rig="soft" dir="t"/>
            </a:scene3d>
            <a:sp3d prstMaterial="softEdge">
              <a:bevelT w="25400" h="25400"/>
            </a:sp3d>
          </a:bodyPr>
          <a:lstStyle/>
          <a:p>
            <a:pPr>
              <a:defRPr/>
            </a:pPr>
            <a:r>
              <a:rPr lang="ru-RU" sz="4100" b="1" dirty="0">
                <a:effectLst>
                  <a:outerShdw blurRad="31750" dist="25400" dir="5400000" algn="tl" rotWithShape="0">
                    <a:srgbClr val="000000">
                      <a:alpha val="25000"/>
                    </a:srgbClr>
                  </a:outerShdw>
                </a:effectLst>
              </a:rPr>
              <a:t>Источники</a:t>
            </a:r>
          </a:p>
        </p:txBody>
      </p:sp>
      <p:sp>
        <p:nvSpPr>
          <p:cNvPr id="20483" name="Прямоугольник 3">
            <a:extLst>
              <a:ext uri="{FF2B5EF4-FFF2-40B4-BE49-F238E27FC236}">
                <a16:creationId xmlns:a16="http://schemas.microsoft.com/office/drawing/2014/main" id="{477813E2-4571-4CFC-A885-E1EE35D81193}"/>
              </a:ext>
            </a:extLst>
          </p:cNvPr>
          <p:cNvSpPr>
            <a:spLocks noChangeArrowheads="1"/>
          </p:cNvSpPr>
          <p:nvPr/>
        </p:nvSpPr>
        <p:spPr bwMode="auto">
          <a:xfrm>
            <a:off x="3024189" y="2643189"/>
            <a:ext cx="60721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
            </a:pPr>
            <a:r>
              <a:rPr lang="en-US" altLang="ru-RU">
                <a:latin typeface="Lucida Sans Unicode" panose="020B0602030504020204" pitchFamily="34" charset="0"/>
              </a:rPr>
              <a:t>http://www.vestifinance.ru/articles/63509</a:t>
            </a:r>
            <a:endParaRPr lang="ru-RU" altLang="ru-RU">
              <a:latin typeface="Lucida Sans Unicode" panose="020B0602030504020204" pitchFamily="34" charset="0"/>
            </a:endParaRPr>
          </a:p>
          <a:p>
            <a:endParaRPr lang="ru-RU" altLang="ru-RU">
              <a:latin typeface="Lucida Sans Unicode" panose="020B0602030504020204" pitchFamily="34" charset="0"/>
            </a:endParaRPr>
          </a:p>
          <a:p>
            <a:pPr>
              <a:buFont typeface="Wingdings" panose="05000000000000000000" pitchFamily="2" charset="2"/>
              <a:buChar char="§"/>
            </a:pPr>
            <a:r>
              <a:rPr lang="en-US" altLang="ru-RU">
                <a:latin typeface="Lucida Sans Unicode" panose="020B0602030504020204" pitchFamily="34" charset="0"/>
              </a:rPr>
              <a:t>http://expert.ru/d-stroke/2010/11/harakiri/</a:t>
            </a:r>
            <a:endParaRPr lang="ru-RU" altLang="ru-RU">
              <a:latin typeface="Lucida Sans Unicode" panose="020B0602030504020204" pitchFamily="34" charset="0"/>
            </a:endParaRPr>
          </a:p>
          <a:p>
            <a:endParaRPr lang="ru-RU" altLang="ru-RU">
              <a:latin typeface="Lucida Sans Unicode" panose="020B0602030504020204" pitchFamily="34" charset="0"/>
            </a:endParaRPr>
          </a:p>
          <a:p>
            <a:pPr>
              <a:buFont typeface="Wingdings" panose="05000000000000000000" pitchFamily="2" charset="2"/>
              <a:buChar char="§"/>
            </a:pPr>
            <a:r>
              <a:rPr lang="en-US" altLang="ru-RU">
                <a:latin typeface="Lucida Sans Unicode" panose="020B0602030504020204" pitchFamily="34" charset="0"/>
              </a:rPr>
              <a:t>http://dictionary-economics.ru/art-49</a:t>
            </a:r>
            <a:endParaRPr lang="ru-RU" altLang="ru-RU">
              <a:latin typeface="Lucida Sans Unicode" panose="020B0602030504020204" pitchFamily="34" charset="0"/>
            </a:endParaRPr>
          </a:p>
          <a:p>
            <a:endParaRPr lang="ru-RU" altLang="ru-RU">
              <a:latin typeface="Lucida Sans Unicode" panose="020B0602030504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7">
            <a:extLst>
              <a:ext uri="{FF2B5EF4-FFF2-40B4-BE49-F238E27FC236}">
                <a16:creationId xmlns:a16="http://schemas.microsoft.com/office/drawing/2014/main" id="{352D0DD2-EA05-4ABD-91CF-8FA8C528E049}"/>
              </a:ext>
            </a:extLst>
          </p:cNvPr>
          <p:cNvSpPr>
            <a:spLocks noGrp="1" noRot="1" noChangeAspect="1" noMove="1" noResize="1" noEditPoints="1" noAdjustHandles="1" noChangeArrowheads="1" noChangeShapeType="1" noTextEdit="1"/>
          </p:cNvSpPr>
          <p:nvPr/>
        </p:nvSpPr>
        <p:spPr>
          <a:xfrm>
            <a:off x="1525588"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p>
        </p:txBody>
      </p:sp>
      <p:sp>
        <p:nvSpPr>
          <p:cNvPr id="24" name="Rectangle 9">
            <a:extLst>
              <a:ext uri="{FF2B5EF4-FFF2-40B4-BE49-F238E27FC236}">
                <a16:creationId xmlns:a16="http://schemas.microsoft.com/office/drawing/2014/main" id="{51C6F90C-A78F-40FB-B687-4EEE7556662F}"/>
              </a:ext>
            </a:extLst>
          </p:cNvPr>
          <p:cNvSpPr>
            <a:spLocks noGrp="1" noRot="1" noChangeAspect="1" noMove="1" noResize="1" noEditPoints="1" noAdjustHandles="1" noChangeArrowheads="1" noChangeShapeType="1" noTextEdit="1"/>
          </p:cNvSpPr>
          <p:nvPr/>
        </p:nvSpPr>
        <p:spPr>
          <a:xfrm>
            <a:off x="1524000" y="762000"/>
            <a:ext cx="965200"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9493AD48-2C9C-40E5-A889-492CE26E09D7}"/>
              </a:ext>
            </a:extLst>
          </p:cNvPr>
          <p:cNvSpPr>
            <a:spLocks noGrp="1" noRot="1" noChangeAspect="1" noMove="1" noResize="1" noEditPoints="1" noAdjustHandles="1" noChangeArrowheads="1" noChangeShapeType="1" noTextEdit="1"/>
          </p:cNvSpPr>
          <p:nvPr/>
        </p:nvSpPr>
        <p:spPr>
          <a:xfrm>
            <a:off x="10288588" y="768350"/>
            <a:ext cx="381000" cy="5327650"/>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p>
        </p:txBody>
      </p:sp>
      <p:sp>
        <p:nvSpPr>
          <p:cNvPr id="2" name="Заголовок 1">
            <a:extLst>
              <a:ext uri="{FF2B5EF4-FFF2-40B4-BE49-F238E27FC236}">
                <a16:creationId xmlns:a16="http://schemas.microsoft.com/office/drawing/2014/main" id="{BF2F03BB-8FC6-43E5-86B1-9CA47E759056}"/>
              </a:ext>
            </a:extLst>
          </p:cNvPr>
          <p:cNvSpPr>
            <a:spLocks noGrp="1"/>
          </p:cNvSpPr>
          <p:nvPr>
            <p:ph type="ctrTitle" idx="4294967295"/>
          </p:nvPr>
        </p:nvSpPr>
        <p:spPr>
          <a:xfrm>
            <a:off x="2674938" y="3429000"/>
            <a:ext cx="7993062" cy="2700338"/>
          </a:xfrm>
        </p:spPr>
        <p:txBody>
          <a:bodyPr anchor="b">
            <a:normAutofit fontScale="90000"/>
          </a:bodyPr>
          <a:lstStyle/>
          <a:p>
            <a:br>
              <a:rPr lang="ru-RU" altLang="ru-RU" sz="3600" dirty="0">
                <a:solidFill>
                  <a:srgbClr val="1A4A5D"/>
                </a:solidFill>
              </a:rPr>
            </a:br>
            <a:r>
              <a:rPr lang="ru-RU" altLang="ru-RU" sz="3600" dirty="0">
                <a:solidFill>
                  <a:srgbClr val="1A4A5D"/>
                </a:solidFill>
              </a:rPr>
              <a:t> </a:t>
            </a:r>
            <a:br>
              <a:rPr lang="ru-RU" altLang="ru-RU" sz="3600" dirty="0">
                <a:solidFill>
                  <a:srgbClr val="1A4A5D"/>
                </a:solidFill>
              </a:rPr>
            </a:br>
            <a:r>
              <a:rPr lang="ru-RU" altLang="ru-RU" sz="2000" dirty="0">
                <a:solidFill>
                  <a:srgbClr val="1A4A5D"/>
                </a:solidFill>
                <a:latin typeface="Times New Roman" panose="02020603050405020304" pitchFamily="18" charset="0"/>
                <a:cs typeface="Times New Roman" panose="02020603050405020304" pitchFamily="18" charset="0"/>
              </a:rPr>
              <a:t> </a:t>
            </a:r>
            <a:r>
              <a:rPr lang="ru-RU" altLang="ru-RU" sz="2000" b="1" dirty="0">
                <a:solidFill>
                  <a:srgbClr val="1A4A5D"/>
                </a:solidFill>
                <a:latin typeface="Times New Roman" panose="02020603050405020304" pitchFamily="18" charset="0"/>
                <a:cs typeface="Times New Roman" panose="02020603050405020304" pitchFamily="18" charset="0"/>
              </a:rPr>
              <a:t> П. Толмачев.  «Голландская болезнь». </a:t>
            </a:r>
            <a:r>
              <a:rPr lang="ru-RU" altLang="ru-RU" sz="2000" i="1" dirty="0">
                <a:solidFill>
                  <a:srgbClr val="1A4A5D"/>
                </a:solidFill>
                <a:latin typeface="Times New Roman" panose="02020603050405020304" pitchFamily="18" charset="0"/>
                <a:cs typeface="Times New Roman" panose="02020603050405020304" pitchFamily="18" charset="0"/>
              </a:rPr>
              <a:t>Материалы лекции по курсу «Мировая экономика и международные экономические отношения»</a:t>
            </a:r>
            <a:br>
              <a:rPr lang="ru-RU" altLang="ru-RU" sz="2000" i="1" dirty="0">
                <a:solidFill>
                  <a:srgbClr val="1A4A5D"/>
                </a:solidFill>
                <a:latin typeface="Times New Roman" panose="02020603050405020304" pitchFamily="18" charset="0"/>
                <a:cs typeface="Times New Roman" panose="02020603050405020304" pitchFamily="18" charset="0"/>
              </a:rPr>
            </a:br>
            <a:r>
              <a:rPr lang="ru-RU" altLang="ru-RU" sz="2000" dirty="0">
                <a:solidFill>
                  <a:srgbClr val="1A4A5D"/>
                </a:solidFill>
              </a:rPr>
              <a:t> </a:t>
            </a:r>
            <a:br>
              <a:rPr lang="ru-RU" altLang="ru-RU" sz="2000" dirty="0">
                <a:solidFill>
                  <a:srgbClr val="1A4A5D"/>
                </a:solidFill>
              </a:rPr>
            </a:br>
            <a:r>
              <a:rPr lang="ru-RU" altLang="ru-RU" sz="6600" dirty="0">
                <a:solidFill>
                  <a:srgbClr val="1A4A5D"/>
                </a:solidFill>
              </a:rPr>
              <a:t> </a:t>
            </a:r>
            <a:br>
              <a:rPr lang="ru-RU" altLang="ru-RU" sz="6600" dirty="0">
                <a:solidFill>
                  <a:srgbClr val="1A4A5D"/>
                </a:solidFill>
              </a:rPr>
            </a:br>
            <a:endParaRPr lang="ru-RU" altLang="ru-RU" sz="7800" dirty="0">
              <a:solidFill>
                <a:srgbClr val="1A4A5D"/>
              </a:solidFill>
            </a:endParaRPr>
          </a:p>
        </p:txBody>
      </p:sp>
      <p:pic>
        <p:nvPicPr>
          <p:cNvPr id="21512" name="Рисунок 14">
            <a:extLst>
              <a:ext uri="{FF2B5EF4-FFF2-40B4-BE49-F238E27FC236}">
                <a16:creationId xmlns:a16="http://schemas.microsoft.com/office/drawing/2014/main" id="{25CF5F78-A046-43FC-BEBB-13F82AF009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0351"/>
            <a:ext cx="37084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Место для объекта 2">
            <a:extLst>
              <a:ext uri="{FF2B5EF4-FFF2-40B4-BE49-F238E27FC236}">
                <a16:creationId xmlns:a16="http://schemas.microsoft.com/office/drawing/2014/main" id="{E080119A-1540-49DA-A66A-1F742679066A}"/>
              </a:ext>
            </a:extLst>
          </p:cNvPr>
          <p:cNvSpPr>
            <a:spLocks noGrp="1"/>
          </p:cNvSpPr>
          <p:nvPr>
            <p:ph idx="4294967295"/>
          </p:nvPr>
        </p:nvSpPr>
        <p:spPr>
          <a:xfrm>
            <a:off x="2208213" y="792163"/>
            <a:ext cx="8208962" cy="1052512"/>
          </a:xfrm>
        </p:spPr>
        <p:txBody>
          <a:bodyPr anchor="ctr"/>
          <a:lstStyle/>
          <a:p>
            <a:pPr marL="182563" indent="-182563" algn="r"/>
            <a:r>
              <a:rPr lang="ru-RU" altLang="ru-RU" sz="2400" b="1"/>
              <a:t>«ГОЛЛАНДСКАЯ БОЛЕЗНЬ» КАК ЭКОНОМИЧЕСКОЕ ЯВЛЕНИЕ</a:t>
            </a:r>
          </a:p>
          <a:p>
            <a:pPr marL="182563" indent="-182563" algn="r"/>
            <a:endParaRPr lang="ru-RU" altLang="ru-RU" sz="2400"/>
          </a:p>
        </p:txBody>
      </p:sp>
      <p:sp>
        <p:nvSpPr>
          <p:cNvPr id="22531" name="TextBox 3">
            <a:extLst>
              <a:ext uri="{FF2B5EF4-FFF2-40B4-BE49-F238E27FC236}">
                <a16:creationId xmlns:a16="http://schemas.microsoft.com/office/drawing/2014/main" id="{0AD914F5-947F-4407-8058-EEE55C36DA55}"/>
              </a:ext>
            </a:extLst>
          </p:cNvPr>
          <p:cNvSpPr txBox="1">
            <a:spLocks noChangeArrowheads="1"/>
          </p:cNvSpPr>
          <p:nvPr/>
        </p:nvSpPr>
        <p:spPr bwMode="auto">
          <a:xfrm>
            <a:off x="2135188" y="2244725"/>
            <a:ext cx="80121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just"/>
            <a:r>
              <a:rPr lang="ru-RU" altLang="ru-RU" sz="2400" i="1">
                <a:latin typeface="Corbel" panose="020B0503020204020204" pitchFamily="34" charset="0"/>
              </a:rPr>
              <a:t>Негативный эффект «голландской болезни» состоит в том, что при увеличении экспорта продукции добывающих отраслей происходит движение ресурсов из отраслей обрабатывающего сектора в добывающий сектор, создающий меньшую добавленную стоимость </a:t>
            </a:r>
          </a:p>
        </p:txBody>
      </p:sp>
      <p:sp>
        <p:nvSpPr>
          <p:cNvPr id="9" name="Открывающая квадратная скобка 8">
            <a:extLst>
              <a:ext uri="{FF2B5EF4-FFF2-40B4-BE49-F238E27FC236}">
                <a16:creationId xmlns:a16="http://schemas.microsoft.com/office/drawing/2014/main" id="{F73FB409-D005-452C-9F57-92377673861C}"/>
              </a:ext>
            </a:extLst>
          </p:cNvPr>
          <p:cNvSpPr/>
          <p:nvPr/>
        </p:nvSpPr>
        <p:spPr>
          <a:xfrm>
            <a:off x="2279651" y="2197100"/>
            <a:ext cx="7777163" cy="2033588"/>
          </a:xfrm>
          <a:prstGeom prst="leftBracket">
            <a:avLst/>
          </a:prstGeom>
          <a:ln w="44450"/>
        </p:spPr>
        <p:style>
          <a:lnRef idx="3">
            <a:schemeClr val="accent6"/>
          </a:lnRef>
          <a:fillRef idx="0">
            <a:schemeClr val="accent6"/>
          </a:fillRef>
          <a:effectRef idx="2">
            <a:schemeClr val="accent6"/>
          </a:effectRef>
          <a:fontRef idx="minor">
            <a:schemeClr val="tx1"/>
          </a:fontRef>
        </p:style>
        <p:txBody>
          <a:bodyPr anchor="ctr"/>
          <a:lstStyle/>
          <a:p>
            <a:pPr algn="ctr" defTabSz="457200">
              <a:defRPr/>
            </a:pPr>
            <a:endParaRPr lang="ru-RU" sz="4400" dirty="0">
              <a:ln w="0"/>
              <a:solidFill>
                <a:schemeClr val="accent1"/>
              </a:solidFill>
              <a:effectLst>
                <a:outerShdw blurRad="38100" dist="25400" dir="5400000" algn="ctr" rotWithShape="0">
                  <a:srgbClr val="6E747A">
                    <a:alpha val="43000"/>
                  </a:srgbClr>
                </a:outerShdw>
              </a:effectLst>
            </a:endParaRPr>
          </a:p>
        </p:txBody>
      </p:sp>
      <p:sp>
        <p:nvSpPr>
          <p:cNvPr id="10" name="Открывающая квадратная скобка 9">
            <a:extLst>
              <a:ext uri="{FF2B5EF4-FFF2-40B4-BE49-F238E27FC236}">
                <a16:creationId xmlns:a16="http://schemas.microsoft.com/office/drawing/2014/main" id="{1F16C4CC-FEE2-4202-A0C6-166CE72998EF}"/>
              </a:ext>
            </a:extLst>
          </p:cNvPr>
          <p:cNvSpPr/>
          <p:nvPr/>
        </p:nvSpPr>
        <p:spPr>
          <a:xfrm rot="10800000">
            <a:off x="10071100" y="2197100"/>
            <a:ext cx="152400" cy="2033588"/>
          </a:xfrm>
          <a:prstGeom prst="leftBracket">
            <a:avLst/>
          </a:prstGeom>
          <a:ln w="44450"/>
        </p:spPr>
        <p:style>
          <a:lnRef idx="3">
            <a:schemeClr val="accent6"/>
          </a:lnRef>
          <a:fillRef idx="0">
            <a:schemeClr val="accent6"/>
          </a:fillRef>
          <a:effectRef idx="2">
            <a:schemeClr val="accent6"/>
          </a:effectRef>
          <a:fontRef idx="minor">
            <a:schemeClr val="tx1"/>
          </a:fontRef>
        </p:style>
        <p:txBody>
          <a:bodyPr anchor="ctr"/>
          <a:lstStyle/>
          <a:p>
            <a:pPr algn="ctr" defTabSz="457200">
              <a:defRPr/>
            </a:pPr>
            <a:endParaRPr lang="ru-RU" sz="4400" dirty="0">
              <a:ln w="0"/>
              <a:solidFill>
                <a:schemeClr val="accent1"/>
              </a:solidFill>
              <a:effectLst>
                <a:outerShdw blurRad="38100" dist="25400" dir="5400000" algn="ctr" rotWithShape="0">
                  <a:srgbClr val="6E747A">
                    <a:alpha val="43000"/>
                  </a:srgbClr>
                </a:outerShdw>
              </a:effectLst>
            </a:endParaRPr>
          </a:p>
        </p:txBody>
      </p:sp>
      <p:pic>
        <p:nvPicPr>
          <p:cNvPr id="22534" name="Рисунок 11">
            <a:extLst>
              <a:ext uri="{FF2B5EF4-FFF2-40B4-BE49-F238E27FC236}">
                <a16:creationId xmlns:a16="http://schemas.microsoft.com/office/drawing/2014/main" id="{62890865-CBDE-49BF-A400-5942B00BCF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3250" y="4545014"/>
            <a:ext cx="32702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Рисунок 13">
            <a:extLst>
              <a:ext uri="{FF2B5EF4-FFF2-40B4-BE49-F238E27FC236}">
                <a16:creationId xmlns:a16="http://schemas.microsoft.com/office/drawing/2014/main" id="{7AC67128-FB29-422D-9CF3-FC879EBFD9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4545013"/>
            <a:ext cx="25098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5640" y="261354"/>
            <a:ext cx="5278360" cy="758952"/>
          </a:xfrm>
        </p:spPr>
        <p:txBody>
          <a:bodyPr/>
          <a:lstStyle/>
          <a:p>
            <a:r>
              <a:rPr lang="ru-RU" dirty="0">
                <a:solidFill>
                  <a:schemeClr val="bg2">
                    <a:lumMod val="25000"/>
                  </a:schemeClr>
                </a:solidFill>
              </a:rPr>
              <a:t>Классификации стран</a:t>
            </a:r>
          </a:p>
        </p:txBody>
      </p:sp>
      <p:sp>
        <p:nvSpPr>
          <p:cNvPr id="3" name="Объект 2"/>
          <p:cNvSpPr>
            <a:spLocks noGrp="1"/>
          </p:cNvSpPr>
          <p:nvPr>
            <p:ph sz="quarter" idx="1"/>
          </p:nvPr>
        </p:nvSpPr>
        <p:spPr/>
        <p:txBody>
          <a:bodyPr>
            <a:noAutofit/>
          </a:bodyPr>
          <a:lstStyle/>
          <a:p>
            <a:r>
              <a:rPr lang="ru-RU" sz="2400" b="1" dirty="0"/>
              <a:t>По уровню и характеру социально-экономического развития: </a:t>
            </a:r>
            <a:r>
              <a:rPr lang="ru-RU" dirty="0"/>
              <a:t>развитые </a:t>
            </a:r>
            <a:r>
              <a:rPr lang="en-US" dirty="0"/>
              <a:t>(advanced)</a:t>
            </a:r>
            <a:r>
              <a:rPr lang="ru-RU" dirty="0"/>
              <a:t>, развивающиеся</a:t>
            </a:r>
            <a:r>
              <a:rPr lang="en-US" dirty="0"/>
              <a:t> (developing)</a:t>
            </a:r>
            <a:r>
              <a:rPr lang="ru-RU" dirty="0"/>
              <a:t>, с переходной экономикой</a:t>
            </a:r>
            <a:r>
              <a:rPr lang="en-US" dirty="0"/>
              <a:t> (transitional)</a:t>
            </a:r>
            <a:r>
              <a:rPr lang="ru-RU" dirty="0"/>
              <a:t>; с высоким, ниже среднего, выше среднего и низким доходом</a:t>
            </a:r>
            <a:endParaRPr lang="ru-RU" sz="3200" dirty="0"/>
          </a:p>
          <a:p>
            <a:r>
              <a:rPr lang="ru-RU" sz="2400" b="1" dirty="0"/>
              <a:t>По уровню развития экономических институтов: </a:t>
            </a:r>
            <a:r>
              <a:rPr lang="ru-RU" sz="2400" dirty="0"/>
              <a:t>страны с развитым </a:t>
            </a:r>
            <a:r>
              <a:rPr lang="en-US" sz="2400" dirty="0"/>
              <a:t>(developed market) </a:t>
            </a:r>
            <a:r>
              <a:rPr lang="ru-RU" sz="2400" dirty="0"/>
              <a:t>и формирующимся рынком </a:t>
            </a:r>
            <a:r>
              <a:rPr lang="en-US" sz="2400" dirty="0"/>
              <a:t>(emerging market)</a:t>
            </a:r>
            <a:endParaRPr lang="ru-RU" sz="2400" dirty="0"/>
          </a:p>
          <a:p>
            <a:r>
              <a:rPr lang="ru-RU" sz="2400" b="1" dirty="0"/>
              <a:t>По размерам национальной экономики</a:t>
            </a:r>
            <a:endParaRPr lang="en-US" sz="2400" b="1" dirty="0"/>
          </a:p>
          <a:p>
            <a:r>
              <a:rPr lang="ru-RU" sz="2400" b="1" dirty="0"/>
              <a:t>По источникам экспортных доходов </a:t>
            </a:r>
            <a:r>
              <a:rPr lang="ru-RU" sz="2400" dirty="0"/>
              <a:t>(для развивающихся стран)</a:t>
            </a:r>
          </a:p>
          <a:p>
            <a:r>
              <a:rPr lang="ru-RU" sz="2400" b="1" dirty="0"/>
              <a:t>По регионам мира</a:t>
            </a:r>
          </a:p>
          <a:p>
            <a:endParaRPr lang="ru-RU" sz="2400" dirty="0"/>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60296" y="404664"/>
            <a:ext cx="1306860" cy="130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35214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FFFFE1-B159-40B7-8366-8144DC87C2F0}"/>
              </a:ext>
            </a:extLst>
          </p:cNvPr>
          <p:cNvSpPr>
            <a:spLocks noGrp="1"/>
          </p:cNvSpPr>
          <p:nvPr>
            <p:ph type="title" idx="4294967295"/>
          </p:nvPr>
        </p:nvSpPr>
        <p:spPr>
          <a:xfrm>
            <a:off x="1774825" y="1128714"/>
            <a:ext cx="2376488" cy="4600575"/>
          </a:xfrm>
        </p:spPr>
        <p:txBody>
          <a:bodyPr>
            <a:normAutofit/>
          </a:bodyPr>
          <a:lstStyle/>
          <a:p>
            <a:r>
              <a:rPr lang="ru-RU" altLang="ru-RU" sz="2000" b="1"/>
              <a:t>Меры борьбы с «голландской болезнью»</a:t>
            </a:r>
          </a:p>
        </p:txBody>
      </p:sp>
      <p:graphicFrame>
        <p:nvGraphicFramePr>
          <p:cNvPr id="4" name="Схема 3">
            <a:extLst>
              <a:ext uri="{FF2B5EF4-FFF2-40B4-BE49-F238E27FC236}">
                <a16:creationId xmlns:a16="http://schemas.microsoft.com/office/drawing/2014/main" id="{1DBC5BE8-41E9-44CD-926F-A57EC866D3EC}"/>
              </a:ext>
            </a:extLst>
          </p:cNvPr>
          <p:cNvGraphicFramePr/>
          <p:nvPr/>
        </p:nvGraphicFramePr>
        <p:xfrm>
          <a:off x="4344716" y="885459"/>
          <a:ext cx="5796200" cy="508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556" name="Рисунок 4">
            <a:extLst>
              <a:ext uri="{FF2B5EF4-FFF2-40B4-BE49-F238E27FC236}">
                <a16:creationId xmlns:a16="http://schemas.microsoft.com/office/drawing/2014/main" id="{079FB5CB-8068-4C55-8CE6-271087BB7D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32001" y="4275138"/>
            <a:ext cx="14700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есто для объекта 2">
            <a:extLst>
              <a:ext uri="{FF2B5EF4-FFF2-40B4-BE49-F238E27FC236}">
                <a16:creationId xmlns:a16="http://schemas.microsoft.com/office/drawing/2014/main" id="{0543304E-FA67-49BA-BF89-382A4AE7B276}"/>
              </a:ext>
            </a:extLst>
          </p:cNvPr>
          <p:cNvSpPr>
            <a:spLocks noGrp="1"/>
          </p:cNvSpPr>
          <p:nvPr>
            <p:ph idx="4294967295"/>
          </p:nvPr>
        </p:nvSpPr>
        <p:spPr>
          <a:xfrm>
            <a:off x="1390650" y="2590800"/>
            <a:ext cx="2833688" cy="3498850"/>
          </a:xfrm>
        </p:spPr>
        <p:txBody>
          <a:bodyPr>
            <a:normAutofit/>
          </a:bodyPr>
          <a:lstStyle/>
          <a:p>
            <a:pPr marL="0" indent="0" algn="ctr">
              <a:buNone/>
            </a:pPr>
            <a:r>
              <a:rPr lang="ru-RU" altLang="ru-RU" sz="4400" b="1">
                <a:solidFill>
                  <a:schemeClr val="bg1"/>
                </a:solidFill>
              </a:rPr>
              <a:t>ПРИМЕРЫ «ГОЛЛАНДСКОЙ БОЛЕЗНИ»</a:t>
            </a:r>
          </a:p>
          <a:p>
            <a:pPr marL="0" indent="0"/>
            <a:endParaRPr lang="ru-RU" altLang="ru-RU" sz="2400">
              <a:solidFill>
                <a:schemeClr val="bg1"/>
              </a:solidFill>
            </a:endParaRPr>
          </a:p>
        </p:txBody>
      </p:sp>
      <p:pic>
        <p:nvPicPr>
          <p:cNvPr id="24579" name="Рисунок 4">
            <a:extLst>
              <a:ext uri="{FF2B5EF4-FFF2-40B4-BE49-F238E27FC236}">
                <a16:creationId xmlns:a16="http://schemas.microsoft.com/office/drawing/2014/main" id="{7870437D-61AA-4455-A424-A72BB0150EC6}"/>
              </a:ext>
            </a:extLst>
          </p:cNvPr>
          <p:cNvPicPr>
            <a:picLocks noChangeAspect="1"/>
          </p:cNvPicPr>
          <p:nvPr/>
        </p:nvPicPr>
        <p:blipFill>
          <a:blip r:embed="rId2">
            <a:extLst>
              <a:ext uri="{28A0092B-C50C-407E-A947-70E740481C1C}">
                <a14:useLocalDpi xmlns:a14="http://schemas.microsoft.com/office/drawing/2010/main" val="0"/>
              </a:ext>
            </a:extLst>
          </a:blip>
          <a:srcRect t="3735"/>
          <a:stretch>
            <a:fillRect/>
          </a:stretch>
        </p:blipFill>
        <p:spPr bwMode="auto">
          <a:xfrm>
            <a:off x="4357688" y="758826"/>
            <a:ext cx="58293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A437C2-A074-4CAA-9BC1-B2A7F57AF535}"/>
              </a:ext>
            </a:extLst>
          </p:cNvPr>
          <p:cNvSpPr>
            <a:spLocks noGrp="1" noRot="1" noChangeAspect="1" noMove="1" noResize="1" noEditPoints="1" noAdjustHandles="1" noChangeArrowheads="1" noChangeShapeType="1" noTextEdit="1"/>
          </p:cNvSpPr>
          <p:nvPr/>
        </p:nvSpPr>
        <p:spPr>
          <a:xfrm>
            <a:off x="1524001" y="754064"/>
            <a:ext cx="4206875" cy="53308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603" name="Место для объекта 4">
            <a:extLst>
              <a:ext uri="{FF2B5EF4-FFF2-40B4-BE49-F238E27FC236}">
                <a16:creationId xmlns:a16="http://schemas.microsoft.com/office/drawing/2014/main" id="{B1AD13B7-21DF-440A-8181-3A65F00781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8113" y="2093914"/>
            <a:ext cx="3192462"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3AFBBA11-7C79-44C2-9158-F6077D437222}"/>
              </a:ext>
            </a:extLst>
          </p:cNvPr>
          <p:cNvSpPr>
            <a:spLocks noGrp="1"/>
          </p:cNvSpPr>
          <p:nvPr>
            <p:ph type="title" idx="4294967295"/>
          </p:nvPr>
        </p:nvSpPr>
        <p:spPr>
          <a:xfrm>
            <a:off x="6210301" y="838201"/>
            <a:ext cx="3749675" cy="1255713"/>
          </a:xfrm>
        </p:spPr>
        <p:txBody>
          <a:bodyPr>
            <a:normAutofit fontScale="90000"/>
          </a:bodyPr>
          <a:lstStyle/>
          <a:p>
            <a:r>
              <a:rPr lang="ru-RU" altLang="ru-RU" b="1">
                <a:solidFill>
                  <a:srgbClr val="002060"/>
                </a:solidFill>
              </a:rPr>
              <a:t>«Голландская болезнь» в Великобритании </a:t>
            </a:r>
          </a:p>
        </p:txBody>
      </p:sp>
      <p:sp>
        <p:nvSpPr>
          <p:cNvPr id="25605" name="Rectangle 2">
            <a:extLst>
              <a:ext uri="{FF2B5EF4-FFF2-40B4-BE49-F238E27FC236}">
                <a16:creationId xmlns:a16="http://schemas.microsoft.com/office/drawing/2014/main" id="{99A18797-CD20-4E04-A819-0F8019C3D58C}"/>
              </a:ext>
            </a:extLst>
          </p:cNvPr>
          <p:cNvSpPr>
            <a:spLocks noChangeArrowheads="1"/>
          </p:cNvSpPr>
          <p:nvPr/>
        </p:nvSpPr>
        <p:spPr bwMode="auto">
          <a:xfrm>
            <a:off x="374747" y="1381164"/>
            <a:ext cx="613866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0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600" b="1">
                <a:solidFill>
                  <a:schemeClr val="bg1"/>
                </a:solidFill>
                <a:latin typeface="Corbel" panose="020B0503020204020204" pitchFamily="34" charset="0"/>
                <a:ea typeface="Arial Unicode MS" panose="020B0604020202020204" pitchFamily="34" charset="-128"/>
                <a:cs typeface="Mangal" panose="02040503050203030202" pitchFamily="18" charset="0"/>
              </a:rPr>
              <a:t>Динамика объемов добычи нефти и газа в Великобритании </a:t>
            </a:r>
            <a:endParaRPr lang="en-US" altLang="ru-RU" sz="900" b="1">
              <a:solidFill>
                <a:schemeClr val="bg1"/>
              </a:solidFill>
              <a:latin typeface="Corbel" panose="020B0503020204020204" pitchFamily="34" charset="0"/>
              <a:ea typeface="Arial Unicode MS" panose="020B0604020202020204" pitchFamily="34" charset="-128"/>
              <a:cs typeface="Mangal" panose="02040503050203030202" pitchFamily="18" charset="0"/>
            </a:endParaRPr>
          </a:p>
          <a:p>
            <a:pPr algn="ctr" eaLnBrk="0" hangingPunct="0"/>
            <a:r>
              <a:rPr lang="hi-IN" altLang="ru-RU" sz="1600" b="1">
                <a:solidFill>
                  <a:schemeClr val="bg1"/>
                </a:solidFill>
                <a:latin typeface="Corbel" panose="020B0503020204020204" pitchFamily="34" charset="0"/>
                <a:ea typeface="Arial Unicode MS" panose="020B0604020202020204" pitchFamily="34" charset="-128"/>
                <a:cs typeface="Mangal" panose="02040503050203030202" pitchFamily="18" charset="0"/>
              </a:rPr>
              <a:t>с 1970 года по 2013 год </a:t>
            </a:r>
            <a:endParaRPr lang="en-US" altLang="ru-RU" sz="900" b="1">
              <a:solidFill>
                <a:schemeClr val="bg1"/>
              </a:solidFill>
              <a:latin typeface="Corbel" panose="020B0503020204020204" pitchFamily="34" charset="0"/>
              <a:ea typeface="Arial Unicode MS" panose="020B0604020202020204" pitchFamily="34" charset="-128"/>
              <a:cs typeface="Mangal" panose="02040503050203030202" pitchFamily="18" charset="0"/>
            </a:endParaRPr>
          </a:p>
          <a:p>
            <a:pPr algn="ctr" eaLnBrk="0" hangingPunct="0"/>
            <a:r>
              <a:rPr lang="hi-IN" altLang="ru-RU" sz="1600" b="1">
                <a:solidFill>
                  <a:schemeClr val="bg1"/>
                </a:solidFill>
                <a:latin typeface="Corbel" panose="020B0503020204020204" pitchFamily="34" charset="0"/>
                <a:ea typeface="Arial Unicode MS" panose="020B0604020202020204" pitchFamily="34" charset="-128"/>
                <a:cs typeface="Mangal" panose="02040503050203030202" pitchFamily="18" charset="0"/>
              </a:rPr>
              <a:t>(в млн баррелей нефти/газа в день)</a:t>
            </a:r>
            <a:endParaRPr lang="en-US" altLang="ru-RU" sz="900" b="1">
              <a:solidFill>
                <a:schemeClr val="bg1"/>
              </a:solidFill>
              <a:latin typeface="Corbel" panose="020B0503020204020204" pitchFamily="34" charset="0"/>
              <a:ea typeface="Arial Unicode MS" panose="020B0604020202020204" pitchFamily="34" charset="-128"/>
              <a:cs typeface="Mangal" panose="02040503050203030202" pitchFamily="18" charset="0"/>
            </a:endParaRPr>
          </a:p>
          <a:p>
            <a:pPr algn="ctr" eaLnBrk="0" hangingPunct="0"/>
            <a:endParaRPr lang="en-US" altLang="ru-RU">
              <a:ea typeface="Arial Unicode MS" panose="020B0604020202020204" pitchFamily="34" charset="-128"/>
              <a:cs typeface="Mangal" panose="02040503050203030202" pitchFamily="18" charset="0"/>
            </a:endParaRPr>
          </a:p>
        </p:txBody>
      </p:sp>
      <p:pic>
        <p:nvPicPr>
          <p:cNvPr id="25606" name="Рисунок 7">
            <a:extLst>
              <a:ext uri="{FF2B5EF4-FFF2-40B4-BE49-F238E27FC236}">
                <a16:creationId xmlns:a16="http://schemas.microsoft.com/office/drawing/2014/main" id="{BA3F035A-FF0F-49A0-912A-1D0460B87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84" b="8942"/>
          <a:stretch>
            <a:fillRect/>
          </a:stretch>
        </p:blipFill>
        <p:spPr bwMode="auto">
          <a:xfrm>
            <a:off x="1644651" y="2582863"/>
            <a:ext cx="396557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Rectangle 3">
            <a:extLst>
              <a:ext uri="{FF2B5EF4-FFF2-40B4-BE49-F238E27FC236}">
                <a16:creationId xmlns:a16="http://schemas.microsoft.com/office/drawing/2014/main" id="{3046123B-D4A5-4F59-B185-C91A2387374B}"/>
              </a:ext>
            </a:extLst>
          </p:cNvPr>
          <p:cNvSpPr>
            <a:spLocks noChangeArrowheads="1"/>
          </p:cNvSpPr>
          <p:nvPr/>
        </p:nvSpPr>
        <p:spPr bwMode="auto">
          <a:xfrm>
            <a:off x="1644650" y="5032967"/>
            <a:ext cx="360045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0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Торговая ассоциация нефтедобывающих </a:t>
            </a:r>
            <a:endParaRPr lang="ru-RU" altLang="ru-RU" sz="1400">
              <a:latin typeface="Times New Roman" panose="02020603050405020304" pitchFamily="18" charset="0"/>
              <a:ea typeface="Arial Unicode MS" panose="020B0604020202020204" pitchFamily="34" charset="-128"/>
              <a:cs typeface="Mangal" panose="02040503050203030202" pitchFamily="18" charset="0"/>
            </a:endParaRPr>
          </a:p>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компаний Великобритании Oil &amp; Gas UK</a:t>
            </a:r>
            <a:endParaRPr lang="ru-RU" altLang="ru-RU" sz="1400">
              <a:latin typeface="Times New Roman" panose="02020603050405020304" pitchFamily="18" charset="0"/>
              <a:ea typeface="Arial Unicode MS" panose="020B0604020202020204" pitchFamily="34" charset="-128"/>
              <a:cs typeface="Mangal" panose="02040503050203030202" pitchFamily="18" charset="0"/>
            </a:endParaRPr>
          </a:p>
          <a:p>
            <a:pPr algn="ctr" eaLnBrk="0" hangingPunct="0"/>
            <a:endParaRPr lang="en-US" altLang="ru-RU" sz="900">
              <a:solidFill>
                <a:srgbClr val="FF0000"/>
              </a:solidFill>
              <a:ea typeface="Arial Unicode MS" panose="020B0604020202020204" pitchFamily="34" charset="-128"/>
              <a:cs typeface="Mangal" panose="02040503050203030202" pitchFamily="18" charset="0"/>
            </a:endParaRPr>
          </a:p>
        </p:txBody>
      </p:sp>
      <p:sp>
        <p:nvSpPr>
          <p:cNvPr id="25608" name="TextBox 2">
            <a:extLst>
              <a:ext uri="{FF2B5EF4-FFF2-40B4-BE49-F238E27FC236}">
                <a16:creationId xmlns:a16="http://schemas.microsoft.com/office/drawing/2014/main" id="{CA30FB9A-5E2A-4E3E-B74F-895E52AC0014}"/>
              </a:ext>
            </a:extLst>
          </p:cNvPr>
          <p:cNvSpPr txBox="1">
            <a:spLocks noChangeArrowheads="1"/>
          </p:cNvSpPr>
          <p:nvPr/>
        </p:nvSpPr>
        <p:spPr bwMode="auto">
          <a:xfrm>
            <a:off x="2808289" y="5756276"/>
            <a:ext cx="1911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a:extLst>
              <a:ext uri="{FF2B5EF4-FFF2-40B4-BE49-F238E27FC236}">
                <a16:creationId xmlns:a16="http://schemas.microsoft.com/office/drawing/2014/main" id="{5A3A6D5A-51DB-4C64-8008-E33CF4297687}"/>
              </a:ext>
            </a:extLst>
          </p:cNvPr>
          <p:cNvSpPr>
            <a:spLocks noChangeArrowheads="1"/>
          </p:cNvSpPr>
          <p:nvPr/>
        </p:nvSpPr>
        <p:spPr bwMode="auto">
          <a:xfrm>
            <a:off x="1490662" y="467400"/>
            <a:ext cx="438943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2000" b="1">
                <a:latin typeface="Times New Roman" panose="02020603050405020304" pitchFamily="18" charset="0"/>
                <a:ea typeface="Arial Unicode MS" panose="020B0604020202020204" pitchFamily="34" charset="-128"/>
                <a:cs typeface="Mangal" panose="02040503050203030202" pitchFamily="18" charset="0"/>
              </a:rPr>
              <a:t>Динамика объема доходов от нефти и газа </a:t>
            </a:r>
            <a:endParaRPr lang="ru-RU" altLang="ru-RU" sz="2000" b="1">
              <a:latin typeface="Times New Roman" panose="02020603050405020304" pitchFamily="18" charset="0"/>
              <a:ea typeface="Arial Unicode MS" panose="020B0604020202020204" pitchFamily="34" charset="-128"/>
              <a:cs typeface="Times New Roman" panose="02020603050405020304" pitchFamily="18" charset="0"/>
            </a:endParaRPr>
          </a:p>
          <a:p>
            <a:pPr algn="ctr" eaLnBrk="0" hangingPunct="0"/>
            <a:r>
              <a:rPr lang="ru-RU" altLang="ru-RU" sz="2000" b="1">
                <a:latin typeface="Times New Roman" panose="02020603050405020304" pitchFamily="18" charset="0"/>
                <a:ea typeface="Arial Unicode MS" panose="020B0604020202020204" pitchFamily="34" charset="-128"/>
                <a:cs typeface="Times New Roman" panose="02020603050405020304" pitchFamily="18" charset="0"/>
              </a:rPr>
              <a:t>в Великобритании </a:t>
            </a:r>
          </a:p>
          <a:p>
            <a:pPr algn="ctr" eaLnBrk="0" hangingPunct="0"/>
            <a:r>
              <a:rPr lang="hi-IN" altLang="ru-RU" sz="2000" b="1">
                <a:latin typeface="Times New Roman" panose="02020603050405020304" pitchFamily="18" charset="0"/>
                <a:ea typeface="Arial Unicode MS" panose="020B0604020202020204" pitchFamily="34" charset="-128"/>
                <a:cs typeface="Mangal" panose="02040503050203030202" pitchFamily="18" charset="0"/>
              </a:rPr>
              <a:t>с 1968 года по 2013 год</a:t>
            </a:r>
            <a:r>
              <a:rPr lang="ru-RU" altLang="ru-RU" sz="2000" b="1">
                <a:latin typeface="Times New Roman" panose="02020603050405020304" pitchFamily="18" charset="0"/>
                <a:ea typeface="Arial Unicode MS" panose="020B0604020202020204" pitchFamily="34" charset="-128"/>
                <a:cs typeface="Times New Roman" panose="02020603050405020304" pitchFamily="18" charset="0"/>
              </a:rPr>
              <a:t> </a:t>
            </a:r>
          </a:p>
          <a:p>
            <a:pPr eaLnBrk="0" hangingPunct="0"/>
            <a:endParaRPr lang="en-US" altLang="ru-RU"/>
          </a:p>
        </p:txBody>
      </p:sp>
      <p:pic>
        <p:nvPicPr>
          <p:cNvPr id="26627" name="Рисунок 2">
            <a:extLst>
              <a:ext uri="{FF2B5EF4-FFF2-40B4-BE49-F238E27FC236}">
                <a16:creationId xmlns:a16="http://schemas.microsoft.com/office/drawing/2014/main" id="{5EFBF1B6-F9FA-4D72-AAB1-032EAF3B7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4" t="14278" r="10185" b="8273"/>
          <a:stretch>
            <a:fillRect/>
          </a:stretch>
        </p:blipFill>
        <p:spPr bwMode="auto">
          <a:xfrm>
            <a:off x="1836739" y="1709739"/>
            <a:ext cx="3698875"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9">
            <a:extLst>
              <a:ext uri="{FF2B5EF4-FFF2-40B4-BE49-F238E27FC236}">
                <a16:creationId xmlns:a16="http://schemas.microsoft.com/office/drawing/2014/main" id="{A93E7547-EFCE-471E-BC5C-6C7DF41AACFA}"/>
              </a:ext>
            </a:extLst>
          </p:cNvPr>
          <p:cNvSpPr>
            <a:spLocks noChangeArrowheads="1"/>
          </p:cNvSpPr>
          <p:nvPr/>
        </p:nvSpPr>
        <p:spPr bwMode="auto">
          <a:xfrm>
            <a:off x="838200" y="5500689"/>
            <a:ext cx="588803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Office for budget responsibility, Великобритания</a:t>
            </a:r>
            <a:endParaRPr lang="ru-RU" altLang="ru-RU" sz="1400">
              <a:latin typeface="Times New Roman" panose="02020603050405020304" pitchFamily="18" charset="0"/>
              <a:ea typeface="Arial Unicode MS" panose="020B0604020202020204" pitchFamily="34" charset="-128"/>
              <a:cs typeface="Times New Roman" panose="02020603050405020304" pitchFamily="18" charset="0"/>
            </a:endParaRPr>
          </a:p>
          <a:p>
            <a:pPr algn="ctr" eaLnBrk="0" hangingPunct="0"/>
            <a:endParaRPr lang="en-US" altLang="ru-RU" sz="900">
              <a:latin typeface="Times New Roman" panose="02020603050405020304" pitchFamily="18" charset="0"/>
              <a:cs typeface="Times New Roman" panose="02020603050405020304" pitchFamily="18" charset="0"/>
            </a:endParaRPr>
          </a:p>
        </p:txBody>
      </p:sp>
      <p:sp>
        <p:nvSpPr>
          <p:cNvPr id="26629" name="Rectangle 11">
            <a:extLst>
              <a:ext uri="{FF2B5EF4-FFF2-40B4-BE49-F238E27FC236}">
                <a16:creationId xmlns:a16="http://schemas.microsoft.com/office/drawing/2014/main" id="{7502181E-93C4-4FB7-AA2F-ED4DC1E803D0}"/>
              </a:ext>
            </a:extLst>
          </p:cNvPr>
          <p:cNvSpPr>
            <a:spLocks noChangeArrowheads="1"/>
          </p:cNvSpPr>
          <p:nvPr/>
        </p:nvSpPr>
        <p:spPr bwMode="auto">
          <a:xfrm>
            <a:off x="6381760" y="625257"/>
            <a:ext cx="387189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2000" b="1">
                <a:latin typeface="Times New Roman" panose="02020603050405020304" pitchFamily="18" charset="0"/>
                <a:ea typeface="Arial Unicode MS" panose="020B0604020202020204" pitchFamily="34" charset="-128"/>
                <a:cs typeface="Mangal" panose="02040503050203030202" pitchFamily="18" charset="0"/>
              </a:rPr>
              <a:t>Динамика уровня безработицы </a:t>
            </a:r>
            <a:endParaRPr lang="ru-RU" altLang="ru-RU" sz="2000" b="1">
              <a:latin typeface="Times New Roman" panose="02020603050405020304" pitchFamily="18" charset="0"/>
              <a:ea typeface="Arial Unicode MS" panose="020B0604020202020204" pitchFamily="34" charset="-128"/>
              <a:cs typeface="Mangal" panose="02040503050203030202" pitchFamily="18" charset="0"/>
            </a:endParaRPr>
          </a:p>
          <a:p>
            <a:pPr algn="ctr" eaLnBrk="0" hangingPunct="0"/>
            <a:r>
              <a:rPr lang="hi-IN" altLang="ru-RU" sz="2000" b="1">
                <a:latin typeface="Times New Roman" panose="02020603050405020304" pitchFamily="18" charset="0"/>
                <a:ea typeface="Arial Unicode MS" panose="020B0604020202020204" pitchFamily="34" charset="-128"/>
                <a:cs typeface="Mangal" panose="02040503050203030202" pitchFamily="18" charset="0"/>
              </a:rPr>
              <a:t>в Великобритании </a:t>
            </a:r>
            <a:endParaRPr lang="ru-RU" altLang="ru-RU" sz="2000" b="1">
              <a:latin typeface="Times New Roman" panose="02020603050405020304" pitchFamily="18" charset="0"/>
              <a:ea typeface="Arial Unicode MS" panose="020B0604020202020204" pitchFamily="34" charset="-128"/>
              <a:cs typeface="Times New Roman" panose="02020603050405020304" pitchFamily="18" charset="0"/>
            </a:endParaRPr>
          </a:p>
          <a:p>
            <a:pPr algn="ctr" eaLnBrk="0" hangingPunct="0"/>
            <a:r>
              <a:rPr lang="hi-IN" altLang="ru-RU" sz="2000" b="1">
                <a:latin typeface="Times New Roman" panose="02020603050405020304" pitchFamily="18" charset="0"/>
                <a:ea typeface="Arial Unicode MS" panose="020B0604020202020204" pitchFamily="34" charset="-128"/>
                <a:cs typeface="Mangal" panose="02040503050203030202" pitchFamily="18" charset="0"/>
              </a:rPr>
              <a:t>с </a:t>
            </a:r>
            <a:r>
              <a:rPr lang="ru-RU" altLang="ru-RU" sz="2000" b="1">
                <a:latin typeface="Times New Roman" panose="02020603050405020304" pitchFamily="18" charset="0"/>
                <a:ea typeface="Arial Unicode MS" panose="020B0604020202020204" pitchFamily="34" charset="-128"/>
                <a:cs typeface="Mangal" panose="02040503050203030202" pitchFamily="18" charset="0"/>
              </a:rPr>
              <a:t> 1971 </a:t>
            </a:r>
            <a:r>
              <a:rPr lang="hi-IN" altLang="ru-RU" sz="2000" b="1">
                <a:latin typeface="Times New Roman" panose="02020603050405020304" pitchFamily="18" charset="0"/>
                <a:ea typeface="Arial Unicode MS" panose="020B0604020202020204" pitchFamily="34" charset="-128"/>
                <a:cs typeface="Mangal" panose="02040503050203030202" pitchFamily="18" charset="0"/>
              </a:rPr>
              <a:t>года по</a:t>
            </a:r>
            <a:r>
              <a:rPr lang="ru-RU" altLang="ru-RU" sz="2000" b="1">
                <a:latin typeface="Times New Roman" panose="02020603050405020304" pitchFamily="18" charset="0"/>
                <a:ea typeface="Arial Unicode MS" panose="020B0604020202020204" pitchFamily="34" charset="-128"/>
                <a:cs typeface="Mangal" panose="02040503050203030202" pitchFamily="18" charset="0"/>
              </a:rPr>
              <a:t> 2017 </a:t>
            </a:r>
            <a:r>
              <a:rPr lang="hi-IN" altLang="ru-RU" sz="2000" b="1">
                <a:latin typeface="Times New Roman" panose="02020603050405020304" pitchFamily="18" charset="0"/>
                <a:ea typeface="Arial Unicode MS" panose="020B0604020202020204" pitchFamily="34" charset="-128"/>
                <a:cs typeface="Mangal" panose="02040503050203030202" pitchFamily="18" charset="0"/>
              </a:rPr>
              <a:t>год</a:t>
            </a:r>
            <a:endParaRPr lang="en-US" altLang="ru-RU" sz="2000" b="1">
              <a:latin typeface="Times New Roman" panose="02020603050405020304" pitchFamily="18" charset="0"/>
              <a:ea typeface="Arial Unicode MS" panose="020B0604020202020204" pitchFamily="34" charset="-128"/>
              <a:cs typeface="Times New Roman" panose="02020603050405020304" pitchFamily="18" charset="0"/>
            </a:endParaRPr>
          </a:p>
          <a:p>
            <a:pPr algn="ctr" eaLnBrk="0" hangingPunct="0"/>
            <a:endParaRPr lang="en-US" altLang="ru-RU"/>
          </a:p>
        </p:txBody>
      </p:sp>
      <p:pic>
        <p:nvPicPr>
          <p:cNvPr id="26630" name="Рисунок 6">
            <a:extLst>
              <a:ext uri="{FF2B5EF4-FFF2-40B4-BE49-F238E27FC236}">
                <a16:creationId xmlns:a16="http://schemas.microsoft.com/office/drawing/2014/main" id="{96072031-FBFD-4840-A57A-A25C27B6F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43"/>
          <a:stretch>
            <a:fillRect/>
          </a:stretch>
        </p:blipFill>
        <p:spPr bwMode="auto">
          <a:xfrm>
            <a:off x="5826126" y="2179639"/>
            <a:ext cx="48101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12">
            <a:extLst>
              <a:ext uri="{FF2B5EF4-FFF2-40B4-BE49-F238E27FC236}">
                <a16:creationId xmlns:a16="http://schemas.microsoft.com/office/drawing/2014/main" id="{91367C0A-8C68-4A90-BF20-868CDBF67969}"/>
              </a:ext>
            </a:extLst>
          </p:cNvPr>
          <p:cNvSpPr>
            <a:spLocks noChangeArrowheads="1"/>
          </p:cNvSpPr>
          <p:nvPr/>
        </p:nvSpPr>
        <p:spPr bwMode="auto">
          <a:xfrm>
            <a:off x="6321425" y="5500757"/>
            <a:ext cx="53238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hi-IN" altLang="ru-RU" sz="1100">
                <a:latin typeface="Times New Roman" panose="02020603050405020304" pitchFamily="18" charset="0"/>
                <a:ea typeface="Arial Unicode MS" panose="020B0604020202020204" pitchFamily="34" charset="-128"/>
                <a:cs typeface="Mangal" panose="02040503050203030202" pitchFamily="18" charset="0"/>
              </a:rPr>
              <a:t> </a:t>
            </a:r>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Национальная статистическая служба Великобритании</a:t>
            </a:r>
            <a:endParaRPr lang="ru-RU" altLang="ru-RU" sz="1400">
              <a:latin typeface="Times New Roman" panose="02020603050405020304" pitchFamily="18" charset="0"/>
              <a:ea typeface="Arial Unicode MS" panose="020B0604020202020204" pitchFamily="34" charset="-128"/>
              <a:cs typeface="Mangal" panose="02040503050203030202" pitchFamily="18" charset="0"/>
            </a:endParaRPr>
          </a:p>
          <a:p>
            <a:pPr eaLnBrk="0" hangingPunct="0"/>
            <a:endParaRPr lang="en-US" altLang="ru-RU" sz="800">
              <a:latin typeface="Corbel" panose="020B0503020204020204" pitchFamily="34" charset="0"/>
              <a:ea typeface="Arial Unicode MS" panose="020B0604020202020204" pitchFamily="34" charset="-128"/>
              <a:cs typeface="Mangal" panose="02040503050203030202" pitchFamily="18" charset="0"/>
            </a:endParaRPr>
          </a:p>
          <a:p>
            <a:pPr eaLnBrk="0" hangingPunct="0"/>
            <a:endParaRPr lang="en-US" altLang="ru-RU">
              <a:ea typeface="Arial Unicode MS" panose="020B0604020202020204" pitchFamily="34" charset="-128"/>
              <a:cs typeface="Mangal" panose="02040503050203030202" pitchFamily="18" charset="0"/>
            </a:endParaRPr>
          </a:p>
        </p:txBody>
      </p:sp>
      <p:pic>
        <p:nvPicPr>
          <p:cNvPr id="26633" name="Рисунок 18">
            <a:extLst>
              <a:ext uri="{FF2B5EF4-FFF2-40B4-BE49-F238E27FC236}">
                <a16:creationId xmlns:a16="http://schemas.microsoft.com/office/drawing/2014/main" id="{C129F61F-367D-48B1-BBB1-CFDA453168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9588" y="25400"/>
            <a:ext cx="374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Рисунок 23">
            <a:extLst>
              <a:ext uri="{FF2B5EF4-FFF2-40B4-BE49-F238E27FC236}">
                <a16:creationId xmlns:a16="http://schemas.microsoft.com/office/drawing/2014/main" id="{8C56EA6F-A8EC-4912-AA51-0D6CB0EE7F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25400"/>
            <a:ext cx="374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Box 1">
            <a:extLst>
              <a:ext uri="{FF2B5EF4-FFF2-40B4-BE49-F238E27FC236}">
                <a16:creationId xmlns:a16="http://schemas.microsoft.com/office/drawing/2014/main" id="{C3100924-DE11-40AA-ACAD-32400EFAFF53}"/>
              </a:ext>
            </a:extLst>
          </p:cNvPr>
          <p:cNvSpPr txBox="1">
            <a:spLocks noChangeArrowheads="1"/>
          </p:cNvSpPr>
          <p:nvPr/>
        </p:nvSpPr>
        <p:spPr bwMode="auto">
          <a:xfrm>
            <a:off x="2868614" y="5764214"/>
            <a:ext cx="1911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
        <p:nvSpPr>
          <p:cNvPr id="26636" name="TextBox 14">
            <a:extLst>
              <a:ext uri="{FF2B5EF4-FFF2-40B4-BE49-F238E27FC236}">
                <a16:creationId xmlns:a16="http://schemas.microsoft.com/office/drawing/2014/main" id="{581FEE5D-721E-47BB-A0EE-DABEBAC377A4}"/>
              </a:ext>
            </a:extLst>
          </p:cNvPr>
          <p:cNvSpPr txBox="1">
            <a:spLocks noChangeArrowheads="1"/>
          </p:cNvSpPr>
          <p:nvPr/>
        </p:nvSpPr>
        <p:spPr bwMode="auto">
          <a:xfrm>
            <a:off x="7580314" y="5792789"/>
            <a:ext cx="1911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96B457-9BB2-49BC-A582-47C62B852497}"/>
              </a:ext>
            </a:extLst>
          </p:cNvPr>
          <p:cNvSpPr>
            <a:spLocks noGrp="1" noRot="1" noChangeAspect="1" noMove="1" noResize="1" noEditPoints="1" noAdjustHandles="1" noChangeArrowheads="1" noChangeShapeType="1" noTextEdit="1"/>
          </p:cNvSpPr>
          <p:nvPr/>
        </p:nvSpPr>
        <p:spPr>
          <a:xfrm>
            <a:off x="1524001" y="758825"/>
            <a:ext cx="420687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defRPr/>
            </a:pPr>
            <a:endParaRPr lang="en-US" dirty="0"/>
          </a:p>
        </p:txBody>
      </p:sp>
      <p:pic>
        <p:nvPicPr>
          <p:cNvPr id="27651" name="Место для объекта 4">
            <a:extLst>
              <a:ext uri="{FF2B5EF4-FFF2-40B4-BE49-F238E27FC236}">
                <a16:creationId xmlns:a16="http://schemas.microsoft.com/office/drawing/2014/main" id="{13F49565-24B2-4977-A57E-1B88B8D642E0}"/>
              </a:ext>
            </a:extLst>
          </p:cNvPr>
          <p:cNvPicPr>
            <a:picLocks noChangeAspect="1"/>
          </p:cNvPicPr>
          <p:nvPr/>
        </p:nvPicPr>
        <p:blipFill>
          <a:blip r:embed="rId2">
            <a:extLst>
              <a:ext uri="{28A0092B-C50C-407E-A947-70E740481C1C}">
                <a14:useLocalDpi xmlns:a14="http://schemas.microsoft.com/office/drawing/2010/main" val="0"/>
              </a:ext>
            </a:extLst>
          </a:blip>
          <a:srcRect l="301" r="1431" b="2"/>
          <a:stretch>
            <a:fillRect/>
          </a:stretch>
        </p:blipFill>
        <p:spPr bwMode="auto">
          <a:xfrm>
            <a:off x="6311901" y="2276475"/>
            <a:ext cx="39608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0FAF1BE0-4145-46AE-BE36-8096DD6B5431}"/>
              </a:ext>
            </a:extLst>
          </p:cNvPr>
          <p:cNvSpPr>
            <a:spLocks noGrp="1"/>
          </p:cNvSpPr>
          <p:nvPr>
            <p:ph type="title" idx="4294967295"/>
          </p:nvPr>
        </p:nvSpPr>
        <p:spPr>
          <a:xfrm>
            <a:off x="6210301" y="842964"/>
            <a:ext cx="3749675" cy="1254125"/>
          </a:xfrm>
        </p:spPr>
        <p:txBody>
          <a:bodyPr>
            <a:normAutofit/>
          </a:bodyPr>
          <a:lstStyle/>
          <a:p>
            <a:r>
              <a:rPr lang="ru-RU" altLang="ru-RU" sz="2800" b="1">
                <a:solidFill>
                  <a:srgbClr val="316857"/>
                </a:solidFill>
              </a:rPr>
              <a:t>«Голландская болезнь» в Нигерии</a:t>
            </a:r>
            <a:r>
              <a:rPr lang="ru-RU" altLang="ru-RU" b="1">
                <a:solidFill>
                  <a:srgbClr val="316857"/>
                </a:solidFill>
              </a:rPr>
              <a:t> </a:t>
            </a:r>
          </a:p>
        </p:txBody>
      </p:sp>
      <p:sp>
        <p:nvSpPr>
          <p:cNvPr id="5" name="Rectangle 2">
            <a:extLst>
              <a:ext uri="{FF2B5EF4-FFF2-40B4-BE49-F238E27FC236}">
                <a16:creationId xmlns:a16="http://schemas.microsoft.com/office/drawing/2014/main" id="{9EFB617B-D3E1-4757-AAD9-7998630203AE}"/>
              </a:ext>
            </a:extLst>
          </p:cNvPr>
          <p:cNvSpPr>
            <a:spLocks noChangeArrowheads="1"/>
          </p:cNvSpPr>
          <p:nvPr/>
        </p:nvSpPr>
        <p:spPr bwMode="auto">
          <a:xfrm>
            <a:off x="1970088" y="1211263"/>
            <a:ext cx="3314700" cy="984250"/>
          </a:xfrm>
          <a:prstGeom prst="rect">
            <a:avLst/>
          </a:prstGeom>
          <a:noFill/>
          <a:ln>
            <a:noFill/>
          </a:ln>
          <a:effectLst/>
        </p:spPr>
        <p:txBody>
          <a:bodyPr anchor="ctr">
            <a:spAutoFit/>
          </a:bodyPr>
          <a:lstStyle/>
          <a:p>
            <a:pPr algn="ctr" eaLnBrk="0" hangingPunct="0">
              <a:defRPr/>
            </a:pPr>
            <a:r>
              <a:rPr lang="hi-IN" altLang="ru-RU" sz="2000" b="1" dirty="0">
                <a:solidFill>
                  <a:schemeClr val="bg1"/>
                </a:solidFill>
                <a:latin typeface="+mj-lt"/>
                <a:ea typeface="Arial Unicode MS" panose="020B0604020202020204" pitchFamily="34" charset="-128"/>
                <a:cs typeface="+mj-cs"/>
              </a:rPr>
              <a:t>Динамика роста ВВП Нигерии </a:t>
            </a:r>
            <a:endParaRPr lang="ru-RU" altLang="ru-RU" sz="2000" b="1" dirty="0">
              <a:solidFill>
                <a:schemeClr val="bg1"/>
              </a:solidFill>
              <a:latin typeface="+mj-lt"/>
              <a:ea typeface="Arial Unicode MS" panose="020B0604020202020204" pitchFamily="34" charset="-128"/>
              <a:cs typeface="+mj-cs"/>
            </a:endParaRPr>
          </a:p>
          <a:p>
            <a:pPr algn="ctr" eaLnBrk="0" hangingPunct="0">
              <a:defRPr/>
            </a:pPr>
            <a:r>
              <a:rPr lang="hi-IN" altLang="ru-RU" sz="2000" b="1" dirty="0">
                <a:solidFill>
                  <a:schemeClr val="bg1"/>
                </a:solidFill>
                <a:latin typeface="+mj-lt"/>
                <a:ea typeface="Arial Unicode MS" panose="020B0604020202020204" pitchFamily="34" charset="-128"/>
                <a:cs typeface="+mj-cs"/>
              </a:rPr>
              <a:t>с 1961 года по 2016 год (в %)</a:t>
            </a:r>
            <a:endParaRPr lang="en-US" altLang="ru-RU" sz="2000" b="1" dirty="0">
              <a:solidFill>
                <a:schemeClr val="bg1"/>
              </a:solidFill>
              <a:latin typeface="+mj-lt"/>
              <a:cs typeface="+mj-cs"/>
            </a:endParaRPr>
          </a:p>
          <a:p>
            <a:pPr eaLnBrk="0" hangingPunct="0">
              <a:defRPr/>
            </a:pPr>
            <a:endParaRPr lang="en-US" altLang="ru-RU" dirty="0"/>
          </a:p>
        </p:txBody>
      </p:sp>
      <p:pic>
        <p:nvPicPr>
          <p:cNvPr id="27654" name="Рисунок 8">
            <a:extLst>
              <a:ext uri="{FF2B5EF4-FFF2-40B4-BE49-F238E27FC236}">
                <a16:creationId xmlns:a16="http://schemas.microsoft.com/office/drawing/2014/main" id="{8D9192F4-8E2D-45B8-8B61-9D85A5147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863" y="2141539"/>
            <a:ext cx="386715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3">
            <a:extLst>
              <a:ext uri="{FF2B5EF4-FFF2-40B4-BE49-F238E27FC236}">
                <a16:creationId xmlns:a16="http://schemas.microsoft.com/office/drawing/2014/main" id="{E99D4FF1-C841-45BF-A87F-4B9D414F6109}"/>
              </a:ext>
            </a:extLst>
          </p:cNvPr>
          <p:cNvSpPr>
            <a:spLocks noChangeArrowheads="1"/>
          </p:cNvSpPr>
          <p:nvPr/>
        </p:nvSpPr>
        <p:spPr bwMode="auto">
          <a:xfrm>
            <a:off x="1979614" y="4908978"/>
            <a:ext cx="33051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600">
                <a:latin typeface="Times New Roman" panose="02020603050405020304" pitchFamily="18" charset="0"/>
                <a:ea typeface="Arial Unicode MS" panose="020B0604020202020204" pitchFamily="34" charset="-128"/>
                <a:cs typeface="Mangal" panose="02040503050203030202" pitchFamily="18" charset="0"/>
              </a:rPr>
              <a:t>Источник: World Development Indicators (WDI)</a:t>
            </a:r>
            <a:endParaRPr lang="ru-RU" altLang="ru-RU" sz="1600">
              <a:latin typeface="Times New Roman" panose="02020603050405020304" pitchFamily="18" charset="0"/>
              <a:ea typeface="Arial Unicode MS" panose="020B0604020202020204" pitchFamily="34" charset="-128"/>
              <a:cs typeface="Mangal" panose="02040503050203030202" pitchFamily="18" charset="0"/>
            </a:endParaRPr>
          </a:p>
          <a:p>
            <a:pPr algn="ctr" eaLnBrk="0" hangingPunct="0"/>
            <a:endParaRPr lang="en-US" altLang="ru-RU" sz="1600">
              <a:latin typeface="Corbel" panose="020B0503020204020204" pitchFamily="34" charset="0"/>
              <a:ea typeface="Arial Unicode MS" panose="020B0604020202020204" pitchFamily="34" charset="-128"/>
              <a:cs typeface="Mangal" panose="02040503050203030202" pitchFamily="18" charset="0"/>
            </a:endParaRPr>
          </a:p>
        </p:txBody>
      </p:sp>
      <p:sp>
        <p:nvSpPr>
          <p:cNvPr id="27656" name="TextBox 8">
            <a:extLst>
              <a:ext uri="{FF2B5EF4-FFF2-40B4-BE49-F238E27FC236}">
                <a16:creationId xmlns:a16="http://schemas.microsoft.com/office/drawing/2014/main" id="{BB01CE38-2CB8-4385-A378-5E2C44B0609B}"/>
              </a:ext>
            </a:extLst>
          </p:cNvPr>
          <p:cNvSpPr txBox="1">
            <a:spLocks noChangeArrowheads="1"/>
          </p:cNvSpPr>
          <p:nvPr/>
        </p:nvSpPr>
        <p:spPr bwMode="auto">
          <a:xfrm>
            <a:off x="2797176" y="5392739"/>
            <a:ext cx="1911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ea typeface="Arial Unicode MS" panose="020B0604020202020204" pitchFamily="34" charset="-128"/>
                <a:cs typeface="Mangal" panose="02040503050203030202" pitchFamily="18" charset="0"/>
              </a:rPr>
              <a:t>Дата запроса: </a:t>
            </a:r>
            <a:r>
              <a:rPr lang="en-US" altLang="ru-RU" sz="1400">
                <a:latin typeface="Times New Roman" panose="02020603050405020304" pitchFamily="18" charset="0"/>
                <a:ea typeface="Arial Unicode MS" panose="020B0604020202020204" pitchFamily="34" charset="-128"/>
                <a:cs typeface="Mangal" panose="02040503050203030202" pitchFamily="18" charset="0"/>
              </a:rPr>
              <a:t>07</a:t>
            </a:r>
            <a:r>
              <a:rPr lang="ru-RU" altLang="ru-RU" sz="1400">
                <a:latin typeface="Times New Roman" panose="02020603050405020304" pitchFamily="18" charset="0"/>
                <a:ea typeface="Arial Unicode MS" panose="020B0604020202020204" pitchFamily="34" charset="-128"/>
                <a:cs typeface="Mangal" panose="02040503050203030202" pitchFamily="18" charset="0"/>
              </a:rPr>
              <a:t>/</a:t>
            </a:r>
            <a:r>
              <a:rPr lang="en-US" altLang="ru-RU" sz="1400">
                <a:latin typeface="Times New Roman" panose="02020603050405020304" pitchFamily="18" charset="0"/>
                <a:ea typeface="Arial Unicode MS" panose="020B0604020202020204" pitchFamily="34" charset="-128"/>
                <a:cs typeface="Mangal" panose="02040503050203030202" pitchFamily="18" charset="0"/>
              </a:rPr>
              <a:t>10</a:t>
            </a:r>
            <a:r>
              <a:rPr lang="ru-RU" altLang="ru-RU" sz="1400">
                <a:latin typeface="Times New Roman" panose="02020603050405020304" pitchFamily="18" charset="0"/>
                <a:ea typeface="Arial Unicode MS" panose="020B0604020202020204" pitchFamily="34" charset="-128"/>
                <a:cs typeface="Mangal" panose="02040503050203030202" pitchFamily="18" charset="0"/>
              </a:rPr>
              <a:t>/18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Место для объекта 4">
            <a:extLst>
              <a:ext uri="{FF2B5EF4-FFF2-40B4-BE49-F238E27FC236}">
                <a16:creationId xmlns:a16="http://schemas.microsoft.com/office/drawing/2014/main" id="{91313A1C-678B-459C-A5DF-3CDE3BE056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3075" y="479425"/>
            <a:ext cx="10858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Место для объекта 14">
            <a:extLst>
              <a:ext uri="{FF2B5EF4-FFF2-40B4-BE49-F238E27FC236}">
                <a16:creationId xmlns:a16="http://schemas.microsoft.com/office/drawing/2014/main" id="{1267052D-25A2-430D-99A0-3390DBF8F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2414" y="1927226"/>
            <a:ext cx="6605587"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39D919A5-D377-4F08-808E-7521D6E5BBA6}"/>
              </a:ext>
            </a:extLst>
          </p:cNvPr>
          <p:cNvSpPr>
            <a:spLocks noGrp="1"/>
          </p:cNvSpPr>
          <p:nvPr>
            <p:ph type="title" idx="4294967295"/>
          </p:nvPr>
        </p:nvSpPr>
        <p:spPr>
          <a:xfrm>
            <a:off x="1760538" y="1362076"/>
            <a:ext cx="2209800" cy="4600575"/>
          </a:xfrm>
        </p:spPr>
        <p:txBody>
          <a:bodyPr>
            <a:normAutofit/>
          </a:bodyPr>
          <a:lstStyle/>
          <a:p>
            <a:r>
              <a:rPr lang="ru-RU" altLang="ru-RU" b="1"/>
              <a:t>«Голландская болезнь» в Колумбии</a:t>
            </a:r>
          </a:p>
        </p:txBody>
      </p:sp>
      <p:sp>
        <p:nvSpPr>
          <p:cNvPr id="19" name="Прямоугольник 18">
            <a:extLst>
              <a:ext uri="{FF2B5EF4-FFF2-40B4-BE49-F238E27FC236}">
                <a16:creationId xmlns:a16="http://schemas.microsoft.com/office/drawing/2014/main" id="{F07138EC-3C97-4946-8E2F-6A0ECE94593B}"/>
              </a:ext>
            </a:extLst>
          </p:cNvPr>
          <p:cNvSpPr/>
          <p:nvPr/>
        </p:nvSpPr>
        <p:spPr>
          <a:xfrm>
            <a:off x="1524000" y="766763"/>
            <a:ext cx="2446338" cy="5016500"/>
          </a:xfrm>
          <a:prstGeom prst="rect">
            <a:avLst/>
          </a:prstGeom>
          <a:solidFill>
            <a:srgbClr val="FF9D17"/>
          </a:solidFill>
          <a:ln>
            <a:solidFill>
              <a:srgbClr val="FF9D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ru-RU" sz="3600" b="1" dirty="0"/>
              <a:t>«Голландская болезнь» </a:t>
            </a:r>
          </a:p>
          <a:p>
            <a:pPr algn="ctr" defTabSz="457200">
              <a:defRPr/>
            </a:pPr>
            <a:r>
              <a:rPr lang="ru-RU" sz="3600" b="1" dirty="0"/>
              <a:t>в Колумбии</a:t>
            </a:r>
          </a:p>
        </p:txBody>
      </p:sp>
      <p:sp>
        <p:nvSpPr>
          <p:cNvPr id="3" name="Прямоугольник 2">
            <a:extLst>
              <a:ext uri="{FF2B5EF4-FFF2-40B4-BE49-F238E27FC236}">
                <a16:creationId xmlns:a16="http://schemas.microsoft.com/office/drawing/2014/main" id="{1C53AC65-71B7-4F24-874B-8C7E05C70C62}"/>
              </a:ext>
            </a:extLst>
          </p:cNvPr>
          <p:cNvSpPr/>
          <p:nvPr/>
        </p:nvSpPr>
        <p:spPr>
          <a:xfrm>
            <a:off x="9415463" y="1927225"/>
            <a:ext cx="1041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ru-RU"/>
          </a:p>
        </p:txBody>
      </p:sp>
      <p:sp>
        <p:nvSpPr>
          <p:cNvPr id="28680" name="Прямоугольник 3">
            <a:extLst>
              <a:ext uri="{FF2B5EF4-FFF2-40B4-BE49-F238E27FC236}">
                <a16:creationId xmlns:a16="http://schemas.microsoft.com/office/drawing/2014/main" id="{64D9437C-92D5-4BB0-918C-2F9F2CBEF5AA}"/>
              </a:ext>
            </a:extLst>
          </p:cNvPr>
          <p:cNvSpPr>
            <a:spLocks noChangeArrowheads="1"/>
          </p:cNvSpPr>
          <p:nvPr/>
        </p:nvSpPr>
        <p:spPr bwMode="auto">
          <a:xfrm>
            <a:off x="6904039" y="5319714"/>
            <a:ext cx="1911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
        <p:nvSpPr>
          <p:cNvPr id="28681" name="TextBox 4">
            <a:extLst>
              <a:ext uri="{FF2B5EF4-FFF2-40B4-BE49-F238E27FC236}">
                <a16:creationId xmlns:a16="http://schemas.microsoft.com/office/drawing/2014/main" id="{4052F26F-5296-4596-BDFC-6EDAE36F3E04}"/>
              </a:ext>
            </a:extLst>
          </p:cNvPr>
          <p:cNvSpPr txBox="1">
            <a:spLocks noChangeArrowheads="1"/>
          </p:cNvSpPr>
          <p:nvPr/>
        </p:nvSpPr>
        <p:spPr bwMode="auto">
          <a:xfrm>
            <a:off x="6770688" y="5005389"/>
            <a:ext cx="22695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400">
                <a:latin typeface="Times New Roman" panose="02020603050405020304" pitchFamily="18" charset="0"/>
                <a:cs typeface="Times New Roman" panose="02020603050405020304" pitchFamily="18" charset="0"/>
              </a:rPr>
              <a:t>Источник: </a:t>
            </a:r>
            <a:r>
              <a:rPr lang="en-US" altLang="ru-RU" sz="1400">
                <a:latin typeface="Times New Roman" panose="02020603050405020304" pitchFamily="18" charset="0"/>
                <a:cs typeface="Times New Roman" panose="02020603050405020304" pitchFamily="18" charset="0"/>
              </a:rPr>
              <a:t>World Bank Data</a:t>
            </a:r>
            <a:endParaRPr lang="ru-RU" altLang="ru-RU" sz="1400">
              <a:latin typeface="Times New Roman" panose="02020603050405020304" pitchFamily="18" charset="0"/>
              <a:cs typeface="Times New Roman" panose="02020603050405020304"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246A6-8382-4284-BF05-60DD6ABF411F}"/>
              </a:ext>
            </a:extLst>
          </p:cNvPr>
          <p:cNvSpPr>
            <a:spLocks noGrp="1" noRot="1" noChangeAspect="1" noMove="1" noResize="1" noEditPoints="1" noAdjustHandles="1" noChangeArrowheads="1" noChangeShapeType="1" noTextEdit="1"/>
          </p:cNvSpPr>
          <p:nvPr/>
        </p:nvSpPr>
        <p:spPr>
          <a:xfrm>
            <a:off x="1524001" y="762000"/>
            <a:ext cx="6856413"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27703610-59AB-442D-A1AC-274FAB08B17E}"/>
              </a:ext>
            </a:extLst>
          </p:cNvPr>
          <p:cNvSpPr>
            <a:spLocks noGrp="1" noRot="1" noChangeAspect="1" noMove="1" noResize="1" noEditPoints="1" noAdjustHandles="1" noChangeArrowheads="1" noChangeShapeType="1" noTextEdit="1"/>
          </p:cNvSpPr>
          <p:nvPr/>
        </p:nvSpPr>
        <p:spPr>
          <a:xfrm>
            <a:off x="8477251" y="762000"/>
            <a:ext cx="219392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AF2AF16A-6C4E-4FEF-910A-A09BB1467DC4}"/>
              </a:ext>
            </a:extLst>
          </p:cNvPr>
          <p:cNvSpPr>
            <a:spLocks noGrp="1" noRot="1" noChangeAspect="1" noMove="1" noResize="1" noEditPoints="1" noAdjustHandles="1" noChangeArrowheads="1" noChangeShapeType="1" noTextEdit="1"/>
          </p:cNvSpPr>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dirty="0"/>
          </a:p>
        </p:txBody>
      </p:sp>
      <p:sp>
        <p:nvSpPr>
          <p:cNvPr id="13" name="Rectangle 12">
            <a:extLst>
              <a:ext uri="{FF2B5EF4-FFF2-40B4-BE49-F238E27FC236}">
                <a16:creationId xmlns:a16="http://schemas.microsoft.com/office/drawing/2014/main" id="{1B24481F-3E27-4E65-A560-BDF0CAD59479}"/>
              </a:ext>
            </a:extLst>
          </p:cNvPr>
          <p:cNvSpPr>
            <a:spLocks noGrp="1" noRot="1" noChangeAspect="1" noMove="1" noResize="1" noEditPoints="1" noAdjustHandles="1" noChangeArrowheads="1" noChangeShapeType="1" noTextEdit="1"/>
          </p:cNvSpPr>
          <p:nvPr/>
        </p:nvSpPr>
        <p:spPr>
          <a:xfrm>
            <a:off x="1524001" y="762000"/>
            <a:ext cx="2193925" cy="533400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4B61656-A875-489D-9B24-80683C5C2F09}"/>
              </a:ext>
            </a:extLst>
          </p:cNvPr>
          <p:cNvSpPr>
            <a:spLocks noGrp="1" noRot="1" noChangeAspect="1" noMove="1" noResize="1" noEditPoints="1" noAdjustHandles="1" noChangeArrowheads="1" noChangeShapeType="1" noTextEdit="1"/>
          </p:cNvSpPr>
          <p:nvPr/>
        </p:nvSpPr>
        <p:spPr>
          <a:xfrm>
            <a:off x="3811588" y="762000"/>
            <a:ext cx="6856412"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a:extLst>
              <a:ext uri="{FF2B5EF4-FFF2-40B4-BE49-F238E27FC236}">
                <a16:creationId xmlns:a16="http://schemas.microsoft.com/office/drawing/2014/main" id="{9B5D7849-8D81-4F7C-9731-CD3D21E78B35}"/>
              </a:ext>
            </a:extLst>
          </p:cNvPr>
          <p:cNvSpPr>
            <a:spLocks noGrp="1"/>
          </p:cNvSpPr>
          <p:nvPr>
            <p:ph type="ctrTitle" idx="4294967295"/>
          </p:nvPr>
        </p:nvSpPr>
        <p:spPr>
          <a:xfrm>
            <a:off x="2711450" y="1084264"/>
            <a:ext cx="7480300" cy="4757737"/>
          </a:xfrm>
        </p:spPr>
        <p:txBody>
          <a:bodyPr>
            <a:normAutofit/>
          </a:bodyPr>
          <a:lstStyle/>
          <a:p>
            <a:r>
              <a:rPr lang="en-US" altLang="ru-RU" sz="2800" b="1"/>
              <a:t>«Голландская болезнь» в России</a:t>
            </a:r>
            <a:r>
              <a:rPr lang="en-US" altLang="ru-RU" sz="8800"/>
              <a:t>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a:extLst>
              <a:ext uri="{FF2B5EF4-FFF2-40B4-BE49-F238E27FC236}">
                <a16:creationId xmlns:a16="http://schemas.microsoft.com/office/drawing/2014/main" id="{F4656A2B-8F2B-4D67-BE97-8BE321F398DA}"/>
              </a:ext>
            </a:extLst>
          </p:cNvPr>
          <p:cNvSpPr/>
          <p:nvPr/>
        </p:nvSpPr>
        <p:spPr>
          <a:xfrm>
            <a:off x="6103939" y="917575"/>
            <a:ext cx="4459287" cy="46307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ru-RU" dirty="0"/>
          </a:p>
        </p:txBody>
      </p:sp>
      <p:sp>
        <p:nvSpPr>
          <p:cNvPr id="30723" name="Rectangle 2">
            <a:extLst>
              <a:ext uri="{FF2B5EF4-FFF2-40B4-BE49-F238E27FC236}">
                <a16:creationId xmlns:a16="http://schemas.microsoft.com/office/drawing/2014/main" id="{3F646DF1-A17F-4DB8-8586-C9800307F6EF}"/>
              </a:ext>
            </a:extLst>
          </p:cNvPr>
          <p:cNvSpPr>
            <a:spLocks noChangeArrowheads="1"/>
          </p:cNvSpPr>
          <p:nvPr/>
        </p:nvSpPr>
        <p:spPr bwMode="auto">
          <a:xfrm>
            <a:off x="1995489" y="2931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ru-RU" altLang="ru-RU">
              <a:latin typeface="Corbel" panose="020B0503020204020204" pitchFamily="34" charset="0"/>
            </a:endParaRPr>
          </a:p>
        </p:txBody>
      </p:sp>
      <p:sp>
        <p:nvSpPr>
          <p:cNvPr id="5" name="Скругленный прямоугольник 4">
            <a:extLst>
              <a:ext uri="{FF2B5EF4-FFF2-40B4-BE49-F238E27FC236}">
                <a16:creationId xmlns:a16="http://schemas.microsoft.com/office/drawing/2014/main" id="{4250AB9B-66BA-46EC-95F7-A051C6DA876A}"/>
              </a:ext>
            </a:extLst>
          </p:cNvPr>
          <p:cNvSpPr/>
          <p:nvPr/>
        </p:nvSpPr>
        <p:spPr>
          <a:xfrm>
            <a:off x="1670051" y="1565275"/>
            <a:ext cx="4276725" cy="3575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ru-RU"/>
          </a:p>
        </p:txBody>
      </p:sp>
      <p:graphicFrame>
        <p:nvGraphicFramePr>
          <p:cNvPr id="30725" name="Диаграмма 2">
            <a:extLst>
              <a:ext uri="{FF2B5EF4-FFF2-40B4-BE49-F238E27FC236}">
                <a16:creationId xmlns:a16="http://schemas.microsoft.com/office/drawing/2014/main" id="{AC7F1031-83F2-4353-B99E-8D4503B0447F}"/>
              </a:ext>
            </a:extLst>
          </p:cNvPr>
          <p:cNvGraphicFramePr>
            <a:graphicFrameLocks/>
          </p:cNvGraphicFramePr>
          <p:nvPr/>
        </p:nvGraphicFramePr>
        <p:xfrm>
          <a:off x="1789113" y="1582738"/>
          <a:ext cx="4191000" cy="3302000"/>
        </p:xfrm>
        <a:graphic>
          <a:graphicData uri="http://schemas.openxmlformats.org/presentationml/2006/ole">
            <mc:AlternateContent xmlns:mc="http://schemas.openxmlformats.org/markup-compatibility/2006">
              <mc:Choice xmlns:v="urn:schemas-microsoft-com:vml" Requires="v">
                <p:oleObj spid="_x0000_s1029" r:id="rId3" imgW="5590517" imgH="3298222" progId="Excel.Sheet.8">
                  <p:embed/>
                </p:oleObj>
              </mc:Choice>
              <mc:Fallback>
                <p:oleObj r:id="rId3" imgW="5590517" imgH="3298222" progId="Excel.Sheet.8">
                  <p:embed/>
                  <p:pic>
                    <p:nvPicPr>
                      <p:cNvPr id="30725" name="Диаграмма 2">
                        <a:extLst>
                          <a:ext uri="{FF2B5EF4-FFF2-40B4-BE49-F238E27FC236}">
                            <a16:creationId xmlns:a16="http://schemas.microsoft.com/office/drawing/2014/main" id="{AC7F1031-83F2-4353-B99E-8D4503B0447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113" y="1582738"/>
                        <a:ext cx="4191000"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6" name="Rectangle 3">
            <a:extLst>
              <a:ext uri="{FF2B5EF4-FFF2-40B4-BE49-F238E27FC236}">
                <a16:creationId xmlns:a16="http://schemas.microsoft.com/office/drawing/2014/main" id="{04B0B544-61BC-4468-9D41-1DD96C82959B}"/>
              </a:ext>
            </a:extLst>
          </p:cNvPr>
          <p:cNvSpPr>
            <a:spLocks noChangeArrowheads="1"/>
          </p:cNvSpPr>
          <p:nvPr/>
        </p:nvSpPr>
        <p:spPr bwMode="auto">
          <a:xfrm>
            <a:off x="1557985" y="4699100"/>
            <a:ext cx="41865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0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BP Statistical review of world agency</a:t>
            </a:r>
            <a:endParaRPr lang="ru-RU" altLang="ru-RU" sz="900">
              <a:ea typeface="Arial Unicode MS" panose="020B0604020202020204" pitchFamily="34" charset="-128"/>
              <a:cs typeface="Mangal" panose="02040503050203030202" pitchFamily="18" charset="0"/>
            </a:endParaRPr>
          </a:p>
        </p:txBody>
      </p:sp>
      <p:sp>
        <p:nvSpPr>
          <p:cNvPr id="30727" name="Rectangle 5">
            <a:extLst>
              <a:ext uri="{FF2B5EF4-FFF2-40B4-BE49-F238E27FC236}">
                <a16:creationId xmlns:a16="http://schemas.microsoft.com/office/drawing/2014/main" id="{92143700-8185-4A67-9DF8-46EA3A4215AC}"/>
              </a:ext>
            </a:extLst>
          </p:cNvPr>
          <p:cNvSpPr>
            <a:spLocks noChangeArrowheads="1"/>
          </p:cNvSpPr>
          <p:nvPr/>
        </p:nvSpPr>
        <p:spPr bwMode="auto">
          <a:xfrm>
            <a:off x="6600826" y="-1465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ru-RU" altLang="ru-RU">
              <a:latin typeface="Corbel" panose="020B0503020204020204" pitchFamily="34" charset="0"/>
            </a:endParaRPr>
          </a:p>
        </p:txBody>
      </p:sp>
      <p:graphicFrame>
        <p:nvGraphicFramePr>
          <p:cNvPr id="7" name="Диаграмма 6">
            <a:extLst>
              <a:ext uri="{FF2B5EF4-FFF2-40B4-BE49-F238E27FC236}">
                <a16:creationId xmlns:a16="http://schemas.microsoft.com/office/drawing/2014/main" id="{D88CF991-38BA-43E0-87D5-92995726DF20}"/>
              </a:ext>
            </a:extLst>
          </p:cNvPr>
          <p:cNvGraphicFramePr/>
          <p:nvPr/>
        </p:nvGraphicFramePr>
        <p:xfrm>
          <a:off x="6196169" y="1030995"/>
          <a:ext cx="4452066" cy="4042410"/>
        </p:xfrm>
        <a:graphic>
          <a:graphicData uri="http://schemas.openxmlformats.org/drawingml/2006/chart">
            <c:chart xmlns:c="http://schemas.openxmlformats.org/drawingml/2006/chart" xmlns:r="http://schemas.openxmlformats.org/officeDocument/2006/relationships" r:id="rId5"/>
          </a:graphicData>
        </a:graphic>
      </p:graphicFrame>
      <p:sp>
        <p:nvSpPr>
          <p:cNvPr id="30729" name="Rectangle 6">
            <a:extLst>
              <a:ext uri="{FF2B5EF4-FFF2-40B4-BE49-F238E27FC236}">
                <a16:creationId xmlns:a16="http://schemas.microsoft.com/office/drawing/2014/main" id="{BFD2B1AC-CF36-4755-ACF0-74B61D535DFA}"/>
              </a:ext>
            </a:extLst>
          </p:cNvPr>
          <p:cNvSpPr>
            <a:spLocks noChangeArrowheads="1"/>
          </p:cNvSpPr>
          <p:nvPr/>
        </p:nvSpPr>
        <p:spPr bwMode="auto">
          <a:xfrm>
            <a:off x="7068108" y="5032475"/>
            <a:ext cx="25309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0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РИА Новости</a:t>
            </a:r>
            <a:endParaRPr lang="en-US" altLang="ru-RU" sz="900">
              <a:ea typeface="Arial Unicode MS" panose="020B0604020202020204" pitchFamily="34" charset="-128"/>
              <a:cs typeface="Mangal" panose="02040503050203030202" pitchFamily="18" charset="0"/>
            </a:endParaRPr>
          </a:p>
        </p:txBody>
      </p:sp>
      <p:sp>
        <p:nvSpPr>
          <p:cNvPr id="30730" name="Прямоугольник 9">
            <a:extLst>
              <a:ext uri="{FF2B5EF4-FFF2-40B4-BE49-F238E27FC236}">
                <a16:creationId xmlns:a16="http://schemas.microsoft.com/office/drawing/2014/main" id="{8F56AFC9-16E7-4EE7-9514-E4C26605245B}"/>
              </a:ext>
            </a:extLst>
          </p:cNvPr>
          <p:cNvSpPr>
            <a:spLocks noChangeArrowheads="1"/>
          </p:cNvSpPr>
          <p:nvPr/>
        </p:nvSpPr>
        <p:spPr bwMode="auto">
          <a:xfrm>
            <a:off x="3182938" y="4876801"/>
            <a:ext cx="1667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2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
        <p:nvSpPr>
          <p:cNvPr id="30731" name="Прямоугольник 10">
            <a:extLst>
              <a:ext uri="{FF2B5EF4-FFF2-40B4-BE49-F238E27FC236}">
                <a16:creationId xmlns:a16="http://schemas.microsoft.com/office/drawing/2014/main" id="{5C7AD6A1-450F-4543-9127-7CD0D365D976}"/>
              </a:ext>
            </a:extLst>
          </p:cNvPr>
          <p:cNvSpPr>
            <a:spLocks noChangeArrowheads="1"/>
          </p:cNvSpPr>
          <p:nvPr/>
        </p:nvSpPr>
        <p:spPr bwMode="auto">
          <a:xfrm>
            <a:off x="7902575" y="5202239"/>
            <a:ext cx="1667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2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CE163C4-818D-4C90-A9DB-980C7B18C886}"/>
              </a:ext>
            </a:extLst>
          </p:cNvPr>
          <p:cNvSpPr>
            <a:spLocks noChangeArrowheads="1"/>
          </p:cNvSpPr>
          <p:nvPr/>
        </p:nvSpPr>
        <p:spPr bwMode="auto">
          <a:xfrm>
            <a:off x="6184901" y="242359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endParaRPr lang="ru-RU" altLang="ru-RU">
              <a:latin typeface="Corbel" panose="020B0503020204020204" pitchFamily="34" charset="0"/>
            </a:endParaRPr>
          </a:p>
        </p:txBody>
      </p:sp>
      <p:pic>
        <p:nvPicPr>
          <p:cNvPr id="31747" name="Рисунок 11">
            <a:extLst>
              <a:ext uri="{FF2B5EF4-FFF2-40B4-BE49-F238E27FC236}">
                <a16:creationId xmlns:a16="http://schemas.microsoft.com/office/drawing/2014/main" id="{72B8C186-C43F-4A6E-9A9B-274F91F5D2A4}"/>
              </a:ext>
            </a:extLst>
          </p:cNvPr>
          <p:cNvPicPr>
            <a:picLocks noChangeAspect="1"/>
          </p:cNvPicPr>
          <p:nvPr/>
        </p:nvPicPr>
        <p:blipFill>
          <a:blip r:embed="rId2">
            <a:extLst>
              <a:ext uri="{28A0092B-C50C-407E-A947-70E740481C1C}">
                <a14:useLocalDpi xmlns:a14="http://schemas.microsoft.com/office/drawing/2010/main" val="0"/>
              </a:ext>
            </a:extLst>
          </a:blip>
          <a:srcRect t="50221"/>
          <a:stretch>
            <a:fillRect/>
          </a:stretch>
        </p:blipFill>
        <p:spPr bwMode="auto">
          <a:xfrm>
            <a:off x="1620838" y="1"/>
            <a:ext cx="1960562"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Диаграмма 10">
            <a:extLst>
              <a:ext uri="{FF2B5EF4-FFF2-40B4-BE49-F238E27FC236}">
                <a16:creationId xmlns:a16="http://schemas.microsoft.com/office/drawing/2014/main" id="{E9595790-6CFC-4B63-9A06-2AFC7A48DB8E}"/>
              </a:ext>
            </a:extLst>
          </p:cNvPr>
          <p:cNvGraphicFramePr/>
          <p:nvPr/>
        </p:nvGraphicFramePr>
        <p:xfrm>
          <a:off x="3312252" y="652503"/>
          <a:ext cx="5744979" cy="4821998"/>
        </p:xfrm>
        <a:graphic>
          <a:graphicData uri="http://schemas.openxmlformats.org/drawingml/2006/chart">
            <c:chart xmlns:c="http://schemas.openxmlformats.org/drawingml/2006/chart" xmlns:r="http://schemas.openxmlformats.org/officeDocument/2006/relationships" r:id="rId3"/>
          </a:graphicData>
        </a:graphic>
      </p:graphicFrame>
      <p:sp>
        <p:nvSpPr>
          <p:cNvPr id="31749" name="Rectangle 3">
            <a:extLst>
              <a:ext uri="{FF2B5EF4-FFF2-40B4-BE49-F238E27FC236}">
                <a16:creationId xmlns:a16="http://schemas.microsoft.com/office/drawing/2014/main" id="{1E8AAA03-73D1-4BA7-A710-3FCE1E545888}"/>
              </a:ext>
            </a:extLst>
          </p:cNvPr>
          <p:cNvSpPr>
            <a:spLocks noChangeArrowheads="1"/>
          </p:cNvSpPr>
          <p:nvPr/>
        </p:nvSpPr>
        <p:spPr bwMode="auto">
          <a:xfrm>
            <a:off x="3702755" y="5731997"/>
            <a:ext cx="49627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4508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hi-IN" altLang="ru-RU" sz="1400">
                <a:latin typeface="Times New Roman" panose="02020603050405020304" pitchFamily="18" charset="0"/>
                <a:ea typeface="Arial Unicode MS" panose="020B0604020202020204" pitchFamily="34" charset="-128"/>
                <a:cs typeface="Mangal" panose="02040503050203030202" pitchFamily="18" charset="0"/>
              </a:rPr>
              <a:t>Источник: Экспертно-аналитический центр агробизнеса</a:t>
            </a:r>
            <a:endParaRPr lang="ru-RU" altLang="ru-RU" sz="1400">
              <a:ea typeface="Arial Unicode MS" panose="020B0604020202020204" pitchFamily="34" charset="-128"/>
              <a:cs typeface="Mangal" panose="02040503050203030202" pitchFamily="18" charset="0"/>
            </a:endParaRPr>
          </a:p>
          <a:p>
            <a:pPr algn="ctr" eaLnBrk="0" hangingPunct="0"/>
            <a:endParaRPr lang="ru-RU" altLang="ru-RU" sz="1400">
              <a:latin typeface="Times New Roman" panose="02020603050405020304" pitchFamily="18" charset="0"/>
              <a:ea typeface="Arial Unicode MS" panose="020B0604020202020204" pitchFamily="34" charset="-128"/>
              <a:cs typeface="Mangal" panose="02040503050203030202" pitchFamily="18" charset="0"/>
            </a:endParaRPr>
          </a:p>
        </p:txBody>
      </p:sp>
      <p:sp>
        <p:nvSpPr>
          <p:cNvPr id="31750" name="Прямоугольник 1">
            <a:extLst>
              <a:ext uri="{FF2B5EF4-FFF2-40B4-BE49-F238E27FC236}">
                <a16:creationId xmlns:a16="http://schemas.microsoft.com/office/drawing/2014/main" id="{C765DEC9-FC5B-4AA4-821B-9F8D9822E6C1}"/>
              </a:ext>
            </a:extLst>
          </p:cNvPr>
          <p:cNvSpPr>
            <a:spLocks noChangeArrowheads="1"/>
          </p:cNvSpPr>
          <p:nvPr/>
        </p:nvSpPr>
        <p:spPr bwMode="auto">
          <a:xfrm>
            <a:off x="5559425" y="6115051"/>
            <a:ext cx="16673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r>
              <a:rPr lang="ru-RU" altLang="ru-RU" sz="1200">
                <a:latin typeface="Times New Roman" panose="02020603050405020304" pitchFamily="18" charset="0"/>
                <a:ea typeface="Arial Unicode MS" panose="020B0604020202020204" pitchFamily="34" charset="-128"/>
                <a:cs typeface="Mangal" panose="02040503050203030202" pitchFamily="18" charset="0"/>
              </a:rPr>
              <a:t>Дата запроса: 07/10/18</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5DA04E6-7A6C-4B95-821E-61B8AF0C30D6}"/>
              </a:ext>
            </a:extLst>
          </p:cNvPr>
          <p:cNvSpPr>
            <a:spLocks noGrp="1"/>
          </p:cNvSpPr>
          <p:nvPr>
            <p:ph type="title" idx="4294967295"/>
          </p:nvPr>
        </p:nvSpPr>
        <p:spPr>
          <a:xfrm>
            <a:off x="1524000" y="1076326"/>
            <a:ext cx="2503488" cy="4600575"/>
          </a:xfrm>
        </p:spPr>
        <p:txBody>
          <a:bodyPr>
            <a:normAutofit/>
          </a:bodyPr>
          <a:lstStyle/>
          <a:p>
            <a:r>
              <a:rPr lang="ru-RU" altLang="ru-RU" sz="2000" b="1"/>
              <a:t>«ОТКУДА БЕРЕТСЯ РЕСУРСНОЕ ПРОКЛЯТИЕ?»</a:t>
            </a:r>
          </a:p>
        </p:txBody>
      </p:sp>
      <p:sp>
        <p:nvSpPr>
          <p:cNvPr id="32772" name="TextBox 7">
            <a:extLst>
              <a:ext uri="{FF2B5EF4-FFF2-40B4-BE49-F238E27FC236}">
                <a16:creationId xmlns:a16="http://schemas.microsoft.com/office/drawing/2014/main" id="{A0215023-2946-4CCA-B057-5AB4F876DF10}"/>
              </a:ext>
            </a:extLst>
          </p:cNvPr>
          <p:cNvSpPr txBox="1">
            <a:spLocks noChangeArrowheads="1"/>
          </p:cNvSpPr>
          <p:nvPr/>
        </p:nvSpPr>
        <p:spPr bwMode="auto">
          <a:xfrm>
            <a:off x="3863975" y="333375"/>
            <a:ext cx="6624638"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a:r>
              <a:rPr lang="ru-RU" altLang="ru-RU" sz="2000" b="1">
                <a:latin typeface="Times New Roman" panose="02020603050405020304" pitchFamily="18" charset="0"/>
              </a:rPr>
              <a:t>«.. Два свойства — обособленность нефтяного сектора от национальных политико-экономических процессов и невозобновляемый характер природных ресурсов — порождают целый комплекс взаимосвязанных факторов, оказывающих неблагоприятное воздействие на экономику. Самые большие риски связаны с феноменом, получившим у политологов название «погоня за рентой».</a:t>
            </a:r>
          </a:p>
          <a:p>
            <a:pPr algn="r"/>
            <a:r>
              <a:rPr lang="ru-RU" altLang="ru-RU" sz="2000" b="1">
                <a:latin typeface="Times New Roman" panose="02020603050405020304" pitchFamily="18" charset="0"/>
              </a:rPr>
              <a:t> </a:t>
            </a:r>
          </a:p>
          <a:p>
            <a:pPr algn="r"/>
            <a:r>
              <a:rPr lang="ru-RU" altLang="ru-RU" sz="2000" b="1">
                <a:latin typeface="Times New Roman" panose="02020603050405020304" pitchFamily="18" charset="0"/>
              </a:rPr>
              <a:t>Всегда существует разрыв — обычно именуемый экономической рентой — между стоимостью ресурса и затратами на его добычу, но в случае природных ресурсов эта диспропорция особенно велика.» </a:t>
            </a:r>
          </a:p>
          <a:p>
            <a:pPr algn="r"/>
            <a:r>
              <a:rPr lang="ru-RU" altLang="ru-RU" sz="2000" b="1">
                <a:latin typeface="Times New Roman" panose="02020603050405020304" pitchFamily="18" charset="0"/>
              </a:rPr>
              <a:t>«Погоня за рентой … приводит к тому, что наличие в стране природных богатств оборачивается для нее проклятием»</a:t>
            </a:r>
          </a:p>
          <a:p>
            <a:pPr algn="r"/>
            <a:endParaRPr lang="ru-RU" altLang="ru-RU" sz="2000" b="1">
              <a:latin typeface="Times New Roman" panose="02020603050405020304" pitchFamily="18" charset="0"/>
            </a:endParaRPr>
          </a:p>
          <a:p>
            <a:pPr algn="r"/>
            <a:r>
              <a:rPr lang="ru-RU" altLang="ru-RU" sz="1200" b="1" i="1"/>
              <a:t>Источник: «Как избежать ресурсного проклятия?» </a:t>
            </a:r>
          </a:p>
          <a:p>
            <a:pPr algn="r"/>
            <a:r>
              <a:rPr lang="ru-RU" altLang="ru-RU" sz="1200" b="1" i="1"/>
              <a:t>под ред. М. Хамфриса, Д. Сакса и Д. Стирлица</a:t>
            </a:r>
          </a:p>
          <a:p>
            <a:pPr algn="r"/>
            <a:endParaRPr lang="ru-RU" altLang="ru-RU" sz="1200" b="1" i="1">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752" y="365792"/>
            <a:ext cx="8534400" cy="758952"/>
          </a:xfrm>
        </p:spPr>
        <p:txBody>
          <a:bodyPr>
            <a:normAutofit fontScale="90000"/>
          </a:bodyPr>
          <a:lstStyle/>
          <a:p>
            <a:r>
              <a:rPr lang="ru-RU" dirty="0"/>
              <a:t>Модели развитых национальных экономик (34 страны и территории)</a:t>
            </a:r>
          </a:p>
        </p:txBody>
      </p:sp>
      <p:sp>
        <p:nvSpPr>
          <p:cNvPr id="3" name="Объект 2"/>
          <p:cNvSpPr>
            <a:spLocks noGrp="1"/>
          </p:cNvSpPr>
          <p:nvPr>
            <p:ph sz="quarter" idx="1"/>
          </p:nvPr>
        </p:nvSpPr>
        <p:spPr/>
        <p:txBody>
          <a:bodyPr>
            <a:normAutofit lnSpcReduction="10000"/>
          </a:bodyPr>
          <a:lstStyle/>
          <a:p>
            <a:r>
              <a:rPr lang="ru-RU" dirty="0"/>
              <a:t>Модель либерального экономического развития (США, Канада, Великобритания и др.)</a:t>
            </a:r>
          </a:p>
          <a:p>
            <a:r>
              <a:rPr lang="ru-RU" dirty="0"/>
              <a:t>Модель социального рыночного хозяйства (страны континентальной Западной Европы)</a:t>
            </a:r>
          </a:p>
          <a:p>
            <a:r>
              <a:rPr lang="ru-RU" dirty="0"/>
              <a:t>Япония и новые индустриальные страны Азии (Гонконг</a:t>
            </a:r>
            <a:r>
              <a:rPr lang="ru-RU" baseline="30000" dirty="0"/>
              <a:t>*</a:t>
            </a:r>
            <a:r>
              <a:rPr lang="ru-RU" dirty="0"/>
              <a:t>, Ю. Корея, Сингапур и Тайвань</a:t>
            </a:r>
            <a:r>
              <a:rPr lang="ru-RU" baseline="30000" dirty="0"/>
              <a:t>*</a:t>
            </a:r>
            <a:r>
              <a:rPr lang="ru-RU" dirty="0"/>
              <a:t>)</a:t>
            </a:r>
            <a:r>
              <a:rPr lang="ru-RU" baseline="30000" dirty="0"/>
              <a:t> </a:t>
            </a:r>
          </a:p>
          <a:p>
            <a:endParaRPr lang="ru-RU" baseline="30000" dirty="0"/>
          </a:p>
          <a:p>
            <a:endParaRPr lang="ru-RU" baseline="30000" dirty="0"/>
          </a:p>
          <a:p>
            <a:endParaRPr lang="ru-RU" baseline="30000" dirty="0"/>
          </a:p>
          <a:p>
            <a:endParaRPr lang="ru-RU" baseline="30000" dirty="0"/>
          </a:p>
          <a:p>
            <a:pPr marL="0" indent="0" algn="r">
              <a:buNone/>
            </a:pPr>
            <a:r>
              <a:rPr lang="ru-RU" baseline="30000" dirty="0"/>
              <a:t>* территория КНР</a:t>
            </a:r>
            <a:endParaRPr lang="ru-RU" dirty="0"/>
          </a:p>
        </p:txBody>
      </p:sp>
    </p:spTree>
    <p:extLst>
      <p:ext uri="{BB962C8B-B14F-4D97-AF65-F5344CB8AC3E}">
        <p14:creationId xmlns:p14="http://schemas.microsoft.com/office/powerpoint/2010/main" val="36360158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6A77A7-DDB0-4EB7-B050-A3DE743E6D95}"/>
              </a:ext>
            </a:extLst>
          </p:cNvPr>
          <p:cNvSpPr>
            <a:spLocks noGrp="1"/>
          </p:cNvSpPr>
          <p:nvPr>
            <p:ph type="title"/>
          </p:nvPr>
        </p:nvSpPr>
        <p:spPr>
          <a:xfrm>
            <a:off x="831850" y="1709738"/>
            <a:ext cx="10017125" cy="833437"/>
          </a:xfrm>
        </p:spPr>
        <p:txBody>
          <a:bodyPr>
            <a:normAutofit/>
          </a:bodyPr>
          <a:lstStyle/>
          <a:p>
            <a:pPr algn="r"/>
            <a:r>
              <a:rPr lang="ru-RU" sz="2800" b="1" i="1" dirty="0">
                <a:latin typeface="Times New Roman" panose="02020603050405020304" pitchFamily="18" charset="0"/>
                <a:cs typeface="Times New Roman" panose="02020603050405020304" pitchFamily="18" charset="0"/>
              </a:rPr>
              <a:t>Спасибо за внимание и есть ли вопросы? </a:t>
            </a:r>
          </a:p>
        </p:txBody>
      </p:sp>
      <p:sp>
        <p:nvSpPr>
          <p:cNvPr id="3" name="Текст 2">
            <a:extLst>
              <a:ext uri="{FF2B5EF4-FFF2-40B4-BE49-F238E27FC236}">
                <a16:creationId xmlns:a16="http://schemas.microsoft.com/office/drawing/2014/main" id="{6D698193-06B2-41DF-B1CB-FB86C82D6875}"/>
              </a:ext>
            </a:extLst>
          </p:cNvPr>
          <p:cNvSpPr>
            <a:spLocks noGrp="1"/>
          </p:cNvSpPr>
          <p:nvPr>
            <p:ph type="body" idx="1"/>
          </p:nvPr>
        </p:nvSpPr>
        <p:spPr/>
        <p:txBody>
          <a:bodyPr/>
          <a:lstStyle/>
          <a:p>
            <a:pPr algn="r"/>
            <a:r>
              <a:rPr lang="ru-RU" sz="1800" b="1" i="1" dirty="0">
                <a:effectLst/>
                <a:latin typeface="Times New Roman" panose="02020603050405020304" pitchFamily="18" charset="0"/>
                <a:ea typeface="MS Mincho" panose="02020609040205080304" pitchFamily="49" charset="-128"/>
              </a:rPr>
              <a:t>Толмачев Петр Иванович,</a:t>
            </a:r>
            <a:r>
              <a:rPr lang="ru-RU" sz="1800" i="1" dirty="0">
                <a:effectLst/>
                <a:latin typeface="Times New Roman" panose="02020603050405020304" pitchFamily="18" charset="0"/>
                <a:ea typeface="MS Mincho" panose="02020609040205080304" pitchFamily="49" charset="-128"/>
              </a:rPr>
              <a:t> д.э.н., профессор кафедры мировой экономики Дипломатической академии МИД России, Сайт: </a:t>
            </a:r>
            <a:r>
              <a:rPr lang="ru-RU" sz="1800" i="1" u="sng" dirty="0">
                <a:solidFill>
                  <a:srgbClr val="0000FF"/>
                </a:solidFill>
                <a:effectLst/>
                <a:latin typeface="Times New Roman" panose="02020603050405020304" pitchFamily="18" charset="0"/>
                <a:ea typeface="MS Mincho" panose="02020609040205080304" pitchFamily="49" charset="-128"/>
                <a:hlinkClick r:id="rId2"/>
              </a:rPr>
              <a:t>http://petrtolmachev.ru</a:t>
            </a:r>
            <a:r>
              <a:rPr lang="ru-RU" sz="1800" i="1" dirty="0">
                <a:effectLst/>
                <a:latin typeface="Times New Roman" panose="02020603050405020304" pitchFamily="18" charset="0"/>
                <a:ea typeface="MS Mincho" panose="02020609040205080304" pitchFamily="49" charset="-128"/>
              </a:rPr>
              <a:t>; </a:t>
            </a:r>
            <a:r>
              <a:rPr lang="en-US" sz="1800" i="1" u="sng" dirty="0">
                <a:solidFill>
                  <a:srgbClr val="0000FF"/>
                </a:solidFill>
                <a:effectLst/>
                <a:latin typeface="Times New Roman" panose="02020603050405020304" pitchFamily="18" charset="0"/>
                <a:ea typeface="MS Mincho" panose="02020609040205080304" pitchFamily="49" charset="-128"/>
                <a:hlinkClick r:id="rId3"/>
              </a:rPr>
              <a:t>www</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pt</a:t>
            </a:r>
            <a:r>
              <a:rPr lang="ru-RU" sz="1800" i="1" u="sng" dirty="0">
                <a:solidFill>
                  <a:srgbClr val="0000FF"/>
                </a:solidFill>
                <a:effectLst/>
                <a:latin typeface="Times New Roman" panose="02020603050405020304" pitchFamily="18" charset="0"/>
                <a:ea typeface="MS Mincho" panose="02020609040205080304" pitchFamily="49" charset="-128"/>
                <a:hlinkClick r:id="rId3"/>
              </a:rPr>
              <a:t>53@</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yandex</a:t>
            </a:r>
            <a:r>
              <a:rPr lang="ru-RU" sz="1800" i="1" u="sng" dirty="0">
                <a:solidFill>
                  <a:srgbClr val="0000FF"/>
                </a:solidFill>
                <a:effectLst/>
                <a:latin typeface="Times New Roman" panose="02020603050405020304" pitchFamily="18" charset="0"/>
                <a:ea typeface="MS Mincho" panose="02020609040205080304" pitchFamily="49" charset="-128"/>
                <a:hlinkClick r:id="rId3"/>
              </a:rPr>
              <a:t>.</a:t>
            </a:r>
            <a:r>
              <a:rPr lang="en-US" sz="1800" i="1" u="sng" dirty="0" err="1">
                <a:solidFill>
                  <a:srgbClr val="0000FF"/>
                </a:solidFill>
                <a:effectLst/>
                <a:latin typeface="Times New Roman" panose="02020603050405020304" pitchFamily="18" charset="0"/>
                <a:ea typeface="MS Mincho" panose="02020609040205080304" pitchFamily="49" charset="-128"/>
                <a:hlinkClick r:id="rId3"/>
              </a:rPr>
              <a:t>ru</a:t>
            </a:r>
            <a:r>
              <a:rPr lang="ru-RU" sz="1800" i="1" dirty="0">
                <a:effectLst/>
                <a:latin typeface="Times New Roman" panose="02020603050405020304" pitchFamily="18" charset="0"/>
                <a:ea typeface="MS Mincho" panose="02020609040205080304" pitchFamily="49" charset="-128"/>
              </a:rPr>
              <a:t> тел. 7985-77492-37м. </a:t>
            </a:r>
            <a:endParaRPr lang="ru-RU" sz="1800" dirty="0">
              <a:effectLst/>
              <a:latin typeface="Times New Roman" panose="02020603050405020304" pitchFamily="18" charset="0"/>
              <a:ea typeface="MS Mincho" panose="02020609040205080304" pitchFamily="49" charset="-128"/>
            </a:endParaRPr>
          </a:p>
          <a:p>
            <a:pPr algn="r"/>
            <a:r>
              <a:rPr lang="ru-RU" sz="1800" dirty="0">
                <a:effectLst/>
                <a:latin typeface="Times New Roman" panose="02020603050405020304" pitchFamily="18" charset="0"/>
                <a:ea typeface="MS Mincho" panose="02020609040205080304" pitchFamily="49" charset="-128"/>
              </a:rPr>
              <a:t> </a:t>
            </a:r>
          </a:p>
          <a:p>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752" y="437800"/>
            <a:ext cx="8534400" cy="758952"/>
          </a:xfrm>
        </p:spPr>
        <p:txBody>
          <a:bodyPr>
            <a:noAutofit/>
          </a:bodyPr>
          <a:lstStyle/>
          <a:p>
            <a:r>
              <a:rPr lang="ru-RU" sz="3200" dirty="0"/>
              <a:t>Модели развивающихся стран и стран с формирующимся рынком</a:t>
            </a:r>
          </a:p>
        </p:txBody>
      </p:sp>
      <p:sp>
        <p:nvSpPr>
          <p:cNvPr id="3" name="Объект 2"/>
          <p:cNvSpPr>
            <a:spLocks noGrp="1"/>
          </p:cNvSpPr>
          <p:nvPr>
            <p:ph sz="quarter" idx="1"/>
          </p:nvPr>
        </p:nvSpPr>
        <p:spPr/>
        <p:txBody>
          <a:bodyPr/>
          <a:lstStyle/>
          <a:p>
            <a:r>
              <a:rPr lang="ru-RU" dirty="0"/>
              <a:t>Страны Содружества независимых государств (11 минус Киргизия)</a:t>
            </a:r>
          </a:p>
          <a:p>
            <a:r>
              <a:rPr lang="ru-RU" dirty="0"/>
              <a:t>Азиатская модель</a:t>
            </a:r>
          </a:p>
          <a:p>
            <a:r>
              <a:rPr lang="ru-RU" dirty="0"/>
              <a:t>Латиноамериканская модель</a:t>
            </a:r>
          </a:p>
          <a:p>
            <a:r>
              <a:rPr lang="ru-RU" dirty="0"/>
              <a:t>Офшорные государства Карибского бассейна и Африканского побережья</a:t>
            </a:r>
          </a:p>
          <a:p>
            <a:r>
              <a:rPr lang="ru-RU" dirty="0"/>
              <a:t>Наименее развитые страны и беднейшие страны с высокой внешней задолженностью</a:t>
            </a:r>
            <a:r>
              <a:rPr lang="en-US" dirty="0"/>
              <a:t> (HIPC)</a:t>
            </a:r>
            <a:endParaRPr lang="ru-RU" dirty="0"/>
          </a:p>
          <a:p>
            <a:endParaRPr lang="ru-RU" baseline="30000" dirty="0"/>
          </a:p>
          <a:p>
            <a:endParaRPr lang="ru-RU" baseline="30000" dirty="0"/>
          </a:p>
          <a:p>
            <a:endParaRPr lang="ru-RU" baseline="30000" dirty="0"/>
          </a:p>
          <a:p>
            <a:endParaRPr lang="ru-RU" baseline="30000" dirty="0"/>
          </a:p>
        </p:txBody>
      </p:sp>
    </p:spTree>
    <p:extLst>
      <p:ext uri="{BB962C8B-B14F-4D97-AF65-F5344CB8AC3E}">
        <p14:creationId xmlns:p14="http://schemas.microsoft.com/office/powerpoint/2010/main" val="3236834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r"/>
            <a:r>
              <a:rPr lang="ru-RU" sz="2800" b="1" dirty="0">
                <a:latin typeface="Times New Roman" panose="02020603050405020304" pitchFamily="18" charset="0"/>
                <a:cs typeface="Times New Roman" panose="02020603050405020304" pitchFamily="18" charset="0"/>
              </a:rPr>
              <a:t>Азиатская модель развивающихся экономик</a:t>
            </a:r>
          </a:p>
        </p:txBody>
      </p:sp>
      <p:sp>
        <p:nvSpPr>
          <p:cNvPr id="3" name="Объект 2"/>
          <p:cNvSpPr>
            <a:spLocks noGrp="1"/>
          </p:cNvSpPr>
          <p:nvPr>
            <p:ph sz="quarter" idx="1"/>
          </p:nvPr>
        </p:nvSpPr>
        <p:spPr>
          <a:xfrm>
            <a:off x="638175" y="1962150"/>
            <a:ext cx="10801350" cy="4707210"/>
          </a:xfrm>
        </p:spPr>
        <p:txBody>
          <a:bodyPr>
            <a:normAutofit lnSpcReduction="10000"/>
          </a:bodyPr>
          <a:lstStyle/>
          <a:p>
            <a:r>
              <a:rPr lang="ru-RU" dirty="0"/>
              <a:t>Десятилетний период до кризиса 1997 -1998 гг.: </a:t>
            </a:r>
            <a:r>
              <a:rPr lang="ru-RU" sz="2000" dirty="0"/>
              <a:t>мощный приток капитала из-за рубежа, рост валют и падение процентных ставок, наращивание внешнего долга, большие дефициты текущего счета и 8%-</a:t>
            </a:r>
            <a:r>
              <a:rPr lang="ru-RU" sz="2000" dirty="0" err="1"/>
              <a:t>ный</a:t>
            </a:r>
            <a:r>
              <a:rPr lang="ru-RU" sz="2000" dirty="0"/>
              <a:t> рост «азиатских тигров»</a:t>
            </a:r>
            <a:r>
              <a:rPr lang="ru-RU" dirty="0"/>
              <a:t> </a:t>
            </a:r>
          </a:p>
          <a:p>
            <a:r>
              <a:rPr lang="ru-RU" dirty="0"/>
              <a:t>Десять лет «расплаты» 1997-2007 гг.: </a:t>
            </a:r>
            <a:r>
              <a:rPr lang="ru-RU" sz="2000" dirty="0"/>
              <a:t>падение курсов, рост процентных ставок, </a:t>
            </a:r>
            <a:r>
              <a:rPr lang="ru-RU" sz="2000" dirty="0" err="1"/>
              <a:t>профицитные</a:t>
            </a:r>
            <a:r>
              <a:rPr lang="ru-RU" sz="2000" dirty="0"/>
              <a:t> текущие счета, сокращение иностранного капитала, падение темпов роста ВВП до 4,2%</a:t>
            </a:r>
          </a:p>
          <a:p>
            <a:r>
              <a:rPr lang="ru-RU" dirty="0"/>
              <a:t>Сегодняшний тренд: возврат к ускоренному росту ВВП и инвестиций начала 1990-х </a:t>
            </a:r>
            <a:r>
              <a:rPr lang="ru-RU" sz="2200" dirty="0"/>
              <a:t>(во многом за счет притока ликвидности от количественных смягчений в США)</a:t>
            </a:r>
            <a:r>
              <a:rPr lang="ru-RU" dirty="0"/>
              <a:t>, сокращение профицита и даже появление дефицита текущего счета ПБ, эксперты предсказывают быстрый инфляционный рост</a:t>
            </a:r>
          </a:p>
          <a:p>
            <a:r>
              <a:rPr lang="ru-RU" dirty="0"/>
              <a:t>Быстрый рост цен на недвижимость</a:t>
            </a:r>
          </a:p>
        </p:txBody>
      </p:sp>
    </p:spTree>
    <p:extLst>
      <p:ext uri="{BB962C8B-B14F-4D97-AF65-F5344CB8AC3E}">
        <p14:creationId xmlns:p14="http://schemas.microsoft.com/office/powerpoint/2010/main" val="1583925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9674" y="188640"/>
            <a:ext cx="8893175" cy="848866"/>
          </a:xfrm>
        </p:spPr>
        <p:txBody>
          <a:bodyPr>
            <a:noAutofit/>
          </a:bodyPr>
          <a:lstStyle/>
          <a:p>
            <a:pPr eaLnBrk="1" hangingPunct="1">
              <a:defRPr/>
            </a:pPr>
            <a:r>
              <a:rPr lang="ru-RU" sz="2600" u="sng" dirty="0">
                <a:solidFill>
                  <a:schemeClr val="bg2">
                    <a:lumMod val="50000"/>
                  </a:schemeClr>
                </a:solidFill>
              </a:rPr>
              <a:t>Инициатива облегчения долгового бремени странам с высоким уровнем задолженности (HIPC </a:t>
            </a:r>
            <a:r>
              <a:rPr lang="ru-RU" sz="2600" u="sng" dirty="0" err="1">
                <a:solidFill>
                  <a:schemeClr val="bg2">
                    <a:lumMod val="50000"/>
                  </a:schemeClr>
                </a:solidFill>
              </a:rPr>
              <a:t>Initiative</a:t>
            </a:r>
            <a:r>
              <a:rPr lang="ru-RU" sz="2600" u="sng" dirty="0">
                <a:solidFill>
                  <a:schemeClr val="bg2">
                    <a:lumMod val="50000"/>
                  </a:schemeClr>
                </a:solidFill>
              </a:rPr>
              <a:t>)</a:t>
            </a:r>
          </a:p>
        </p:txBody>
      </p:sp>
      <p:sp>
        <p:nvSpPr>
          <p:cNvPr id="3" name="Объект 2"/>
          <p:cNvSpPr>
            <a:spLocks noGrp="1"/>
          </p:cNvSpPr>
          <p:nvPr>
            <p:ph idx="1"/>
          </p:nvPr>
        </p:nvSpPr>
        <p:spPr>
          <a:xfrm>
            <a:off x="2063751" y="1341438"/>
            <a:ext cx="8424863" cy="5167312"/>
          </a:xfrm>
        </p:spPr>
        <p:txBody>
          <a:bodyPr/>
          <a:lstStyle/>
          <a:p>
            <a:pPr marL="1970088" indent="0">
              <a:buNone/>
              <a:defRPr/>
            </a:pPr>
            <a:r>
              <a:rPr lang="ru-RU" dirty="0"/>
              <a:t>Совместная инициатива ВБ и МВФ с 1996 г. для 36 стран с высокой задолженностью (30 –в Африке)</a:t>
            </a:r>
          </a:p>
          <a:p>
            <a:pPr eaLnBrk="1" hangingPunct="1">
              <a:defRPr/>
            </a:pPr>
            <a:r>
              <a:rPr lang="ru-RU" dirty="0"/>
              <a:t>К концу 2011 г. долговое бремя HIPC стран снижено на 72 млрд. долл.</a:t>
            </a:r>
          </a:p>
          <a:p>
            <a:pPr eaLnBrk="1" hangingPunct="1">
              <a:defRPr/>
            </a:pPr>
            <a:r>
              <a:rPr lang="ru-RU" dirty="0"/>
              <a:t>В 2005 г. HIPC инициатива была дополнена Многосторонней инициативой снижения долга (</a:t>
            </a:r>
            <a:r>
              <a:rPr lang="en-US" dirty="0"/>
              <a:t>Multilateral Debt Relief Initiative</a:t>
            </a:r>
            <a:r>
              <a:rPr lang="ru-RU" dirty="0"/>
              <a:t>,</a:t>
            </a:r>
            <a:r>
              <a:rPr lang="en-US" dirty="0"/>
              <a:t>MDRI)</a:t>
            </a:r>
            <a:r>
              <a:rPr lang="ru-RU" dirty="0"/>
              <a:t> с возможностью 100%-</a:t>
            </a:r>
            <a:r>
              <a:rPr lang="ru-RU" dirty="0" err="1"/>
              <a:t>го</a:t>
            </a:r>
            <a:r>
              <a:rPr lang="ru-RU" dirty="0"/>
              <a:t> списания долга стран, участвующих в HIPC.</a:t>
            </a:r>
          </a:p>
          <a:p>
            <a:pPr eaLnBrk="1" hangingPunct="1">
              <a:defRPr/>
            </a:pPr>
            <a:r>
              <a:rPr lang="ru-RU" dirty="0"/>
              <a:t>Институты </a:t>
            </a:r>
            <a:r>
              <a:rPr lang="en-US" dirty="0"/>
              <a:t>MDRI</a:t>
            </a:r>
            <a:r>
              <a:rPr lang="ru-RU" dirty="0"/>
              <a:t>: МВФ, ВБ, </a:t>
            </a:r>
            <a:r>
              <a:rPr lang="ru-RU" dirty="0" err="1"/>
              <a:t>АфФР</a:t>
            </a:r>
            <a:r>
              <a:rPr lang="ru-RU" dirty="0"/>
              <a:t>, МАБР</a:t>
            </a:r>
          </a:p>
          <a:p>
            <a:pPr eaLnBrk="1" hangingPunct="1">
              <a:defRPr/>
            </a:pPr>
            <a:endParaRPr lang="ru-RU" dirty="0"/>
          </a:p>
        </p:txBody>
      </p:sp>
      <p:pic>
        <p:nvPicPr>
          <p:cNvPr id="2765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4825" y="1130300"/>
            <a:ext cx="2305050"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10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92314" y="203200"/>
            <a:ext cx="8567737" cy="704850"/>
          </a:xfrm>
        </p:spPr>
        <p:txBody>
          <a:bodyPr>
            <a:noAutofit/>
          </a:bodyPr>
          <a:lstStyle/>
          <a:p>
            <a:pPr algn="ctr">
              <a:lnSpc>
                <a:spcPts val="2500"/>
              </a:lnSpc>
              <a:defRPr/>
            </a:pPr>
            <a:r>
              <a:rPr lang="ru-RU" sz="3200" u="sng" dirty="0">
                <a:solidFill>
                  <a:schemeClr val="bg2">
                    <a:lumMod val="50000"/>
                  </a:schemeClr>
                </a:solidFill>
              </a:rPr>
              <a:t>От </a:t>
            </a:r>
            <a:r>
              <a:rPr lang="ru-RU" sz="3200" u="sng" dirty="0" err="1">
                <a:solidFill>
                  <a:schemeClr val="bg2">
                    <a:lumMod val="50000"/>
                  </a:schemeClr>
                </a:solidFill>
              </a:rPr>
              <a:t>монтеррейского</a:t>
            </a:r>
            <a:r>
              <a:rPr lang="ru-RU" sz="3200" u="sng" dirty="0">
                <a:solidFill>
                  <a:schemeClr val="bg2">
                    <a:lumMod val="50000"/>
                  </a:schemeClr>
                </a:solidFill>
              </a:rPr>
              <a:t> консенсуса 2002 г. до Парижской декларации 2005 г.</a:t>
            </a:r>
          </a:p>
        </p:txBody>
      </p:sp>
      <p:sp>
        <p:nvSpPr>
          <p:cNvPr id="3" name="Объект 2"/>
          <p:cNvSpPr>
            <a:spLocks noGrp="1"/>
          </p:cNvSpPr>
          <p:nvPr>
            <p:ph idx="1"/>
          </p:nvPr>
        </p:nvSpPr>
        <p:spPr>
          <a:xfrm>
            <a:off x="3114676" y="1762125"/>
            <a:ext cx="8229600" cy="4835526"/>
          </a:xfrm>
        </p:spPr>
        <p:txBody>
          <a:bodyPr/>
          <a:lstStyle/>
          <a:p>
            <a:pPr marL="2149475">
              <a:defRPr/>
            </a:pPr>
            <a:r>
              <a:rPr lang="ru-RU" dirty="0"/>
              <a:t>Официальная помощь развитию бедных стран должна быть не меньше 0,7% ВНП развитых стран и не менее 0,15-0,2% для беднейших стран </a:t>
            </a:r>
          </a:p>
          <a:p>
            <a:pPr marL="282575">
              <a:defRPr/>
            </a:pPr>
            <a:r>
              <a:rPr lang="ru-RU" dirty="0"/>
              <a:t>Мобилизация частного капитала (ПИИ) – важное дополнение к официальной помощи</a:t>
            </a:r>
          </a:p>
          <a:p>
            <a:pPr marL="282575">
              <a:defRPr/>
            </a:pPr>
            <a:r>
              <a:rPr lang="ru-RU" dirty="0"/>
              <a:t>Торговля – двигатель экономического развития стран-реципиентов</a:t>
            </a:r>
          </a:p>
          <a:p>
            <a:pPr marL="282575">
              <a:defRPr/>
            </a:pPr>
            <a:r>
              <a:rPr lang="ru-RU" dirty="0"/>
              <a:t>Разработаны четкие индикаторы результативности финансовой помощи (</a:t>
            </a:r>
            <a:r>
              <a:rPr lang="en-US" dirty="0" err="1"/>
              <a:t>MfDR</a:t>
            </a:r>
            <a:r>
              <a:rPr lang="ru-RU" dirty="0"/>
              <a:t>)</a:t>
            </a:r>
          </a:p>
          <a:p>
            <a:pPr eaLnBrk="1" hangingPunct="1">
              <a:defRPr/>
            </a:pPr>
            <a:endParaRPr lang="ru-RU" dirty="0"/>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926" y="1421260"/>
            <a:ext cx="2482850"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94BCCDD-BCED-4EFB-B7AC-62E9D5F90DF8}"/>
              </a:ext>
            </a:extLst>
          </p:cNvPr>
          <p:cNvSpPr txBox="1">
            <a:spLocks noGrp="1"/>
          </p:cNvSpPr>
          <p:nvPr>
            <p:ph type="ctrTitle" sz="quarter"/>
          </p:nvPr>
        </p:nvSpPr>
        <p:spPr>
          <a:xfrm>
            <a:off x="1726564" y="1381760"/>
            <a:ext cx="8687436" cy="1366520"/>
          </a:xfrm>
          <a:solidFill>
            <a:srgbClr val="002060"/>
          </a:solidFill>
          <a:ln w="12000">
            <a:solidFill>
              <a:srgbClr val="0070C0"/>
            </a:solidFill>
          </a:ln>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0" tIns="45720" rIns="18288" bIns="45720" rtlCol="0" anchor="b">
            <a:noAutofit/>
            <a:scene3d>
              <a:camera prst="orthographicFront"/>
              <a:lightRig rig="freezing" dir="t">
                <a:rot lat="0" lon="0" rev="5640000"/>
              </a:lightRig>
            </a:scene3d>
            <a:sp3d prstMaterial="flat">
              <a:bevelT w="38100" h="38100"/>
              <a:contourClr>
                <a:schemeClr val="tx2"/>
              </a:contourClr>
            </a:sp3d>
          </a:bodyPr>
          <a:lstStyle/>
          <a:p>
            <a:pPr marR="8890">
              <a:defRPr/>
            </a:pPr>
            <a:r>
              <a:rPr lang="ru-RU" sz="2800" b="1" cap="all"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роль и место развитых стран в мировой экономике. Признаки, объединяющие страны в одну группу.</a:t>
            </a:r>
          </a:p>
        </p:txBody>
      </p:sp>
      <p:pic>
        <p:nvPicPr>
          <p:cNvPr id="14340" name="Picture 1" descr="i">
            <a:extLst>
              <a:ext uri="{FF2B5EF4-FFF2-40B4-BE49-F238E27FC236}">
                <a16:creationId xmlns:a16="http://schemas.microsoft.com/office/drawing/2014/main" id="{5E7185B3-5153-4321-ABEA-6A0A90349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984500"/>
            <a:ext cx="9403079"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
                                          </p:val>
                                        </p:tav>
                                        <p:tav tm="100000">
                                          <p:val>
                                            <p:strVal val="#ppt_x"/>
                                          </p:val>
                                        </p:tav>
                                      </p:tavLst>
                                    </p:anim>
                                    <p:anim calcmode="lin" valueType="num">
                                      <p:cBhvr>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Content Placeholder 2">
            <a:extLst>
              <a:ext uri="{FF2B5EF4-FFF2-40B4-BE49-F238E27FC236}">
                <a16:creationId xmlns:a16="http://schemas.microsoft.com/office/drawing/2014/main" id="{BA360801-34D3-49EA-9EDF-66025CEA48EF}"/>
              </a:ext>
            </a:extLst>
          </p:cNvPr>
          <p:cNvSpPr>
            <a:spLocks noGrp="1" noChangeArrowheads="1"/>
          </p:cNvSpPr>
          <p:nvPr>
            <p:ph sz="half" idx="2"/>
          </p:nvPr>
        </p:nvSpPr>
        <p:spPr>
          <a:xfrm>
            <a:off x="844011" y="787398"/>
            <a:ext cx="2914649" cy="5495925"/>
          </a:xfrm>
        </p:spPr>
        <p:txBody>
          <a:bodyPr>
            <a:normAutofit fontScale="85000" lnSpcReduction="20000"/>
          </a:bodyPr>
          <a:lstStyle/>
          <a:p>
            <a:pPr marL="0" indent="0" algn="ctr">
              <a:buNone/>
            </a:pPr>
            <a:r>
              <a:rPr lang="en-US" altLang="en-US" sz="1800" b="1" dirty="0" err="1">
                <a:solidFill>
                  <a:srgbClr val="FF0000"/>
                </a:solidFill>
              </a:rPr>
              <a:t>Европа</a:t>
            </a:r>
            <a:r>
              <a:rPr lang="en-US" altLang="en-US" sz="1800" b="1" dirty="0">
                <a:solidFill>
                  <a:srgbClr val="FF0000"/>
                </a:solidFill>
              </a:rPr>
              <a:t> и </a:t>
            </a:r>
            <a:r>
              <a:rPr lang="en-US" altLang="en-US" sz="1800" b="1" dirty="0" err="1">
                <a:solidFill>
                  <a:srgbClr val="FF0000"/>
                </a:solidFill>
              </a:rPr>
              <a:t>Ближний</a:t>
            </a:r>
            <a:r>
              <a:rPr lang="en-US" altLang="en-US" sz="1800" b="1" dirty="0">
                <a:solidFill>
                  <a:srgbClr val="FF0000"/>
                </a:solidFill>
              </a:rPr>
              <a:t> </a:t>
            </a:r>
            <a:r>
              <a:rPr lang="en-US" altLang="en-US" sz="1800" b="1" dirty="0" err="1">
                <a:solidFill>
                  <a:srgbClr val="FF0000"/>
                </a:solidFill>
              </a:rPr>
              <a:t>Восток</a:t>
            </a:r>
            <a:endParaRPr lang="en-US" altLang="en-US" sz="1800" b="1" dirty="0">
              <a:solidFill>
                <a:srgbClr val="FF0000"/>
              </a:solidFill>
            </a:endParaRPr>
          </a:p>
          <a:p>
            <a:pPr marL="0" indent="0"/>
            <a:r>
              <a:rPr lang="en-US" altLang="en-US" sz="1800" dirty="0" err="1"/>
              <a:t>Австрия</a:t>
            </a:r>
            <a:r>
              <a:rPr lang="en-US" altLang="en-US" sz="1800" dirty="0"/>
              <a:t>,</a:t>
            </a:r>
          </a:p>
          <a:p>
            <a:pPr marL="0" indent="0"/>
            <a:r>
              <a:rPr lang="en-US" altLang="en-US" sz="1800" dirty="0" err="1"/>
              <a:t>Бельгия</a:t>
            </a:r>
            <a:r>
              <a:rPr lang="en-US" altLang="en-US" sz="1800" dirty="0"/>
              <a:t>,</a:t>
            </a:r>
          </a:p>
          <a:p>
            <a:pPr marL="0" indent="0"/>
            <a:r>
              <a:rPr lang="en-US" altLang="en-US" sz="1800" dirty="0" err="1"/>
              <a:t>Великобритания</a:t>
            </a:r>
            <a:r>
              <a:rPr lang="en-US" altLang="en-US" sz="1800" dirty="0"/>
              <a:t>,</a:t>
            </a:r>
          </a:p>
          <a:p>
            <a:pPr marL="0" indent="0"/>
            <a:r>
              <a:rPr lang="en-US" altLang="en-US" sz="1800" dirty="0" err="1"/>
              <a:t>Германия</a:t>
            </a:r>
            <a:r>
              <a:rPr lang="en-US" altLang="en-US" sz="1800" dirty="0"/>
              <a:t>,</a:t>
            </a:r>
          </a:p>
          <a:p>
            <a:pPr marL="0" indent="0"/>
            <a:r>
              <a:rPr lang="en-US" altLang="en-US" sz="1800" dirty="0" err="1"/>
              <a:t>Греция</a:t>
            </a:r>
            <a:endParaRPr lang="en-US" altLang="en-US" sz="1800" dirty="0"/>
          </a:p>
          <a:p>
            <a:pPr marL="0" indent="0"/>
            <a:r>
              <a:rPr lang="en-US" altLang="en-US" sz="1800" dirty="0" err="1"/>
              <a:t>Дания</a:t>
            </a:r>
            <a:r>
              <a:rPr lang="en-US" altLang="en-US" sz="1800" dirty="0"/>
              <a:t>,</a:t>
            </a:r>
          </a:p>
          <a:p>
            <a:pPr marL="0" indent="0"/>
            <a:r>
              <a:rPr lang="en-US" altLang="en-US" sz="1800" dirty="0" err="1"/>
              <a:t>Израиль</a:t>
            </a:r>
            <a:r>
              <a:rPr lang="en-US" altLang="en-US" sz="1800" dirty="0"/>
              <a:t>,</a:t>
            </a:r>
          </a:p>
          <a:p>
            <a:pPr marL="0" indent="0"/>
            <a:r>
              <a:rPr lang="en-US" altLang="en-US" sz="1800" dirty="0" err="1"/>
              <a:t>Ирландия</a:t>
            </a:r>
            <a:r>
              <a:rPr lang="en-US" altLang="en-US" sz="1800" dirty="0"/>
              <a:t>,</a:t>
            </a:r>
          </a:p>
          <a:p>
            <a:pPr marL="0" indent="0"/>
            <a:r>
              <a:rPr lang="en-US" altLang="en-US" sz="1800" dirty="0" err="1"/>
              <a:t>Исландия</a:t>
            </a:r>
            <a:r>
              <a:rPr lang="en-US" altLang="en-US" sz="1800" dirty="0"/>
              <a:t>,</a:t>
            </a:r>
          </a:p>
          <a:p>
            <a:pPr marL="0" indent="0"/>
            <a:r>
              <a:rPr lang="en-US" altLang="en-US" sz="1800" dirty="0" err="1"/>
              <a:t>Испания</a:t>
            </a:r>
            <a:r>
              <a:rPr lang="en-US" altLang="en-US" sz="1800" dirty="0"/>
              <a:t>,</a:t>
            </a:r>
          </a:p>
          <a:p>
            <a:pPr marL="0" indent="0"/>
            <a:r>
              <a:rPr lang="en-US" altLang="en-US" sz="1800" dirty="0" err="1"/>
              <a:t>Италия</a:t>
            </a:r>
            <a:r>
              <a:rPr lang="en-US" altLang="en-US" sz="1800" dirty="0"/>
              <a:t>,</a:t>
            </a:r>
          </a:p>
          <a:p>
            <a:pPr marL="0" indent="0"/>
            <a:r>
              <a:rPr lang="en-US" altLang="en-US" sz="1800" dirty="0" err="1"/>
              <a:t>Кипр</a:t>
            </a:r>
            <a:r>
              <a:rPr lang="en-US" altLang="en-US" sz="1800" dirty="0"/>
              <a:t>,</a:t>
            </a:r>
          </a:p>
          <a:p>
            <a:pPr marL="0" indent="0"/>
            <a:r>
              <a:rPr lang="en-US" altLang="en-US" sz="1800" dirty="0" err="1"/>
              <a:t>Люксембург</a:t>
            </a:r>
            <a:r>
              <a:rPr lang="en-US" altLang="en-US" sz="1800" dirty="0"/>
              <a:t>,</a:t>
            </a:r>
          </a:p>
          <a:p>
            <a:pPr marL="0" indent="0"/>
            <a:r>
              <a:rPr lang="en-US" altLang="en-US" sz="1800" dirty="0" err="1"/>
              <a:t>Мальта</a:t>
            </a:r>
            <a:r>
              <a:rPr lang="en-US" altLang="en-US" sz="1800" dirty="0"/>
              <a:t>,</a:t>
            </a:r>
          </a:p>
          <a:p>
            <a:pPr marL="0" indent="0"/>
            <a:r>
              <a:rPr lang="en-US" altLang="en-US" sz="1800" dirty="0" err="1"/>
              <a:t>Нидерланды</a:t>
            </a:r>
            <a:r>
              <a:rPr lang="en-US" altLang="en-US" sz="1800" dirty="0"/>
              <a:t>,</a:t>
            </a:r>
          </a:p>
          <a:p>
            <a:pPr marL="0" indent="0"/>
            <a:r>
              <a:rPr lang="en-US" altLang="en-US" sz="1800" dirty="0" err="1"/>
              <a:t>Норвегия</a:t>
            </a:r>
            <a:r>
              <a:rPr lang="en-US" altLang="en-US" sz="1800" dirty="0"/>
              <a:t>,</a:t>
            </a:r>
          </a:p>
          <a:p>
            <a:pPr marL="0" indent="0"/>
            <a:r>
              <a:rPr lang="en-US" altLang="en-US" sz="1800" dirty="0" err="1"/>
              <a:t>Португалия</a:t>
            </a:r>
            <a:r>
              <a:rPr lang="en-US" altLang="en-US" sz="1800" dirty="0"/>
              <a:t>,</a:t>
            </a:r>
          </a:p>
          <a:p>
            <a:pPr marL="0" indent="0"/>
            <a:r>
              <a:rPr lang="en-US" altLang="en-US" sz="1800" dirty="0" err="1"/>
              <a:t>Сан-Марино</a:t>
            </a:r>
            <a:endParaRPr lang="en-US" altLang="en-US" sz="1800" dirty="0"/>
          </a:p>
          <a:p>
            <a:pPr marL="0" indent="0">
              <a:buNone/>
            </a:pPr>
            <a:endParaRPr lang="en-US" altLang="en-US" sz="1800" dirty="0"/>
          </a:p>
        </p:txBody>
      </p:sp>
      <p:sp>
        <p:nvSpPr>
          <p:cNvPr id="4" name="Content Placeholder 2">
            <a:extLst>
              <a:ext uri="{FF2B5EF4-FFF2-40B4-BE49-F238E27FC236}">
                <a16:creationId xmlns:a16="http://schemas.microsoft.com/office/drawing/2014/main" id="{6AD77267-190B-45FD-89C7-BC2AC4EF58CB}"/>
              </a:ext>
            </a:extLst>
          </p:cNvPr>
          <p:cNvSpPr/>
          <p:nvPr/>
        </p:nvSpPr>
        <p:spPr>
          <a:xfrm>
            <a:off x="8153400" y="304800"/>
            <a:ext cx="3419475" cy="6188075"/>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600" noProof="1"/>
          </a:p>
          <a:p>
            <a:pPr eaLnBrk="1" hangingPunct="1">
              <a:defRPr/>
            </a:pPr>
            <a:r>
              <a:rPr lang="en-US" sz="1600" noProof="1">
                <a:sym typeface="+mn-ea"/>
              </a:rPr>
              <a:t>Словакия</a:t>
            </a:r>
            <a:endParaRPr lang="en-US" sz="1600" noProof="1"/>
          </a:p>
          <a:p>
            <a:pPr eaLnBrk="1" hangingPunct="1">
              <a:defRPr/>
            </a:pPr>
            <a:r>
              <a:rPr lang="en-US" sz="1600" noProof="1">
                <a:sym typeface="+mn-ea"/>
              </a:rPr>
              <a:t>Словения</a:t>
            </a:r>
            <a:endParaRPr lang="en-US" sz="1600" noProof="1"/>
          </a:p>
          <a:p>
            <a:pPr eaLnBrk="1" hangingPunct="1">
              <a:defRPr/>
            </a:pPr>
            <a:r>
              <a:rPr lang="en-US" sz="1600" noProof="1">
                <a:sym typeface="+mn-ea"/>
              </a:rPr>
              <a:t>Финляндия</a:t>
            </a:r>
            <a:endParaRPr lang="en-US" sz="1600" noProof="1"/>
          </a:p>
          <a:p>
            <a:pPr eaLnBrk="1" hangingPunct="1">
              <a:defRPr/>
            </a:pPr>
            <a:r>
              <a:rPr lang="en-US" sz="1600" noProof="1">
                <a:sym typeface="+mn-ea"/>
              </a:rPr>
              <a:t>Франция</a:t>
            </a:r>
            <a:endParaRPr lang="en-US" sz="1600" noProof="1"/>
          </a:p>
          <a:p>
            <a:pPr eaLnBrk="1" hangingPunct="1">
              <a:defRPr/>
            </a:pPr>
            <a:r>
              <a:rPr lang="en-US" sz="1600" noProof="1">
                <a:sym typeface="+mn-ea"/>
              </a:rPr>
              <a:t>Чехия</a:t>
            </a:r>
            <a:endParaRPr lang="en-US" sz="1600" noProof="1"/>
          </a:p>
          <a:p>
            <a:pPr eaLnBrk="1" hangingPunct="1">
              <a:defRPr/>
            </a:pPr>
            <a:r>
              <a:rPr lang="en-US" sz="1600" noProof="1">
                <a:sym typeface="+mn-ea"/>
              </a:rPr>
              <a:t>Швейцария</a:t>
            </a:r>
            <a:endParaRPr lang="en-US" sz="1600" noProof="1"/>
          </a:p>
          <a:p>
            <a:pPr eaLnBrk="1" hangingPunct="1">
              <a:defRPr/>
            </a:pPr>
            <a:r>
              <a:rPr lang="en-US" sz="1600" noProof="1">
                <a:sym typeface="+mn-ea"/>
              </a:rPr>
              <a:t>Швеция</a:t>
            </a:r>
            <a:endParaRPr lang="en-US" sz="1600" noProof="1"/>
          </a:p>
          <a:p>
            <a:pPr eaLnBrk="1" hangingPunct="1">
              <a:defRPr/>
            </a:pPr>
            <a:r>
              <a:rPr lang="en-US" sz="1600" noProof="1">
                <a:sym typeface="+mn-ea"/>
              </a:rPr>
              <a:t>Эстония</a:t>
            </a:r>
            <a:endParaRPr lang="en-US" sz="1600" noProof="1"/>
          </a:p>
          <a:p>
            <a:pPr marL="0" indent="0" algn="ctr">
              <a:buNone/>
              <a:defRPr/>
            </a:pPr>
            <a:r>
              <a:rPr lang="en-US" sz="1600" b="1" noProof="1">
                <a:solidFill>
                  <a:schemeClr val="accent2">
                    <a:lumMod val="50000"/>
                  </a:schemeClr>
                </a:solidFill>
              </a:rPr>
              <a:t>Австралия, Океания и Дальний Восток</a:t>
            </a:r>
          </a:p>
          <a:p>
            <a:pPr eaLnBrk="1" hangingPunct="1">
              <a:defRPr/>
            </a:pPr>
            <a:r>
              <a:rPr lang="en-US" sz="1600" noProof="1"/>
              <a:t>Австралия,</a:t>
            </a:r>
          </a:p>
          <a:p>
            <a:pPr eaLnBrk="1" hangingPunct="1">
              <a:defRPr/>
            </a:pPr>
            <a:r>
              <a:rPr lang="en-US" sz="1600" noProof="1"/>
              <a:t>Гонконг,</a:t>
            </a:r>
          </a:p>
          <a:p>
            <a:pPr eaLnBrk="1" hangingPunct="1">
              <a:defRPr/>
            </a:pPr>
            <a:r>
              <a:rPr lang="en-US" sz="1600" noProof="1"/>
              <a:t>Новая Зеландия,</a:t>
            </a:r>
          </a:p>
          <a:p>
            <a:pPr eaLnBrk="1" hangingPunct="1">
              <a:defRPr/>
            </a:pPr>
            <a:r>
              <a:rPr lang="en-US" sz="1600" noProof="1"/>
              <a:t>Сингапур,</a:t>
            </a:r>
          </a:p>
          <a:p>
            <a:pPr eaLnBrk="1" hangingPunct="1">
              <a:defRPr/>
            </a:pPr>
            <a:r>
              <a:rPr lang="en-US" sz="1600" noProof="1"/>
              <a:t>Тайвань,</a:t>
            </a:r>
          </a:p>
          <a:p>
            <a:pPr eaLnBrk="1" hangingPunct="1">
              <a:defRPr/>
            </a:pPr>
            <a:r>
              <a:rPr lang="en-US" sz="1600" noProof="1"/>
              <a:t>Южная Корея,</a:t>
            </a:r>
          </a:p>
          <a:p>
            <a:pPr eaLnBrk="1" hangingPunct="1">
              <a:defRPr/>
            </a:pPr>
            <a:r>
              <a:rPr lang="en-US" sz="1600" noProof="1"/>
              <a:t>Япония.</a:t>
            </a:r>
          </a:p>
          <a:p>
            <a:pPr marL="0" indent="0" algn="ctr">
              <a:buNone/>
              <a:defRPr/>
            </a:pPr>
            <a:r>
              <a:rPr lang="en-US" sz="1600" b="1" noProof="1">
                <a:solidFill>
                  <a:srgbClr val="00B050"/>
                </a:solidFill>
              </a:rPr>
              <a:t>Северная Америка</a:t>
            </a:r>
          </a:p>
          <a:p>
            <a:pPr eaLnBrk="1" hangingPunct="1">
              <a:defRPr/>
            </a:pPr>
            <a:r>
              <a:rPr lang="en-US" sz="1600" noProof="1"/>
              <a:t>Канада</a:t>
            </a:r>
          </a:p>
          <a:p>
            <a:pPr eaLnBrk="1" hangingPunct="1">
              <a:defRPr/>
            </a:pPr>
            <a:r>
              <a:rPr lang="en-US" sz="1600" noProof="1"/>
              <a:t>США</a:t>
            </a:r>
          </a:p>
        </p:txBody>
      </p:sp>
      <p:pic>
        <p:nvPicPr>
          <p:cNvPr id="15367" name="Picture 4" descr="IMF_advanced_economies_2008.svg">
            <a:extLst>
              <a:ext uri="{FF2B5EF4-FFF2-40B4-BE49-F238E27FC236}">
                <a16:creationId xmlns:a16="http://schemas.microsoft.com/office/drawing/2014/main" id="{9132C4F5-AB74-4F30-8C59-9F28811DC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546" y="1179513"/>
            <a:ext cx="3944968"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4">
            <a:extLst>
              <a:ext uri="{FF2B5EF4-FFF2-40B4-BE49-F238E27FC236}">
                <a16:creationId xmlns:a16="http://schemas.microsoft.com/office/drawing/2014/main" id="{930E4A36-D7A6-4EBF-B5BA-972A167AADE6}"/>
              </a:ext>
            </a:extLst>
          </p:cNvPr>
          <p:cNvSpPr>
            <a:spLocks noGrp="1"/>
          </p:cNvSpPr>
          <p:nvPr>
            <p:ph sz="half" idx="1"/>
          </p:nvPr>
        </p:nvSpPr>
        <p:spPr>
          <a:xfrm>
            <a:off x="619125" y="574677"/>
            <a:ext cx="3364421" cy="5918198"/>
          </a:xfrm>
        </p:spPr>
        <p:txBody>
          <a:bodyPr>
            <a:normAutofit fontScale="85000" lnSpcReduction="20000"/>
          </a:bodyPr>
          <a:lstStyle/>
          <a:p>
            <a:pPr marL="0" indent="0">
              <a:buNone/>
            </a:pPr>
            <a:endParaRPr lang="ru-RU" dirty="0"/>
          </a:p>
        </p:txBody>
      </p:sp>
    </p:spTree>
    <p:extLst>
      <p:ext uri="{BB962C8B-B14F-4D97-AF65-F5344CB8AC3E}">
        <p14:creationId xmlns:p14="http://schemas.microsoft.com/office/powerpoint/2010/main" val="2909310295"/>
      </p:ext>
    </p:extLst>
  </p:cSld>
  <p:clrMapOvr>
    <a:masterClrMapping/>
  </p:clrMapOvr>
  <p:transition spd="med">
    <p:pull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F3368B-75FD-4CF2-9384-4D77CB91D183}"/>
              </a:ext>
            </a:extLst>
          </p:cNvPr>
          <p:cNvSpPr txBox="1"/>
          <p:nvPr/>
        </p:nvSpPr>
        <p:spPr>
          <a:xfrm>
            <a:off x="850790" y="1264257"/>
            <a:ext cx="10535478" cy="4667416"/>
          </a:xfrm>
          <a:prstGeom prst="rect">
            <a:avLst/>
          </a:prstGeom>
          <a:noFill/>
        </p:spPr>
        <p:txBody>
          <a:bodyPr wrap="square">
            <a:spAutoFit/>
          </a:bodyPr>
          <a:lstStyle/>
          <a:p>
            <a:pPr algn="r">
              <a:tabLst>
                <a:tab pos="457200" algn="l"/>
              </a:tabLst>
            </a:pPr>
            <a:r>
              <a:rPr lang="ru-RU" i="1" dirty="0">
                <a:effectLst/>
                <a:latin typeface="Times New Roman" panose="02020603050405020304" pitchFamily="18" charset="0"/>
                <a:ea typeface="Times New Roman" panose="02020603050405020304" pitchFamily="18" charset="0"/>
                <a:cs typeface="Arial Unicode MS" panose="020B0604020202020204" pitchFamily="34" charset="-128"/>
              </a:rPr>
              <a:t>Рекомендованная литература</a:t>
            </a:r>
            <a:r>
              <a:rPr lang="ru-RU" dirty="0">
                <a:effectLst/>
                <a:latin typeface="Times New Roman" panose="02020603050405020304" pitchFamily="18" charset="0"/>
                <a:ea typeface="Times New Roman" panose="02020603050405020304" pitchFamily="18" charset="0"/>
                <a:cs typeface="Arial Unicode MS" panose="020B0604020202020204" pitchFamily="34" charset="-128"/>
              </a:rPr>
              <a:t>:</a:t>
            </a:r>
            <a:endParaRPr lang="ru-RU" dirty="0">
              <a:effectLst/>
              <a:latin typeface="Letter Gothic"/>
              <a:ea typeface="Times New Roman" panose="02020603050405020304" pitchFamily="18" charset="0"/>
              <a:cs typeface="Arial Unicode MS" panose="020B0604020202020204" pitchFamily="34" charset="-128"/>
            </a:endParaRPr>
          </a:p>
          <a:p>
            <a:pPr algn="just"/>
            <a:r>
              <a:rPr lang="ru-RU" dirty="0">
                <a:effectLst/>
                <a:latin typeface="Times New Roman" panose="02020603050405020304" pitchFamily="18" charset="0"/>
                <a:ea typeface="Times New Roman" panose="02020603050405020304" pitchFamily="18" charset="0"/>
                <a:cs typeface="Arial Unicode MS" panose="020B0604020202020204" pitchFamily="34" charset="-128"/>
              </a:rPr>
              <a:t>Международные экономические отношения. Под ред. Рыбалкина В.Е. – М.: ЮНИТИ-ДАНА, 2021</a:t>
            </a:r>
            <a:endParaRPr lang="ru-RU" dirty="0">
              <a:effectLst/>
              <a:latin typeface="Letter Gothic"/>
              <a:ea typeface="Times New Roman" panose="02020603050405020304" pitchFamily="18" charset="0"/>
              <a:cs typeface="Arial Unicode MS" panose="020B0604020202020204" pitchFamily="34" charset="-128"/>
            </a:endParaRPr>
          </a:p>
          <a:p>
            <a:pPr marL="457200"/>
            <a:r>
              <a:rPr lang="ru-RU" u="sng" dirty="0">
                <a:solidFill>
                  <a:srgbClr val="000000"/>
                </a:solidFill>
                <a:effectLst/>
                <a:latin typeface="Times New Roman" panose="02020603050405020304" pitchFamily="18" charset="0"/>
                <a:ea typeface="Times New Roman" panose="02020603050405020304" pitchFamily="18" charset="0"/>
              </a:rPr>
              <a:t>Мировая экономика и международные экономические отношения [Электронный ресурс] : учебник / под ред. В.К. Поспелова. - Москва : ИНФРА-М, 2021. - 370 с. - Режим доступа: </a:t>
            </a:r>
            <a:r>
              <a:rPr lang="ru-RU" u="sng" dirty="0">
                <a:solidFill>
                  <a:srgbClr val="1155CC"/>
                </a:solidFill>
                <a:effectLst/>
                <a:latin typeface="Times New Roman" panose="02020603050405020304" pitchFamily="18" charset="0"/>
                <a:ea typeface="Times New Roman" panose="02020603050405020304" pitchFamily="18" charset="0"/>
                <a:hlinkClick r:id="rId2"/>
              </a:rPr>
              <a:t>https://znanium.com/catalog/product/1167878.</a:t>
            </a:r>
            <a:endParaRPr lang="ru-RU" dirty="0">
              <a:effectLst/>
              <a:latin typeface="Times New Roman" panose="02020603050405020304" pitchFamily="18" charset="0"/>
              <a:ea typeface="Times New Roman" panose="02020603050405020304" pitchFamily="18" charset="0"/>
            </a:endParaRPr>
          </a:p>
          <a:p>
            <a:pPr marL="457200"/>
            <a:r>
              <a:rPr lang="ru-RU" dirty="0">
                <a:effectLst/>
                <a:latin typeface="Times New Roman" panose="02020603050405020304" pitchFamily="18" charset="0"/>
                <a:ea typeface="Times New Roman" panose="02020603050405020304" pitchFamily="18" charset="0"/>
              </a:rPr>
              <a:t> Мировая экономика и международные экономические отношения. Полный курс: учебник/ коллектив авторов; под ред. </a:t>
            </a:r>
            <a:r>
              <a:rPr lang="ru-RU" dirty="0" err="1">
                <a:effectLst/>
                <a:latin typeface="Times New Roman" panose="02020603050405020304" pitchFamily="18" charset="0"/>
                <a:ea typeface="Times New Roman" panose="02020603050405020304" pitchFamily="18" charset="0"/>
              </a:rPr>
              <a:t>А.С.Булатова</a:t>
            </a:r>
            <a:r>
              <a:rPr lang="ru-RU" dirty="0">
                <a:effectLst/>
                <a:latin typeface="Times New Roman" panose="02020603050405020304" pitchFamily="18" charset="0"/>
                <a:ea typeface="Times New Roman" panose="02020603050405020304" pitchFamily="18" charset="0"/>
              </a:rPr>
              <a:t>. – 4 -е издание, </a:t>
            </a:r>
            <a:r>
              <a:rPr lang="ru-RU" dirty="0" err="1">
                <a:effectLst/>
                <a:latin typeface="Times New Roman" panose="02020603050405020304" pitchFamily="18" charset="0"/>
                <a:ea typeface="Times New Roman" panose="02020603050405020304" pitchFamily="18" charset="0"/>
              </a:rPr>
              <a:t>перераб</a:t>
            </a:r>
            <a:r>
              <a:rPr lang="ru-RU" dirty="0">
                <a:effectLst/>
                <a:latin typeface="Times New Roman" panose="02020603050405020304" pitchFamily="18" charset="0"/>
                <a:ea typeface="Times New Roman" panose="02020603050405020304" pitchFamily="18" charset="0"/>
              </a:rPr>
              <a:t> и доп. – Москва, КНОРУС, 2021.-678с.- (Бакалавриат).</a:t>
            </a:r>
          </a:p>
          <a:p>
            <a:pPr marL="457200"/>
            <a:r>
              <a:rPr lang="ru-RU" dirty="0">
                <a:effectLst/>
                <a:latin typeface="Times New Roman" panose="02020603050405020304" pitchFamily="18" charset="0"/>
                <a:ea typeface="Times New Roman" panose="02020603050405020304" pitchFamily="18" charset="0"/>
              </a:rPr>
              <a:t>Международные экономические отношения в глобальной экономике: учебник для вузов/</a:t>
            </a:r>
            <a:r>
              <a:rPr lang="ru-RU" dirty="0" err="1">
                <a:effectLst/>
                <a:latin typeface="Times New Roman" panose="02020603050405020304" pitchFamily="18" charset="0"/>
                <a:ea typeface="Times New Roman" panose="02020603050405020304" pitchFamily="18" charset="0"/>
              </a:rPr>
              <a:t>И.Н.Платонова</a:t>
            </a:r>
            <a:r>
              <a:rPr lang="ru-RU" dirty="0">
                <a:effectLst/>
                <a:latin typeface="Times New Roman" panose="02020603050405020304" pitchFamily="18" charset="0"/>
                <a:ea typeface="Times New Roman" panose="02020603050405020304" pitchFamily="18" charset="0"/>
              </a:rPr>
              <a:t> (и др.); под общей редакцией </a:t>
            </a:r>
            <a:r>
              <a:rPr lang="ru-RU" dirty="0" err="1">
                <a:effectLst/>
                <a:latin typeface="Times New Roman" panose="02020603050405020304" pitchFamily="18" charset="0"/>
                <a:ea typeface="Times New Roman" panose="02020603050405020304" pitchFamily="18" charset="0"/>
              </a:rPr>
              <a:t>И.Н.Платоновой</a:t>
            </a:r>
            <a:r>
              <a:rPr lang="ru-RU" dirty="0">
                <a:effectLst/>
                <a:latin typeface="Times New Roman" panose="02020603050405020304" pitchFamily="18" charset="0"/>
                <a:ea typeface="Times New Roman" panose="02020603050405020304" pitchFamily="18" charset="0"/>
              </a:rPr>
              <a:t>. – Москва: Издательство Юрайт,2022-528с.</a:t>
            </a:r>
          </a:p>
          <a:p>
            <a:pPr>
              <a:lnSpc>
                <a:spcPts val="1800"/>
              </a:lnSpc>
            </a:pPr>
            <a:r>
              <a:rPr lang="ru-RU" dirty="0">
                <a:effectLst/>
                <a:latin typeface="Times New Roman" panose="02020603050405020304" pitchFamily="18" charset="0"/>
                <a:ea typeface="Times New Roman" panose="02020603050405020304" pitchFamily="18" charset="0"/>
                <a:cs typeface="Arial Unicode MS" panose="020B0604020202020204" pitchFamily="34" charset="-128"/>
              </a:rPr>
              <a:t>Статистика:</a:t>
            </a:r>
            <a:endParaRPr lang="ru-RU" dirty="0">
              <a:effectLst/>
              <a:latin typeface="Letter Gothic"/>
              <a:ea typeface="Times New Roman" panose="02020603050405020304" pitchFamily="18" charset="0"/>
              <a:cs typeface="Arial Unicode MS" panose="020B0604020202020204" pitchFamily="34" charset="-128"/>
            </a:endParaRPr>
          </a:p>
          <a:p>
            <a:pPr marL="95250">
              <a:lnSpc>
                <a:spcPts val="1800"/>
              </a:lnSpc>
            </a:pPr>
            <a:r>
              <a:rPr lang="ru-RU" b="1" u="none" strike="noStrike" dirty="0">
                <a:solidFill>
                  <a:srgbClr val="0000FF"/>
                </a:solidFill>
                <a:effectLst/>
                <a:latin typeface="Times New Roman" panose="02020603050405020304" pitchFamily="18" charset="0"/>
                <a:ea typeface="Times New Roman" panose="02020603050405020304" pitchFamily="18" charset="0"/>
                <a:hlinkClick r:id="rId3"/>
              </a:rPr>
              <a:t>Группа Всемирного банка World Bank</a:t>
            </a:r>
            <a:r>
              <a:rPr lang="ru-RU" b="1" dirty="0">
                <a:effectLst/>
                <a:latin typeface="Times New Roman" panose="02020603050405020304" pitchFamily="18" charset="0"/>
                <a:ea typeface="Times New Roman" panose="02020603050405020304" pitchFamily="18" charset="0"/>
              </a:rPr>
              <a:t> //</a:t>
            </a:r>
            <a:r>
              <a:rPr lang="ru-RU" b="0" u="sng" dirty="0">
                <a:solidFill>
                  <a:srgbClr val="0000FF"/>
                </a:solidFill>
                <a:effectLst/>
                <a:latin typeface="Times New Roman" panose="02020603050405020304" pitchFamily="18" charset="0"/>
                <a:ea typeface="Times New Roman" panose="02020603050405020304" pitchFamily="18" charset="0"/>
                <a:hlinkClick r:id="rId3"/>
              </a:rPr>
              <a:t>vsemirnyjbank.org</a:t>
            </a:r>
            <a:r>
              <a:rPr lang="ru-RU" b="1" dirty="0">
                <a:effectLst/>
                <a:latin typeface="Times New Roman" panose="02020603050405020304" pitchFamily="18" charset="0"/>
                <a:ea typeface="Times New Roman" panose="02020603050405020304" pitchFamily="18" charset="0"/>
              </a:rPr>
              <a:t> </a:t>
            </a:r>
            <a:r>
              <a:rPr lang="ru-RU" b="1" u="sng" dirty="0">
                <a:solidFill>
                  <a:srgbClr val="0000FF"/>
                </a:solidFill>
                <a:effectLst/>
                <a:latin typeface="Times New Roman" panose="02020603050405020304" pitchFamily="18" charset="0"/>
                <a:ea typeface="Times New Roman" panose="02020603050405020304" pitchFamily="18" charset="0"/>
                <a:cs typeface="Arial Unicode MS" panose="020B0604020202020204" pitchFamily="34" charset="-128"/>
                <a:hlinkClick r:id="rId4"/>
              </a:rPr>
              <a:t>https://data.worldbank.org/country/RU?locale=ru</a:t>
            </a:r>
            <a:endParaRPr lang="ru-RU" b="1" dirty="0">
              <a:effectLst/>
              <a:latin typeface="Letter Gothic"/>
              <a:ea typeface="Times New Roman" panose="02020603050405020304" pitchFamily="18" charset="0"/>
              <a:cs typeface="Arial Unicode MS" panose="020B0604020202020204" pitchFamily="34" charset="-128"/>
            </a:endParaRPr>
          </a:p>
          <a:p>
            <a:pPr marL="95250">
              <a:lnSpc>
                <a:spcPts val="1800"/>
              </a:lnSpc>
            </a:pPr>
            <a:r>
              <a:rPr lang="ru-RU" b="1" dirty="0">
                <a:solidFill>
                  <a:srgbClr val="000000"/>
                </a:solidFill>
                <a:effectLst/>
                <a:latin typeface="Times New Roman" panose="02020603050405020304" pitchFamily="18" charset="0"/>
                <a:ea typeface="Times New Roman" panose="02020603050405020304" pitchFamily="18" charset="0"/>
                <a:cs typeface="Arial Unicode MS" panose="020B0604020202020204" pitchFamily="34" charset="-128"/>
              </a:rPr>
              <a:t>смотреть данные:</a:t>
            </a:r>
            <a:endParaRPr lang="ru-RU" b="1" dirty="0">
              <a:effectLst/>
              <a:latin typeface="Letter Gothic"/>
              <a:ea typeface="Times New Roman" panose="02020603050405020304" pitchFamily="18" charset="0"/>
              <a:cs typeface="Arial Unicode MS" panose="020B0604020202020204" pitchFamily="34" charset="-128"/>
            </a:endParaRPr>
          </a:p>
          <a:p>
            <a:pPr marL="342900" marR="76200" lvl="0" indent="-342900">
              <a:lnSpc>
                <a:spcPts val="1800"/>
              </a:lnSpc>
              <a:buSzPts val="1000"/>
              <a:buFont typeface="Symbol" panose="05050102010706020507" pitchFamily="18" charset="2"/>
              <a:buChar char=""/>
              <a:tabLst>
                <a:tab pos="552450" algn="l"/>
              </a:tabLst>
            </a:pPr>
            <a:r>
              <a:rPr lang="ru-RU" b="1" u="sng" dirty="0">
                <a:solidFill>
                  <a:srgbClr val="0071BC"/>
                </a:solidFill>
                <a:effectLst/>
                <a:latin typeface="Times New Roman" panose="02020603050405020304" pitchFamily="18" charset="0"/>
                <a:ea typeface="Times New Roman" panose="02020603050405020304" pitchFamily="18" charset="0"/>
                <a:cs typeface="Arial Unicode MS" panose="020B0604020202020204" pitchFamily="34" charset="-128"/>
                <a:hlinkClick r:id="rId5"/>
              </a:rPr>
              <a:t>по странам</a:t>
            </a:r>
            <a:endParaRPr lang="ru-RU" b="1" dirty="0">
              <a:effectLst/>
              <a:latin typeface="Letter Gothic"/>
              <a:ea typeface="Times New Roman" panose="02020603050405020304" pitchFamily="18" charset="0"/>
              <a:cs typeface="Arial Unicode MS" panose="020B0604020202020204" pitchFamily="34" charset="-128"/>
            </a:endParaRPr>
          </a:p>
          <a:p>
            <a:pPr marL="342900" lvl="0" indent="-342900">
              <a:lnSpc>
                <a:spcPts val="1800"/>
              </a:lnSpc>
              <a:buSzPts val="1000"/>
              <a:buFont typeface="Symbol" panose="05050102010706020507" pitchFamily="18" charset="2"/>
              <a:buChar char=""/>
              <a:tabLst>
                <a:tab pos="552450" algn="l"/>
              </a:tabLst>
            </a:pPr>
            <a:r>
              <a:rPr lang="ru-RU" b="1" u="sng" dirty="0">
                <a:solidFill>
                  <a:srgbClr val="0071BC"/>
                </a:solidFill>
                <a:effectLst/>
                <a:latin typeface="Times New Roman" panose="02020603050405020304" pitchFamily="18" charset="0"/>
                <a:ea typeface="Times New Roman" panose="02020603050405020304" pitchFamily="18" charset="0"/>
                <a:cs typeface="Arial Unicode MS" panose="020B0604020202020204" pitchFamily="34" charset="-128"/>
                <a:hlinkClick r:id="rId6"/>
              </a:rPr>
              <a:t>по показателям</a:t>
            </a:r>
            <a:endParaRPr lang="ru-RU" b="1" dirty="0">
              <a:effectLst/>
              <a:latin typeface="Letter Gothic"/>
              <a:ea typeface="Times New Roman" panose="02020603050405020304" pitchFamily="18" charset="0"/>
              <a:cs typeface="Arial Unicode MS" panose="020B0604020202020204" pitchFamily="34" charset="-128"/>
            </a:endParaRPr>
          </a:p>
        </p:txBody>
      </p:sp>
    </p:spTree>
    <p:extLst>
      <p:ext uri="{BB962C8B-B14F-4D97-AF65-F5344CB8AC3E}">
        <p14:creationId xmlns:p14="http://schemas.microsoft.com/office/powerpoint/2010/main" val="2994612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0F9E41E-F439-4598-BFAF-615755E45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045" y="485776"/>
            <a:ext cx="1117683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16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15C7DA9-CBD2-4CAB-A261-EFDE293EEC86e72f1f1d46ab5a795e78a008326fefac">
            <a:extLst>
              <a:ext uri="{FF2B5EF4-FFF2-40B4-BE49-F238E27FC236}">
                <a16:creationId xmlns:a16="http://schemas.microsoft.com/office/drawing/2014/main" id="{F463DDF1-033D-4760-93F5-F11C433BE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438151"/>
            <a:ext cx="10753725" cy="614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091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Content Placeholder 2">
            <a:extLst>
              <a:ext uri="{FF2B5EF4-FFF2-40B4-BE49-F238E27FC236}">
                <a16:creationId xmlns:a16="http://schemas.microsoft.com/office/drawing/2014/main" id="{BA360801-34D3-49EA-9EDF-66025CEA48EF}"/>
              </a:ext>
            </a:extLst>
          </p:cNvPr>
          <p:cNvSpPr>
            <a:spLocks noGrp="1" noChangeArrowheads="1"/>
          </p:cNvSpPr>
          <p:nvPr>
            <p:ph sz="half" idx="2"/>
          </p:nvPr>
        </p:nvSpPr>
        <p:spPr>
          <a:xfrm>
            <a:off x="844011" y="787398"/>
            <a:ext cx="2914649" cy="5495925"/>
          </a:xfrm>
        </p:spPr>
        <p:txBody>
          <a:bodyPr>
            <a:normAutofit fontScale="85000" lnSpcReduction="20000"/>
          </a:bodyPr>
          <a:lstStyle/>
          <a:p>
            <a:pPr marL="0" indent="0" algn="ctr">
              <a:buNone/>
            </a:pPr>
            <a:r>
              <a:rPr lang="en-US" altLang="en-US" sz="1800" b="1" dirty="0" err="1">
                <a:solidFill>
                  <a:srgbClr val="FF0000"/>
                </a:solidFill>
              </a:rPr>
              <a:t>Европа</a:t>
            </a:r>
            <a:r>
              <a:rPr lang="en-US" altLang="en-US" sz="1800" b="1" dirty="0">
                <a:solidFill>
                  <a:srgbClr val="FF0000"/>
                </a:solidFill>
              </a:rPr>
              <a:t> и </a:t>
            </a:r>
            <a:r>
              <a:rPr lang="en-US" altLang="en-US" sz="1800" b="1" dirty="0" err="1">
                <a:solidFill>
                  <a:srgbClr val="FF0000"/>
                </a:solidFill>
              </a:rPr>
              <a:t>Ближний</a:t>
            </a:r>
            <a:r>
              <a:rPr lang="en-US" altLang="en-US" sz="1800" b="1" dirty="0">
                <a:solidFill>
                  <a:srgbClr val="FF0000"/>
                </a:solidFill>
              </a:rPr>
              <a:t> </a:t>
            </a:r>
            <a:r>
              <a:rPr lang="en-US" altLang="en-US" sz="1800" b="1" dirty="0" err="1">
                <a:solidFill>
                  <a:srgbClr val="FF0000"/>
                </a:solidFill>
              </a:rPr>
              <a:t>Восток</a:t>
            </a:r>
            <a:endParaRPr lang="en-US" altLang="en-US" sz="1800" b="1" dirty="0">
              <a:solidFill>
                <a:srgbClr val="FF0000"/>
              </a:solidFill>
            </a:endParaRPr>
          </a:p>
          <a:p>
            <a:pPr marL="0" indent="0"/>
            <a:r>
              <a:rPr lang="en-US" altLang="en-US" sz="1800" dirty="0" err="1"/>
              <a:t>Австрия</a:t>
            </a:r>
            <a:r>
              <a:rPr lang="en-US" altLang="en-US" sz="1800" dirty="0"/>
              <a:t>,</a:t>
            </a:r>
          </a:p>
          <a:p>
            <a:pPr marL="0" indent="0"/>
            <a:r>
              <a:rPr lang="en-US" altLang="en-US" sz="1800" dirty="0" err="1"/>
              <a:t>Бельгия</a:t>
            </a:r>
            <a:r>
              <a:rPr lang="en-US" altLang="en-US" sz="1800" dirty="0"/>
              <a:t>,</a:t>
            </a:r>
          </a:p>
          <a:p>
            <a:pPr marL="0" indent="0"/>
            <a:r>
              <a:rPr lang="en-US" altLang="en-US" sz="1800" dirty="0" err="1"/>
              <a:t>Великобритания</a:t>
            </a:r>
            <a:r>
              <a:rPr lang="en-US" altLang="en-US" sz="1800" dirty="0"/>
              <a:t>,</a:t>
            </a:r>
          </a:p>
          <a:p>
            <a:pPr marL="0" indent="0"/>
            <a:r>
              <a:rPr lang="en-US" altLang="en-US" sz="1800" dirty="0" err="1"/>
              <a:t>Германия</a:t>
            </a:r>
            <a:r>
              <a:rPr lang="en-US" altLang="en-US" sz="1800" dirty="0"/>
              <a:t>,</a:t>
            </a:r>
          </a:p>
          <a:p>
            <a:pPr marL="0" indent="0"/>
            <a:r>
              <a:rPr lang="en-US" altLang="en-US" sz="1800" dirty="0" err="1"/>
              <a:t>Греция</a:t>
            </a:r>
            <a:endParaRPr lang="en-US" altLang="en-US" sz="1800" dirty="0"/>
          </a:p>
          <a:p>
            <a:pPr marL="0" indent="0"/>
            <a:r>
              <a:rPr lang="en-US" altLang="en-US" sz="1800" dirty="0" err="1"/>
              <a:t>Дания</a:t>
            </a:r>
            <a:r>
              <a:rPr lang="en-US" altLang="en-US" sz="1800" dirty="0"/>
              <a:t>,</a:t>
            </a:r>
          </a:p>
          <a:p>
            <a:pPr marL="0" indent="0"/>
            <a:r>
              <a:rPr lang="en-US" altLang="en-US" sz="1800" dirty="0" err="1"/>
              <a:t>Израиль</a:t>
            </a:r>
            <a:r>
              <a:rPr lang="en-US" altLang="en-US" sz="1800" dirty="0"/>
              <a:t>,</a:t>
            </a:r>
          </a:p>
          <a:p>
            <a:pPr marL="0" indent="0"/>
            <a:r>
              <a:rPr lang="en-US" altLang="en-US" sz="1800" dirty="0" err="1"/>
              <a:t>Ирландия</a:t>
            </a:r>
            <a:r>
              <a:rPr lang="en-US" altLang="en-US" sz="1800" dirty="0"/>
              <a:t>,</a:t>
            </a:r>
          </a:p>
          <a:p>
            <a:pPr marL="0" indent="0"/>
            <a:r>
              <a:rPr lang="en-US" altLang="en-US" sz="1800" dirty="0" err="1"/>
              <a:t>Исландия</a:t>
            </a:r>
            <a:r>
              <a:rPr lang="en-US" altLang="en-US" sz="1800" dirty="0"/>
              <a:t>,</a:t>
            </a:r>
          </a:p>
          <a:p>
            <a:pPr marL="0" indent="0"/>
            <a:r>
              <a:rPr lang="en-US" altLang="en-US" sz="1800" dirty="0" err="1"/>
              <a:t>Испания</a:t>
            </a:r>
            <a:r>
              <a:rPr lang="en-US" altLang="en-US" sz="1800" dirty="0"/>
              <a:t>,</a:t>
            </a:r>
          </a:p>
          <a:p>
            <a:pPr marL="0" indent="0"/>
            <a:r>
              <a:rPr lang="en-US" altLang="en-US" sz="1800" dirty="0" err="1"/>
              <a:t>Италия</a:t>
            </a:r>
            <a:r>
              <a:rPr lang="en-US" altLang="en-US" sz="1800" dirty="0"/>
              <a:t>,</a:t>
            </a:r>
          </a:p>
          <a:p>
            <a:pPr marL="0" indent="0"/>
            <a:r>
              <a:rPr lang="en-US" altLang="en-US" sz="1800" dirty="0" err="1"/>
              <a:t>Кипр</a:t>
            </a:r>
            <a:r>
              <a:rPr lang="en-US" altLang="en-US" sz="1800" dirty="0"/>
              <a:t>,</a:t>
            </a:r>
          </a:p>
          <a:p>
            <a:pPr marL="0" indent="0"/>
            <a:r>
              <a:rPr lang="en-US" altLang="en-US" sz="1800" dirty="0" err="1"/>
              <a:t>Люксембург</a:t>
            </a:r>
            <a:r>
              <a:rPr lang="en-US" altLang="en-US" sz="1800" dirty="0"/>
              <a:t>,</a:t>
            </a:r>
          </a:p>
          <a:p>
            <a:pPr marL="0" indent="0"/>
            <a:r>
              <a:rPr lang="en-US" altLang="en-US" sz="1800" dirty="0" err="1"/>
              <a:t>Мальта</a:t>
            </a:r>
            <a:r>
              <a:rPr lang="en-US" altLang="en-US" sz="1800" dirty="0"/>
              <a:t>,</a:t>
            </a:r>
          </a:p>
          <a:p>
            <a:pPr marL="0" indent="0"/>
            <a:r>
              <a:rPr lang="en-US" altLang="en-US" sz="1800" dirty="0" err="1"/>
              <a:t>Нидерланды</a:t>
            </a:r>
            <a:r>
              <a:rPr lang="en-US" altLang="en-US" sz="1800" dirty="0"/>
              <a:t>,</a:t>
            </a:r>
          </a:p>
          <a:p>
            <a:pPr marL="0" indent="0"/>
            <a:r>
              <a:rPr lang="en-US" altLang="en-US" sz="1800" dirty="0" err="1"/>
              <a:t>Норвегия</a:t>
            </a:r>
            <a:r>
              <a:rPr lang="en-US" altLang="en-US" sz="1800" dirty="0"/>
              <a:t>,</a:t>
            </a:r>
          </a:p>
          <a:p>
            <a:pPr marL="0" indent="0"/>
            <a:r>
              <a:rPr lang="en-US" altLang="en-US" sz="1800" dirty="0" err="1"/>
              <a:t>Португалия</a:t>
            </a:r>
            <a:r>
              <a:rPr lang="en-US" altLang="en-US" sz="1800" dirty="0"/>
              <a:t>,</a:t>
            </a:r>
          </a:p>
          <a:p>
            <a:pPr marL="0" indent="0"/>
            <a:r>
              <a:rPr lang="en-US" altLang="en-US" sz="1800" dirty="0" err="1"/>
              <a:t>Сан-Марино</a:t>
            </a:r>
            <a:endParaRPr lang="en-US" altLang="en-US" sz="1800" dirty="0"/>
          </a:p>
          <a:p>
            <a:pPr marL="0" indent="0">
              <a:buNone/>
            </a:pPr>
            <a:endParaRPr lang="en-US" altLang="en-US" sz="1800" dirty="0"/>
          </a:p>
        </p:txBody>
      </p:sp>
      <p:sp>
        <p:nvSpPr>
          <p:cNvPr id="4" name="Content Placeholder 2">
            <a:extLst>
              <a:ext uri="{FF2B5EF4-FFF2-40B4-BE49-F238E27FC236}">
                <a16:creationId xmlns:a16="http://schemas.microsoft.com/office/drawing/2014/main" id="{6AD77267-190B-45FD-89C7-BC2AC4EF58CB}"/>
              </a:ext>
            </a:extLst>
          </p:cNvPr>
          <p:cNvSpPr/>
          <p:nvPr/>
        </p:nvSpPr>
        <p:spPr>
          <a:xfrm>
            <a:off x="8153400" y="304800"/>
            <a:ext cx="3419475" cy="6188075"/>
          </a:xfrm>
          <a:prstGeom prst="rect">
            <a:avLst/>
          </a:prstGeom>
          <a:noFill/>
          <a:ln w="9525">
            <a:noFill/>
          </a:ln>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US" sz="1600" noProof="1"/>
          </a:p>
          <a:p>
            <a:pPr eaLnBrk="1" hangingPunct="1">
              <a:defRPr/>
            </a:pPr>
            <a:r>
              <a:rPr lang="en-US" sz="1600" noProof="1">
                <a:sym typeface="+mn-ea"/>
              </a:rPr>
              <a:t>Словакия</a:t>
            </a:r>
            <a:endParaRPr lang="en-US" sz="1600" noProof="1"/>
          </a:p>
          <a:p>
            <a:pPr eaLnBrk="1" hangingPunct="1">
              <a:defRPr/>
            </a:pPr>
            <a:r>
              <a:rPr lang="en-US" sz="1600" noProof="1">
                <a:sym typeface="+mn-ea"/>
              </a:rPr>
              <a:t>Словения</a:t>
            </a:r>
            <a:endParaRPr lang="en-US" sz="1600" noProof="1"/>
          </a:p>
          <a:p>
            <a:pPr eaLnBrk="1" hangingPunct="1">
              <a:defRPr/>
            </a:pPr>
            <a:r>
              <a:rPr lang="en-US" sz="1600" noProof="1">
                <a:sym typeface="+mn-ea"/>
              </a:rPr>
              <a:t>Финляндия</a:t>
            </a:r>
            <a:endParaRPr lang="en-US" sz="1600" noProof="1"/>
          </a:p>
          <a:p>
            <a:pPr eaLnBrk="1" hangingPunct="1">
              <a:defRPr/>
            </a:pPr>
            <a:r>
              <a:rPr lang="en-US" sz="1600" noProof="1">
                <a:sym typeface="+mn-ea"/>
              </a:rPr>
              <a:t>Франция</a:t>
            </a:r>
            <a:endParaRPr lang="en-US" sz="1600" noProof="1"/>
          </a:p>
          <a:p>
            <a:pPr eaLnBrk="1" hangingPunct="1">
              <a:defRPr/>
            </a:pPr>
            <a:r>
              <a:rPr lang="en-US" sz="1600" noProof="1">
                <a:sym typeface="+mn-ea"/>
              </a:rPr>
              <a:t>Чехия</a:t>
            </a:r>
            <a:endParaRPr lang="en-US" sz="1600" noProof="1"/>
          </a:p>
          <a:p>
            <a:pPr eaLnBrk="1" hangingPunct="1">
              <a:defRPr/>
            </a:pPr>
            <a:r>
              <a:rPr lang="en-US" sz="1600" noProof="1">
                <a:sym typeface="+mn-ea"/>
              </a:rPr>
              <a:t>Швейцария</a:t>
            </a:r>
            <a:endParaRPr lang="en-US" sz="1600" noProof="1"/>
          </a:p>
          <a:p>
            <a:pPr eaLnBrk="1" hangingPunct="1">
              <a:defRPr/>
            </a:pPr>
            <a:r>
              <a:rPr lang="en-US" sz="1600" noProof="1">
                <a:sym typeface="+mn-ea"/>
              </a:rPr>
              <a:t>Швеция</a:t>
            </a:r>
            <a:endParaRPr lang="en-US" sz="1600" noProof="1"/>
          </a:p>
          <a:p>
            <a:pPr eaLnBrk="1" hangingPunct="1">
              <a:defRPr/>
            </a:pPr>
            <a:r>
              <a:rPr lang="en-US" sz="1600" noProof="1">
                <a:sym typeface="+mn-ea"/>
              </a:rPr>
              <a:t>Эстония</a:t>
            </a:r>
            <a:endParaRPr lang="en-US" sz="1600" noProof="1"/>
          </a:p>
          <a:p>
            <a:pPr marL="0" indent="0" algn="ctr">
              <a:buNone/>
              <a:defRPr/>
            </a:pPr>
            <a:r>
              <a:rPr lang="en-US" sz="1600" b="1" noProof="1">
                <a:solidFill>
                  <a:schemeClr val="accent2">
                    <a:lumMod val="50000"/>
                  </a:schemeClr>
                </a:solidFill>
              </a:rPr>
              <a:t>Австралия, Океания и Дальний Восток</a:t>
            </a:r>
          </a:p>
          <a:p>
            <a:pPr eaLnBrk="1" hangingPunct="1">
              <a:defRPr/>
            </a:pPr>
            <a:r>
              <a:rPr lang="en-US" sz="1600" noProof="1"/>
              <a:t>Австралия,</a:t>
            </a:r>
          </a:p>
          <a:p>
            <a:pPr eaLnBrk="1" hangingPunct="1">
              <a:defRPr/>
            </a:pPr>
            <a:r>
              <a:rPr lang="en-US" sz="1600" noProof="1"/>
              <a:t>Гонконг,</a:t>
            </a:r>
          </a:p>
          <a:p>
            <a:pPr eaLnBrk="1" hangingPunct="1">
              <a:defRPr/>
            </a:pPr>
            <a:r>
              <a:rPr lang="en-US" sz="1600" noProof="1"/>
              <a:t>Новая Зеландия,</a:t>
            </a:r>
          </a:p>
          <a:p>
            <a:pPr eaLnBrk="1" hangingPunct="1">
              <a:defRPr/>
            </a:pPr>
            <a:r>
              <a:rPr lang="en-US" sz="1600" noProof="1"/>
              <a:t>Сингапур,</a:t>
            </a:r>
          </a:p>
          <a:p>
            <a:pPr eaLnBrk="1" hangingPunct="1">
              <a:defRPr/>
            </a:pPr>
            <a:r>
              <a:rPr lang="en-US" sz="1600" noProof="1"/>
              <a:t>Тайвань,</a:t>
            </a:r>
          </a:p>
          <a:p>
            <a:pPr eaLnBrk="1" hangingPunct="1">
              <a:defRPr/>
            </a:pPr>
            <a:r>
              <a:rPr lang="en-US" sz="1600" noProof="1"/>
              <a:t>Южная Корея,</a:t>
            </a:r>
          </a:p>
          <a:p>
            <a:pPr eaLnBrk="1" hangingPunct="1">
              <a:defRPr/>
            </a:pPr>
            <a:r>
              <a:rPr lang="en-US" sz="1600" noProof="1"/>
              <a:t>Япония.</a:t>
            </a:r>
          </a:p>
          <a:p>
            <a:pPr marL="0" indent="0" algn="ctr">
              <a:buNone/>
              <a:defRPr/>
            </a:pPr>
            <a:r>
              <a:rPr lang="en-US" sz="1600" b="1" noProof="1">
                <a:solidFill>
                  <a:srgbClr val="00B050"/>
                </a:solidFill>
              </a:rPr>
              <a:t>Северная Америка</a:t>
            </a:r>
          </a:p>
          <a:p>
            <a:pPr eaLnBrk="1" hangingPunct="1">
              <a:defRPr/>
            </a:pPr>
            <a:r>
              <a:rPr lang="en-US" sz="1600" noProof="1"/>
              <a:t>Канада</a:t>
            </a:r>
          </a:p>
          <a:p>
            <a:pPr eaLnBrk="1" hangingPunct="1">
              <a:defRPr/>
            </a:pPr>
            <a:r>
              <a:rPr lang="en-US" sz="1600" noProof="1"/>
              <a:t>США</a:t>
            </a:r>
          </a:p>
        </p:txBody>
      </p:sp>
      <p:pic>
        <p:nvPicPr>
          <p:cNvPr id="15367" name="Picture 4" descr="IMF_advanced_economies_2008.svg">
            <a:extLst>
              <a:ext uri="{FF2B5EF4-FFF2-40B4-BE49-F238E27FC236}">
                <a16:creationId xmlns:a16="http://schemas.microsoft.com/office/drawing/2014/main" id="{9132C4F5-AB74-4F30-8C59-9F28811DC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546" y="1179513"/>
            <a:ext cx="3944968"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4">
            <a:extLst>
              <a:ext uri="{FF2B5EF4-FFF2-40B4-BE49-F238E27FC236}">
                <a16:creationId xmlns:a16="http://schemas.microsoft.com/office/drawing/2014/main" id="{930E4A36-D7A6-4EBF-B5BA-972A167AADE6}"/>
              </a:ext>
            </a:extLst>
          </p:cNvPr>
          <p:cNvSpPr>
            <a:spLocks noGrp="1"/>
          </p:cNvSpPr>
          <p:nvPr>
            <p:ph sz="half" idx="1"/>
          </p:nvPr>
        </p:nvSpPr>
        <p:spPr>
          <a:xfrm>
            <a:off x="619125" y="574677"/>
            <a:ext cx="3364421" cy="5918198"/>
          </a:xfrm>
        </p:spPr>
        <p:txBody>
          <a:bodyPr>
            <a:normAutofit fontScale="85000" lnSpcReduction="20000"/>
          </a:bodyPr>
          <a:lstStyle/>
          <a:p>
            <a:pPr marL="0" indent="0">
              <a:buNone/>
            </a:pPr>
            <a:endParaRPr lang="ru-RU" dirty="0"/>
          </a:p>
        </p:txBody>
      </p:sp>
    </p:spTree>
  </p:cSld>
  <p:clrMapOvr>
    <a:masterClrMapping/>
  </p:clrMapOvr>
  <p:transition spd="med">
    <p:pull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055F9688-9301-48A1-AB7B-5DDD280E04DC}"/>
              </a:ext>
            </a:extLst>
          </p:cNvPr>
          <p:cNvSpPr/>
          <p:nvPr/>
        </p:nvSpPr>
        <p:spPr>
          <a:xfrm>
            <a:off x="457200" y="1172845"/>
            <a:ext cx="11458575" cy="5332730"/>
          </a:xfrm>
          <a:prstGeom prst="rect">
            <a:avLst/>
          </a:prstGeom>
          <a:solidFill>
            <a:srgbClr val="002060"/>
          </a:solidFill>
          <a:effectLst>
            <a:glow rad="228600">
              <a:schemeClr val="accent1">
                <a:satMod val="175000"/>
                <a:alpha val="40000"/>
              </a:schemeClr>
            </a:glow>
            <a:outerShdw blurRad="190500" dist="228600" dir="2700000" sy="90000" rotWithShape="0">
              <a:srgbClr val="000000">
                <a:alpha val="255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ru-RU" dirty="0"/>
          </a:p>
        </p:txBody>
      </p:sp>
      <p:sp>
        <p:nvSpPr>
          <p:cNvPr id="4" name="Заголовок 1">
            <a:extLst>
              <a:ext uri="{FF2B5EF4-FFF2-40B4-BE49-F238E27FC236}">
                <a16:creationId xmlns:a16="http://schemas.microsoft.com/office/drawing/2014/main" id="{B2EDCA5F-DFE5-4CFE-BBB7-B91A16F010B8}"/>
              </a:ext>
            </a:extLst>
          </p:cNvPr>
          <p:cNvSpPr>
            <a:spLocks noGrp="1"/>
          </p:cNvSpPr>
          <p:nvPr>
            <p:ph type="title"/>
          </p:nvPr>
        </p:nvSpPr>
        <p:spPr>
          <a:xfrm>
            <a:off x="1887221" y="116839"/>
            <a:ext cx="8184515" cy="1033146"/>
          </a:xfrm>
          <a:solidFill>
            <a:srgbClr val="002060"/>
          </a:solidFill>
          <a:ln w="12000"/>
          <a:effectLst>
            <a:glow rad="228600">
              <a:schemeClr val="accent1">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vert="horz" lIns="91440" tIns="64008" rIns="91440" bIns="45720" rtlCol="0" anchor="ctr">
            <a:no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ru-RU" sz="3600" b="1" noProof="1">
                <a:solidFill>
                  <a:srgbClr val="002060"/>
                </a:solidFill>
                <a:latin typeface="Times New Roman" panose="02020603050405020304" pitchFamily="18" charset="0"/>
                <a:cs typeface="Times New Roman" panose="02020603050405020304" pitchFamily="18" charset="0"/>
              </a:rPr>
              <a:t>Структура конституции</a:t>
            </a:r>
          </a:p>
        </p:txBody>
      </p:sp>
      <p:sp>
        <p:nvSpPr>
          <p:cNvPr id="2" name="Text Box 1">
            <a:extLst>
              <a:ext uri="{FF2B5EF4-FFF2-40B4-BE49-F238E27FC236}">
                <a16:creationId xmlns:a16="http://schemas.microsoft.com/office/drawing/2014/main" id="{6E9D9919-F236-4F0F-93E9-FE7FAFC4D6C9}"/>
              </a:ext>
            </a:extLst>
          </p:cNvPr>
          <p:cNvSpPr txBox="1"/>
          <p:nvPr/>
        </p:nvSpPr>
        <p:spPr>
          <a:xfrm>
            <a:off x="1019175" y="1172845"/>
            <a:ext cx="10296525" cy="5078313"/>
          </a:xfrm>
          <a:prstGeom prst="rect">
            <a:avLst/>
          </a:prstGeom>
          <a:noFill/>
        </p:spPr>
        <p:txBody>
          <a:bodyPr wrap="square">
            <a:spAutoFit/>
          </a:bodyPr>
          <a:lstStyle/>
          <a:p>
            <a:pPr eaLnBrk="1" hangingPunct="1">
              <a:defRPr/>
            </a:pPr>
            <a:r>
              <a:rPr lang="ru-RU" dirty="0">
                <a:solidFill>
                  <a:srgbClr val="FFC000"/>
                </a:solidFill>
                <a:effectLst>
                  <a:glow rad="101600">
                    <a:schemeClr val="accent3">
                      <a:satMod val="175000"/>
                      <a:alpha val="40000"/>
                    </a:schemeClr>
                  </a:glow>
                </a:effectLst>
              </a:rPr>
              <a:t>Промышленно развитые страны являются крупнейшими в мире производителями и потребителями продукции высоких технологий: </a:t>
            </a:r>
          </a:p>
          <a:p>
            <a:pPr marL="342900" indent="-342900">
              <a:buFontTx/>
              <a:buAutoNum type="arabicPeriod"/>
              <a:defRPr/>
            </a:pPr>
            <a:endParaRPr lang="ru-RU" dirty="0">
              <a:solidFill>
                <a:srgbClr val="FFC000"/>
              </a:solidFill>
              <a:effectLst>
                <a:glow rad="101600">
                  <a:schemeClr val="accent3">
                    <a:satMod val="175000"/>
                    <a:alpha val="40000"/>
                  </a:schemeClr>
                </a:glow>
              </a:effectLst>
            </a:endParaRPr>
          </a:p>
          <a:p>
            <a:pPr marL="342900" indent="-342900">
              <a:buFontTx/>
              <a:buAutoNum type="arabicPeriod"/>
              <a:defRPr/>
            </a:pPr>
            <a:r>
              <a:rPr lang="ru-RU" dirty="0">
                <a:solidFill>
                  <a:srgbClr val="FFC000"/>
                </a:solidFill>
                <a:effectLst>
                  <a:glow rad="101600">
                    <a:schemeClr val="accent3">
                      <a:satMod val="175000"/>
                      <a:alpha val="40000"/>
                    </a:schemeClr>
                  </a:glow>
                </a:effectLst>
              </a:rPr>
              <a:t> Доля США в производстве наукоемкой продукции составляет 34%;</a:t>
            </a:r>
          </a:p>
          <a:p>
            <a:pPr marL="342900" indent="-342900">
              <a:buFontTx/>
              <a:buAutoNum type="arabicPeriod"/>
              <a:defRPr/>
            </a:pPr>
            <a:r>
              <a:rPr lang="ru-RU" dirty="0">
                <a:solidFill>
                  <a:srgbClr val="FFC000"/>
                </a:solidFill>
                <a:effectLst>
                  <a:glow rad="101600">
                    <a:schemeClr val="accent3">
                      <a:satMod val="175000"/>
                      <a:alpha val="40000"/>
                    </a:schemeClr>
                  </a:glow>
                </a:effectLst>
              </a:rPr>
              <a:t>Японии - 29%;</a:t>
            </a:r>
          </a:p>
          <a:p>
            <a:pPr marL="342900" indent="-342900">
              <a:buFontTx/>
              <a:buAutoNum type="arabicPeriod"/>
              <a:defRPr/>
            </a:pPr>
            <a:r>
              <a:rPr lang="ru-RU" dirty="0">
                <a:solidFill>
                  <a:srgbClr val="FFC000"/>
                </a:solidFill>
                <a:effectLst>
                  <a:glow rad="101600">
                    <a:schemeClr val="accent3">
                      <a:satMod val="175000"/>
                      <a:alpha val="40000"/>
                    </a:schemeClr>
                  </a:glow>
                </a:effectLst>
              </a:rPr>
              <a:t>ЕС - 32%. </a:t>
            </a:r>
          </a:p>
          <a:p>
            <a:pPr marL="342900" indent="-342900">
              <a:defRPr/>
            </a:pPr>
            <a:endParaRPr lang="ru-RU" dirty="0">
              <a:solidFill>
                <a:srgbClr val="FFC000"/>
              </a:solidFill>
              <a:effectLst>
                <a:glow rad="101600">
                  <a:schemeClr val="accent3">
                    <a:satMod val="175000"/>
                    <a:alpha val="40000"/>
                  </a:schemeClr>
                </a:glow>
              </a:effectLst>
            </a:endParaRPr>
          </a:p>
          <a:p>
            <a:pPr eaLnBrk="1" hangingPunct="1">
              <a:defRPr/>
            </a:pPr>
            <a:r>
              <a:rPr lang="ru-RU" dirty="0">
                <a:solidFill>
                  <a:srgbClr val="FFC000"/>
                </a:solidFill>
                <a:effectLst>
                  <a:glow rad="101600">
                    <a:schemeClr val="accent3">
                      <a:satMod val="175000"/>
                      <a:alpha val="40000"/>
                    </a:schemeClr>
                  </a:glow>
                </a:effectLst>
              </a:rPr>
              <a:t>Доля экспортируемой машиностроительной продукции в мире достигает 64%</a:t>
            </a:r>
          </a:p>
          <a:p>
            <a:pPr eaLnBrk="1" hangingPunct="1">
              <a:defRPr/>
            </a:pPr>
            <a:endParaRPr lang="ru-RU" dirty="0">
              <a:solidFill>
                <a:srgbClr val="FFC000"/>
              </a:solidFill>
              <a:effectLst>
                <a:glow rad="101600">
                  <a:schemeClr val="accent3">
                    <a:satMod val="175000"/>
                    <a:alpha val="40000"/>
                  </a:schemeClr>
                </a:glow>
              </a:effectLst>
            </a:endParaRPr>
          </a:p>
          <a:p>
            <a:pPr eaLnBrk="1" hangingPunct="1">
              <a:defRPr/>
            </a:pPr>
            <a:r>
              <a:rPr lang="ru-RU" dirty="0">
                <a:solidFill>
                  <a:srgbClr val="FFC000"/>
                </a:solidFill>
                <a:effectLst>
                  <a:glow rad="101600">
                    <a:schemeClr val="accent3">
                      <a:satMod val="175000"/>
                      <a:alpha val="40000"/>
                    </a:schemeClr>
                  </a:glow>
                </a:effectLst>
              </a:rPr>
              <a:t>Общая доля в мировом экспорте - свыше 70%</a:t>
            </a:r>
          </a:p>
          <a:p>
            <a:pPr eaLnBrk="1" hangingPunct="1">
              <a:defRPr/>
            </a:pPr>
            <a:endParaRPr lang="ru-RU" dirty="0">
              <a:solidFill>
                <a:srgbClr val="FFC000"/>
              </a:solidFill>
              <a:effectLst>
                <a:glow rad="101600">
                  <a:schemeClr val="accent3">
                    <a:satMod val="175000"/>
                    <a:alpha val="40000"/>
                  </a:schemeClr>
                </a:glow>
              </a:effectLst>
            </a:endParaRPr>
          </a:p>
          <a:p>
            <a:pPr eaLnBrk="1" hangingPunct="1">
              <a:defRPr/>
            </a:pPr>
            <a:r>
              <a:rPr lang="ru-RU" dirty="0">
                <a:solidFill>
                  <a:srgbClr val="FFC000"/>
                </a:solidFill>
                <a:effectLst>
                  <a:glow rad="101600">
                    <a:schemeClr val="accent3">
                      <a:satMod val="175000"/>
                      <a:alpha val="40000"/>
                    </a:schemeClr>
                  </a:glow>
                </a:effectLst>
              </a:rPr>
              <a:t>Сегодня развитые страны производят 30% мирового валового сбора зерна. Они же лидируют по урожайности, которая в Японии составляет 54 ц с га, в США - 47, ЕС - 46. Промышленно развитые страны превосходят развивающиеся страны по надоям молока с 1 коровы в 6 раз, а по выходу мяса - в 1,4 раза.</a:t>
            </a:r>
          </a:p>
          <a:p>
            <a:pPr eaLnBrk="1" hangingPunct="1">
              <a:defRPr/>
            </a:pPr>
            <a:endParaRPr lang="ru-RU" dirty="0">
              <a:solidFill>
                <a:srgbClr val="FFC000"/>
              </a:solidFill>
              <a:effectLst>
                <a:glow rad="101600">
                  <a:schemeClr val="accent3">
                    <a:satMod val="175000"/>
                    <a:alpha val="40000"/>
                  </a:schemeClr>
                </a:glow>
              </a:effectLst>
            </a:endParaRPr>
          </a:p>
          <a:p>
            <a:pPr eaLnBrk="1" hangingPunct="1">
              <a:defRPr/>
            </a:pPr>
            <a:r>
              <a:rPr lang="ru-RU" dirty="0">
                <a:solidFill>
                  <a:srgbClr val="FFC000"/>
                </a:solidFill>
                <a:effectLst>
                  <a:glow rad="101600">
                    <a:schemeClr val="accent3">
                      <a:satMod val="175000"/>
                      <a:alpha val="40000"/>
                    </a:schemeClr>
                  </a:glow>
                </a:effectLst>
              </a:rPr>
              <a:t>В сфере услуг этих стран наиболее интенсивно растет доля бизнес-услуг, услуг здравоохранения, образования, международного туризма (больше 83% от мирового показателя)</a:t>
            </a:r>
          </a:p>
        </p:txBody>
      </p:sp>
      <p:sp>
        <p:nvSpPr>
          <p:cNvPr id="3" name="Rectangle 2">
            <a:extLst>
              <a:ext uri="{FF2B5EF4-FFF2-40B4-BE49-F238E27FC236}">
                <a16:creationId xmlns:a16="http://schemas.microsoft.com/office/drawing/2014/main" id="{7B65C969-D1DA-4B0F-8F6D-B6CD0CF88A48}"/>
              </a:ext>
            </a:extLst>
          </p:cNvPr>
          <p:cNvSpPr/>
          <p:nvPr/>
        </p:nvSpPr>
        <p:spPr>
          <a:xfrm>
            <a:off x="2515219" y="222251"/>
            <a:ext cx="7107587" cy="769441"/>
          </a:xfrm>
          <a:prstGeom prst="rect">
            <a:avLst/>
          </a:prstGeom>
          <a:noFill/>
          <a:ln>
            <a:noFill/>
          </a:ln>
        </p:spPr>
        <p:txBody>
          <a:bodyPr wrap="none">
            <a:spAutoFit/>
          </a:bodyPr>
          <a:lstStyle/>
          <a:p>
            <a:pPr algn="ctr" eaLnBrk="1" hangingPunct="1">
              <a:defRPr/>
            </a:pPr>
            <a:r>
              <a:rPr lang="ru-RU" sz="4400" dirty="0">
                <a:effectLst>
                  <a:glow rad="101600">
                    <a:schemeClr val="accent3">
                      <a:satMod val="175000"/>
                      <a:alpha val="40000"/>
                    </a:schemeClr>
                  </a:glow>
                </a:effectLst>
                <a:highlight>
                  <a:srgbClr val="FFFF00"/>
                </a:highlight>
              </a:rPr>
              <a:t>Доля развитых стран в мире </a:t>
            </a:r>
          </a:p>
        </p:txBody>
      </p:sp>
    </p:spTree>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4">
            <a:extLst>
              <a:ext uri="{FF2B5EF4-FFF2-40B4-BE49-F238E27FC236}">
                <a16:creationId xmlns:a16="http://schemas.microsoft.com/office/drawing/2014/main" id="{EA483B34-B64D-4FF8-91CE-B9030B3E6F06}"/>
              </a:ext>
            </a:extLst>
          </p:cNvPr>
          <p:cNvSpPr>
            <a:spLocks noGrp="1" noChangeArrowheads="1"/>
          </p:cNvSpPr>
          <p:nvPr>
            <p:ph sz="half" idx="2"/>
          </p:nvPr>
        </p:nvSpPr>
        <p:spPr>
          <a:xfrm>
            <a:off x="1498601" y="4167188"/>
            <a:ext cx="9185275" cy="2703512"/>
          </a:xfrm>
        </p:spPr>
        <p:txBody>
          <a:bodyPr/>
          <a:lstStyle/>
          <a:p>
            <a:pPr algn="ctr" eaLnBrk="1" hangingPunct="1"/>
            <a:r>
              <a:rPr lang="ru-RU" altLang="en-US" noProof="1"/>
              <a:t>На долю развитых стран приходится более </a:t>
            </a:r>
            <a:r>
              <a:rPr lang="ru-RU" altLang="en-US" noProof="1">
                <a:solidFill>
                  <a:srgbClr val="FF0000"/>
                </a:solidFill>
              </a:rPr>
              <a:t>75% производимого в мире ВВП</a:t>
            </a:r>
            <a:r>
              <a:rPr lang="ru-RU" altLang="en-US" noProof="1"/>
              <a:t>. В структуре производства ВВП ведущая роль принадлежит сфере услуг - более 60%. Более 25% ВВП создается в промышленности, 3% - в сельском хозяйстве.</a:t>
            </a:r>
          </a:p>
        </p:txBody>
      </p:sp>
      <p:pic>
        <p:nvPicPr>
          <p:cNvPr id="17412" name="Picture 2" descr="ees_world_industry_2">
            <a:extLst>
              <a:ext uri="{FF2B5EF4-FFF2-40B4-BE49-F238E27FC236}">
                <a16:creationId xmlns:a16="http://schemas.microsoft.com/office/drawing/2014/main" id="{90ECBBEB-CA19-4CAD-9FC6-85548CCCA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1" y="365839"/>
            <a:ext cx="8112124" cy="363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a:extLst>
              <a:ext uri="{FF2B5EF4-FFF2-40B4-BE49-F238E27FC236}">
                <a16:creationId xmlns:a16="http://schemas.microsoft.com/office/drawing/2014/main" id="{FD01CF04-A075-43A0-9421-FF9604DE4B7A}"/>
              </a:ext>
            </a:extLst>
          </p:cNvPr>
          <p:cNvSpPr>
            <a:spLocks noGrp="1"/>
          </p:cNvSpPr>
          <p:nvPr>
            <p:ph sz="half" idx="1"/>
          </p:nvPr>
        </p:nvSpPr>
        <p:spPr>
          <a:xfrm>
            <a:off x="838199" y="266700"/>
            <a:ext cx="11134725" cy="6438900"/>
          </a:xfrm>
        </p:spPr>
        <p:txBody>
          <a:bodyPr/>
          <a:lstStyle/>
          <a:p>
            <a:pPr marL="0" indent="0">
              <a:buNone/>
            </a:pPr>
            <a:endParaRPr lang="ru-RU" dirty="0"/>
          </a:p>
        </p:txBody>
      </p:sp>
    </p:spTree>
  </p:cSld>
  <p:clrMapOvr>
    <a:masterClrMapping/>
  </p:clrMapOvr>
  <p:transition spd="med">
    <p:split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1" descr="i (2)">
            <a:extLst>
              <a:ext uri="{FF2B5EF4-FFF2-40B4-BE49-F238E27FC236}">
                <a16:creationId xmlns:a16="http://schemas.microsoft.com/office/drawing/2014/main" id="{8A871E21-041C-4946-841D-E3F9111796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30350" y="0"/>
            <a:ext cx="9131300" cy="6858000"/>
          </a:xfrm>
        </p:spPr>
      </p:pic>
      <p:sp>
        <p:nvSpPr>
          <p:cNvPr id="18435" name="Pentagon 21" descr="&#10;олллл&#10;&#10;">
            <a:extLst>
              <a:ext uri="{FF2B5EF4-FFF2-40B4-BE49-F238E27FC236}">
                <a16:creationId xmlns:a16="http://schemas.microsoft.com/office/drawing/2014/main" id="{3A12D748-671F-4736-91E6-0A75597A1174}"/>
              </a:ext>
            </a:extLst>
          </p:cNvPr>
          <p:cNvSpPr>
            <a:spLocks noChangeArrowheads="1"/>
          </p:cNvSpPr>
          <p:nvPr/>
        </p:nvSpPr>
        <p:spPr bwMode="auto">
          <a:xfrm>
            <a:off x="2211389" y="4662488"/>
            <a:ext cx="4168775" cy="952500"/>
          </a:xfrm>
          <a:prstGeom prst="homePlate">
            <a:avLst>
              <a:gd name="adj" fmla="val 4984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3" name="Title 2">
            <a:extLst>
              <a:ext uri="{FF2B5EF4-FFF2-40B4-BE49-F238E27FC236}">
                <a16:creationId xmlns:a16="http://schemas.microsoft.com/office/drawing/2014/main" id="{6652A1C0-DFA0-41FD-AF64-B233D9F05467}"/>
              </a:ext>
            </a:extLst>
          </p:cNvPr>
          <p:cNvSpPr>
            <a:spLocks noGrp="1"/>
          </p:cNvSpPr>
          <p:nvPr>
            <p:ph type="title"/>
          </p:nvPr>
        </p:nvSpPr>
        <p:spPr>
          <a:xfrm>
            <a:off x="1981200" y="-317"/>
            <a:ext cx="8229600" cy="1143000"/>
          </a:xfrm>
        </p:spPr>
        <p:txBody>
          <a:bodyPr>
            <a:normAutofit fontScale="90000"/>
          </a:bodyPr>
          <a:lstStyle/>
          <a:p>
            <a:pPr algn="ctr" eaLnBrk="1" hangingPunct="1">
              <a:defRPr/>
            </a:pPr>
            <a:r>
              <a:rPr lang="ru-RU" sz="8000" b="1" dirty="0">
                <a:ln w="12700">
                  <a:solidFill>
                    <a:schemeClr val="accent5"/>
                  </a:solidFill>
                  <a:prstDash val="solid"/>
                </a:ln>
                <a:pattFill prst="ltDnDiag">
                  <a:fgClr>
                    <a:schemeClr val="accent5">
                      <a:lumMod val="60000"/>
                      <a:lumOff val="40000"/>
                    </a:schemeClr>
                  </a:fgClr>
                  <a:bgClr>
                    <a:schemeClr val="bg1"/>
                  </a:bgClr>
                </a:pattFill>
                <a:ea typeface="+mn-ea"/>
                <a:cs typeface="+mn-cs"/>
                <a:sym typeface="+mn-ea"/>
              </a:rPr>
              <a:t>США</a:t>
            </a:r>
            <a:endParaRPr lang="ru-RU" sz="8000" b="1" dirty="0">
              <a:ln w="12700">
                <a:solidFill>
                  <a:schemeClr val="accent5"/>
                </a:solidFill>
                <a:prstDash val="solid"/>
              </a:ln>
              <a:pattFill prst="ltDnDiag">
                <a:fgClr>
                  <a:schemeClr val="accent5">
                    <a:lumMod val="60000"/>
                    <a:lumOff val="40000"/>
                  </a:schemeClr>
                </a:fgClr>
                <a:bgClr>
                  <a:schemeClr val="bg1"/>
                </a:bgClr>
              </a:pattFill>
              <a:ea typeface="+mn-ea"/>
              <a:cs typeface="+mn-cs"/>
            </a:endParaRPr>
          </a:p>
        </p:txBody>
      </p:sp>
      <p:sp>
        <p:nvSpPr>
          <p:cNvPr id="18437" name="Pentagon 10" descr="&#10;олллл&#10;&#10;">
            <a:extLst>
              <a:ext uri="{FF2B5EF4-FFF2-40B4-BE49-F238E27FC236}">
                <a16:creationId xmlns:a16="http://schemas.microsoft.com/office/drawing/2014/main" id="{03516195-4FFC-424E-AA57-7FB2C03E0C6E}"/>
              </a:ext>
            </a:extLst>
          </p:cNvPr>
          <p:cNvSpPr>
            <a:spLocks noChangeArrowheads="1"/>
          </p:cNvSpPr>
          <p:nvPr/>
        </p:nvSpPr>
        <p:spPr bwMode="auto">
          <a:xfrm>
            <a:off x="2135189" y="1473200"/>
            <a:ext cx="4168775" cy="736600"/>
          </a:xfrm>
          <a:prstGeom prst="homePlate">
            <a:avLst>
              <a:gd name="adj" fmla="val 49809"/>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8438" name="Chevron 11">
            <a:extLst>
              <a:ext uri="{FF2B5EF4-FFF2-40B4-BE49-F238E27FC236}">
                <a16:creationId xmlns:a16="http://schemas.microsoft.com/office/drawing/2014/main" id="{C1DCE651-87EE-447D-B2F3-6BAA7833D103}"/>
              </a:ext>
            </a:extLst>
          </p:cNvPr>
          <p:cNvSpPr>
            <a:spLocks noChangeArrowheads="1"/>
          </p:cNvSpPr>
          <p:nvPr/>
        </p:nvSpPr>
        <p:spPr bwMode="auto">
          <a:xfrm>
            <a:off x="6149975" y="1474788"/>
            <a:ext cx="4230688" cy="696912"/>
          </a:xfrm>
          <a:prstGeom prst="chevron">
            <a:avLst>
              <a:gd name="adj" fmla="val 4988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FFB10876-4213-48AA-90C1-60D323B75F01}"/>
              </a:ext>
            </a:extLst>
          </p:cNvPr>
          <p:cNvSpPr txBox="1">
            <a:spLocks noChangeArrowheads="1"/>
          </p:cNvSpPr>
          <p:nvPr/>
        </p:nvSpPr>
        <p:spPr bwMode="auto">
          <a:xfrm>
            <a:off x="2135189" y="1593850"/>
            <a:ext cx="37290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B35873A4-A8B7-4F7D-A948-FCD06036F57E}"/>
              </a:ext>
            </a:extLst>
          </p:cNvPr>
          <p:cNvSpPr txBox="1">
            <a:spLocks noChangeArrowheads="1"/>
          </p:cNvSpPr>
          <p:nvPr/>
        </p:nvSpPr>
        <p:spPr bwMode="auto">
          <a:xfrm>
            <a:off x="6553201" y="1612900"/>
            <a:ext cx="336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$17,3 трлн (2 в мире)</a:t>
            </a:r>
          </a:p>
        </p:txBody>
      </p:sp>
      <p:sp>
        <p:nvSpPr>
          <p:cNvPr id="18441" name="Pentagon 17" descr="&#10;олллл&#10;&#10;">
            <a:extLst>
              <a:ext uri="{FF2B5EF4-FFF2-40B4-BE49-F238E27FC236}">
                <a16:creationId xmlns:a16="http://schemas.microsoft.com/office/drawing/2014/main" id="{94748F89-1A85-40EC-A358-C47C11C39D58}"/>
              </a:ext>
            </a:extLst>
          </p:cNvPr>
          <p:cNvSpPr>
            <a:spLocks noChangeArrowheads="1"/>
          </p:cNvSpPr>
          <p:nvPr/>
        </p:nvSpPr>
        <p:spPr bwMode="auto">
          <a:xfrm>
            <a:off x="2136776" y="2365376"/>
            <a:ext cx="4168775" cy="1109663"/>
          </a:xfrm>
          <a:prstGeom prst="homePlate">
            <a:avLst>
              <a:gd name="adj" fmla="val 49864"/>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8442" name="Chevron 18">
            <a:extLst>
              <a:ext uri="{FF2B5EF4-FFF2-40B4-BE49-F238E27FC236}">
                <a16:creationId xmlns:a16="http://schemas.microsoft.com/office/drawing/2014/main" id="{26DC2BC8-64AE-47EA-8DB7-9FBB5C4B4463}"/>
              </a:ext>
            </a:extLst>
          </p:cNvPr>
          <p:cNvSpPr>
            <a:spLocks noChangeArrowheads="1"/>
          </p:cNvSpPr>
          <p:nvPr/>
        </p:nvSpPr>
        <p:spPr bwMode="auto">
          <a:xfrm>
            <a:off x="6096001" y="2365376"/>
            <a:ext cx="4284663" cy="1109663"/>
          </a:xfrm>
          <a:prstGeom prst="chevron">
            <a:avLst>
              <a:gd name="adj" fmla="val 49910"/>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742CBD79-C719-4E00-BEF5-34AB4EA7114A}"/>
              </a:ext>
            </a:extLst>
          </p:cNvPr>
          <p:cNvSpPr txBox="1">
            <a:spLocks noChangeArrowheads="1"/>
          </p:cNvSpPr>
          <p:nvPr/>
        </p:nvSpPr>
        <p:spPr bwMode="auto">
          <a:xfrm>
            <a:off x="2365375" y="2682875"/>
            <a:ext cx="3709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1958DA05-5BB0-4C21-BF55-76DDE3E600BC}"/>
              </a:ext>
            </a:extLst>
          </p:cNvPr>
          <p:cNvSpPr txBox="1">
            <a:spLocks noChangeArrowheads="1"/>
          </p:cNvSpPr>
          <p:nvPr/>
        </p:nvSpPr>
        <p:spPr bwMode="auto">
          <a:xfrm>
            <a:off x="6610350" y="2417764"/>
            <a:ext cx="3367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a:solidFill>
                  <a:srgbClr val="FF0000"/>
                </a:solidFill>
                <a:sym typeface="SimSun" panose="02010600030101010101" pitchFamily="2" charset="-122"/>
              </a:rPr>
              <a:t>сельское хозяйство: 1,2 %</a:t>
            </a:r>
            <a:endParaRPr lang="ru-RU" altLang="en-US" sz="2000">
              <a:solidFill>
                <a:srgbClr val="FF0000"/>
              </a:solidFill>
              <a:cs typeface="Arial" panose="020B0604020202020204" pitchFamily="34" charset="0"/>
              <a:sym typeface="SimSun" panose="02010600030101010101" pitchFamily="2" charset="-122"/>
            </a:endParaRPr>
          </a:p>
          <a:p>
            <a:pPr eaLnBrk="1" hangingPunct="1"/>
            <a:r>
              <a:rPr lang="ru-RU" altLang="en-US" sz="2000">
                <a:solidFill>
                  <a:srgbClr val="FF0000"/>
                </a:solidFill>
                <a:sym typeface="SimSun" panose="02010600030101010101" pitchFamily="2" charset="-122"/>
              </a:rPr>
              <a:t>промышленность: 19,2 %</a:t>
            </a:r>
            <a:endParaRPr lang="ru-RU" altLang="en-US" sz="2000">
              <a:solidFill>
                <a:srgbClr val="FF0000"/>
              </a:solidFill>
              <a:cs typeface="Arial" panose="020B0604020202020204" pitchFamily="34" charset="0"/>
              <a:sym typeface="SimSun" panose="02010600030101010101" pitchFamily="2" charset="-122"/>
            </a:endParaRPr>
          </a:p>
          <a:p>
            <a:pPr eaLnBrk="1" hangingPunct="1"/>
            <a:r>
              <a:rPr lang="ru-RU" altLang="en-US" sz="2000">
                <a:solidFill>
                  <a:srgbClr val="FF0000"/>
                </a:solidFill>
                <a:sym typeface="SimSun" panose="02010600030101010101" pitchFamily="2" charset="-122"/>
              </a:rPr>
              <a:t>сфера услуг: 79,6 % </a:t>
            </a:r>
            <a:endParaRPr lang="ru-RU" altLang="en-US" sz="2400">
              <a:solidFill>
                <a:srgbClr val="FF0000"/>
              </a:solidFill>
              <a:cs typeface="Arial" panose="020B0604020202020204" pitchFamily="34" charset="0"/>
            </a:endParaRPr>
          </a:p>
        </p:txBody>
      </p:sp>
      <p:sp>
        <p:nvSpPr>
          <p:cNvPr id="18445" name="Pentagon 21" descr="&#10;олллл&#10;&#10;">
            <a:extLst>
              <a:ext uri="{FF2B5EF4-FFF2-40B4-BE49-F238E27FC236}">
                <a16:creationId xmlns:a16="http://schemas.microsoft.com/office/drawing/2014/main" id="{4F9A1EDE-B955-4E96-A71A-21E48ECD0576}"/>
              </a:ext>
            </a:extLst>
          </p:cNvPr>
          <p:cNvSpPr>
            <a:spLocks noChangeArrowheads="1"/>
          </p:cNvSpPr>
          <p:nvPr/>
        </p:nvSpPr>
        <p:spPr bwMode="auto">
          <a:xfrm>
            <a:off x="2211389" y="3617914"/>
            <a:ext cx="4168775" cy="954087"/>
          </a:xfrm>
          <a:prstGeom prst="homePlate">
            <a:avLst>
              <a:gd name="adj" fmla="val 4976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8446" name="Chevron 22">
            <a:extLst>
              <a:ext uri="{FF2B5EF4-FFF2-40B4-BE49-F238E27FC236}">
                <a16:creationId xmlns:a16="http://schemas.microsoft.com/office/drawing/2014/main" id="{5B205BF6-6758-4575-A243-2560DB375FA4}"/>
              </a:ext>
            </a:extLst>
          </p:cNvPr>
          <p:cNvSpPr>
            <a:spLocks noChangeArrowheads="1"/>
          </p:cNvSpPr>
          <p:nvPr/>
        </p:nvSpPr>
        <p:spPr bwMode="auto">
          <a:xfrm>
            <a:off x="6149975" y="3617914"/>
            <a:ext cx="4230688" cy="936625"/>
          </a:xfrm>
          <a:prstGeom prst="chevron">
            <a:avLst>
              <a:gd name="adj" fmla="val 4987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BE1BD8CC-54D0-4BB6-B9B1-E32636B086E3}"/>
              </a:ext>
            </a:extLst>
          </p:cNvPr>
          <p:cNvSpPr txBox="1">
            <a:spLocks noChangeArrowheads="1"/>
          </p:cNvSpPr>
          <p:nvPr/>
        </p:nvSpPr>
        <p:spPr bwMode="auto">
          <a:xfrm>
            <a:off x="2365375" y="3683001"/>
            <a:ext cx="34432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dirty="0">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967A6088-6F6E-4EE7-998E-E695B442DC1E}"/>
              </a:ext>
            </a:extLst>
          </p:cNvPr>
          <p:cNvSpPr txBox="1">
            <a:spLocks noChangeArrowheads="1"/>
          </p:cNvSpPr>
          <p:nvPr/>
        </p:nvSpPr>
        <p:spPr bwMode="auto">
          <a:xfrm>
            <a:off x="6664325" y="3857625"/>
            <a:ext cx="3314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0,915; 8-е в мире</a:t>
            </a:r>
          </a:p>
        </p:txBody>
      </p:sp>
      <p:sp>
        <p:nvSpPr>
          <p:cNvPr id="7" name="Text Box 24">
            <a:extLst>
              <a:ext uri="{FF2B5EF4-FFF2-40B4-BE49-F238E27FC236}">
                <a16:creationId xmlns:a16="http://schemas.microsoft.com/office/drawing/2014/main" id="{07BA4D98-C7E6-4F72-8F1C-39DC55B2B1B5}"/>
              </a:ext>
            </a:extLst>
          </p:cNvPr>
          <p:cNvSpPr txBox="1">
            <a:spLocks noChangeArrowheads="1"/>
          </p:cNvSpPr>
          <p:nvPr/>
        </p:nvSpPr>
        <p:spPr bwMode="auto">
          <a:xfrm>
            <a:off x="2420939" y="4727576"/>
            <a:ext cx="3443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Население за чертой бедности:</a:t>
            </a:r>
          </a:p>
        </p:txBody>
      </p:sp>
      <p:sp>
        <p:nvSpPr>
          <p:cNvPr id="18450" name="Chevron 22">
            <a:extLst>
              <a:ext uri="{FF2B5EF4-FFF2-40B4-BE49-F238E27FC236}">
                <a16:creationId xmlns:a16="http://schemas.microsoft.com/office/drawing/2014/main" id="{58D2AD60-C488-48C2-BD4F-8CD8E065E508}"/>
              </a:ext>
            </a:extLst>
          </p:cNvPr>
          <p:cNvSpPr>
            <a:spLocks noChangeArrowheads="1"/>
          </p:cNvSpPr>
          <p:nvPr/>
        </p:nvSpPr>
        <p:spPr bwMode="auto">
          <a:xfrm>
            <a:off x="6149975" y="4678364"/>
            <a:ext cx="4230688" cy="936625"/>
          </a:xfrm>
          <a:prstGeom prst="chevron">
            <a:avLst>
              <a:gd name="adj" fmla="val 4987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D1A4BFE8-23A6-4BF4-AEBC-C6E22E8189B3}"/>
              </a:ext>
            </a:extLst>
          </p:cNvPr>
          <p:cNvSpPr txBox="1">
            <a:spLocks noChangeArrowheads="1"/>
          </p:cNvSpPr>
          <p:nvPr/>
        </p:nvSpPr>
        <p:spPr bwMode="auto">
          <a:xfrm>
            <a:off x="6553200" y="4735513"/>
            <a:ext cx="34940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46 млн., (14,8% населения)</a:t>
            </a:r>
          </a:p>
        </p:txBody>
      </p:sp>
      <p:sp>
        <p:nvSpPr>
          <p:cNvPr id="18452" name="Pentagon 21" descr="&#10;олллл&#10;&#10;">
            <a:extLst>
              <a:ext uri="{FF2B5EF4-FFF2-40B4-BE49-F238E27FC236}">
                <a16:creationId xmlns:a16="http://schemas.microsoft.com/office/drawing/2014/main" id="{80F51990-BA12-4E71-8509-D113EFBBF472}"/>
              </a:ext>
            </a:extLst>
          </p:cNvPr>
          <p:cNvSpPr>
            <a:spLocks noChangeArrowheads="1"/>
          </p:cNvSpPr>
          <p:nvPr/>
        </p:nvSpPr>
        <p:spPr bwMode="auto">
          <a:xfrm>
            <a:off x="2211389" y="5716588"/>
            <a:ext cx="4168775" cy="1141412"/>
          </a:xfrm>
          <a:prstGeom prst="homePlate">
            <a:avLst>
              <a:gd name="adj" fmla="val 49830"/>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8453" name="Chevron 22">
            <a:extLst>
              <a:ext uri="{FF2B5EF4-FFF2-40B4-BE49-F238E27FC236}">
                <a16:creationId xmlns:a16="http://schemas.microsoft.com/office/drawing/2014/main" id="{967341C9-E7C2-4554-BAC0-FA8A0428F28E}"/>
              </a:ext>
            </a:extLst>
          </p:cNvPr>
          <p:cNvSpPr>
            <a:spLocks noChangeArrowheads="1"/>
          </p:cNvSpPr>
          <p:nvPr/>
        </p:nvSpPr>
        <p:spPr bwMode="auto">
          <a:xfrm>
            <a:off x="6149976" y="5724526"/>
            <a:ext cx="4511675" cy="1133475"/>
          </a:xfrm>
          <a:prstGeom prst="chevron">
            <a:avLst>
              <a:gd name="adj" fmla="val 49884"/>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D138C1D3-4B03-4473-B094-2E0A66249124}"/>
              </a:ext>
            </a:extLst>
          </p:cNvPr>
          <p:cNvSpPr txBox="1">
            <a:spLocks noChangeArrowheads="1"/>
          </p:cNvSpPr>
          <p:nvPr/>
        </p:nvSpPr>
        <p:spPr bwMode="auto">
          <a:xfrm>
            <a:off x="2420939" y="6064250"/>
            <a:ext cx="3443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AD86C571-E0F8-466E-A688-19702FEC8722}"/>
              </a:ext>
            </a:extLst>
          </p:cNvPr>
          <p:cNvSpPr txBox="1">
            <a:spLocks noChangeArrowheads="1"/>
          </p:cNvSpPr>
          <p:nvPr/>
        </p:nvSpPr>
        <p:spPr bwMode="auto">
          <a:xfrm>
            <a:off x="6380163" y="5716589"/>
            <a:ext cx="40513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Ориентация на НТП и передовую технику. Лидеры в химической, автомобильной, аэркосмической промышленности</a:t>
            </a:r>
          </a:p>
        </p:txBody>
      </p:sp>
    </p:spTree>
  </p:cSld>
  <p:clrMapOvr>
    <a:masterClrMapping/>
  </p:clrMapOvr>
  <p:transition spd="med">
    <p:wheel spokes="8"/>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9A9112-4561-4C70-BE7F-F9B87F31F888}"/>
              </a:ext>
            </a:extLst>
          </p:cNvPr>
          <p:cNvSpPr>
            <a:spLocks noGrp="1"/>
          </p:cNvSpPr>
          <p:nvPr>
            <p:ph type="title"/>
          </p:nvPr>
        </p:nvSpPr>
        <p:spPr>
          <a:ln>
            <a:miter/>
          </a:ln>
        </p:spPr>
        <p:txBody>
          <a:bodyPr anchor="t">
            <a:noAutofit/>
          </a:bodyPr>
          <a:lstStyle/>
          <a:p>
            <a:pPr algn="ctr">
              <a:defRPr/>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Виды функций государства по объектам воздействия (по сфере деятельности)</a:t>
            </a:r>
          </a:p>
        </p:txBody>
      </p:sp>
      <p:pic>
        <p:nvPicPr>
          <p:cNvPr id="19459" name="Content Placeholder 2" descr="Coat_of_arms_of_Argentina.svg">
            <a:extLst>
              <a:ext uri="{FF2B5EF4-FFF2-40B4-BE49-F238E27FC236}">
                <a16:creationId xmlns:a16="http://schemas.microsoft.com/office/drawing/2014/main" id="{56321BA6-D635-4228-B937-2613AAA67AB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7151" y="1600201"/>
            <a:ext cx="2805113" cy="4525963"/>
          </a:xfrm>
        </p:spPr>
      </p:pic>
      <p:pic>
        <p:nvPicPr>
          <p:cNvPr id="19460" name="Рисунок 14" descr="Снимок.JPG">
            <a:extLst>
              <a:ext uri="{FF2B5EF4-FFF2-40B4-BE49-F238E27FC236}">
                <a16:creationId xmlns:a16="http://schemas.microsoft.com/office/drawing/2014/main" id="{9319CF31-04CA-4F4F-971C-FD2025107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Content Placeholder 6" descr="Comparison_between_U.S._states_and_countries_by_GDP_in_2012">
            <a:extLst>
              <a:ext uri="{FF2B5EF4-FFF2-40B4-BE49-F238E27FC236}">
                <a16:creationId xmlns:a16="http://schemas.microsoft.com/office/drawing/2014/main" id="{15E83F34-D93E-4752-B243-8B29B7FA2E40}"/>
              </a:ext>
            </a:extLst>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524000" y="-28575"/>
            <a:ext cx="9156700" cy="6015038"/>
          </a:xfrm>
        </p:spPr>
      </p:pic>
      <p:sp>
        <p:nvSpPr>
          <p:cNvPr id="19462" name="Text Box 7">
            <a:extLst>
              <a:ext uri="{FF2B5EF4-FFF2-40B4-BE49-F238E27FC236}">
                <a16:creationId xmlns:a16="http://schemas.microsoft.com/office/drawing/2014/main" id="{DA2B50CB-0648-443E-BFCD-E015B45BAF3F}"/>
              </a:ext>
            </a:extLst>
          </p:cNvPr>
          <p:cNvSpPr txBox="1">
            <a:spLocks noChangeArrowheads="1"/>
          </p:cNvSpPr>
          <p:nvPr/>
        </p:nvSpPr>
        <p:spPr bwMode="auto">
          <a:xfrm>
            <a:off x="1524000" y="629126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t>ВВП каждого штата по отношению к разным государствам</a:t>
            </a:r>
          </a:p>
        </p:txBody>
      </p:sp>
    </p:spTree>
  </p:cSld>
  <p:clrMapOvr>
    <a:masterClrMapping/>
  </p:clrMapOvr>
  <p:transition spd="med">
    <p:pull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2" descr="i (4)">
            <a:extLst>
              <a:ext uri="{FF2B5EF4-FFF2-40B4-BE49-F238E27FC236}">
                <a16:creationId xmlns:a16="http://schemas.microsoft.com/office/drawing/2014/main" id="{B106F42F-27F6-48B0-B82F-46A818A4631E}"/>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11300" y="-6350"/>
            <a:ext cx="9150350" cy="6864350"/>
          </a:xfrm>
        </p:spPr>
      </p:pic>
      <p:sp>
        <p:nvSpPr>
          <p:cNvPr id="20483" name="Pentagon 21" descr="&#10;олллл&#10;&#10;">
            <a:extLst>
              <a:ext uri="{FF2B5EF4-FFF2-40B4-BE49-F238E27FC236}">
                <a16:creationId xmlns:a16="http://schemas.microsoft.com/office/drawing/2014/main" id="{7D7BCE44-7475-4908-8E33-92D0DAD22DBE}"/>
              </a:ext>
            </a:extLst>
          </p:cNvPr>
          <p:cNvSpPr>
            <a:spLocks noChangeArrowheads="1"/>
          </p:cNvSpPr>
          <p:nvPr/>
        </p:nvSpPr>
        <p:spPr bwMode="auto">
          <a:xfrm>
            <a:off x="1727201" y="4349750"/>
            <a:ext cx="4168775" cy="827088"/>
          </a:xfrm>
          <a:prstGeom prst="homePlate">
            <a:avLst>
              <a:gd name="adj" fmla="val 49750"/>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0484" name="Pentagon 10" descr="&#10;олллл&#10;&#10;">
            <a:extLst>
              <a:ext uri="{FF2B5EF4-FFF2-40B4-BE49-F238E27FC236}">
                <a16:creationId xmlns:a16="http://schemas.microsoft.com/office/drawing/2014/main" id="{988D545F-6BAE-486D-AE42-2EB0027E9EB5}"/>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0485" name="Chevron 11">
            <a:extLst>
              <a:ext uri="{FF2B5EF4-FFF2-40B4-BE49-F238E27FC236}">
                <a16:creationId xmlns:a16="http://schemas.microsoft.com/office/drawing/2014/main" id="{EC4FBF6B-2859-48DB-9DDE-E368EE41F9F7}"/>
              </a:ext>
            </a:extLst>
          </p:cNvPr>
          <p:cNvSpPr>
            <a:spLocks noChangeArrowheads="1"/>
          </p:cNvSpPr>
          <p:nvPr/>
        </p:nvSpPr>
        <p:spPr bwMode="auto">
          <a:xfrm>
            <a:off x="5705475" y="1579563"/>
            <a:ext cx="4230688" cy="696912"/>
          </a:xfrm>
          <a:prstGeom prst="chevron">
            <a:avLst>
              <a:gd name="adj" fmla="val 4988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AB84DB68-5DBE-4F0F-882E-3DD0EC9EEF41}"/>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5C16B3FE-EE24-49E3-8D65-20E42BABA54E}"/>
              </a:ext>
            </a:extLst>
          </p:cNvPr>
          <p:cNvSpPr txBox="1">
            <a:spLocks noChangeArrowheads="1"/>
          </p:cNvSpPr>
          <p:nvPr/>
        </p:nvSpPr>
        <p:spPr bwMode="auto">
          <a:xfrm>
            <a:off x="5992813" y="1679575"/>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a:t>
            </a:r>
            <a:r>
              <a:rPr lang="en-US" altLang="ru-RU" sz="2400">
                <a:solidFill>
                  <a:srgbClr val="FF0000"/>
                </a:solidFill>
                <a:cs typeface="Arial" panose="020B0604020202020204" pitchFamily="34" charset="0"/>
              </a:rPr>
              <a:t>$ </a:t>
            </a:r>
            <a:r>
              <a:rPr lang="ru-RU" altLang="en-US" sz="2400">
                <a:solidFill>
                  <a:srgbClr val="FF0000"/>
                </a:solidFill>
                <a:cs typeface="Arial" panose="020B0604020202020204" pitchFamily="34" charset="0"/>
              </a:rPr>
              <a:t>3.820 трлн  (4 в мире)</a:t>
            </a:r>
          </a:p>
        </p:txBody>
      </p:sp>
      <p:sp>
        <p:nvSpPr>
          <p:cNvPr id="20488" name="Pentagon 17" descr="&#10;олллл&#10;&#10;">
            <a:extLst>
              <a:ext uri="{FF2B5EF4-FFF2-40B4-BE49-F238E27FC236}">
                <a16:creationId xmlns:a16="http://schemas.microsoft.com/office/drawing/2014/main" id="{E64AE244-D406-4771-81A9-84A4F4B9170F}"/>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0489" name="Chevron 18">
            <a:extLst>
              <a:ext uri="{FF2B5EF4-FFF2-40B4-BE49-F238E27FC236}">
                <a16:creationId xmlns:a16="http://schemas.microsoft.com/office/drawing/2014/main" id="{EDFAA29E-F455-4E68-A3B6-CC84853402C0}"/>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53277532-97C9-4B49-98BB-C76CF00CBD37}"/>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3A193DF2-0AE7-4894-99B1-C78164200864}"/>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0,1 %</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30,9 %</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69% </a:t>
            </a:r>
            <a:endParaRPr lang="ru-RU" altLang="en-US" sz="2000" noProof="1">
              <a:solidFill>
                <a:srgbClr val="FF0000"/>
              </a:solidFill>
              <a:sym typeface="+mn-ea"/>
            </a:endParaRPr>
          </a:p>
        </p:txBody>
      </p:sp>
      <p:sp>
        <p:nvSpPr>
          <p:cNvPr id="20492" name="Pentagon 21" descr="&#10;олллл&#10;&#10;">
            <a:extLst>
              <a:ext uri="{FF2B5EF4-FFF2-40B4-BE49-F238E27FC236}">
                <a16:creationId xmlns:a16="http://schemas.microsoft.com/office/drawing/2014/main" id="{88ED488A-584E-4BC7-AAC0-36B36F85C448}"/>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0493" name="Chevron 22">
            <a:extLst>
              <a:ext uri="{FF2B5EF4-FFF2-40B4-BE49-F238E27FC236}">
                <a16:creationId xmlns:a16="http://schemas.microsoft.com/office/drawing/2014/main" id="{35581E32-5D77-4376-82FA-661BEAFBAFEE}"/>
              </a:ext>
            </a:extLst>
          </p:cNvPr>
          <p:cNvSpPr>
            <a:spLocks noChangeArrowheads="1"/>
          </p:cNvSpPr>
          <p:nvPr/>
        </p:nvSpPr>
        <p:spPr bwMode="auto">
          <a:xfrm>
            <a:off x="5672139" y="3619501"/>
            <a:ext cx="4230687" cy="639763"/>
          </a:xfrm>
          <a:prstGeom prst="chevron">
            <a:avLst>
              <a:gd name="adj" fmla="val 4990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7714A1B3-B5C9-4C39-9309-0BDD36B0B1DF}"/>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38FB27E8-4865-4A8E-AA9E-B54DAE6DF19D}"/>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0,916 ; 6-я в мире</a:t>
            </a:r>
          </a:p>
        </p:txBody>
      </p:sp>
      <p:sp>
        <p:nvSpPr>
          <p:cNvPr id="7" name="Text Box 24">
            <a:extLst>
              <a:ext uri="{FF2B5EF4-FFF2-40B4-BE49-F238E27FC236}">
                <a16:creationId xmlns:a16="http://schemas.microsoft.com/office/drawing/2014/main" id="{BFB5DB61-5944-425C-B61E-2B1AA29DB1DF}"/>
              </a:ext>
            </a:extLst>
          </p:cNvPr>
          <p:cNvSpPr txBox="1">
            <a:spLocks noChangeArrowheads="1"/>
          </p:cNvSpPr>
          <p:nvPr/>
        </p:nvSpPr>
        <p:spPr bwMode="auto">
          <a:xfrm>
            <a:off x="1809750" y="4506913"/>
            <a:ext cx="378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0497" name="Chevron 22">
            <a:extLst>
              <a:ext uri="{FF2B5EF4-FFF2-40B4-BE49-F238E27FC236}">
                <a16:creationId xmlns:a16="http://schemas.microsoft.com/office/drawing/2014/main" id="{9A3B0194-2096-48DB-9012-7F49DDCB58B9}"/>
              </a:ext>
            </a:extLst>
          </p:cNvPr>
          <p:cNvSpPr>
            <a:spLocks noChangeArrowheads="1"/>
          </p:cNvSpPr>
          <p:nvPr/>
        </p:nvSpPr>
        <p:spPr bwMode="auto">
          <a:xfrm>
            <a:off x="5659439" y="4351338"/>
            <a:ext cx="4873625" cy="825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C2F5F525-EA5E-4A54-B3ED-072A65F0318B}"/>
              </a:ext>
            </a:extLst>
          </p:cNvPr>
          <p:cNvSpPr txBox="1">
            <a:spLocks noChangeArrowheads="1"/>
          </p:cNvSpPr>
          <p:nvPr/>
        </p:nvSpPr>
        <p:spPr bwMode="auto">
          <a:xfrm>
            <a:off x="5707063" y="4306888"/>
            <a:ext cx="458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 услуги, автомобилестроение, электроника, станкостроение, вагоностроение</a:t>
            </a:r>
          </a:p>
        </p:txBody>
      </p:sp>
      <p:sp>
        <p:nvSpPr>
          <p:cNvPr id="20499" name="Pentagon 21" descr="&#10;олллл&#10;&#10;">
            <a:extLst>
              <a:ext uri="{FF2B5EF4-FFF2-40B4-BE49-F238E27FC236}">
                <a16:creationId xmlns:a16="http://schemas.microsoft.com/office/drawing/2014/main" id="{C5CE2CAA-2022-435D-AE82-1C6BA5362C36}"/>
              </a:ext>
            </a:extLst>
          </p:cNvPr>
          <p:cNvSpPr>
            <a:spLocks noChangeArrowheads="1"/>
          </p:cNvSpPr>
          <p:nvPr/>
        </p:nvSpPr>
        <p:spPr bwMode="auto">
          <a:xfrm>
            <a:off x="1727201" y="5270500"/>
            <a:ext cx="4168775" cy="1511300"/>
          </a:xfrm>
          <a:prstGeom prst="homePlate">
            <a:avLst>
              <a:gd name="adj" fmla="val 4984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0500" name="Chevron 22">
            <a:extLst>
              <a:ext uri="{FF2B5EF4-FFF2-40B4-BE49-F238E27FC236}">
                <a16:creationId xmlns:a16="http://schemas.microsoft.com/office/drawing/2014/main" id="{12AAC3C9-16B9-4D7E-81CC-1B84353EA972}"/>
              </a:ext>
            </a:extLst>
          </p:cNvPr>
          <p:cNvSpPr>
            <a:spLocks noChangeArrowheads="1"/>
          </p:cNvSpPr>
          <p:nvPr/>
        </p:nvSpPr>
        <p:spPr bwMode="auto">
          <a:xfrm>
            <a:off x="5426076" y="5270500"/>
            <a:ext cx="5235575" cy="1587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BBE51545-B4F2-45BE-B44D-01DD2273D816}"/>
              </a:ext>
            </a:extLst>
          </p:cNvPr>
          <p:cNvSpPr txBox="1">
            <a:spLocks noChangeArrowheads="1"/>
          </p:cNvSpPr>
          <p:nvPr/>
        </p:nvSpPr>
        <p:spPr bwMode="auto">
          <a:xfrm>
            <a:off x="1981201" y="5797550"/>
            <a:ext cx="344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6819436C-479F-4C5B-A967-B3DE50204ACD}"/>
              </a:ext>
            </a:extLst>
          </p:cNvPr>
          <p:cNvSpPr txBox="1">
            <a:spLocks noChangeArrowheads="1"/>
          </p:cNvSpPr>
          <p:nvPr/>
        </p:nvSpPr>
        <p:spPr bwMode="auto">
          <a:xfrm>
            <a:off x="5494339" y="5394326"/>
            <a:ext cx="47974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«рейнский капитализм»-значительная роль банков;</a:t>
            </a:r>
          </a:p>
          <a:p>
            <a:pPr algn="ctr" eaLnBrk="1" hangingPunct="1"/>
            <a:r>
              <a:rPr lang="ru-RU" altLang="en-US" sz="1700">
                <a:solidFill>
                  <a:srgbClr val="FF0000"/>
                </a:solidFill>
                <a:cs typeface="Arial" panose="020B0604020202020204" pitchFamily="34" charset="0"/>
              </a:rPr>
              <a:t>экспортная ориентированность;</a:t>
            </a:r>
          </a:p>
          <a:p>
            <a:pPr algn="ctr" eaLnBrk="1" hangingPunct="1"/>
            <a:r>
              <a:rPr lang="ru-RU" altLang="en-US" sz="1700">
                <a:solidFill>
                  <a:srgbClr val="FF0000"/>
                </a:solidFill>
                <a:cs typeface="Arial" panose="020B0604020202020204" pitchFamily="34" charset="0"/>
              </a:rPr>
              <a:t>социально-рыночная экономика:  социальный баланса и рыночной свобода</a:t>
            </a:r>
          </a:p>
        </p:txBody>
      </p:sp>
      <p:sp>
        <p:nvSpPr>
          <p:cNvPr id="4" name="Title 3">
            <a:extLst>
              <a:ext uri="{FF2B5EF4-FFF2-40B4-BE49-F238E27FC236}">
                <a16:creationId xmlns:a16="http://schemas.microsoft.com/office/drawing/2014/main" id="{ECFFB879-6FE0-4CC7-BAE1-F91325D13EBC}"/>
              </a:ext>
            </a:extLst>
          </p:cNvPr>
          <p:cNvSpPr>
            <a:spLocks noGrp="1"/>
          </p:cNvSpPr>
          <p:nvPr>
            <p:ph type="title"/>
          </p:nvPr>
        </p:nvSpPr>
        <p:spPr>
          <a:xfrm>
            <a:off x="1981200" y="151448"/>
            <a:ext cx="8229600" cy="1143001"/>
          </a:xfrm>
        </p:spPr>
        <p:txBody>
          <a:bodyPr>
            <a:normAutofit fontScale="90000"/>
          </a:bodyPr>
          <a:lstStyle/>
          <a:p>
            <a:pPr algn="ctr" eaLnBrk="1" hangingPunct="1">
              <a:defRPr/>
            </a:pPr>
            <a:r>
              <a:rPr lang="ru-RU" altLang="en-US" sz="9600" noProof="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Германия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5" descr="1">
            <a:extLst>
              <a:ext uri="{FF2B5EF4-FFF2-40B4-BE49-F238E27FC236}">
                <a16:creationId xmlns:a16="http://schemas.microsoft.com/office/drawing/2014/main" id="{131EB020-FA39-49EB-B28F-22436937B7D2}"/>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98600" y="4764"/>
            <a:ext cx="9194800" cy="6853237"/>
          </a:xfrm>
        </p:spPr>
      </p:pic>
      <p:sp>
        <p:nvSpPr>
          <p:cNvPr id="21507" name="Pentagon 21" descr="&#10;олллл&#10;&#10;">
            <a:extLst>
              <a:ext uri="{FF2B5EF4-FFF2-40B4-BE49-F238E27FC236}">
                <a16:creationId xmlns:a16="http://schemas.microsoft.com/office/drawing/2014/main" id="{EC9F63DB-421F-418E-910F-5A6DB93ED594}"/>
              </a:ext>
            </a:extLst>
          </p:cNvPr>
          <p:cNvSpPr>
            <a:spLocks noChangeArrowheads="1"/>
          </p:cNvSpPr>
          <p:nvPr/>
        </p:nvSpPr>
        <p:spPr bwMode="auto">
          <a:xfrm>
            <a:off x="1727201" y="4349750"/>
            <a:ext cx="4168775" cy="827088"/>
          </a:xfrm>
          <a:prstGeom prst="homePlate">
            <a:avLst>
              <a:gd name="adj" fmla="val 49750"/>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1508" name="Pentagon 10" descr="&#10;олллл&#10;&#10;">
            <a:extLst>
              <a:ext uri="{FF2B5EF4-FFF2-40B4-BE49-F238E27FC236}">
                <a16:creationId xmlns:a16="http://schemas.microsoft.com/office/drawing/2014/main" id="{8B457FC6-2D7C-40E1-8559-005D80492F58}"/>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1509" name="Chevron 11">
            <a:extLst>
              <a:ext uri="{FF2B5EF4-FFF2-40B4-BE49-F238E27FC236}">
                <a16:creationId xmlns:a16="http://schemas.microsoft.com/office/drawing/2014/main" id="{B7833548-1D81-4FA1-BC84-E847CD78C801}"/>
              </a:ext>
            </a:extLst>
          </p:cNvPr>
          <p:cNvSpPr>
            <a:spLocks noChangeArrowheads="1"/>
          </p:cNvSpPr>
          <p:nvPr/>
        </p:nvSpPr>
        <p:spPr bwMode="auto">
          <a:xfrm>
            <a:off x="5705475" y="1579563"/>
            <a:ext cx="4230688" cy="696912"/>
          </a:xfrm>
          <a:prstGeom prst="chevron">
            <a:avLst>
              <a:gd name="adj" fmla="val 4988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559A3000-3795-434A-A208-2939281D2C40}"/>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AE74DF92-2E33-4419-8E66-2681CCE2C865}"/>
              </a:ext>
            </a:extLst>
          </p:cNvPr>
          <p:cNvSpPr txBox="1">
            <a:spLocks noChangeArrowheads="1"/>
          </p:cNvSpPr>
          <p:nvPr/>
        </p:nvSpPr>
        <p:spPr bwMode="auto">
          <a:xfrm>
            <a:off x="5992813" y="1679575"/>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a:t>
            </a:r>
            <a:r>
              <a:rPr lang="en-US" altLang="ru-RU" sz="2400">
                <a:solidFill>
                  <a:srgbClr val="FF0000"/>
                </a:solidFill>
                <a:cs typeface="Arial" panose="020B0604020202020204" pitchFamily="34" charset="0"/>
              </a:rPr>
              <a:t>$ </a:t>
            </a:r>
            <a:r>
              <a:rPr lang="ru-RU" altLang="en-US" sz="2400">
                <a:solidFill>
                  <a:srgbClr val="FF0000"/>
                </a:solidFill>
                <a:cs typeface="Arial" panose="020B0604020202020204" pitchFamily="34" charset="0"/>
              </a:rPr>
              <a:t>2, 989 трлн (5 в мире)</a:t>
            </a:r>
          </a:p>
        </p:txBody>
      </p:sp>
      <p:sp>
        <p:nvSpPr>
          <p:cNvPr id="21512" name="Pentagon 17" descr="&#10;олллл&#10;&#10;">
            <a:extLst>
              <a:ext uri="{FF2B5EF4-FFF2-40B4-BE49-F238E27FC236}">
                <a16:creationId xmlns:a16="http://schemas.microsoft.com/office/drawing/2014/main" id="{E5C52EA6-CF55-4EC2-AC25-34FC6B942CF6}"/>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1513" name="Chevron 18">
            <a:extLst>
              <a:ext uri="{FF2B5EF4-FFF2-40B4-BE49-F238E27FC236}">
                <a16:creationId xmlns:a16="http://schemas.microsoft.com/office/drawing/2014/main" id="{4FAE41D7-F544-4FF2-9184-C1588FEE5BC4}"/>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73C62A8B-D235-423A-B96C-FF36296D839E}"/>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86E2DC81-B804-4B64-B8CC-1DE709CC1854}"/>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1%</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23%</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76%</a:t>
            </a:r>
            <a:endParaRPr lang="ru-RU" altLang="en-US" sz="2000" noProof="1">
              <a:solidFill>
                <a:srgbClr val="FF0000"/>
              </a:solidFill>
              <a:sym typeface="+mn-ea"/>
            </a:endParaRPr>
          </a:p>
        </p:txBody>
      </p:sp>
      <p:sp>
        <p:nvSpPr>
          <p:cNvPr id="21516" name="Pentagon 21" descr="&#10;олллл&#10;&#10;">
            <a:extLst>
              <a:ext uri="{FF2B5EF4-FFF2-40B4-BE49-F238E27FC236}">
                <a16:creationId xmlns:a16="http://schemas.microsoft.com/office/drawing/2014/main" id="{7537D74D-7245-43D7-9743-2818DBFE0486}"/>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1517" name="Chevron 22">
            <a:extLst>
              <a:ext uri="{FF2B5EF4-FFF2-40B4-BE49-F238E27FC236}">
                <a16:creationId xmlns:a16="http://schemas.microsoft.com/office/drawing/2014/main" id="{1B25190F-3483-493B-85E4-50A3AED47787}"/>
              </a:ext>
            </a:extLst>
          </p:cNvPr>
          <p:cNvSpPr>
            <a:spLocks noChangeArrowheads="1"/>
          </p:cNvSpPr>
          <p:nvPr/>
        </p:nvSpPr>
        <p:spPr bwMode="auto">
          <a:xfrm>
            <a:off x="5672139" y="3619501"/>
            <a:ext cx="4230687" cy="639763"/>
          </a:xfrm>
          <a:prstGeom prst="chevron">
            <a:avLst>
              <a:gd name="adj" fmla="val 4990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A2F90664-953F-49BB-9E92-0A3742B8EA8B}"/>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9A64E7BA-CD68-4BBE-A7F8-53BDA86B3234}"/>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0,907 ; 14-я в мире</a:t>
            </a:r>
          </a:p>
        </p:txBody>
      </p:sp>
      <p:sp>
        <p:nvSpPr>
          <p:cNvPr id="7" name="Text Box 24">
            <a:extLst>
              <a:ext uri="{FF2B5EF4-FFF2-40B4-BE49-F238E27FC236}">
                <a16:creationId xmlns:a16="http://schemas.microsoft.com/office/drawing/2014/main" id="{527B4679-76FD-40E4-91A0-8FCB07317066}"/>
              </a:ext>
            </a:extLst>
          </p:cNvPr>
          <p:cNvSpPr txBox="1">
            <a:spLocks noChangeArrowheads="1"/>
          </p:cNvSpPr>
          <p:nvPr/>
        </p:nvSpPr>
        <p:spPr bwMode="auto">
          <a:xfrm>
            <a:off x="1809750" y="4506913"/>
            <a:ext cx="378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1521" name="Chevron 22">
            <a:extLst>
              <a:ext uri="{FF2B5EF4-FFF2-40B4-BE49-F238E27FC236}">
                <a16:creationId xmlns:a16="http://schemas.microsoft.com/office/drawing/2014/main" id="{39972541-F267-4FCA-B37E-3C8727A432D9}"/>
              </a:ext>
            </a:extLst>
          </p:cNvPr>
          <p:cNvSpPr>
            <a:spLocks noChangeArrowheads="1"/>
          </p:cNvSpPr>
          <p:nvPr/>
        </p:nvSpPr>
        <p:spPr bwMode="auto">
          <a:xfrm>
            <a:off x="5659439" y="4351338"/>
            <a:ext cx="4873625" cy="825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99F1989E-181D-4702-983F-53265FF44456}"/>
              </a:ext>
            </a:extLst>
          </p:cNvPr>
          <p:cNvSpPr txBox="1">
            <a:spLocks noChangeArrowheads="1"/>
          </p:cNvSpPr>
          <p:nvPr/>
        </p:nvSpPr>
        <p:spPr bwMode="auto">
          <a:xfrm>
            <a:off x="5707063" y="4306888"/>
            <a:ext cx="458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 финансовые и телекомуникацонные услуги, машиностроение,</a:t>
            </a:r>
          </a:p>
          <a:p>
            <a:pPr algn="ctr" eaLnBrk="1" hangingPunct="1"/>
            <a:r>
              <a:rPr lang="ru-RU" altLang="en-US">
                <a:solidFill>
                  <a:srgbClr val="FF0000"/>
                </a:solidFill>
                <a:cs typeface="Arial" panose="020B0604020202020204" pitchFamily="34" charset="0"/>
              </a:rPr>
              <a:t>электрооборудование</a:t>
            </a:r>
          </a:p>
        </p:txBody>
      </p:sp>
      <p:sp>
        <p:nvSpPr>
          <p:cNvPr id="21523" name="Pentagon 21" descr="&#10;олллл&#10;&#10;">
            <a:extLst>
              <a:ext uri="{FF2B5EF4-FFF2-40B4-BE49-F238E27FC236}">
                <a16:creationId xmlns:a16="http://schemas.microsoft.com/office/drawing/2014/main" id="{05168B83-E5C9-43F9-ACB4-4055179D5985}"/>
              </a:ext>
            </a:extLst>
          </p:cNvPr>
          <p:cNvSpPr>
            <a:spLocks noChangeArrowheads="1"/>
          </p:cNvSpPr>
          <p:nvPr/>
        </p:nvSpPr>
        <p:spPr bwMode="auto">
          <a:xfrm>
            <a:off x="1727201" y="5270500"/>
            <a:ext cx="4168775" cy="1587500"/>
          </a:xfrm>
          <a:prstGeom prst="homePlate">
            <a:avLst>
              <a:gd name="adj" fmla="val 4982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1524" name="Chevron 22">
            <a:extLst>
              <a:ext uri="{FF2B5EF4-FFF2-40B4-BE49-F238E27FC236}">
                <a16:creationId xmlns:a16="http://schemas.microsoft.com/office/drawing/2014/main" id="{83895969-538C-4F9C-B5D9-69A7D1BBFC79}"/>
              </a:ext>
            </a:extLst>
          </p:cNvPr>
          <p:cNvSpPr>
            <a:spLocks noChangeArrowheads="1"/>
          </p:cNvSpPr>
          <p:nvPr/>
        </p:nvSpPr>
        <p:spPr bwMode="auto">
          <a:xfrm>
            <a:off x="5426076" y="5270500"/>
            <a:ext cx="5235575" cy="1587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21F6499B-FC05-4E1A-9C8F-C578D3CDFCF2}"/>
              </a:ext>
            </a:extLst>
          </p:cNvPr>
          <p:cNvSpPr txBox="1">
            <a:spLocks noChangeArrowheads="1"/>
          </p:cNvSpPr>
          <p:nvPr/>
        </p:nvSpPr>
        <p:spPr bwMode="auto">
          <a:xfrm>
            <a:off x="1981201" y="5864225"/>
            <a:ext cx="344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549C192E-62CC-4AC2-AB71-E49C44F6BE58}"/>
              </a:ext>
            </a:extLst>
          </p:cNvPr>
          <p:cNvSpPr txBox="1">
            <a:spLocks noChangeArrowheads="1"/>
          </p:cNvSpPr>
          <p:nvPr/>
        </p:nvSpPr>
        <p:spPr bwMode="auto">
          <a:xfrm>
            <a:off x="5861051" y="5270501"/>
            <a:ext cx="427672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Великобритания обладает в Европе самым высоким научно-техническим потенциалом; </a:t>
            </a:r>
          </a:p>
          <a:p>
            <a:pPr algn="ctr" eaLnBrk="1" hangingPunct="1"/>
            <a:r>
              <a:rPr lang="ru-RU" altLang="en-US" sz="1700">
                <a:solidFill>
                  <a:srgbClr val="FF0000"/>
                </a:solidFill>
                <a:cs typeface="Arial" panose="020B0604020202020204" pitchFamily="34" charset="0"/>
              </a:rPr>
              <a:t>В энергетике страны большую роль играет частный сектор, представленный компаниями British Petroleum, Shell</a:t>
            </a:r>
          </a:p>
        </p:txBody>
      </p:sp>
      <p:sp>
        <p:nvSpPr>
          <p:cNvPr id="4" name="Title 3">
            <a:extLst>
              <a:ext uri="{FF2B5EF4-FFF2-40B4-BE49-F238E27FC236}">
                <a16:creationId xmlns:a16="http://schemas.microsoft.com/office/drawing/2014/main" id="{4D60220B-C3EE-4425-8451-E46EA3BD7ACE}"/>
              </a:ext>
            </a:extLst>
          </p:cNvPr>
          <p:cNvSpPr>
            <a:spLocks noGrp="1"/>
          </p:cNvSpPr>
          <p:nvPr>
            <p:ph type="title"/>
          </p:nvPr>
        </p:nvSpPr>
        <p:spPr>
          <a:xfrm>
            <a:off x="1981200" y="151448"/>
            <a:ext cx="8229600" cy="1143000"/>
          </a:xfrm>
        </p:spPr>
        <p:txBody>
          <a:bodyPr>
            <a:normAutofit fontScale="90000"/>
          </a:bodyPr>
          <a:lstStyle/>
          <a:p>
            <a:pPr algn="ctr" eaLnBrk="1" hangingPunct="1">
              <a:defRPr/>
            </a:pPr>
            <a:r>
              <a:rPr lang="ru-RU" altLang="en-US" sz="8000" noProof="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Великобритания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2" descr="photo-carnaval-decorations-pays-mixte-drapeau-france-polyester,5512,1">
            <a:extLst>
              <a:ext uri="{FF2B5EF4-FFF2-40B4-BE49-F238E27FC236}">
                <a16:creationId xmlns:a16="http://schemas.microsoft.com/office/drawing/2014/main" id="{CC2DC99F-83D2-4BAC-B39C-E94BAB729CFD}"/>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06537" y="9526"/>
            <a:ext cx="9170988" cy="6848475"/>
          </a:xfrm>
        </p:spPr>
      </p:pic>
      <p:sp>
        <p:nvSpPr>
          <p:cNvPr id="22531" name="Pentagon 21" descr="&#10;олллл&#10;&#10;">
            <a:extLst>
              <a:ext uri="{FF2B5EF4-FFF2-40B4-BE49-F238E27FC236}">
                <a16:creationId xmlns:a16="http://schemas.microsoft.com/office/drawing/2014/main" id="{A76D2079-1AA7-43FD-BA7F-0EA35F95EAB7}"/>
              </a:ext>
            </a:extLst>
          </p:cNvPr>
          <p:cNvSpPr>
            <a:spLocks noChangeArrowheads="1"/>
          </p:cNvSpPr>
          <p:nvPr/>
        </p:nvSpPr>
        <p:spPr bwMode="auto">
          <a:xfrm>
            <a:off x="1727201" y="4349750"/>
            <a:ext cx="4168775" cy="827088"/>
          </a:xfrm>
          <a:prstGeom prst="homePlate">
            <a:avLst>
              <a:gd name="adj" fmla="val 49750"/>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2532" name="Pentagon 10" descr="&#10;олллл&#10;&#10;">
            <a:extLst>
              <a:ext uri="{FF2B5EF4-FFF2-40B4-BE49-F238E27FC236}">
                <a16:creationId xmlns:a16="http://schemas.microsoft.com/office/drawing/2014/main" id="{A9A88E22-DBED-4AB0-BD63-9B38BEFAFBD4}"/>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2533" name="Chevron 11">
            <a:extLst>
              <a:ext uri="{FF2B5EF4-FFF2-40B4-BE49-F238E27FC236}">
                <a16:creationId xmlns:a16="http://schemas.microsoft.com/office/drawing/2014/main" id="{F54BEE76-1F86-4549-8922-058868D3E06E}"/>
              </a:ext>
            </a:extLst>
          </p:cNvPr>
          <p:cNvSpPr>
            <a:spLocks noChangeArrowheads="1"/>
          </p:cNvSpPr>
          <p:nvPr/>
        </p:nvSpPr>
        <p:spPr bwMode="auto">
          <a:xfrm>
            <a:off x="5705475" y="1579563"/>
            <a:ext cx="4230688" cy="696912"/>
          </a:xfrm>
          <a:prstGeom prst="chevron">
            <a:avLst>
              <a:gd name="adj" fmla="val 4988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767261EC-3C52-418B-91BF-415E84C06543}"/>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70E5D533-BF3E-40EA-AE94-4F5CE4BAEA07}"/>
              </a:ext>
            </a:extLst>
          </p:cNvPr>
          <p:cNvSpPr txBox="1">
            <a:spLocks noChangeArrowheads="1"/>
          </p:cNvSpPr>
          <p:nvPr/>
        </p:nvSpPr>
        <p:spPr bwMode="auto">
          <a:xfrm>
            <a:off x="5992813" y="1679575"/>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a:t>
            </a:r>
            <a:r>
              <a:rPr lang="en-US" altLang="ru-RU" sz="2400">
                <a:solidFill>
                  <a:srgbClr val="FF0000"/>
                </a:solidFill>
                <a:cs typeface="Arial" panose="020B0604020202020204" pitchFamily="34" charset="0"/>
              </a:rPr>
              <a:t>$ </a:t>
            </a:r>
            <a:r>
              <a:rPr lang="ru-RU" altLang="en-US" sz="2400">
                <a:solidFill>
                  <a:srgbClr val="FF0000"/>
                </a:solidFill>
                <a:cs typeface="Arial" panose="020B0604020202020204" pitchFamily="34" charset="0"/>
              </a:rPr>
              <a:t>2, 572 трлн (9 в мире)</a:t>
            </a:r>
          </a:p>
        </p:txBody>
      </p:sp>
      <p:sp>
        <p:nvSpPr>
          <p:cNvPr id="22536" name="Pentagon 17" descr="&#10;олллл&#10;&#10;">
            <a:extLst>
              <a:ext uri="{FF2B5EF4-FFF2-40B4-BE49-F238E27FC236}">
                <a16:creationId xmlns:a16="http://schemas.microsoft.com/office/drawing/2014/main" id="{0BCB8635-C1DB-478C-92CE-9D37B345EB61}"/>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2537" name="Chevron 18">
            <a:extLst>
              <a:ext uri="{FF2B5EF4-FFF2-40B4-BE49-F238E27FC236}">
                <a16:creationId xmlns:a16="http://schemas.microsoft.com/office/drawing/2014/main" id="{43EC3896-F6F8-4E74-B293-57FD85F329A8}"/>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7A023E4F-E8A8-4B17-AB43-EFB8D9075A48}"/>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9C587F4F-3756-4A78-B0EF-35996D2680D4}"/>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2,7 %</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20,5 %</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76,8 %</a:t>
            </a:r>
            <a:endParaRPr lang="ru-RU" altLang="en-US" sz="2000" noProof="1">
              <a:solidFill>
                <a:srgbClr val="FF0000"/>
              </a:solidFill>
              <a:sym typeface="+mn-ea"/>
            </a:endParaRPr>
          </a:p>
        </p:txBody>
      </p:sp>
      <p:sp>
        <p:nvSpPr>
          <p:cNvPr id="22540" name="Pentagon 21" descr="&#10;олллл&#10;&#10;">
            <a:extLst>
              <a:ext uri="{FF2B5EF4-FFF2-40B4-BE49-F238E27FC236}">
                <a16:creationId xmlns:a16="http://schemas.microsoft.com/office/drawing/2014/main" id="{5183C24D-4F92-42BA-BA28-F50B10A73641}"/>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2541" name="Chevron 22">
            <a:extLst>
              <a:ext uri="{FF2B5EF4-FFF2-40B4-BE49-F238E27FC236}">
                <a16:creationId xmlns:a16="http://schemas.microsoft.com/office/drawing/2014/main" id="{BB38AAC0-073F-475C-89A6-9EB0F0A01727}"/>
              </a:ext>
            </a:extLst>
          </p:cNvPr>
          <p:cNvSpPr>
            <a:spLocks noChangeArrowheads="1"/>
          </p:cNvSpPr>
          <p:nvPr/>
        </p:nvSpPr>
        <p:spPr bwMode="auto">
          <a:xfrm>
            <a:off x="5672139" y="3619501"/>
            <a:ext cx="4230687" cy="639763"/>
          </a:xfrm>
          <a:prstGeom prst="chevron">
            <a:avLst>
              <a:gd name="adj" fmla="val 4990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10457FA0-EA38-440D-949C-5D0F34F9397A}"/>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A0B2A618-4C07-4474-8ADE-75807210B81B}"/>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0,888 ; 22-я в мире</a:t>
            </a:r>
          </a:p>
        </p:txBody>
      </p:sp>
      <p:sp>
        <p:nvSpPr>
          <p:cNvPr id="7" name="Text Box 24">
            <a:extLst>
              <a:ext uri="{FF2B5EF4-FFF2-40B4-BE49-F238E27FC236}">
                <a16:creationId xmlns:a16="http://schemas.microsoft.com/office/drawing/2014/main" id="{4773EDC8-FE8E-4C23-9697-E3C439212A73}"/>
              </a:ext>
            </a:extLst>
          </p:cNvPr>
          <p:cNvSpPr txBox="1">
            <a:spLocks noChangeArrowheads="1"/>
          </p:cNvSpPr>
          <p:nvPr/>
        </p:nvSpPr>
        <p:spPr bwMode="auto">
          <a:xfrm>
            <a:off x="1809750" y="4506913"/>
            <a:ext cx="378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2545" name="Chevron 22">
            <a:extLst>
              <a:ext uri="{FF2B5EF4-FFF2-40B4-BE49-F238E27FC236}">
                <a16:creationId xmlns:a16="http://schemas.microsoft.com/office/drawing/2014/main" id="{78C7EA28-9720-4485-BE0C-7C67BA0BE530}"/>
              </a:ext>
            </a:extLst>
          </p:cNvPr>
          <p:cNvSpPr>
            <a:spLocks noChangeArrowheads="1"/>
          </p:cNvSpPr>
          <p:nvPr/>
        </p:nvSpPr>
        <p:spPr bwMode="auto">
          <a:xfrm>
            <a:off x="5659439" y="4351338"/>
            <a:ext cx="4873625" cy="825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561B8C4A-37CB-4E6C-871B-6CF9ACBC6DCE}"/>
              </a:ext>
            </a:extLst>
          </p:cNvPr>
          <p:cNvSpPr txBox="1">
            <a:spLocks noChangeArrowheads="1"/>
          </p:cNvSpPr>
          <p:nvPr/>
        </p:nvSpPr>
        <p:spPr bwMode="auto">
          <a:xfrm>
            <a:off x="5707063" y="4306888"/>
            <a:ext cx="45847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 атомная энергетика, автомобилестроение, химическая,  авиастроение, туризм</a:t>
            </a:r>
          </a:p>
        </p:txBody>
      </p:sp>
      <p:sp>
        <p:nvSpPr>
          <p:cNvPr id="22547" name="Pentagon 21" descr="&#10;олллл&#10;&#10;">
            <a:extLst>
              <a:ext uri="{FF2B5EF4-FFF2-40B4-BE49-F238E27FC236}">
                <a16:creationId xmlns:a16="http://schemas.microsoft.com/office/drawing/2014/main" id="{277C8C3A-1EA9-4BBB-AA13-BBB8302DBF38}"/>
              </a:ext>
            </a:extLst>
          </p:cNvPr>
          <p:cNvSpPr>
            <a:spLocks noChangeArrowheads="1"/>
          </p:cNvSpPr>
          <p:nvPr/>
        </p:nvSpPr>
        <p:spPr bwMode="auto">
          <a:xfrm>
            <a:off x="1727201" y="5270500"/>
            <a:ext cx="4168775" cy="1587500"/>
          </a:xfrm>
          <a:prstGeom prst="homePlate">
            <a:avLst>
              <a:gd name="adj" fmla="val 4982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2548" name="Chevron 22">
            <a:extLst>
              <a:ext uri="{FF2B5EF4-FFF2-40B4-BE49-F238E27FC236}">
                <a16:creationId xmlns:a16="http://schemas.microsoft.com/office/drawing/2014/main" id="{0BB1E1D2-DDE7-41D5-8746-AC87E5A72704}"/>
              </a:ext>
            </a:extLst>
          </p:cNvPr>
          <p:cNvSpPr>
            <a:spLocks noChangeArrowheads="1"/>
          </p:cNvSpPr>
          <p:nvPr/>
        </p:nvSpPr>
        <p:spPr bwMode="auto">
          <a:xfrm>
            <a:off x="5426076" y="5270500"/>
            <a:ext cx="5235575" cy="1587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C9F20F55-AC82-4E30-804C-AD650D02EF26}"/>
              </a:ext>
            </a:extLst>
          </p:cNvPr>
          <p:cNvSpPr txBox="1">
            <a:spLocks noChangeArrowheads="1"/>
          </p:cNvSpPr>
          <p:nvPr/>
        </p:nvSpPr>
        <p:spPr bwMode="auto">
          <a:xfrm>
            <a:off x="1981201" y="5864225"/>
            <a:ext cx="344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459E7BDA-A3E7-4BB3-B1BA-815AD3C66EDC}"/>
              </a:ext>
            </a:extLst>
          </p:cNvPr>
          <p:cNvSpPr txBox="1">
            <a:spLocks noChangeArrowheads="1"/>
          </p:cNvSpPr>
          <p:nvPr/>
        </p:nvSpPr>
        <p:spPr bwMode="auto">
          <a:xfrm>
            <a:off x="5864225" y="5270501"/>
            <a:ext cx="442753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Степень социальной защиты населения — одна из самых высоких в мире; проблемы низкой конкурентоспособности товаров;</a:t>
            </a:r>
          </a:p>
          <a:p>
            <a:pPr algn="ctr" eaLnBrk="1" hangingPunct="1"/>
            <a:r>
              <a:rPr lang="ru-RU" altLang="en-US" sz="1700">
                <a:solidFill>
                  <a:srgbClr val="FF0000"/>
                </a:solidFill>
                <a:cs typeface="Arial" panose="020B0604020202020204" pitchFamily="34" charset="0"/>
              </a:rPr>
              <a:t>большая доля государственного сектора; планирование в экономике</a:t>
            </a:r>
          </a:p>
        </p:txBody>
      </p:sp>
      <p:sp>
        <p:nvSpPr>
          <p:cNvPr id="4" name="Title 3">
            <a:extLst>
              <a:ext uri="{FF2B5EF4-FFF2-40B4-BE49-F238E27FC236}">
                <a16:creationId xmlns:a16="http://schemas.microsoft.com/office/drawing/2014/main" id="{42A45572-D7AB-4720-AB61-6CB688C74422}"/>
              </a:ext>
            </a:extLst>
          </p:cNvPr>
          <p:cNvSpPr>
            <a:spLocks noGrp="1"/>
          </p:cNvSpPr>
          <p:nvPr>
            <p:ph type="title"/>
          </p:nvPr>
        </p:nvSpPr>
        <p:spPr>
          <a:xfrm>
            <a:off x="1981200" y="151448"/>
            <a:ext cx="8229600" cy="1143001"/>
          </a:xfrm>
        </p:spPr>
        <p:txBody>
          <a:bodyPr>
            <a:normAutofit fontScale="90000"/>
          </a:bodyPr>
          <a:lstStyle/>
          <a:p>
            <a:pPr algn="ctr" eaLnBrk="1" hangingPunct="1">
              <a:defRPr/>
            </a:pPr>
            <a:r>
              <a:rPr lang="ru-RU" altLang="en-US" sz="9600" noProof="1">
                <a:solidFill>
                  <a:schemeClr val="bg2"/>
                </a:solidFill>
                <a:effectLst>
                  <a:innerShdw blurRad="63500" dist="50800" dir="13500000">
                    <a:srgbClr val="000000">
                      <a:alpha val="50000"/>
                    </a:srgbClr>
                  </a:innerShdw>
                </a:effectLst>
              </a:rPr>
              <a:t>Франция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1380606" y="1000125"/>
            <a:ext cx="10354193" cy="1390651"/>
          </a:xfrm>
        </p:spPr>
        <p:txBody>
          <a:bodyPr>
            <a:normAutofit/>
          </a:bodyPr>
          <a:lstStyle/>
          <a:p>
            <a:pPr algn="r">
              <a:lnSpc>
                <a:spcPct val="70000"/>
              </a:lnSpc>
            </a:pPr>
            <a:r>
              <a:rPr lang="ru-RU" sz="2800" b="1" dirty="0">
                <a:latin typeface="Times New Roman" panose="02020603050405020304" pitchFamily="18" charset="0"/>
                <a:cs typeface="Times New Roman" panose="02020603050405020304" pitchFamily="18" charset="0"/>
              </a:rPr>
              <a:t>Понятие национальной экономики  и </a:t>
            </a:r>
            <a:br>
              <a:rPr lang="en-US"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классификация экономической системы </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pic>
        <p:nvPicPr>
          <p:cNvPr id="4" name="Изображение 3"/>
          <p:cNvPicPr>
            <a:picLocks noChangeAspect="1"/>
          </p:cNvPicPr>
          <p:nvPr/>
        </p:nvPicPr>
        <p:blipFill>
          <a:blip r:embed="rId2"/>
          <a:stretch>
            <a:fillRect/>
          </a:stretch>
        </p:blipFill>
        <p:spPr>
          <a:xfrm>
            <a:off x="3661054" y="2638425"/>
            <a:ext cx="6235420" cy="3638550"/>
          </a:xfrm>
          <a:prstGeom prst="rect">
            <a:avLst/>
          </a:prstGeom>
          <a:ln>
            <a:noFill/>
          </a:ln>
          <a:effectLst>
            <a:softEdge rad="112500"/>
          </a:effectLst>
        </p:spPr>
      </p:pic>
    </p:spTree>
    <p:extLst>
      <p:ext uri="{BB962C8B-B14F-4D97-AF65-F5344CB8AC3E}">
        <p14:creationId xmlns:p14="http://schemas.microsoft.com/office/powerpoint/2010/main" val="2075586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2" descr="i (5)">
            <a:extLst>
              <a:ext uri="{FF2B5EF4-FFF2-40B4-BE49-F238E27FC236}">
                <a16:creationId xmlns:a16="http://schemas.microsoft.com/office/drawing/2014/main" id="{F2A5FDCB-0E8B-42DE-81AF-277E63AB89F8}"/>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7650" y="4763"/>
            <a:ext cx="9144000" cy="6850062"/>
          </a:xfrm>
        </p:spPr>
      </p:pic>
      <p:sp>
        <p:nvSpPr>
          <p:cNvPr id="23555" name="Pentagon 21" descr="&#10;олллл&#10;&#10;">
            <a:extLst>
              <a:ext uri="{FF2B5EF4-FFF2-40B4-BE49-F238E27FC236}">
                <a16:creationId xmlns:a16="http://schemas.microsoft.com/office/drawing/2014/main" id="{5AFE2422-A6D8-4B45-A669-B75EEEFC9D6C}"/>
              </a:ext>
            </a:extLst>
          </p:cNvPr>
          <p:cNvSpPr>
            <a:spLocks noChangeArrowheads="1"/>
          </p:cNvSpPr>
          <p:nvPr/>
        </p:nvSpPr>
        <p:spPr bwMode="auto">
          <a:xfrm>
            <a:off x="1727201" y="4349750"/>
            <a:ext cx="4168775" cy="596900"/>
          </a:xfrm>
          <a:prstGeom prst="homePlate">
            <a:avLst>
              <a:gd name="adj" fmla="val 4976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3556" name="Pentagon 10" descr="&#10;олллл&#10;&#10;">
            <a:extLst>
              <a:ext uri="{FF2B5EF4-FFF2-40B4-BE49-F238E27FC236}">
                <a16:creationId xmlns:a16="http://schemas.microsoft.com/office/drawing/2014/main" id="{A766725C-E95F-4C95-B7BE-4A2EFCFE312A}"/>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3557" name="Chevron 11">
            <a:extLst>
              <a:ext uri="{FF2B5EF4-FFF2-40B4-BE49-F238E27FC236}">
                <a16:creationId xmlns:a16="http://schemas.microsoft.com/office/drawing/2014/main" id="{C63E7C19-522D-4CA4-9A74-9EF888406C43}"/>
              </a:ext>
            </a:extLst>
          </p:cNvPr>
          <p:cNvSpPr>
            <a:spLocks noChangeArrowheads="1"/>
          </p:cNvSpPr>
          <p:nvPr/>
        </p:nvSpPr>
        <p:spPr bwMode="auto">
          <a:xfrm>
            <a:off x="5705475" y="1539875"/>
            <a:ext cx="4230688" cy="736600"/>
          </a:xfrm>
          <a:prstGeom prst="chevron">
            <a:avLst>
              <a:gd name="adj" fmla="val 4985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38E6450F-2B01-4AAF-94C3-99C3EF95A5BF}"/>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A45D742A-15A8-4C72-96A5-11F9F5AC2579}"/>
              </a:ext>
            </a:extLst>
          </p:cNvPr>
          <p:cNvSpPr txBox="1">
            <a:spLocks noChangeArrowheads="1"/>
          </p:cNvSpPr>
          <p:nvPr/>
        </p:nvSpPr>
        <p:spPr bwMode="auto">
          <a:xfrm>
            <a:off x="5992813" y="1679575"/>
            <a:ext cx="365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a:t>
            </a:r>
            <a:r>
              <a:rPr lang="en-US" altLang="ru-RU" sz="2400">
                <a:solidFill>
                  <a:srgbClr val="FF0000"/>
                </a:solidFill>
                <a:cs typeface="Arial" panose="020B0604020202020204" pitchFamily="34" charset="0"/>
              </a:rPr>
              <a:t>$ </a:t>
            </a:r>
            <a:r>
              <a:rPr lang="ru-RU" altLang="en-US" sz="2400">
                <a:solidFill>
                  <a:srgbClr val="FF0000"/>
                </a:solidFill>
                <a:cs typeface="Arial" panose="020B0604020202020204" pitchFamily="34" charset="0"/>
              </a:rPr>
              <a:t>389 млрд (28 в мире)</a:t>
            </a:r>
          </a:p>
        </p:txBody>
      </p:sp>
      <p:sp>
        <p:nvSpPr>
          <p:cNvPr id="23560" name="Pentagon 17" descr="&#10;олллл&#10;&#10;">
            <a:extLst>
              <a:ext uri="{FF2B5EF4-FFF2-40B4-BE49-F238E27FC236}">
                <a16:creationId xmlns:a16="http://schemas.microsoft.com/office/drawing/2014/main" id="{AC472B1E-265E-42EC-8DDD-6841AB8A0C55}"/>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3561" name="Chevron 18">
            <a:extLst>
              <a:ext uri="{FF2B5EF4-FFF2-40B4-BE49-F238E27FC236}">
                <a16:creationId xmlns:a16="http://schemas.microsoft.com/office/drawing/2014/main" id="{3548132F-F646-42DA-B140-54174C944B9F}"/>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C08A202C-34A8-4E22-925A-C874F82F6A37}"/>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264730FF-2C6A-4447-B32D-89D7664BD758}"/>
              </a:ext>
            </a:extLst>
          </p:cNvPr>
          <p:cNvSpPr txBox="1"/>
          <p:nvPr/>
        </p:nvSpPr>
        <p:spPr>
          <a:xfrm>
            <a:off x="6199189" y="2468564"/>
            <a:ext cx="3368675" cy="1006475"/>
          </a:xfrm>
          <a:prstGeom prst="rect">
            <a:avLst/>
          </a:prstGeom>
          <a:noFill/>
          <a:ln w="9525">
            <a:noFill/>
          </a:ln>
        </p:spPr>
        <p:txBody>
          <a:bodyPr>
            <a:spAutoFit/>
          </a:bodyPr>
          <a:lstStyle/>
          <a:p>
            <a:pPr eaLnBrk="1" hangingPunct="1">
              <a:defRPr/>
            </a:pPr>
            <a:r>
              <a:rPr lang="ru-RU" altLang="en-US" sz="2000" noProof="1">
                <a:solidFill>
                  <a:srgbClr val="FF0000"/>
                </a:solidFill>
                <a:ea typeface="Arial" panose="020B0604020202020204" pitchFamily="34" charset="0"/>
                <a:cs typeface="+mn-ea"/>
                <a:sym typeface="+mn-ea"/>
              </a:rPr>
              <a:t>сельское хозяйство: 2.9%; промышленность: 21.1%; сфера услуг: 76% </a:t>
            </a:r>
            <a:endParaRPr lang="ru-RU" altLang="en-US" sz="2000" noProof="1">
              <a:solidFill>
                <a:srgbClr val="FF0000"/>
              </a:solidFill>
              <a:sym typeface="+mn-ea"/>
            </a:endParaRPr>
          </a:p>
        </p:txBody>
      </p:sp>
      <p:sp>
        <p:nvSpPr>
          <p:cNvPr id="23564" name="Pentagon 21" descr="&#10;олллл&#10;&#10;">
            <a:extLst>
              <a:ext uri="{FF2B5EF4-FFF2-40B4-BE49-F238E27FC236}">
                <a16:creationId xmlns:a16="http://schemas.microsoft.com/office/drawing/2014/main" id="{E4099F06-D49B-4F60-8633-E03D47CE99E7}"/>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3565" name="Chevron 22">
            <a:extLst>
              <a:ext uri="{FF2B5EF4-FFF2-40B4-BE49-F238E27FC236}">
                <a16:creationId xmlns:a16="http://schemas.microsoft.com/office/drawing/2014/main" id="{4C087B84-06C6-45E5-A05C-B0AB94E82EF1}"/>
              </a:ext>
            </a:extLst>
          </p:cNvPr>
          <p:cNvSpPr>
            <a:spLocks noChangeArrowheads="1"/>
          </p:cNvSpPr>
          <p:nvPr/>
        </p:nvSpPr>
        <p:spPr bwMode="auto">
          <a:xfrm>
            <a:off x="5672139" y="3619501"/>
            <a:ext cx="4264025" cy="639763"/>
          </a:xfrm>
          <a:prstGeom prst="chevron">
            <a:avLst>
              <a:gd name="adj" fmla="val 4989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DC3EF52B-55EF-4829-8E69-688E7FD6137B}"/>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13C5E5B1-F71E-4DFF-BAE2-278848750454}"/>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0,944 ; 1-я в мире</a:t>
            </a:r>
          </a:p>
        </p:txBody>
      </p:sp>
      <p:sp>
        <p:nvSpPr>
          <p:cNvPr id="7" name="Text Box 24">
            <a:extLst>
              <a:ext uri="{FF2B5EF4-FFF2-40B4-BE49-F238E27FC236}">
                <a16:creationId xmlns:a16="http://schemas.microsoft.com/office/drawing/2014/main" id="{7FB4C682-59DA-4DDB-B612-87095B2446E8}"/>
              </a:ext>
            </a:extLst>
          </p:cNvPr>
          <p:cNvSpPr txBox="1">
            <a:spLocks noChangeArrowheads="1"/>
          </p:cNvSpPr>
          <p:nvPr/>
        </p:nvSpPr>
        <p:spPr bwMode="auto">
          <a:xfrm>
            <a:off x="1811339" y="4398963"/>
            <a:ext cx="378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3569" name="Chevron 22">
            <a:extLst>
              <a:ext uri="{FF2B5EF4-FFF2-40B4-BE49-F238E27FC236}">
                <a16:creationId xmlns:a16="http://schemas.microsoft.com/office/drawing/2014/main" id="{76AA52D0-AC0D-4560-9079-B0D05E1E9F70}"/>
              </a:ext>
            </a:extLst>
          </p:cNvPr>
          <p:cNvSpPr>
            <a:spLocks noChangeArrowheads="1"/>
          </p:cNvSpPr>
          <p:nvPr/>
        </p:nvSpPr>
        <p:spPr bwMode="auto">
          <a:xfrm>
            <a:off x="5659439" y="4351339"/>
            <a:ext cx="4276725" cy="612775"/>
          </a:xfrm>
          <a:prstGeom prst="chevron">
            <a:avLst>
              <a:gd name="adj" fmla="val 4992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F5D7390D-EB6B-418A-9F93-05D30E7EEDB1}"/>
              </a:ext>
            </a:extLst>
          </p:cNvPr>
          <p:cNvSpPr txBox="1">
            <a:spLocks noChangeArrowheads="1"/>
          </p:cNvSpPr>
          <p:nvPr/>
        </p:nvSpPr>
        <p:spPr bwMode="auto">
          <a:xfrm>
            <a:off x="5707063" y="4306889"/>
            <a:ext cx="4584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Добыча нефти и газа, рыболовство,туризм.</a:t>
            </a:r>
          </a:p>
        </p:txBody>
      </p:sp>
      <p:sp>
        <p:nvSpPr>
          <p:cNvPr id="23571" name="Pentagon 21" descr="&#10;олллл&#10;&#10;">
            <a:extLst>
              <a:ext uri="{FF2B5EF4-FFF2-40B4-BE49-F238E27FC236}">
                <a16:creationId xmlns:a16="http://schemas.microsoft.com/office/drawing/2014/main" id="{9B3CB4A4-C20C-4A7E-AD9A-53EC02C8CCCF}"/>
              </a:ext>
            </a:extLst>
          </p:cNvPr>
          <p:cNvSpPr>
            <a:spLocks noChangeArrowheads="1"/>
          </p:cNvSpPr>
          <p:nvPr/>
        </p:nvSpPr>
        <p:spPr bwMode="auto">
          <a:xfrm>
            <a:off x="1727201" y="5105400"/>
            <a:ext cx="4168775" cy="1587500"/>
          </a:xfrm>
          <a:prstGeom prst="homePlate">
            <a:avLst>
              <a:gd name="adj" fmla="val 4982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3572" name="Chevron 22">
            <a:extLst>
              <a:ext uri="{FF2B5EF4-FFF2-40B4-BE49-F238E27FC236}">
                <a16:creationId xmlns:a16="http://schemas.microsoft.com/office/drawing/2014/main" id="{40D1AD37-E5EF-4C27-80FA-D57CE28B1EE7}"/>
              </a:ext>
            </a:extLst>
          </p:cNvPr>
          <p:cNvSpPr>
            <a:spLocks noChangeArrowheads="1"/>
          </p:cNvSpPr>
          <p:nvPr/>
        </p:nvSpPr>
        <p:spPr bwMode="auto">
          <a:xfrm>
            <a:off x="5426076" y="5105400"/>
            <a:ext cx="5235575" cy="1587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0E25561D-5AF2-4341-978A-5AA01D2004C9}"/>
              </a:ext>
            </a:extLst>
          </p:cNvPr>
          <p:cNvSpPr txBox="1">
            <a:spLocks noChangeArrowheads="1"/>
          </p:cNvSpPr>
          <p:nvPr/>
        </p:nvSpPr>
        <p:spPr bwMode="auto">
          <a:xfrm>
            <a:off x="1982789" y="5600700"/>
            <a:ext cx="3443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CFF0627C-4B79-4EF8-9CC0-AC42C8CEEF32}"/>
              </a:ext>
            </a:extLst>
          </p:cNvPr>
          <p:cNvSpPr txBox="1">
            <a:spLocks noChangeArrowheads="1"/>
          </p:cNvSpPr>
          <p:nvPr/>
        </p:nvSpPr>
        <p:spPr bwMode="auto">
          <a:xfrm>
            <a:off x="5861051" y="5105400"/>
            <a:ext cx="4276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Правительство контролирует ключевые сферы экономики, в частности, нефтяной сектор.</a:t>
            </a:r>
          </a:p>
          <a:p>
            <a:pPr algn="ctr" eaLnBrk="1" hangingPunct="1"/>
            <a:r>
              <a:rPr lang="ru-RU" altLang="en-US" sz="1700">
                <a:solidFill>
                  <a:srgbClr val="FF0000"/>
                </a:solidFill>
                <a:cs typeface="Arial" panose="020B0604020202020204" pitchFamily="34" charset="0"/>
              </a:rPr>
              <a:t>Очень высокий уровень жизни по сравнению с  европейскими странами, и развитая социальная система</a:t>
            </a:r>
          </a:p>
          <a:p>
            <a:pPr algn="ctr" eaLnBrk="1" hangingPunct="1"/>
            <a:endParaRPr lang="ru-RU" altLang="en-US" sz="1700">
              <a:solidFill>
                <a:srgbClr val="FF0000"/>
              </a:solidFill>
              <a:cs typeface="Arial" panose="020B0604020202020204" pitchFamily="34" charset="0"/>
            </a:endParaRPr>
          </a:p>
        </p:txBody>
      </p:sp>
      <p:sp>
        <p:nvSpPr>
          <p:cNvPr id="4" name="Title 3">
            <a:extLst>
              <a:ext uri="{FF2B5EF4-FFF2-40B4-BE49-F238E27FC236}">
                <a16:creationId xmlns:a16="http://schemas.microsoft.com/office/drawing/2014/main" id="{9C40F6EC-42A5-4980-A9F5-EBC7F110CD84}"/>
              </a:ext>
            </a:extLst>
          </p:cNvPr>
          <p:cNvSpPr>
            <a:spLocks noGrp="1"/>
          </p:cNvSpPr>
          <p:nvPr>
            <p:ph type="title"/>
          </p:nvPr>
        </p:nvSpPr>
        <p:spPr/>
        <p:txBody>
          <a:bodyPr/>
          <a:lstStyle/>
          <a:p>
            <a:pPr algn="ctr" eaLnBrk="1" hangingPunct="1">
              <a:defRPr/>
            </a:pPr>
            <a:r>
              <a:rPr lang="ru-RU" altLang="en-US" sz="8000" noProof="1">
                <a:ln w="10160">
                  <a:solidFill>
                    <a:schemeClr val="accent5"/>
                  </a:solidFill>
                  <a:prstDash val="solid"/>
                </a:ln>
                <a:solidFill>
                  <a:srgbClr val="FFFFFF"/>
                </a:solidFill>
                <a:effectLst>
                  <a:outerShdw blurRad="38100" dist="22860" dir="5400000" algn="tl" rotWithShape="0">
                    <a:srgbClr val="000000">
                      <a:alpha val="30000"/>
                    </a:srgbClr>
                  </a:outerShdw>
                </a:effectLst>
              </a:rPr>
              <a:t>Норвегия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8" descr="i (3)">
            <a:extLst>
              <a:ext uri="{FF2B5EF4-FFF2-40B4-BE49-F238E27FC236}">
                <a16:creationId xmlns:a16="http://schemas.microsoft.com/office/drawing/2014/main" id="{80BFBED2-820A-42FD-B682-F5D7AF7F0DB0}"/>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474788" y="0"/>
            <a:ext cx="9186863" cy="6858000"/>
          </a:xfrm>
        </p:spPr>
      </p:pic>
      <p:sp>
        <p:nvSpPr>
          <p:cNvPr id="24579" name="Pentagon 21" descr="&#10;олллл&#10;&#10;">
            <a:extLst>
              <a:ext uri="{FF2B5EF4-FFF2-40B4-BE49-F238E27FC236}">
                <a16:creationId xmlns:a16="http://schemas.microsoft.com/office/drawing/2014/main" id="{1EA73398-5007-4E09-B38A-6588B44C20E4}"/>
              </a:ext>
            </a:extLst>
          </p:cNvPr>
          <p:cNvSpPr>
            <a:spLocks noChangeArrowheads="1"/>
          </p:cNvSpPr>
          <p:nvPr/>
        </p:nvSpPr>
        <p:spPr bwMode="auto">
          <a:xfrm>
            <a:off x="1695451" y="4662488"/>
            <a:ext cx="4168775" cy="760412"/>
          </a:xfrm>
          <a:prstGeom prst="homePlate">
            <a:avLst>
              <a:gd name="adj" fmla="val 4982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4580" name="Pentagon 10" descr="&#10;олллл&#10;&#10;">
            <a:extLst>
              <a:ext uri="{FF2B5EF4-FFF2-40B4-BE49-F238E27FC236}">
                <a16:creationId xmlns:a16="http://schemas.microsoft.com/office/drawing/2014/main" id="{49E43ABF-CB96-402D-BF22-09768E3ED7B5}"/>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4581" name="Chevron 11">
            <a:extLst>
              <a:ext uri="{FF2B5EF4-FFF2-40B4-BE49-F238E27FC236}">
                <a16:creationId xmlns:a16="http://schemas.microsoft.com/office/drawing/2014/main" id="{D17632D9-EB90-48B3-971A-8E4F9A2E9FC0}"/>
              </a:ext>
            </a:extLst>
          </p:cNvPr>
          <p:cNvSpPr>
            <a:spLocks noChangeArrowheads="1"/>
          </p:cNvSpPr>
          <p:nvPr/>
        </p:nvSpPr>
        <p:spPr bwMode="auto">
          <a:xfrm>
            <a:off x="5705475" y="1579563"/>
            <a:ext cx="4230688" cy="696912"/>
          </a:xfrm>
          <a:prstGeom prst="chevron">
            <a:avLst>
              <a:gd name="adj" fmla="val 4988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849F4B24-6984-45CF-904E-B93EF695DAA3}"/>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D25F6A9D-B3E4-45EC-AFAB-89997E9E2AFF}"/>
              </a:ext>
            </a:extLst>
          </p:cNvPr>
          <p:cNvSpPr txBox="1">
            <a:spLocks noChangeArrowheads="1"/>
          </p:cNvSpPr>
          <p:nvPr/>
        </p:nvSpPr>
        <p:spPr bwMode="auto">
          <a:xfrm>
            <a:off x="6302376" y="1679575"/>
            <a:ext cx="365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 $ 5, 96 трлн (3 в мире)</a:t>
            </a:r>
          </a:p>
        </p:txBody>
      </p:sp>
      <p:sp>
        <p:nvSpPr>
          <p:cNvPr id="24584" name="Pentagon 17" descr="&#10;олллл&#10;&#10;">
            <a:extLst>
              <a:ext uri="{FF2B5EF4-FFF2-40B4-BE49-F238E27FC236}">
                <a16:creationId xmlns:a16="http://schemas.microsoft.com/office/drawing/2014/main" id="{55B89487-555C-4CE1-9BB7-16CC59A5C9F1}"/>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4585" name="Chevron 18">
            <a:extLst>
              <a:ext uri="{FF2B5EF4-FFF2-40B4-BE49-F238E27FC236}">
                <a16:creationId xmlns:a16="http://schemas.microsoft.com/office/drawing/2014/main" id="{6A8A1591-FF74-4182-BA53-35608A79C046}"/>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B23623E3-3FDB-443B-9245-CF44E3AA97F0}"/>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297FF09F-BBD2-4EED-B715-7919671A74C8}"/>
              </a:ext>
            </a:extLst>
          </p:cNvPr>
          <p:cNvSpPr txBox="1">
            <a:spLocks noChangeArrowheads="1"/>
          </p:cNvSpPr>
          <p:nvPr/>
        </p:nvSpPr>
        <p:spPr bwMode="auto">
          <a:xfrm>
            <a:off x="6323014" y="2468564"/>
            <a:ext cx="3367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a:solidFill>
                  <a:srgbClr val="FF0000"/>
                </a:solidFill>
                <a:sym typeface="SimSun" panose="02010600030101010101" pitchFamily="2" charset="-122"/>
              </a:rPr>
              <a:t>сельское хозяйство: 1,2 %,</a:t>
            </a:r>
          </a:p>
          <a:p>
            <a:pPr eaLnBrk="1" hangingPunct="1"/>
            <a:r>
              <a:rPr lang="ru-RU" altLang="en-US" sz="2000">
                <a:solidFill>
                  <a:srgbClr val="FF0000"/>
                </a:solidFill>
                <a:sym typeface="SimSun" panose="02010600030101010101" pitchFamily="2" charset="-122"/>
              </a:rPr>
              <a:t>промышленность: 27,5 %</a:t>
            </a:r>
          </a:p>
          <a:p>
            <a:pPr eaLnBrk="1" hangingPunct="1"/>
            <a:r>
              <a:rPr lang="ru-RU" altLang="en-US" sz="2000">
                <a:solidFill>
                  <a:srgbClr val="FF0000"/>
                </a:solidFill>
                <a:sym typeface="SimSun" panose="02010600030101010101" pitchFamily="2" charset="-122"/>
              </a:rPr>
              <a:t>сфера услуг: 71,4 % </a:t>
            </a:r>
            <a:endParaRPr lang="ru-RU" altLang="en-US" sz="2400">
              <a:solidFill>
                <a:srgbClr val="FF0000"/>
              </a:solidFill>
              <a:cs typeface="Arial" panose="020B0604020202020204" pitchFamily="34" charset="0"/>
            </a:endParaRPr>
          </a:p>
        </p:txBody>
      </p:sp>
      <p:sp>
        <p:nvSpPr>
          <p:cNvPr id="24588" name="Pentagon 21" descr="&#10;олллл&#10;&#10;">
            <a:extLst>
              <a:ext uri="{FF2B5EF4-FFF2-40B4-BE49-F238E27FC236}">
                <a16:creationId xmlns:a16="http://schemas.microsoft.com/office/drawing/2014/main" id="{22E5439E-7F85-4CEE-8E82-B0AAE0F66AA1}"/>
              </a:ext>
            </a:extLst>
          </p:cNvPr>
          <p:cNvSpPr>
            <a:spLocks noChangeArrowheads="1"/>
          </p:cNvSpPr>
          <p:nvPr/>
        </p:nvSpPr>
        <p:spPr bwMode="auto">
          <a:xfrm>
            <a:off x="1695451" y="3602038"/>
            <a:ext cx="4168775" cy="952500"/>
          </a:xfrm>
          <a:prstGeom prst="homePlate">
            <a:avLst>
              <a:gd name="adj" fmla="val 4984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4589" name="Chevron 22">
            <a:extLst>
              <a:ext uri="{FF2B5EF4-FFF2-40B4-BE49-F238E27FC236}">
                <a16:creationId xmlns:a16="http://schemas.microsoft.com/office/drawing/2014/main" id="{B6559AB7-741C-4B6D-9661-AC79F2480345}"/>
              </a:ext>
            </a:extLst>
          </p:cNvPr>
          <p:cNvSpPr>
            <a:spLocks noChangeArrowheads="1"/>
          </p:cNvSpPr>
          <p:nvPr/>
        </p:nvSpPr>
        <p:spPr bwMode="auto">
          <a:xfrm>
            <a:off x="5672139" y="3619501"/>
            <a:ext cx="4230687" cy="936625"/>
          </a:xfrm>
          <a:prstGeom prst="chevron">
            <a:avLst>
              <a:gd name="adj" fmla="val 4987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D3B05CE0-81B3-43A9-83BC-162F86F060EB}"/>
              </a:ext>
            </a:extLst>
          </p:cNvPr>
          <p:cNvSpPr txBox="1">
            <a:spLocks noChangeArrowheads="1"/>
          </p:cNvSpPr>
          <p:nvPr/>
        </p:nvSpPr>
        <p:spPr bwMode="auto">
          <a:xfrm>
            <a:off x="1981200" y="3732214"/>
            <a:ext cx="3443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308248DD-65AC-45DD-B9BE-DC64895EBF23}"/>
              </a:ext>
            </a:extLst>
          </p:cNvPr>
          <p:cNvSpPr txBox="1">
            <a:spLocks noChangeArrowheads="1"/>
          </p:cNvSpPr>
          <p:nvPr/>
        </p:nvSpPr>
        <p:spPr bwMode="auto">
          <a:xfrm>
            <a:off x="6254751" y="385921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0.891; 20-я в мире</a:t>
            </a:r>
          </a:p>
        </p:txBody>
      </p:sp>
      <p:sp>
        <p:nvSpPr>
          <p:cNvPr id="7" name="Text Box 24">
            <a:extLst>
              <a:ext uri="{FF2B5EF4-FFF2-40B4-BE49-F238E27FC236}">
                <a16:creationId xmlns:a16="http://schemas.microsoft.com/office/drawing/2014/main" id="{257BBAEF-75D7-4418-AFCB-A23D56D7FC60}"/>
              </a:ext>
            </a:extLst>
          </p:cNvPr>
          <p:cNvSpPr txBox="1">
            <a:spLocks noChangeArrowheads="1"/>
          </p:cNvSpPr>
          <p:nvPr/>
        </p:nvSpPr>
        <p:spPr bwMode="auto">
          <a:xfrm>
            <a:off x="1885950" y="4781550"/>
            <a:ext cx="378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4593" name="Chevron 22">
            <a:extLst>
              <a:ext uri="{FF2B5EF4-FFF2-40B4-BE49-F238E27FC236}">
                <a16:creationId xmlns:a16="http://schemas.microsoft.com/office/drawing/2014/main" id="{81511AA3-13CF-459A-A97C-1914941EE251}"/>
              </a:ext>
            </a:extLst>
          </p:cNvPr>
          <p:cNvSpPr>
            <a:spLocks noChangeArrowheads="1"/>
          </p:cNvSpPr>
          <p:nvPr/>
        </p:nvSpPr>
        <p:spPr bwMode="auto">
          <a:xfrm>
            <a:off x="5707064" y="4662488"/>
            <a:ext cx="4503737" cy="760412"/>
          </a:xfrm>
          <a:prstGeom prst="chevron">
            <a:avLst>
              <a:gd name="adj" fmla="val 4982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F32D2BB7-5F6D-4A5B-B380-075CB427AE34}"/>
              </a:ext>
            </a:extLst>
          </p:cNvPr>
          <p:cNvSpPr txBox="1">
            <a:spLocks noChangeArrowheads="1"/>
          </p:cNvSpPr>
          <p:nvPr/>
        </p:nvSpPr>
        <p:spPr bwMode="auto">
          <a:xfrm>
            <a:off x="5864225" y="4721225"/>
            <a:ext cx="4300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автомобилестроение, судостроение, электроника, странкостроение</a:t>
            </a:r>
          </a:p>
        </p:txBody>
      </p:sp>
      <p:sp>
        <p:nvSpPr>
          <p:cNvPr id="24595" name="Pentagon 21" descr="&#10;олллл&#10;&#10;">
            <a:extLst>
              <a:ext uri="{FF2B5EF4-FFF2-40B4-BE49-F238E27FC236}">
                <a16:creationId xmlns:a16="http://schemas.microsoft.com/office/drawing/2014/main" id="{93FFF7D9-8390-4B16-8E0D-481C4CCF75EA}"/>
              </a:ext>
            </a:extLst>
          </p:cNvPr>
          <p:cNvSpPr>
            <a:spLocks noChangeArrowheads="1"/>
          </p:cNvSpPr>
          <p:nvPr/>
        </p:nvSpPr>
        <p:spPr bwMode="auto">
          <a:xfrm>
            <a:off x="1757364" y="5508626"/>
            <a:ext cx="4168775" cy="1349375"/>
          </a:xfrm>
          <a:prstGeom prst="homePlate">
            <a:avLst>
              <a:gd name="adj" fmla="val 4984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4596" name="Chevron 22">
            <a:extLst>
              <a:ext uri="{FF2B5EF4-FFF2-40B4-BE49-F238E27FC236}">
                <a16:creationId xmlns:a16="http://schemas.microsoft.com/office/drawing/2014/main" id="{DDD64D35-2031-449C-9400-CCF841F30292}"/>
              </a:ext>
            </a:extLst>
          </p:cNvPr>
          <p:cNvSpPr>
            <a:spLocks noChangeArrowheads="1"/>
          </p:cNvSpPr>
          <p:nvPr/>
        </p:nvSpPr>
        <p:spPr bwMode="auto">
          <a:xfrm>
            <a:off x="5357814" y="5508626"/>
            <a:ext cx="5356225" cy="1349375"/>
          </a:xfrm>
          <a:prstGeom prst="chevron">
            <a:avLst>
              <a:gd name="adj" fmla="val 49893"/>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0AAE1756-F7AB-4034-B6F8-0E5416F445C0}"/>
              </a:ext>
            </a:extLst>
          </p:cNvPr>
          <p:cNvSpPr txBox="1">
            <a:spLocks noChangeArrowheads="1"/>
          </p:cNvSpPr>
          <p:nvPr/>
        </p:nvSpPr>
        <p:spPr bwMode="auto">
          <a:xfrm>
            <a:off x="1978025" y="5954713"/>
            <a:ext cx="344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9835D17F-1AC0-4538-B989-2BDB20BE1BC7}"/>
              </a:ext>
            </a:extLst>
          </p:cNvPr>
          <p:cNvSpPr txBox="1">
            <a:spLocks noChangeArrowheads="1"/>
          </p:cNvSpPr>
          <p:nvPr/>
        </p:nvSpPr>
        <p:spPr bwMode="auto">
          <a:xfrm>
            <a:off x="5864226" y="5588000"/>
            <a:ext cx="47974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98 % японских компаний относится к сфере малого и среднего бизнеса. Велика их роль в автомобильной, электронной и электротехнической отраслях.</a:t>
            </a:r>
          </a:p>
        </p:txBody>
      </p:sp>
      <p:sp>
        <p:nvSpPr>
          <p:cNvPr id="4" name="Title 3">
            <a:extLst>
              <a:ext uri="{FF2B5EF4-FFF2-40B4-BE49-F238E27FC236}">
                <a16:creationId xmlns:a16="http://schemas.microsoft.com/office/drawing/2014/main" id="{90A82569-95C2-421A-B4B0-44F7BA94D49D}"/>
              </a:ext>
            </a:extLst>
          </p:cNvPr>
          <p:cNvSpPr>
            <a:spLocks noGrp="1"/>
          </p:cNvSpPr>
          <p:nvPr>
            <p:ph type="title"/>
          </p:nvPr>
        </p:nvSpPr>
        <p:spPr>
          <a:xfrm>
            <a:off x="1981200" y="151448"/>
            <a:ext cx="8229600" cy="1143001"/>
          </a:xfrm>
        </p:spPr>
        <p:txBody>
          <a:bodyPr>
            <a:normAutofit fontScale="90000"/>
            <a:scene3d>
              <a:camera prst="orthographicFront"/>
              <a:lightRig rig="threePt" dir="t"/>
            </a:scene3d>
          </a:bodyPr>
          <a:lstStyle/>
          <a:p>
            <a:pPr algn="ctr" eaLnBrk="1" hangingPunct="1">
              <a:defRPr/>
            </a:pPr>
            <a:r>
              <a:rPr lang="ru-RU" altLang="en-US" sz="9600" noProof="1">
                <a:ln w="9525">
                  <a:solidFill>
                    <a:schemeClr val="bg1"/>
                  </a:solidFill>
                  <a:prstDash val="solid"/>
                </a:ln>
                <a:effectLst>
                  <a:outerShdw blurRad="12700" dist="38100" dir="2700000" algn="tl" rotWithShape="0">
                    <a:schemeClr val="bg1">
                      <a:lumMod val="50000"/>
                    </a:schemeClr>
                  </a:outerShdw>
                </a:effectLst>
              </a:rPr>
              <a:t>Япония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Content Placeholder 5" descr="158532.640xp">
            <a:extLst>
              <a:ext uri="{FF2B5EF4-FFF2-40B4-BE49-F238E27FC236}">
                <a16:creationId xmlns:a16="http://schemas.microsoft.com/office/drawing/2014/main" id="{6ABA8C4B-3134-4322-BB4E-1D4CE061C77D}"/>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2726" y="7938"/>
            <a:ext cx="9178925" cy="6889750"/>
          </a:xfrm>
        </p:spPr>
      </p:pic>
      <p:sp>
        <p:nvSpPr>
          <p:cNvPr id="25603" name="Pentagon 21" descr="&#10;олллл&#10;&#10;">
            <a:extLst>
              <a:ext uri="{FF2B5EF4-FFF2-40B4-BE49-F238E27FC236}">
                <a16:creationId xmlns:a16="http://schemas.microsoft.com/office/drawing/2014/main" id="{F05199F4-3948-48D6-96EC-C900B02BF1A8}"/>
              </a:ext>
            </a:extLst>
          </p:cNvPr>
          <p:cNvSpPr>
            <a:spLocks noChangeArrowheads="1"/>
          </p:cNvSpPr>
          <p:nvPr/>
        </p:nvSpPr>
        <p:spPr bwMode="auto">
          <a:xfrm>
            <a:off x="1727201" y="4349750"/>
            <a:ext cx="4168775" cy="596900"/>
          </a:xfrm>
          <a:prstGeom prst="homePlate">
            <a:avLst>
              <a:gd name="adj" fmla="val 4976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5604" name="Pentagon 10" descr="&#10;олллл&#10;&#10;">
            <a:extLst>
              <a:ext uri="{FF2B5EF4-FFF2-40B4-BE49-F238E27FC236}">
                <a16:creationId xmlns:a16="http://schemas.microsoft.com/office/drawing/2014/main" id="{4EA1F550-4A12-42F7-AA0A-13E382AB6342}"/>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5605" name="Chevron 11">
            <a:extLst>
              <a:ext uri="{FF2B5EF4-FFF2-40B4-BE49-F238E27FC236}">
                <a16:creationId xmlns:a16="http://schemas.microsoft.com/office/drawing/2014/main" id="{7A0B6725-043D-4C29-85C5-ADD51000EF8A}"/>
              </a:ext>
            </a:extLst>
          </p:cNvPr>
          <p:cNvSpPr>
            <a:spLocks noChangeArrowheads="1"/>
          </p:cNvSpPr>
          <p:nvPr/>
        </p:nvSpPr>
        <p:spPr bwMode="auto">
          <a:xfrm>
            <a:off x="5705475" y="1539875"/>
            <a:ext cx="4230688" cy="736600"/>
          </a:xfrm>
          <a:prstGeom prst="chevron">
            <a:avLst>
              <a:gd name="adj" fmla="val 4985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736EEDB6-E942-4250-B204-6248EC6C8694}"/>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80A6D08B-DDE4-44EC-B3A7-2DF5C27DF600}"/>
              </a:ext>
            </a:extLst>
          </p:cNvPr>
          <p:cNvSpPr txBox="1">
            <a:spLocks noChangeArrowheads="1"/>
          </p:cNvSpPr>
          <p:nvPr/>
        </p:nvSpPr>
        <p:spPr bwMode="auto">
          <a:xfrm>
            <a:off x="5895976" y="1679575"/>
            <a:ext cx="387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$318,9 млрд (38 в мире)</a:t>
            </a:r>
          </a:p>
        </p:txBody>
      </p:sp>
      <p:sp>
        <p:nvSpPr>
          <p:cNvPr id="25608" name="Pentagon 17" descr="&#10;олллл&#10;&#10;">
            <a:extLst>
              <a:ext uri="{FF2B5EF4-FFF2-40B4-BE49-F238E27FC236}">
                <a16:creationId xmlns:a16="http://schemas.microsoft.com/office/drawing/2014/main" id="{8FFF5A57-A6FA-46DF-A163-E59EF427B1F3}"/>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5609" name="Chevron 18">
            <a:extLst>
              <a:ext uri="{FF2B5EF4-FFF2-40B4-BE49-F238E27FC236}">
                <a16:creationId xmlns:a16="http://schemas.microsoft.com/office/drawing/2014/main" id="{1ED4E648-00C6-44ED-977C-A61A41B06EA5}"/>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1C24D229-A074-4068-9E48-12B8F7A9BB9D}"/>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F6CF7952-21AB-4692-B333-CFB22147B13C}"/>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0%</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26,6%</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73,4% </a:t>
            </a:r>
            <a:endParaRPr lang="ru-RU" altLang="en-US" sz="2000" noProof="1">
              <a:solidFill>
                <a:srgbClr val="FF0000"/>
              </a:solidFill>
              <a:sym typeface="+mn-ea"/>
            </a:endParaRPr>
          </a:p>
        </p:txBody>
      </p:sp>
      <p:sp>
        <p:nvSpPr>
          <p:cNvPr id="25612" name="Pentagon 21" descr="&#10;олллл&#10;&#10;">
            <a:extLst>
              <a:ext uri="{FF2B5EF4-FFF2-40B4-BE49-F238E27FC236}">
                <a16:creationId xmlns:a16="http://schemas.microsoft.com/office/drawing/2014/main" id="{45ADD6FB-A7CE-4A0E-9A74-E8F108EBF1BE}"/>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5613" name="Chevron 22">
            <a:extLst>
              <a:ext uri="{FF2B5EF4-FFF2-40B4-BE49-F238E27FC236}">
                <a16:creationId xmlns:a16="http://schemas.microsoft.com/office/drawing/2014/main" id="{3DAD0A9A-7D1C-428D-8CE1-35C60FCC9FDE}"/>
              </a:ext>
            </a:extLst>
          </p:cNvPr>
          <p:cNvSpPr>
            <a:spLocks noChangeArrowheads="1"/>
          </p:cNvSpPr>
          <p:nvPr/>
        </p:nvSpPr>
        <p:spPr bwMode="auto">
          <a:xfrm>
            <a:off x="5672139" y="3619501"/>
            <a:ext cx="4264025" cy="639763"/>
          </a:xfrm>
          <a:prstGeom prst="chevron">
            <a:avLst>
              <a:gd name="adj" fmla="val 4989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76D349DA-D2E6-4E4E-A90E-BD59E2172886}"/>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C7417C4F-2D9E-49AC-90C1-B8B9DDA06EAC}"/>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0,912 ; 11-я в мире</a:t>
            </a:r>
          </a:p>
        </p:txBody>
      </p:sp>
      <p:sp>
        <p:nvSpPr>
          <p:cNvPr id="7" name="Text Box 24">
            <a:extLst>
              <a:ext uri="{FF2B5EF4-FFF2-40B4-BE49-F238E27FC236}">
                <a16:creationId xmlns:a16="http://schemas.microsoft.com/office/drawing/2014/main" id="{B62EA8B0-1D56-4941-9D90-6A2C35145E7C}"/>
              </a:ext>
            </a:extLst>
          </p:cNvPr>
          <p:cNvSpPr txBox="1">
            <a:spLocks noChangeArrowheads="1"/>
          </p:cNvSpPr>
          <p:nvPr/>
        </p:nvSpPr>
        <p:spPr bwMode="auto">
          <a:xfrm>
            <a:off x="1811339" y="4398963"/>
            <a:ext cx="378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5617" name="Chevron 22">
            <a:extLst>
              <a:ext uri="{FF2B5EF4-FFF2-40B4-BE49-F238E27FC236}">
                <a16:creationId xmlns:a16="http://schemas.microsoft.com/office/drawing/2014/main" id="{196C4504-9CBB-4BF6-B0F7-F4FFDA0E410B}"/>
              </a:ext>
            </a:extLst>
          </p:cNvPr>
          <p:cNvSpPr>
            <a:spLocks noChangeArrowheads="1"/>
          </p:cNvSpPr>
          <p:nvPr/>
        </p:nvSpPr>
        <p:spPr bwMode="auto">
          <a:xfrm>
            <a:off x="5659438" y="4351339"/>
            <a:ext cx="4908550" cy="612775"/>
          </a:xfrm>
          <a:prstGeom prst="chevron">
            <a:avLst>
              <a:gd name="adj" fmla="val 49879"/>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D8A8AD5B-AF39-4F65-B044-17A8C8F5511F}"/>
              </a:ext>
            </a:extLst>
          </p:cNvPr>
          <p:cNvSpPr txBox="1">
            <a:spLocks noChangeArrowheads="1"/>
          </p:cNvSpPr>
          <p:nvPr/>
        </p:nvSpPr>
        <p:spPr bwMode="auto">
          <a:xfrm>
            <a:off x="5707063" y="4306889"/>
            <a:ext cx="478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Финансовые услуги, банкинг, нефте-переработка, электроника, судостроение </a:t>
            </a:r>
          </a:p>
        </p:txBody>
      </p:sp>
      <p:sp>
        <p:nvSpPr>
          <p:cNvPr id="25619" name="Pentagon 21" descr="&#10;олллл&#10;&#10;">
            <a:extLst>
              <a:ext uri="{FF2B5EF4-FFF2-40B4-BE49-F238E27FC236}">
                <a16:creationId xmlns:a16="http://schemas.microsoft.com/office/drawing/2014/main" id="{3F6E439A-BC97-4FBA-B8B0-3D4B78E35294}"/>
              </a:ext>
            </a:extLst>
          </p:cNvPr>
          <p:cNvSpPr>
            <a:spLocks noChangeArrowheads="1"/>
          </p:cNvSpPr>
          <p:nvPr/>
        </p:nvSpPr>
        <p:spPr bwMode="auto">
          <a:xfrm>
            <a:off x="1727201" y="5105400"/>
            <a:ext cx="4168775" cy="1587500"/>
          </a:xfrm>
          <a:prstGeom prst="homePlate">
            <a:avLst>
              <a:gd name="adj" fmla="val 4982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5620" name="Chevron 22">
            <a:extLst>
              <a:ext uri="{FF2B5EF4-FFF2-40B4-BE49-F238E27FC236}">
                <a16:creationId xmlns:a16="http://schemas.microsoft.com/office/drawing/2014/main" id="{74CA77EB-0EB8-447C-8119-4ECAD67C9D32}"/>
              </a:ext>
            </a:extLst>
          </p:cNvPr>
          <p:cNvSpPr>
            <a:spLocks noChangeArrowheads="1"/>
          </p:cNvSpPr>
          <p:nvPr/>
        </p:nvSpPr>
        <p:spPr bwMode="auto">
          <a:xfrm>
            <a:off x="5426076" y="5105400"/>
            <a:ext cx="5235575" cy="1587500"/>
          </a:xfrm>
          <a:prstGeom prst="chevron">
            <a:avLst>
              <a:gd name="adj" fmla="val 4988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0882ED13-AEED-4458-B251-8A4C87B497F1}"/>
              </a:ext>
            </a:extLst>
          </p:cNvPr>
          <p:cNvSpPr txBox="1">
            <a:spLocks noChangeArrowheads="1"/>
          </p:cNvSpPr>
          <p:nvPr/>
        </p:nvSpPr>
        <p:spPr bwMode="auto">
          <a:xfrm>
            <a:off x="1982789" y="5600700"/>
            <a:ext cx="3443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058A9D20-A133-4E9D-972A-DB38C1E85B05}"/>
              </a:ext>
            </a:extLst>
          </p:cNvPr>
          <p:cNvSpPr txBox="1">
            <a:spLocks noChangeArrowheads="1"/>
          </p:cNvSpPr>
          <p:nvPr/>
        </p:nvSpPr>
        <p:spPr bwMode="auto">
          <a:xfrm>
            <a:off x="5864225" y="5205414"/>
            <a:ext cx="4275138"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благоприятный инвестиционный климат, высококонкурентная среда, ведущие места в рейтингах экономической свободы, высокообразованное и дисциплинированное население</a:t>
            </a:r>
          </a:p>
        </p:txBody>
      </p:sp>
      <p:sp>
        <p:nvSpPr>
          <p:cNvPr id="4" name="Title 3">
            <a:extLst>
              <a:ext uri="{FF2B5EF4-FFF2-40B4-BE49-F238E27FC236}">
                <a16:creationId xmlns:a16="http://schemas.microsoft.com/office/drawing/2014/main" id="{930079E8-E122-4B1D-863E-B172C42600BF}"/>
              </a:ext>
            </a:extLst>
          </p:cNvPr>
          <p:cNvSpPr>
            <a:spLocks noGrp="1"/>
          </p:cNvSpPr>
          <p:nvPr>
            <p:ph type="title"/>
          </p:nvPr>
        </p:nvSpPr>
        <p:spPr>
          <a:xfrm>
            <a:off x="2950211" y="102870"/>
            <a:ext cx="7712075" cy="1143000"/>
          </a:xfrm>
          <a:effectLst>
            <a:innerShdw blurRad="63500" dist="50800" dir="13500000">
              <a:srgbClr val="0070C0">
                <a:alpha val="50000"/>
              </a:srgbClr>
            </a:innerShdw>
          </a:effectLst>
        </p:spPr>
        <p:txBody>
          <a:bodyPr>
            <a:normAutofit fontScale="90000"/>
          </a:bodyPr>
          <a:lstStyle/>
          <a:p>
            <a:pPr algn="ctr" eaLnBrk="1" hangingPunct="1">
              <a:defRPr/>
            </a:pPr>
            <a:r>
              <a:rPr lang="ru-RU" altLang="en-US" sz="9600" noProof="1">
                <a:ln w="13462">
                  <a:solidFill>
                    <a:schemeClr val="bg1"/>
                  </a:solidFill>
                  <a:prstDash val="solid"/>
                </a:ln>
                <a:solidFill>
                  <a:schemeClr val="tx1">
                    <a:lumMod val="85000"/>
                    <a:lumOff val="15000"/>
                  </a:schemeClr>
                </a:solidFill>
                <a:effectLst>
                  <a:outerShdw dist="38100" dir="2700000" algn="bl" rotWithShape="0">
                    <a:schemeClr val="accent5"/>
                  </a:outerShdw>
                </a:effectLst>
              </a:rPr>
              <a:t>Сингапур</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2" descr="i (6)">
            <a:extLst>
              <a:ext uri="{FF2B5EF4-FFF2-40B4-BE49-F238E27FC236}">
                <a16:creationId xmlns:a16="http://schemas.microsoft.com/office/drawing/2014/main" id="{10E9B8E2-BCFF-4C53-9861-E120EEE474B4}"/>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9076" y="-20638"/>
            <a:ext cx="9172575" cy="6899276"/>
          </a:xfrm>
        </p:spPr>
      </p:pic>
      <p:sp>
        <p:nvSpPr>
          <p:cNvPr id="26627" name="Pentagon 21" descr="&#10;олллл&#10;&#10;">
            <a:extLst>
              <a:ext uri="{FF2B5EF4-FFF2-40B4-BE49-F238E27FC236}">
                <a16:creationId xmlns:a16="http://schemas.microsoft.com/office/drawing/2014/main" id="{7B762337-3C7F-4DC5-A2AF-FA474AC49FF9}"/>
              </a:ext>
            </a:extLst>
          </p:cNvPr>
          <p:cNvSpPr>
            <a:spLocks noChangeArrowheads="1"/>
          </p:cNvSpPr>
          <p:nvPr/>
        </p:nvSpPr>
        <p:spPr bwMode="auto">
          <a:xfrm>
            <a:off x="1727201" y="4349750"/>
            <a:ext cx="4168775" cy="596900"/>
          </a:xfrm>
          <a:prstGeom prst="homePlate">
            <a:avLst>
              <a:gd name="adj" fmla="val 4976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6628" name="Pentagon 10" descr="&#10;олллл&#10;&#10;">
            <a:extLst>
              <a:ext uri="{FF2B5EF4-FFF2-40B4-BE49-F238E27FC236}">
                <a16:creationId xmlns:a16="http://schemas.microsoft.com/office/drawing/2014/main" id="{4CF60ED3-9F4F-45C5-AABA-DDC6B96341CC}"/>
              </a:ext>
            </a:extLst>
          </p:cNvPr>
          <p:cNvSpPr>
            <a:spLocks noChangeArrowheads="1"/>
          </p:cNvSpPr>
          <p:nvPr/>
        </p:nvSpPr>
        <p:spPr bwMode="auto">
          <a:xfrm>
            <a:off x="1757363" y="1539875"/>
            <a:ext cx="4106862" cy="736600"/>
          </a:xfrm>
          <a:prstGeom prst="homePlate">
            <a:avLst>
              <a:gd name="adj" fmla="val 4981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6629" name="Chevron 11">
            <a:extLst>
              <a:ext uri="{FF2B5EF4-FFF2-40B4-BE49-F238E27FC236}">
                <a16:creationId xmlns:a16="http://schemas.microsoft.com/office/drawing/2014/main" id="{488ECF67-A9A6-4FD3-90C0-E49B332A673B}"/>
              </a:ext>
            </a:extLst>
          </p:cNvPr>
          <p:cNvSpPr>
            <a:spLocks noChangeArrowheads="1"/>
          </p:cNvSpPr>
          <p:nvPr/>
        </p:nvSpPr>
        <p:spPr bwMode="auto">
          <a:xfrm>
            <a:off x="5705475" y="1539875"/>
            <a:ext cx="4230688" cy="736600"/>
          </a:xfrm>
          <a:prstGeom prst="chevron">
            <a:avLst>
              <a:gd name="adj" fmla="val 4985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D16978E9-B825-4B78-A149-545EF50B0C4D}"/>
              </a:ext>
            </a:extLst>
          </p:cNvPr>
          <p:cNvSpPr txBox="1">
            <a:spLocks noChangeArrowheads="1"/>
          </p:cNvSpPr>
          <p:nvPr/>
        </p:nvSpPr>
        <p:spPr bwMode="auto">
          <a:xfrm>
            <a:off x="1978025"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C5F4AB4B-88F5-4E15-B038-F16060C57CAD}"/>
              </a:ext>
            </a:extLst>
          </p:cNvPr>
          <p:cNvSpPr txBox="1">
            <a:spLocks noChangeArrowheads="1"/>
          </p:cNvSpPr>
          <p:nvPr/>
        </p:nvSpPr>
        <p:spPr bwMode="auto">
          <a:xfrm>
            <a:off x="5895976" y="1679575"/>
            <a:ext cx="387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$1,224 трлн (13 в мире)</a:t>
            </a:r>
          </a:p>
        </p:txBody>
      </p:sp>
      <p:sp>
        <p:nvSpPr>
          <p:cNvPr id="26632" name="Pentagon 17" descr="&#10;олллл&#10;&#10;">
            <a:extLst>
              <a:ext uri="{FF2B5EF4-FFF2-40B4-BE49-F238E27FC236}">
                <a16:creationId xmlns:a16="http://schemas.microsoft.com/office/drawing/2014/main" id="{03F16C09-8F14-491A-A74E-B3E2901B1320}"/>
              </a:ext>
            </a:extLst>
          </p:cNvPr>
          <p:cNvSpPr>
            <a:spLocks noChangeArrowheads="1"/>
          </p:cNvSpPr>
          <p:nvPr/>
        </p:nvSpPr>
        <p:spPr bwMode="auto">
          <a:xfrm>
            <a:off x="1758951"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6633" name="Chevron 18">
            <a:extLst>
              <a:ext uri="{FF2B5EF4-FFF2-40B4-BE49-F238E27FC236}">
                <a16:creationId xmlns:a16="http://schemas.microsoft.com/office/drawing/2014/main" id="{EBAEE436-DDC6-4D7F-8A0E-3D187CA7B2C8}"/>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B5B4B500-9604-4E7D-ACA8-09B3FA8A8037}"/>
              </a:ext>
            </a:extLst>
          </p:cNvPr>
          <p:cNvSpPr txBox="1">
            <a:spLocks noChangeArrowheads="1"/>
          </p:cNvSpPr>
          <p:nvPr/>
        </p:nvSpPr>
        <p:spPr bwMode="auto">
          <a:xfrm>
            <a:off x="2154239" y="2743200"/>
            <a:ext cx="37099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6190099C-91D7-46DA-85D9-9EC8E45C9259}"/>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3,6 %</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21,1 %</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75%</a:t>
            </a:r>
            <a:endParaRPr lang="ru-RU" altLang="en-US" sz="2000" noProof="1">
              <a:solidFill>
                <a:srgbClr val="FF0000"/>
              </a:solidFill>
              <a:sym typeface="+mn-ea"/>
            </a:endParaRPr>
          </a:p>
        </p:txBody>
      </p:sp>
      <p:sp>
        <p:nvSpPr>
          <p:cNvPr id="26636" name="Pentagon 21" descr="&#10;олллл&#10;&#10;">
            <a:extLst>
              <a:ext uri="{FF2B5EF4-FFF2-40B4-BE49-F238E27FC236}">
                <a16:creationId xmlns:a16="http://schemas.microsoft.com/office/drawing/2014/main" id="{D9AD9499-73B9-4D8E-9488-EF0BE8E29D32}"/>
              </a:ext>
            </a:extLst>
          </p:cNvPr>
          <p:cNvSpPr>
            <a:spLocks noChangeArrowheads="1"/>
          </p:cNvSpPr>
          <p:nvPr/>
        </p:nvSpPr>
        <p:spPr bwMode="auto">
          <a:xfrm>
            <a:off x="1758951"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6637" name="Chevron 22">
            <a:extLst>
              <a:ext uri="{FF2B5EF4-FFF2-40B4-BE49-F238E27FC236}">
                <a16:creationId xmlns:a16="http://schemas.microsoft.com/office/drawing/2014/main" id="{6A7EA95E-E31E-4298-94E1-22421B448E0D}"/>
              </a:ext>
            </a:extLst>
          </p:cNvPr>
          <p:cNvSpPr>
            <a:spLocks noChangeArrowheads="1"/>
          </p:cNvSpPr>
          <p:nvPr/>
        </p:nvSpPr>
        <p:spPr bwMode="auto">
          <a:xfrm>
            <a:off x="5672139" y="3619501"/>
            <a:ext cx="4264025" cy="639763"/>
          </a:xfrm>
          <a:prstGeom prst="chevron">
            <a:avLst>
              <a:gd name="adj" fmla="val 4989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1407ED6E-9345-480D-A2FB-7BF84C6B4863}"/>
              </a:ext>
            </a:extLst>
          </p:cNvPr>
          <p:cNvSpPr txBox="1">
            <a:spLocks noChangeArrowheads="1"/>
          </p:cNvSpPr>
          <p:nvPr/>
        </p:nvSpPr>
        <p:spPr bwMode="auto">
          <a:xfrm>
            <a:off x="1978025" y="3619501"/>
            <a:ext cx="344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710F2AA5-9730-473D-ACA3-CD52A2EEADC2}"/>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0,935 ; 2-я в мире</a:t>
            </a:r>
          </a:p>
        </p:txBody>
      </p:sp>
      <p:sp>
        <p:nvSpPr>
          <p:cNvPr id="7" name="Text Box 24">
            <a:extLst>
              <a:ext uri="{FF2B5EF4-FFF2-40B4-BE49-F238E27FC236}">
                <a16:creationId xmlns:a16="http://schemas.microsoft.com/office/drawing/2014/main" id="{B3D6C37E-3CCC-4C6A-A24B-539C7C4D0A7C}"/>
              </a:ext>
            </a:extLst>
          </p:cNvPr>
          <p:cNvSpPr txBox="1">
            <a:spLocks noChangeArrowheads="1"/>
          </p:cNvSpPr>
          <p:nvPr/>
        </p:nvSpPr>
        <p:spPr bwMode="auto">
          <a:xfrm>
            <a:off x="1811339" y="4398963"/>
            <a:ext cx="378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6641" name="Chevron 22">
            <a:extLst>
              <a:ext uri="{FF2B5EF4-FFF2-40B4-BE49-F238E27FC236}">
                <a16:creationId xmlns:a16="http://schemas.microsoft.com/office/drawing/2014/main" id="{B900CB79-57EF-4099-AC4E-1039DEE89ED9}"/>
              </a:ext>
            </a:extLst>
          </p:cNvPr>
          <p:cNvSpPr>
            <a:spLocks noChangeArrowheads="1"/>
          </p:cNvSpPr>
          <p:nvPr/>
        </p:nvSpPr>
        <p:spPr bwMode="auto">
          <a:xfrm>
            <a:off x="5659438" y="4351339"/>
            <a:ext cx="4278312" cy="612775"/>
          </a:xfrm>
          <a:prstGeom prst="chevron">
            <a:avLst>
              <a:gd name="adj" fmla="val 4990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BFA8B57E-863E-46E2-9E5D-7AF3B47EF933}"/>
              </a:ext>
            </a:extLst>
          </p:cNvPr>
          <p:cNvSpPr txBox="1">
            <a:spLocks noChangeArrowheads="1"/>
          </p:cNvSpPr>
          <p:nvPr/>
        </p:nvSpPr>
        <p:spPr bwMode="auto">
          <a:xfrm>
            <a:off x="5707063" y="4306889"/>
            <a:ext cx="4229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Сектор обслуживания, финансов, горнодобывающий, нефтегазовый</a:t>
            </a:r>
          </a:p>
        </p:txBody>
      </p:sp>
      <p:sp>
        <p:nvSpPr>
          <p:cNvPr id="26643" name="Pentagon 21" descr="&#10;олллл&#10;&#10;">
            <a:extLst>
              <a:ext uri="{FF2B5EF4-FFF2-40B4-BE49-F238E27FC236}">
                <a16:creationId xmlns:a16="http://schemas.microsoft.com/office/drawing/2014/main" id="{CE83FF2C-5D24-40EC-8A84-40C67BFB2936}"/>
              </a:ext>
            </a:extLst>
          </p:cNvPr>
          <p:cNvSpPr>
            <a:spLocks noChangeArrowheads="1"/>
          </p:cNvSpPr>
          <p:nvPr/>
        </p:nvSpPr>
        <p:spPr bwMode="auto">
          <a:xfrm>
            <a:off x="1757364" y="5038726"/>
            <a:ext cx="4168775" cy="1711325"/>
          </a:xfrm>
          <a:prstGeom prst="homePlate">
            <a:avLst>
              <a:gd name="adj" fmla="val 49814"/>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6644" name="Chevron 22">
            <a:extLst>
              <a:ext uri="{FF2B5EF4-FFF2-40B4-BE49-F238E27FC236}">
                <a16:creationId xmlns:a16="http://schemas.microsoft.com/office/drawing/2014/main" id="{382F0FDA-2513-4453-972D-F64FFB7956E7}"/>
              </a:ext>
            </a:extLst>
          </p:cNvPr>
          <p:cNvSpPr>
            <a:spLocks noChangeArrowheads="1"/>
          </p:cNvSpPr>
          <p:nvPr/>
        </p:nvSpPr>
        <p:spPr bwMode="auto">
          <a:xfrm>
            <a:off x="5221288" y="5038726"/>
            <a:ext cx="5440362" cy="1711325"/>
          </a:xfrm>
          <a:prstGeom prst="chevron">
            <a:avLst>
              <a:gd name="adj" fmla="val 4987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214F88FC-BB6B-44CD-AB0E-0EC66B69B141}"/>
              </a:ext>
            </a:extLst>
          </p:cNvPr>
          <p:cNvSpPr txBox="1">
            <a:spLocks noChangeArrowheads="1"/>
          </p:cNvSpPr>
          <p:nvPr/>
        </p:nvSpPr>
        <p:spPr bwMode="auto">
          <a:xfrm>
            <a:off x="1978025" y="5667375"/>
            <a:ext cx="344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209917F4-8107-4B45-BDB5-C928BC161D26}"/>
              </a:ext>
            </a:extLst>
          </p:cNvPr>
          <p:cNvSpPr txBox="1">
            <a:spLocks noChangeArrowheads="1"/>
          </p:cNvSpPr>
          <p:nvPr/>
        </p:nvSpPr>
        <p:spPr bwMode="auto">
          <a:xfrm>
            <a:off x="5659438" y="5072064"/>
            <a:ext cx="45212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Уровень жизни и ВВП на душу населения выше, чем в Германии и Великобритании,  экономический рост наблюдается благодаря там где сконцентрирована горная промышленность и ресурсозависимое производство</a:t>
            </a:r>
          </a:p>
        </p:txBody>
      </p:sp>
      <p:sp>
        <p:nvSpPr>
          <p:cNvPr id="4" name="Title 3">
            <a:extLst>
              <a:ext uri="{FF2B5EF4-FFF2-40B4-BE49-F238E27FC236}">
                <a16:creationId xmlns:a16="http://schemas.microsoft.com/office/drawing/2014/main" id="{D0C66C72-DD11-4F45-BF63-C114C732911C}"/>
              </a:ext>
            </a:extLst>
          </p:cNvPr>
          <p:cNvSpPr>
            <a:spLocks noGrp="1"/>
          </p:cNvSpPr>
          <p:nvPr>
            <p:ph type="title"/>
          </p:nvPr>
        </p:nvSpPr>
        <p:spPr>
          <a:xfrm>
            <a:off x="2061211" y="111125"/>
            <a:ext cx="7712075" cy="1143000"/>
          </a:xfrm>
          <a:effectLst>
            <a:innerShdw blurRad="63500" dist="50800" dir="13500000">
              <a:srgbClr val="0070C0">
                <a:alpha val="50000"/>
              </a:srgbClr>
            </a:innerShdw>
          </a:effectLst>
        </p:spPr>
        <p:txBody>
          <a:bodyPr>
            <a:normAutofit fontScale="90000"/>
          </a:bodyPr>
          <a:lstStyle/>
          <a:p>
            <a:pPr algn="ctr" eaLnBrk="1" hangingPunct="1">
              <a:defRPr/>
            </a:pPr>
            <a:r>
              <a:rPr lang="ru-RU" altLang="en-US" sz="9600" noProof="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Австралия</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025C965-40A9-4EA7-89D7-3A63B83210BA}"/>
              </a:ext>
            </a:extLst>
          </p:cNvPr>
          <p:cNvSpPr>
            <a:spLocks noGrp="1" noChangeArrowheads="1"/>
          </p:cNvSpPr>
          <p:nvPr>
            <p:ph type="ctrTitle"/>
          </p:nvPr>
        </p:nvSpPr>
        <p:spPr>
          <a:xfrm>
            <a:off x="2209800" y="2130426"/>
            <a:ext cx="7772400" cy="1470025"/>
          </a:xfrm>
        </p:spPr>
        <p:txBody>
          <a:bodyPr anchor="ctr"/>
          <a:lstStyle/>
          <a:p>
            <a:pPr algn="r" eaLnBrk="1" hangingPunct="1"/>
            <a:r>
              <a:rPr lang="ru-RU" altLang="ru-RU" sz="2400" b="1">
                <a:latin typeface="Times New Roman" panose="02020603050405020304" pitchFamily="18" charset="0"/>
                <a:cs typeface="Times New Roman" panose="02020603050405020304" pitchFamily="18" charset="0"/>
              </a:rPr>
              <a:t>Внешнеэкономические факторы пространственного развития экономики России: оценка потенциала, основных направлений и рисков</a:t>
            </a:r>
          </a:p>
        </p:txBody>
      </p:sp>
      <p:sp>
        <p:nvSpPr>
          <p:cNvPr id="2051" name="Rectangle 3">
            <a:extLst>
              <a:ext uri="{FF2B5EF4-FFF2-40B4-BE49-F238E27FC236}">
                <a16:creationId xmlns:a16="http://schemas.microsoft.com/office/drawing/2014/main" id="{BB33B5C5-4069-4493-8B41-563F271F23B7}"/>
              </a:ext>
            </a:extLst>
          </p:cNvPr>
          <p:cNvSpPr>
            <a:spLocks noGrp="1" noChangeArrowheads="1"/>
          </p:cNvSpPr>
          <p:nvPr>
            <p:ph type="subTitle" idx="1"/>
          </p:nvPr>
        </p:nvSpPr>
        <p:spPr>
          <a:xfrm>
            <a:off x="2895600" y="3886200"/>
            <a:ext cx="6400800" cy="1752600"/>
          </a:xfrm>
        </p:spPr>
        <p:txBody>
          <a:bodyPr/>
          <a:lstStyle/>
          <a:p>
            <a:pPr algn="r" eaLnBrk="1" hangingPunct="1"/>
            <a:r>
              <a:rPr lang="ru-RU" altLang="ru-RU" sz="1800" b="1" i="1">
                <a:solidFill>
                  <a:srgbClr val="000000"/>
                </a:solidFill>
                <a:latin typeface="Times New Roman" panose="02020603050405020304" pitchFamily="18" charset="0"/>
                <a:cs typeface="Times New Roman" panose="02020603050405020304" pitchFamily="18" charset="0"/>
              </a:rPr>
              <a:t>Толмачев Петр Иванович, </a:t>
            </a:r>
            <a:r>
              <a:rPr lang="ru-RU" altLang="ru-RU" sz="1800" i="1">
                <a:solidFill>
                  <a:srgbClr val="000000"/>
                </a:solidFill>
                <a:latin typeface="Times New Roman" panose="02020603050405020304" pitchFamily="18" charset="0"/>
                <a:cs typeface="Times New Roman" panose="02020603050405020304" pitchFamily="18" charset="0"/>
              </a:rPr>
              <a:t>д.э.н., профессор </a:t>
            </a:r>
            <a:r>
              <a:rPr lang="ru-RU" altLang="ru-RU" sz="1400" i="1">
                <a:latin typeface="Times New Roman" panose="02020603050405020304" pitchFamily="18" charset="0"/>
                <a:cs typeface="Times New Roman" panose="02020603050405020304" pitchFamily="18" charset="0"/>
              </a:rPr>
              <a:t> </a:t>
            </a:r>
            <a:r>
              <a:rPr lang="ru-RU" altLang="ru-RU" sz="1800" i="1">
                <a:latin typeface="Times New Roman" panose="02020603050405020304" pitchFamily="18" charset="0"/>
                <a:cs typeface="Times New Roman" panose="02020603050405020304" pitchFamily="18" charset="0"/>
              </a:rPr>
              <a:t>Департамента мировой экономики и международного бизнеса Финансового университета при Правительстве РФ,</a:t>
            </a:r>
            <a:r>
              <a:rPr lang="ru-RU" altLang="ru-RU" sz="1800" i="1">
                <a:solidFill>
                  <a:srgbClr val="000000"/>
                </a:solidFill>
                <a:latin typeface="Times New Roman" panose="02020603050405020304" pitchFamily="18" charset="0"/>
                <a:cs typeface="Times New Roman" panose="02020603050405020304" pitchFamily="18" charset="0"/>
              </a:rPr>
              <a:t>, кафедры мировой экономики Дипломатической академии МИД России, Сайт:</a:t>
            </a:r>
            <a:r>
              <a:rPr lang="ru-RU" altLang="ru-RU" sz="1800" b="1" i="1" u="sng">
                <a:solidFill>
                  <a:srgbClr val="708088"/>
                </a:solidFill>
                <a:latin typeface="Times New Roman" panose="02020603050405020304" pitchFamily="18" charset="0"/>
                <a:cs typeface="Times New Roman" panose="02020603050405020304" pitchFamily="18" charset="0"/>
                <a:hlinkClick r:id="rId2"/>
              </a:rPr>
              <a:t>http://petrtolmachev.ru</a:t>
            </a:r>
            <a:r>
              <a:rPr lang="ru-RU" altLang="ru-RU" sz="1800" i="1">
                <a:solidFill>
                  <a:srgbClr val="000000"/>
                </a:solidFill>
                <a:latin typeface="Times New Roman" panose="02020603050405020304" pitchFamily="18" charset="0"/>
                <a:cs typeface="Times New Roman" panose="02020603050405020304" pitchFamily="18" charset="0"/>
              </a:rPr>
              <a:t>; </a:t>
            </a:r>
            <a:r>
              <a:rPr lang="ru-RU" altLang="ru-RU" sz="1800" b="1" i="1" u="sng">
                <a:solidFill>
                  <a:srgbClr val="708088"/>
                </a:solidFill>
                <a:latin typeface="Times New Roman" panose="02020603050405020304" pitchFamily="18" charset="0"/>
                <a:cs typeface="Times New Roman" panose="02020603050405020304" pitchFamily="18" charset="0"/>
                <a:hlinkClick r:id="rId3"/>
              </a:rPr>
              <a:t>www.pt53@yandex.ru</a:t>
            </a:r>
            <a:r>
              <a:rPr lang="ru-RU" altLang="ru-RU" sz="1800" i="1">
                <a:solidFill>
                  <a:srgbClr val="000000"/>
                </a:solidFill>
                <a:latin typeface="Times New Roman" panose="02020603050405020304" pitchFamily="18" charset="0"/>
                <a:cs typeface="Times New Roman" panose="02020603050405020304" pitchFamily="18" charset="0"/>
              </a:rPr>
              <a:t>,</a:t>
            </a:r>
          </a:p>
          <a:p>
            <a:pPr algn="r" eaLnBrk="1" hangingPunct="1"/>
            <a:r>
              <a:rPr lang="ru-RU" altLang="ru-RU" sz="1800" i="1">
                <a:solidFill>
                  <a:srgbClr val="000000"/>
                </a:solidFill>
                <a:latin typeface="Times New Roman" panose="02020603050405020304" pitchFamily="18" charset="0"/>
                <a:cs typeface="Times New Roman" panose="02020603050405020304" pitchFamily="18" charset="0"/>
              </a:rPr>
              <a:t>  тел. 7985-77492-37м</a:t>
            </a:r>
            <a:r>
              <a:rPr lang="ru-RU" altLang="ru-RU" sz="1800">
                <a:solidFill>
                  <a:srgbClr val="333333"/>
                </a:solidFill>
                <a:latin typeface="Times New Roman" panose="02020603050405020304" pitchFamily="18" charset="0"/>
                <a:cs typeface="Times New Roman" panose="02020603050405020304" pitchFamily="18" charset="0"/>
              </a:rPr>
              <a:t> </a:t>
            </a:r>
            <a:endParaRPr lang="ru-RU" altLang="ru-RU" sz="180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ru-RU" altLang="ru-RU" sz="3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5" descr="Russia_flag_Rossii">
            <a:extLst>
              <a:ext uri="{FF2B5EF4-FFF2-40B4-BE49-F238E27FC236}">
                <a16:creationId xmlns:a16="http://schemas.microsoft.com/office/drawing/2014/main" id="{D28F8ABF-508D-4AA4-8C7F-011BED18B248}"/>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179780"/>
            <a:ext cx="10473708" cy="6678219"/>
          </a:xfrm>
        </p:spPr>
      </p:pic>
      <p:sp>
        <p:nvSpPr>
          <p:cNvPr id="27651" name="Pentagon 21" descr="&#10;олллл&#10;&#10;">
            <a:extLst>
              <a:ext uri="{FF2B5EF4-FFF2-40B4-BE49-F238E27FC236}">
                <a16:creationId xmlns:a16="http://schemas.microsoft.com/office/drawing/2014/main" id="{6303A998-364E-4FA6-AC88-EFDE55D160CE}"/>
              </a:ext>
            </a:extLst>
          </p:cNvPr>
          <p:cNvSpPr>
            <a:spLocks noChangeArrowheads="1"/>
          </p:cNvSpPr>
          <p:nvPr/>
        </p:nvSpPr>
        <p:spPr bwMode="auto">
          <a:xfrm>
            <a:off x="1616076" y="4337050"/>
            <a:ext cx="4168775" cy="596900"/>
          </a:xfrm>
          <a:prstGeom prst="homePlate">
            <a:avLst>
              <a:gd name="adj" fmla="val 4976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7652" name="Pentagon 10" descr="&#10;олллл&#10;&#10;">
            <a:extLst>
              <a:ext uri="{FF2B5EF4-FFF2-40B4-BE49-F238E27FC236}">
                <a16:creationId xmlns:a16="http://schemas.microsoft.com/office/drawing/2014/main" id="{1F2179B6-5239-4088-92A2-595C700517C4}"/>
              </a:ext>
            </a:extLst>
          </p:cNvPr>
          <p:cNvSpPr>
            <a:spLocks noChangeArrowheads="1"/>
          </p:cNvSpPr>
          <p:nvPr/>
        </p:nvSpPr>
        <p:spPr bwMode="auto">
          <a:xfrm>
            <a:off x="1600201" y="1539875"/>
            <a:ext cx="4105275" cy="736600"/>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7653" name="Chevron 11">
            <a:extLst>
              <a:ext uri="{FF2B5EF4-FFF2-40B4-BE49-F238E27FC236}">
                <a16:creationId xmlns:a16="http://schemas.microsoft.com/office/drawing/2014/main" id="{71DFE0B2-14A3-4219-BED8-6F7CC2D78003}"/>
              </a:ext>
            </a:extLst>
          </p:cNvPr>
          <p:cNvSpPr>
            <a:spLocks noChangeArrowheads="1"/>
          </p:cNvSpPr>
          <p:nvPr/>
        </p:nvSpPr>
        <p:spPr bwMode="auto">
          <a:xfrm>
            <a:off x="5705475" y="1539875"/>
            <a:ext cx="4230688" cy="736600"/>
          </a:xfrm>
          <a:prstGeom prst="chevron">
            <a:avLst>
              <a:gd name="adj" fmla="val 4985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48" name="Text Box 13">
            <a:extLst>
              <a:ext uri="{FF2B5EF4-FFF2-40B4-BE49-F238E27FC236}">
                <a16:creationId xmlns:a16="http://schemas.microsoft.com/office/drawing/2014/main" id="{A58D0641-4819-48F9-9DFC-117AB81C7EFF}"/>
              </a:ext>
            </a:extLst>
          </p:cNvPr>
          <p:cNvSpPr txBox="1">
            <a:spLocks noChangeArrowheads="1"/>
          </p:cNvSpPr>
          <p:nvPr/>
        </p:nvSpPr>
        <p:spPr bwMode="auto">
          <a:xfrm>
            <a:off x="1835150" y="1679575"/>
            <a:ext cx="3729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Номинальный ВВП:</a:t>
            </a:r>
          </a:p>
        </p:txBody>
      </p:sp>
      <p:sp>
        <p:nvSpPr>
          <p:cNvPr id="10249" name="Text Box 16">
            <a:extLst>
              <a:ext uri="{FF2B5EF4-FFF2-40B4-BE49-F238E27FC236}">
                <a16:creationId xmlns:a16="http://schemas.microsoft.com/office/drawing/2014/main" id="{8DCFDA7B-BECE-44DE-80C6-2CEE3D024BF8}"/>
              </a:ext>
            </a:extLst>
          </p:cNvPr>
          <p:cNvSpPr txBox="1">
            <a:spLocks noChangeArrowheads="1"/>
          </p:cNvSpPr>
          <p:nvPr/>
        </p:nvSpPr>
        <p:spPr bwMode="auto">
          <a:xfrm>
            <a:off x="5895976" y="1679575"/>
            <a:ext cx="387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$1,324 трлн (12 в мире)</a:t>
            </a:r>
          </a:p>
        </p:txBody>
      </p:sp>
      <p:sp>
        <p:nvSpPr>
          <p:cNvPr id="27656" name="Pentagon 17" descr="&#10;олллл&#10;&#10;">
            <a:extLst>
              <a:ext uri="{FF2B5EF4-FFF2-40B4-BE49-F238E27FC236}">
                <a16:creationId xmlns:a16="http://schemas.microsoft.com/office/drawing/2014/main" id="{F3DD2819-EB42-4069-B8F9-5D84936E1964}"/>
              </a:ext>
            </a:extLst>
          </p:cNvPr>
          <p:cNvSpPr>
            <a:spLocks noChangeArrowheads="1"/>
          </p:cNvSpPr>
          <p:nvPr/>
        </p:nvSpPr>
        <p:spPr bwMode="auto">
          <a:xfrm>
            <a:off x="1616076" y="2417764"/>
            <a:ext cx="4168775" cy="1108075"/>
          </a:xfrm>
          <a:prstGeom prst="homePlate">
            <a:avLst>
              <a:gd name="adj" fmla="val 49936"/>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7657" name="Chevron 18">
            <a:extLst>
              <a:ext uri="{FF2B5EF4-FFF2-40B4-BE49-F238E27FC236}">
                <a16:creationId xmlns:a16="http://schemas.microsoft.com/office/drawing/2014/main" id="{A673F4BD-2843-4C75-9BB4-25F5D252BDA3}"/>
              </a:ext>
            </a:extLst>
          </p:cNvPr>
          <p:cNvSpPr>
            <a:spLocks noChangeArrowheads="1"/>
          </p:cNvSpPr>
          <p:nvPr/>
        </p:nvSpPr>
        <p:spPr bwMode="auto">
          <a:xfrm>
            <a:off x="5707063" y="2417764"/>
            <a:ext cx="4284662" cy="1108075"/>
          </a:xfrm>
          <a:prstGeom prst="chevron">
            <a:avLst>
              <a:gd name="adj" fmla="val 49981"/>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2" name="Text Box 19">
            <a:extLst>
              <a:ext uri="{FF2B5EF4-FFF2-40B4-BE49-F238E27FC236}">
                <a16:creationId xmlns:a16="http://schemas.microsoft.com/office/drawing/2014/main" id="{62D69A12-E1A1-4222-9C13-6B5DAFBE771D}"/>
              </a:ext>
            </a:extLst>
          </p:cNvPr>
          <p:cNvSpPr txBox="1">
            <a:spLocks noChangeArrowheads="1"/>
          </p:cNvSpPr>
          <p:nvPr/>
        </p:nvSpPr>
        <p:spPr bwMode="auto">
          <a:xfrm>
            <a:off x="1854200" y="2743200"/>
            <a:ext cx="3709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ВВП по секторам:	</a:t>
            </a:r>
          </a:p>
        </p:txBody>
      </p:sp>
      <p:sp>
        <p:nvSpPr>
          <p:cNvPr id="10253" name="Text Box 20">
            <a:extLst>
              <a:ext uri="{FF2B5EF4-FFF2-40B4-BE49-F238E27FC236}">
                <a16:creationId xmlns:a16="http://schemas.microsoft.com/office/drawing/2014/main" id="{96C39FDF-D2C8-44A3-BF14-DC1A57B41CA2}"/>
              </a:ext>
            </a:extLst>
          </p:cNvPr>
          <p:cNvSpPr txBox="1"/>
          <p:nvPr/>
        </p:nvSpPr>
        <p:spPr>
          <a:xfrm>
            <a:off x="6199189" y="2468564"/>
            <a:ext cx="3368675" cy="1006475"/>
          </a:xfrm>
          <a:prstGeom prst="rect">
            <a:avLst/>
          </a:prstGeom>
          <a:noFill/>
          <a:ln w="9525">
            <a:noFill/>
          </a:ln>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сельское хозяйство: 3,9 %</a:t>
            </a:r>
          </a:p>
          <a:p>
            <a:pPr eaLnBrk="1" hangingPunct="1"/>
            <a:r>
              <a:rPr lang="ru-RU" altLang="en-US" sz="2000" noProof="1">
                <a:solidFill>
                  <a:srgbClr val="FF0000"/>
                </a:solidFill>
                <a:ea typeface="Arial" panose="020B0604020202020204" pitchFamily="34" charset="0"/>
                <a:cs typeface="SimSun" panose="02010600030101010101" pitchFamily="2" charset="-122"/>
                <a:sym typeface="+mn-ea"/>
              </a:rPr>
              <a:t>промышленность: 37,5 %</a:t>
            </a:r>
            <a:endParaRPr lang="ru-RU" altLang="en-US" sz="2000" noProof="1">
              <a:solidFill>
                <a:srgbClr val="FF0000"/>
              </a:solidFill>
              <a:sym typeface="+mn-ea"/>
            </a:endParaRPr>
          </a:p>
          <a:p>
            <a:pPr eaLnBrk="1" hangingPunct="1"/>
            <a:r>
              <a:rPr lang="ru-RU" altLang="en-US" sz="2000" noProof="1">
                <a:solidFill>
                  <a:srgbClr val="FF0000"/>
                </a:solidFill>
                <a:cs typeface="Arial" panose="020B0604020202020204" pitchFamily="34" charset="0"/>
                <a:sym typeface="+mn-ea"/>
              </a:rPr>
              <a:t>сфера услуг: 58,6 %</a:t>
            </a:r>
            <a:endParaRPr lang="ru-RU" altLang="en-US" sz="2000" noProof="1">
              <a:solidFill>
                <a:srgbClr val="FF0000"/>
              </a:solidFill>
              <a:sym typeface="+mn-ea"/>
            </a:endParaRPr>
          </a:p>
        </p:txBody>
      </p:sp>
      <p:sp>
        <p:nvSpPr>
          <p:cNvPr id="27660" name="Pentagon 21" descr="&#10;олллл&#10;&#10;">
            <a:extLst>
              <a:ext uri="{FF2B5EF4-FFF2-40B4-BE49-F238E27FC236}">
                <a16:creationId xmlns:a16="http://schemas.microsoft.com/office/drawing/2014/main" id="{61A75668-4FAC-4506-B9BC-148B4392BE79}"/>
              </a:ext>
            </a:extLst>
          </p:cNvPr>
          <p:cNvSpPr>
            <a:spLocks noChangeArrowheads="1"/>
          </p:cNvSpPr>
          <p:nvPr/>
        </p:nvSpPr>
        <p:spPr bwMode="auto">
          <a:xfrm>
            <a:off x="1616076" y="3602039"/>
            <a:ext cx="4105275" cy="657225"/>
          </a:xfrm>
          <a:prstGeom prst="homePlate">
            <a:avLst>
              <a:gd name="adj" fmla="val 49798"/>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7661" name="Chevron 22">
            <a:extLst>
              <a:ext uri="{FF2B5EF4-FFF2-40B4-BE49-F238E27FC236}">
                <a16:creationId xmlns:a16="http://schemas.microsoft.com/office/drawing/2014/main" id="{404DDC73-648A-4F01-974F-593880DBDA2E}"/>
              </a:ext>
            </a:extLst>
          </p:cNvPr>
          <p:cNvSpPr>
            <a:spLocks noChangeArrowheads="1"/>
          </p:cNvSpPr>
          <p:nvPr/>
        </p:nvSpPr>
        <p:spPr bwMode="auto">
          <a:xfrm>
            <a:off x="5672139" y="3619501"/>
            <a:ext cx="4264025" cy="639763"/>
          </a:xfrm>
          <a:prstGeom prst="chevron">
            <a:avLst>
              <a:gd name="adj" fmla="val 49895"/>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256" name="Text Box 24">
            <a:extLst>
              <a:ext uri="{FF2B5EF4-FFF2-40B4-BE49-F238E27FC236}">
                <a16:creationId xmlns:a16="http://schemas.microsoft.com/office/drawing/2014/main" id="{FD334915-966F-4DA1-9178-DDE5B98DBD31}"/>
              </a:ext>
            </a:extLst>
          </p:cNvPr>
          <p:cNvSpPr txBox="1">
            <a:spLocks noChangeArrowheads="1"/>
          </p:cNvSpPr>
          <p:nvPr/>
        </p:nvSpPr>
        <p:spPr bwMode="auto">
          <a:xfrm>
            <a:off x="1930401" y="3602039"/>
            <a:ext cx="3444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Индекс человеческого развития:</a:t>
            </a:r>
          </a:p>
        </p:txBody>
      </p:sp>
      <p:sp>
        <p:nvSpPr>
          <p:cNvPr id="10259" name="Text Box 20">
            <a:extLst>
              <a:ext uri="{FF2B5EF4-FFF2-40B4-BE49-F238E27FC236}">
                <a16:creationId xmlns:a16="http://schemas.microsoft.com/office/drawing/2014/main" id="{A46EA6F1-FC67-4969-8BA7-81D3B83644D9}"/>
              </a:ext>
            </a:extLst>
          </p:cNvPr>
          <p:cNvSpPr txBox="1">
            <a:spLocks noChangeArrowheads="1"/>
          </p:cNvSpPr>
          <p:nvPr/>
        </p:nvSpPr>
        <p:spPr bwMode="auto">
          <a:xfrm>
            <a:off x="6130926" y="3738563"/>
            <a:ext cx="3313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0,798 ; 50-я в мире</a:t>
            </a:r>
          </a:p>
        </p:txBody>
      </p:sp>
      <p:sp>
        <p:nvSpPr>
          <p:cNvPr id="7" name="Text Box 24">
            <a:extLst>
              <a:ext uri="{FF2B5EF4-FFF2-40B4-BE49-F238E27FC236}">
                <a16:creationId xmlns:a16="http://schemas.microsoft.com/office/drawing/2014/main" id="{490FFFD4-2A3C-4FB0-9F20-03B273E5895B}"/>
              </a:ext>
            </a:extLst>
          </p:cNvPr>
          <p:cNvSpPr txBox="1">
            <a:spLocks noChangeArrowheads="1"/>
          </p:cNvSpPr>
          <p:nvPr/>
        </p:nvSpPr>
        <p:spPr bwMode="auto">
          <a:xfrm>
            <a:off x="1693864" y="4406900"/>
            <a:ext cx="3786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Основные отрасли:</a:t>
            </a:r>
          </a:p>
        </p:txBody>
      </p:sp>
      <p:sp>
        <p:nvSpPr>
          <p:cNvPr id="27665" name="Chevron 22">
            <a:extLst>
              <a:ext uri="{FF2B5EF4-FFF2-40B4-BE49-F238E27FC236}">
                <a16:creationId xmlns:a16="http://schemas.microsoft.com/office/drawing/2014/main" id="{61CC1E67-C7E3-480A-A864-86D8C5B81BD9}"/>
              </a:ext>
            </a:extLst>
          </p:cNvPr>
          <p:cNvSpPr>
            <a:spLocks noChangeArrowheads="1"/>
          </p:cNvSpPr>
          <p:nvPr/>
        </p:nvSpPr>
        <p:spPr bwMode="auto">
          <a:xfrm>
            <a:off x="5659439" y="4351339"/>
            <a:ext cx="4918075" cy="612775"/>
          </a:xfrm>
          <a:prstGeom prst="chevron">
            <a:avLst>
              <a:gd name="adj" fmla="val 49902"/>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0" name="Text Box 20">
            <a:extLst>
              <a:ext uri="{FF2B5EF4-FFF2-40B4-BE49-F238E27FC236}">
                <a16:creationId xmlns:a16="http://schemas.microsoft.com/office/drawing/2014/main" id="{B82A80A9-ACFD-4E41-B151-B5BE948143A0}"/>
              </a:ext>
            </a:extLst>
          </p:cNvPr>
          <p:cNvSpPr txBox="1">
            <a:spLocks noChangeArrowheads="1"/>
          </p:cNvSpPr>
          <p:nvPr/>
        </p:nvSpPr>
        <p:spPr bwMode="auto">
          <a:xfrm>
            <a:off x="5743575" y="4337050"/>
            <a:ext cx="474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a:solidFill>
                  <a:srgbClr val="FF0000"/>
                </a:solidFill>
                <a:cs typeface="Arial" panose="020B0604020202020204" pitchFamily="34" charset="0"/>
              </a:rPr>
              <a:t>нефте-газовый сектор, аэрокосмический, ВПК, атомная энергетика, машиностроение</a:t>
            </a:r>
          </a:p>
        </p:txBody>
      </p:sp>
      <p:sp>
        <p:nvSpPr>
          <p:cNvPr id="27667" name="Pentagon 21" descr="&#10;олллл&#10;&#10;">
            <a:extLst>
              <a:ext uri="{FF2B5EF4-FFF2-40B4-BE49-F238E27FC236}">
                <a16:creationId xmlns:a16="http://schemas.microsoft.com/office/drawing/2014/main" id="{5EB35DF6-4BD5-4961-B738-013E059BEC7B}"/>
              </a:ext>
            </a:extLst>
          </p:cNvPr>
          <p:cNvSpPr>
            <a:spLocks noChangeArrowheads="1"/>
          </p:cNvSpPr>
          <p:nvPr/>
        </p:nvSpPr>
        <p:spPr bwMode="auto">
          <a:xfrm>
            <a:off x="1616076" y="5038726"/>
            <a:ext cx="4168775" cy="1711325"/>
          </a:xfrm>
          <a:prstGeom prst="homePlate">
            <a:avLst>
              <a:gd name="adj" fmla="val 49814"/>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27668" name="Chevron 22">
            <a:extLst>
              <a:ext uri="{FF2B5EF4-FFF2-40B4-BE49-F238E27FC236}">
                <a16:creationId xmlns:a16="http://schemas.microsoft.com/office/drawing/2014/main" id="{E41FAB70-97CB-4997-8679-CB455D16E7D5}"/>
              </a:ext>
            </a:extLst>
          </p:cNvPr>
          <p:cNvSpPr>
            <a:spLocks noChangeArrowheads="1"/>
          </p:cNvSpPr>
          <p:nvPr/>
        </p:nvSpPr>
        <p:spPr bwMode="auto">
          <a:xfrm>
            <a:off x="4991100" y="5038726"/>
            <a:ext cx="5670550" cy="1711325"/>
          </a:xfrm>
          <a:prstGeom prst="chevron">
            <a:avLst>
              <a:gd name="adj" fmla="val 49887"/>
            </a:avLst>
          </a:prstGeom>
          <a:gradFill rotWithShape="0">
            <a:gsLst>
              <a:gs pos="0">
                <a:schemeClr val="accent1"/>
              </a:gs>
              <a:gs pos="100000">
                <a:schemeClr val="accent2"/>
              </a:gs>
            </a:gsLst>
            <a:lin ang="5400000" scaled="1"/>
          </a:gradFill>
          <a:ln w="9525">
            <a:solidFill>
              <a:schemeClr val="accent1"/>
            </a:solidFill>
            <a:round/>
            <a:headEnd/>
            <a:tailEnd/>
          </a:ln>
        </p:spPr>
        <p:txBody>
          <a:bodyPr wrap="none"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13" name="Text Box 24">
            <a:extLst>
              <a:ext uri="{FF2B5EF4-FFF2-40B4-BE49-F238E27FC236}">
                <a16:creationId xmlns:a16="http://schemas.microsoft.com/office/drawing/2014/main" id="{8C80D34C-26CA-4FD9-AE3E-A22FD89DD275}"/>
              </a:ext>
            </a:extLst>
          </p:cNvPr>
          <p:cNvSpPr txBox="1">
            <a:spLocks noChangeArrowheads="1"/>
          </p:cNvSpPr>
          <p:nvPr/>
        </p:nvSpPr>
        <p:spPr bwMode="auto">
          <a:xfrm>
            <a:off x="1778000" y="5665788"/>
            <a:ext cx="344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2400">
                <a:solidFill>
                  <a:srgbClr val="FF0000"/>
                </a:solidFill>
                <a:cs typeface="Arial" panose="020B0604020202020204" pitchFamily="34" charset="0"/>
              </a:rPr>
              <a:t>Особенности:</a:t>
            </a:r>
          </a:p>
        </p:txBody>
      </p:sp>
      <p:sp>
        <p:nvSpPr>
          <p:cNvPr id="14" name="Text Box 24">
            <a:extLst>
              <a:ext uri="{FF2B5EF4-FFF2-40B4-BE49-F238E27FC236}">
                <a16:creationId xmlns:a16="http://schemas.microsoft.com/office/drawing/2014/main" id="{F1C5DCE6-F480-4ACB-BA52-232E61EB6DAA}"/>
              </a:ext>
            </a:extLst>
          </p:cNvPr>
          <p:cNvSpPr txBox="1">
            <a:spLocks noChangeArrowheads="1"/>
          </p:cNvSpPr>
          <p:nvPr/>
        </p:nvSpPr>
        <p:spPr bwMode="auto">
          <a:xfrm>
            <a:off x="5564189" y="5072064"/>
            <a:ext cx="50133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1700">
                <a:solidFill>
                  <a:srgbClr val="FF0000"/>
                </a:solidFill>
                <a:cs typeface="Arial" panose="020B0604020202020204" pitchFamily="34" charset="0"/>
              </a:rPr>
              <a:t>Низкий уровень гос. долга,</a:t>
            </a:r>
          </a:p>
          <a:p>
            <a:pPr algn="ctr" eaLnBrk="1" hangingPunct="1"/>
            <a:r>
              <a:rPr lang="ru-RU" altLang="en-US" sz="1700">
                <a:solidFill>
                  <a:srgbClr val="FF0000"/>
                </a:solidFill>
                <a:cs typeface="Arial" panose="020B0604020202020204" pitchFamily="34" charset="0"/>
              </a:rPr>
              <a:t>дифференциация в доходах населения;</a:t>
            </a:r>
          </a:p>
          <a:p>
            <a:pPr algn="ctr" eaLnBrk="1" hangingPunct="1"/>
            <a:r>
              <a:rPr lang="ru-RU" altLang="en-US" sz="1700">
                <a:solidFill>
                  <a:srgbClr val="FF0000"/>
                </a:solidFill>
                <a:cs typeface="Arial" panose="020B0604020202020204" pitchFamily="34" charset="0"/>
              </a:rPr>
              <a:t>многоотраслевая экономика;</a:t>
            </a:r>
          </a:p>
          <a:p>
            <a:pPr algn="ctr" eaLnBrk="1" hangingPunct="1"/>
            <a:r>
              <a:rPr lang="ru-RU" altLang="en-US" sz="1700">
                <a:solidFill>
                  <a:srgbClr val="FF0000"/>
                </a:solidFill>
                <a:cs typeface="Arial" panose="020B0604020202020204" pitchFamily="34" charset="0"/>
              </a:rPr>
              <a:t>золотовалютные резервы одни из крупнейших в мире; наукоёмкие производства связаны преймущественно с ВПК</a:t>
            </a:r>
          </a:p>
        </p:txBody>
      </p:sp>
      <p:sp>
        <p:nvSpPr>
          <p:cNvPr id="4" name="Title 3">
            <a:extLst>
              <a:ext uri="{FF2B5EF4-FFF2-40B4-BE49-F238E27FC236}">
                <a16:creationId xmlns:a16="http://schemas.microsoft.com/office/drawing/2014/main" id="{843C94A9-A3DB-4913-8141-4C0EEDD2A83F}"/>
              </a:ext>
            </a:extLst>
          </p:cNvPr>
          <p:cNvSpPr>
            <a:spLocks noGrp="1"/>
          </p:cNvSpPr>
          <p:nvPr>
            <p:ph type="title"/>
          </p:nvPr>
        </p:nvSpPr>
        <p:spPr>
          <a:xfrm>
            <a:off x="2061211" y="609599"/>
            <a:ext cx="8854439" cy="258765"/>
          </a:xfrm>
          <a:effectLst>
            <a:innerShdw blurRad="63500" dist="50800" dir="13500000">
              <a:srgbClr val="0070C0">
                <a:alpha val="50000"/>
              </a:srgbClr>
            </a:innerShdw>
          </a:effectLst>
        </p:spPr>
        <p:txBody>
          <a:bodyPr>
            <a:noAutofit/>
          </a:bodyPr>
          <a:lstStyle/>
          <a:p>
            <a:pPr algn="r" eaLnBrk="1" hangingPunct="1">
              <a:defRPr/>
            </a:pPr>
            <a:r>
              <a:rPr lang="ru-RU" altLang="en-US" sz="5400" b="1" noProof="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Россия</a:t>
            </a:r>
          </a:p>
        </p:txBody>
      </p:sp>
    </p:spTree>
    <p:extLst>
      <p:ext uri="{BB962C8B-B14F-4D97-AF65-F5344CB8AC3E}">
        <p14:creationId xmlns:p14="http://schemas.microsoft.com/office/powerpoint/2010/main" val="855949862"/>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2000"/>
                                  </p:stCondLst>
                                  <p:childTnLst>
                                    <p:set>
                                      <p:cBhvr>
                                        <p:cTn id="6" dur="1" fill="hold">
                                          <p:stCondLst>
                                            <p:cond delay="0"/>
                                          </p:stCondLst>
                                        </p:cTn>
                                        <p:tgtEl>
                                          <p:spTgt spid="10248"/>
                                        </p:tgtEl>
                                        <p:attrNameLst>
                                          <p:attrName>style.visibility</p:attrName>
                                        </p:attrNameLst>
                                      </p:cBhvr>
                                      <p:to>
                                        <p:strVal val="visible"/>
                                      </p:to>
                                    </p:set>
                                    <p:animEffect transition="in" filter="fade">
                                      <p:cBhvr>
                                        <p:cTn id="7" dur="1000"/>
                                        <p:tgtEl>
                                          <p:spTgt spid="10248"/>
                                        </p:tgtEl>
                                      </p:cBhvr>
                                    </p:animEffect>
                                    <p:anim calcmode="lin" valueType="num">
                                      <p:cBhvr>
                                        <p:cTn id="8" dur="1000" fill="hold"/>
                                        <p:tgtEl>
                                          <p:spTgt spid="10248"/>
                                        </p:tgtEl>
                                        <p:attrNameLst>
                                          <p:attrName>ppt_x</p:attrName>
                                        </p:attrNameLst>
                                      </p:cBhvr>
                                      <p:tavLst>
                                        <p:tav tm="0">
                                          <p:val>
                                            <p:strVal val="#ppt_x"/>
                                          </p:val>
                                        </p:tav>
                                        <p:tav tm="100000">
                                          <p:val>
                                            <p:strVal val="#ppt_x"/>
                                          </p:val>
                                        </p:tav>
                                      </p:tavLst>
                                    </p:anim>
                                    <p:anim calcmode="lin" valueType="num">
                                      <p:cBhvr>
                                        <p:cTn id="9" dur="1000" fill="hold"/>
                                        <p:tgtEl>
                                          <p:spTgt spid="1024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249"/>
                                        </p:tgtEl>
                                        <p:attrNameLst>
                                          <p:attrName>style.visibility</p:attrName>
                                        </p:attrNameLst>
                                      </p:cBhvr>
                                      <p:to>
                                        <p:strVal val="visible"/>
                                      </p:to>
                                    </p:set>
                                    <p:animEffect transition="in" filter="fade">
                                      <p:cBhvr>
                                        <p:cTn id="12" dur="1000"/>
                                        <p:tgtEl>
                                          <p:spTgt spid="10249"/>
                                        </p:tgtEl>
                                      </p:cBhvr>
                                    </p:animEffect>
                                    <p:anim calcmode="lin" valueType="num">
                                      <p:cBhvr>
                                        <p:cTn id="13" dur="1000" fill="hold"/>
                                        <p:tgtEl>
                                          <p:spTgt spid="10249"/>
                                        </p:tgtEl>
                                        <p:attrNameLst>
                                          <p:attrName>ppt_x</p:attrName>
                                        </p:attrNameLst>
                                      </p:cBhvr>
                                      <p:tavLst>
                                        <p:tav tm="0">
                                          <p:val>
                                            <p:strVal val="#ppt_x"/>
                                          </p:val>
                                        </p:tav>
                                        <p:tav tm="100000">
                                          <p:val>
                                            <p:strVal val="#ppt_x"/>
                                          </p:val>
                                        </p:tav>
                                      </p:tavLst>
                                    </p:anim>
                                    <p:anim calcmode="lin" valueType="num">
                                      <p:cBhvr>
                                        <p:cTn id="14" dur="1000" fill="hold"/>
                                        <p:tgtEl>
                                          <p:spTgt spid="1024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3000"/>
                            </p:stCondLst>
                            <p:childTnLst>
                              <p:par>
                                <p:cTn id="16" presetID="10" presetClass="entr" presetSubtype="0" fill="hold" grpId="0" nodeType="afterEffect">
                                  <p:stCondLst>
                                    <p:cond delay="2000"/>
                                  </p:stCondLst>
                                  <p:childTnLst>
                                    <p:set>
                                      <p:cBhvr>
                                        <p:cTn id="17" dur="1" fill="hold">
                                          <p:stCondLst>
                                            <p:cond delay="0"/>
                                          </p:stCondLst>
                                        </p:cTn>
                                        <p:tgtEl>
                                          <p:spTgt spid="10252"/>
                                        </p:tgtEl>
                                        <p:attrNameLst>
                                          <p:attrName>style.visibility</p:attrName>
                                        </p:attrNameLst>
                                      </p:cBhvr>
                                      <p:to>
                                        <p:strVal val="visible"/>
                                      </p:to>
                                    </p:set>
                                    <p:animEffect transition="in" filter="fade">
                                      <p:cBhvr>
                                        <p:cTn id="18" dur="500"/>
                                        <p:tgtEl>
                                          <p:spTgt spid="102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500"/>
                                        <p:tgtEl>
                                          <p:spTgt spid="10253"/>
                                        </p:tgtEl>
                                      </p:cBhvr>
                                    </p:animEffect>
                                  </p:childTnLst>
                                </p:cTn>
                              </p:par>
                            </p:childTnLst>
                          </p:cTn>
                        </p:par>
                        <p:par>
                          <p:cTn id="22" fill="hold" nodeType="afterGroup">
                            <p:stCondLst>
                              <p:cond delay="5500"/>
                            </p:stCondLst>
                            <p:childTnLst>
                              <p:par>
                                <p:cTn id="23" presetID="53" presetClass="entr" presetSubtype="16" fill="hold" grpId="0" nodeType="afterEffect">
                                  <p:stCondLst>
                                    <p:cond delay="2000"/>
                                  </p:stCondLst>
                                  <p:childTnLst>
                                    <p:set>
                                      <p:cBhvr>
                                        <p:cTn id="24" dur="1" fill="hold">
                                          <p:stCondLst>
                                            <p:cond delay="0"/>
                                          </p:stCondLst>
                                        </p:cTn>
                                        <p:tgtEl>
                                          <p:spTgt spid="10256"/>
                                        </p:tgtEl>
                                        <p:attrNameLst>
                                          <p:attrName>style.visibility</p:attrName>
                                        </p:attrNameLst>
                                      </p:cBhvr>
                                      <p:to>
                                        <p:strVal val="visible"/>
                                      </p:to>
                                    </p:set>
                                    <p:anim calcmode="lin" valueType="num">
                                      <p:cBhvr>
                                        <p:cTn id="25" dur="500" fill="hold"/>
                                        <p:tgtEl>
                                          <p:spTgt spid="10256"/>
                                        </p:tgtEl>
                                        <p:attrNameLst>
                                          <p:attrName>ppt_w</p:attrName>
                                        </p:attrNameLst>
                                      </p:cBhvr>
                                      <p:tavLst>
                                        <p:tav tm="0">
                                          <p:val>
                                            <p:fltVal val="0"/>
                                          </p:val>
                                        </p:tav>
                                        <p:tav tm="100000">
                                          <p:val>
                                            <p:strVal val="#ppt_w"/>
                                          </p:val>
                                        </p:tav>
                                      </p:tavLst>
                                    </p:anim>
                                    <p:anim calcmode="lin" valueType="num">
                                      <p:cBhvr>
                                        <p:cTn id="26" dur="500" fill="hold"/>
                                        <p:tgtEl>
                                          <p:spTgt spid="10256"/>
                                        </p:tgtEl>
                                        <p:attrNameLst>
                                          <p:attrName>ppt_h</p:attrName>
                                        </p:attrNameLst>
                                      </p:cBhvr>
                                      <p:tavLst>
                                        <p:tav tm="0">
                                          <p:val>
                                            <p:fltVal val="0"/>
                                          </p:val>
                                        </p:tav>
                                        <p:tav tm="100000">
                                          <p:val>
                                            <p:strVal val="#ppt_h"/>
                                          </p:val>
                                        </p:tav>
                                      </p:tavLst>
                                    </p:anim>
                                    <p:animEffect transition="in" filter="fade">
                                      <p:cBhvr>
                                        <p:cTn id="27" dur="500"/>
                                        <p:tgtEl>
                                          <p:spTgt spid="1025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259"/>
                                        </p:tgtEl>
                                        <p:attrNameLst>
                                          <p:attrName>style.visibility</p:attrName>
                                        </p:attrNameLst>
                                      </p:cBhvr>
                                      <p:to>
                                        <p:strVal val="visible"/>
                                      </p:to>
                                    </p:set>
                                    <p:anim calcmode="lin" valueType="num">
                                      <p:cBhvr>
                                        <p:cTn id="30" dur="500" fill="hold"/>
                                        <p:tgtEl>
                                          <p:spTgt spid="10259"/>
                                        </p:tgtEl>
                                        <p:attrNameLst>
                                          <p:attrName>ppt_w</p:attrName>
                                        </p:attrNameLst>
                                      </p:cBhvr>
                                      <p:tavLst>
                                        <p:tav tm="0">
                                          <p:val>
                                            <p:fltVal val="0"/>
                                          </p:val>
                                        </p:tav>
                                        <p:tav tm="100000">
                                          <p:val>
                                            <p:strVal val="#ppt_w"/>
                                          </p:val>
                                        </p:tav>
                                      </p:tavLst>
                                    </p:anim>
                                    <p:anim calcmode="lin" valueType="num">
                                      <p:cBhvr>
                                        <p:cTn id="31" dur="500" fill="hold"/>
                                        <p:tgtEl>
                                          <p:spTgt spid="10259"/>
                                        </p:tgtEl>
                                        <p:attrNameLst>
                                          <p:attrName>ppt_h</p:attrName>
                                        </p:attrNameLst>
                                      </p:cBhvr>
                                      <p:tavLst>
                                        <p:tav tm="0">
                                          <p:val>
                                            <p:fltVal val="0"/>
                                          </p:val>
                                        </p:tav>
                                        <p:tav tm="100000">
                                          <p:val>
                                            <p:strVal val="#ppt_h"/>
                                          </p:val>
                                        </p:tav>
                                      </p:tavLst>
                                    </p:anim>
                                    <p:animEffect transition="in" filter="fade">
                                      <p:cBhvr>
                                        <p:cTn id="32" dur="500"/>
                                        <p:tgtEl>
                                          <p:spTgt spid="10259"/>
                                        </p:tgtEl>
                                      </p:cBhvr>
                                    </p:animEffect>
                                  </p:childTnLst>
                                </p:cTn>
                              </p:par>
                            </p:childTnLst>
                          </p:cTn>
                        </p:par>
                        <p:par>
                          <p:cTn id="33" fill="hold" nodeType="afterGroup">
                            <p:stCondLst>
                              <p:cond delay="8000"/>
                            </p:stCondLst>
                            <p:childTnLst>
                              <p:par>
                                <p:cTn id="34" presetID="53" presetClass="entr" presetSubtype="16" fill="hold" grpId="0" nodeType="afterEffect">
                                  <p:stCondLst>
                                    <p:cond delay="200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nodeType="afterGroup">
                            <p:stCondLst>
                              <p:cond delay="10500"/>
                            </p:stCondLst>
                            <p:childTnLst>
                              <p:par>
                                <p:cTn id="45" presetID="53" presetClass="entr" presetSubtype="16" fill="hold" grpId="0" nodeType="afterEffect">
                                  <p:stCondLst>
                                    <p:cond delay="2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nodeType="afterGroup">
                            <p:stCondLst>
                              <p:cond delay="13000"/>
                            </p:stCondLst>
                            <p:childTnLst>
                              <p:par>
                                <p:cTn id="51" presetID="53" presetClass="entr" presetSubtype="16" fill="hold" grpId="0" nodeType="afterEffect">
                                  <p:stCondLst>
                                    <p:cond delay="20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P spid="10249" grpId="0"/>
      <p:bldP spid="10252" grpId="0"/>
      <p:bldP spid="10253" grpId="0"/>
      <p:bldP spid="10256" grpId="0"/>
      <p:bldP spid="10259" grpId="0"/>
      <p:bldP spid="7"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a:extLst>
              <a:ext uri="{FF2B5EF4-FFF2-40B4-BE49-F238E27FC236}">
                <a16:creationId xmlns:a16="http://schemas.microsoft.com/office/drawing/2014/main" id="{2B17CA57-6FE3-417A-93C6-5A80D173AB83}"/>
              </a:ext>
            </a:extLst>
          </p:cNvPr>
          <p:cNvSpPr txBox="1">
            <a:spLocks noChangeArrowheads="1"/>
          </p:cNvSpPr>
          <p:nvPr/>
        </p:nvSpPr>
        <p:spPr bwMode="auto">
          <a:xfrm>
            <a:off x="2135188" y="333376"/>
            <a:ext cx="8208962"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07000"/>
              </a:lnSpc>
              <a:spcBef>
                <a:spcPct val="0"/>
              </a:spcBef>
              <a:spcAft>
                <a:spcPts val="1563"/>
              </a:spcAft>
              <a:buFontTx/>
              <a:buAutoNum type="arabicPeriod"/>
            </a:pPr>
            <a:r>
              <a:rPr lang="ru-RU" altLang="ru-RU" sz="2000" b="1">
                <a:solidFill>
                  <a:srgbClr val="222222"/>
                </a:solidFill>
                <a:latin typeface="Times New Roman" panose="02020603050405020304" pitchFamily="18" charset="0"/>
                <a:cs typeface="Times New Roman" panose="02020603050405020304" pitchFamily="18" charset="0"/>
              </a:rPr>
              <a:t>По предварительным данным, фактический объем несырьевого неэнергетического экспорта России составил в 2021 году почти 192 млрд долл. По отношению к 2020 году он вырос на 36%. «Опережающий рост продемонстрировали поставки на внешние рынки промышленной продукции – 156,4 млрд долл., прирост – 41%.</a:t>
            </a:r>
            <a:endParaRPr lang="ru-RU" altLang="ru-RU" sz="2000" b="1">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Bef>
                <a:spcPct val="0"/>
              </a:spcBef>
              <a:spcAft>
                <a:spcPts val="1563"/>
              </a:spcAft>
              <a:buFontTx/>
              <a:buAutoNum type="arabicPeriod"/>
            </a:pPr>
            <a:r>
              <a:rPr lang="ru-RU" altLang="ru-RU" sz="2000" b="1">
                <a:solidFill>
                  <a:srgbClr val="222222"/>
                </a:solidFill>
                <a:latin typeface="Times New Roman" panose="02020603050405020304" pitchFamily="18" charset="0"/>
                <a:cs typeface="Times New Roman" panose="02020603050405020304" pitchFamily="18" charset="0"/>
              </a:rPr>
              <a:t>Российская промышленная продукция занимает первое место в рейтинге мировых экспортеров по 28 товарным позициям, по 11 из них доля РФ занимает 30 и более процентов.// </a:t>
            </a:r>
            <a:r>
              <a:rPr lang="ru-RU" altLang="ru-RU" sz="2000" i="1">
                <a:solidFill>
                  <a:srgbClr val="222222"/>
                </a:solidFill>
                <a:latin typeface="Times New Roman" panose="02020603050405020304" pitchFamily="18" charset="0"/>
                <a:cs typeface="Times New Roman" panose="02020603050405020304" pitchFamily="18" charset="0"/>
              </a:rPr>
              <a:t>Минпромторг</a:t>
            </a:r>
            <a:endParaRPr lang="ru-RU" altLang="ru-RU" sz="2000" i="1">
              <a:latin typeface="Times New Roman" panose="02020603050405020304" pitchFamily="18" charset="0"/>
              <a:cs typeface="Calibri" panose="020F0502020204030204" pitchFamily="34" charset="0"/>
            </a:endParaRPr>
          </a:p>
          <a:p>
            <a:pPr algn="r">
              <a:lnSpc>
                <a:spcPct val="107000"/>
              </a:lnSpc>
              <a:spcBef>
                <a:spcPct val="0"/>
              </a:spcBef>
              <a:spcAft>
                <a:spcPts val="1563"/>
              </a:spcAft>
              <a:buFontTx/>
              <a:buAutoNum type="arabicPeriod"/>
            </a:pPr>
            <a:r>
              <a:rPr lang="ru-RU" altLang="ru-RU" sz="2000" b="1">
                <a:solidFill>
                  <a:srgbClr val="222222"/>
                </a:solidFill>
                <a:latin typeface="Times New Roman" panose="02020603050405020304" pitchFamily="18" charset="0"/>
                <a:cs typeface="Times New Roman" panose="02020603050405020304" pitchFamily="18" charset="0"/>
              </a:rPr>
              <a:t>Темп роста российского несырьевого неэнергетического экспорта выше темпа роста мировой торговли. К основным потребителям российских товаров там отнесли КНР, Казахстан, Белоруссию, Турцию и США.//  Российский экспортный центр</a:t>
            </a:r>
            <a:endParaRPr lang="ru-RU" altLang="ru-RU" sz="2000" b="1">
              <a:latin typeface="Times New Roman" panose="02020603050405020304" pitchFamily="18" charset="0"/>
              <a:cs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C081FB-806A-46B6-80CE-424371024F69}"/>
              </a:ext>
            </a:extLst>
          </p:cNvPr>
          <p:cNvSpPr txBox="1"/>
          <p:nvPr/>
        </p:nvSpPr>
        <p:spPr>
          <a:xfrm>
            <a:off x="2063751" y="765175"/>
            <a:ext cx="8208963" cy="5397500"/>
          </a:xfrm>
          <a:prstGeom prst="rect">
            <a:avLst/>
          </a:prstGeom>
          <a:noFill/>
        </p:spPr>
        <p:txBody>
          <a:bodyPr>
            <a:spAutoFit/>
          </a:bodyPr>
          <a:lstStyle/>
          <a:p>
            <a:pPr algn="r">
              <a:lnSpc>
                <a:spcPct val="107000"/>
              </a:lnSpc>
              <a:spcAft>
                <a:spcPts val="800"/>
              </a:spcAft>
              <a:defRPr/>
            </a:pPr>
            <a:r>
              <a:rPr lang="ru-RU" sz="2000" b="1" spc="15"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Импортозависимость</a:t>
            </a: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- 50-90% в средствах производства</a:t>
            </a: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75-80% твердосплавного инструмента - из-за рубежа (ассоциация "</a:t>
            </a:r>
            <a:r>
              <a:rPr lang="ru-RU" sz="2000" b="1" spc="15"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Станкоинструмент</a:t>
            </a: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март, 2021).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Доля отечественной микроэлектроники не выше 10% (ТАСС, сентябрь, 2020).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Доля импортных компонентов в судостроении - больше 70% (ОСК, июнь, 2020).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Доля импортного оборудования в пищевой промышленности - 55% (</a:t>
            </a:r>
            <a:r>
              <a:rPr lang="ru-RU" sz="2000" b="1" spc="15"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Росспецмаш</a:t>
            </a: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октябрь, 2020).</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На рынке усилителей, микрофонов, устройств для модуляции звука доля "иностранцев" - 95-97,5% (Минпромторг, июнь, 2021). </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r">
              <a:lnSpc>
                <a:spcPct val="107000"/>
              </a:lnSpc>
              <a:spcAft>
                <a:spcPts val="800"/>
              </a:spcAft>
              <a:buFont typeface="Arial" panose="020B0604020202020204" pitchFamily="34" charset="0"/>
              <a:buChar char="•"/>
              <a:defRPr/>
            </a:pPr>
            <a:r>
              <a:rPr lang="ru-RU" sz="2000" b="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На рынке дорожно-строительной техники доля импорта выше 60-70% (ВШЭ, 2021).</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r>
              <a:rPr lang="ru-RU" sz="2000" i="1" spc="1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Источник: РГ-12.10.2021</a:t>
            </a:r>
            <a:endParaRPr lang="ru-RU" sz="2000" i="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5">
            <a:extLst>
              <a:ext uri="{FF2B5EF4-FFF2-40B4-BE49-F238E27FC236}">
                <a16:creationId xmlns:a16="http://schemas.microsoft.com/office/drawing/2014/main" id="{E0756135-9365-4A0F-8611-3DD928F3E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263526"/>
            <a:ext cx="794702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
            <a:extLst>
              <a:ext uri="{FF2B5EF4-FFF2-40B4-BE49-F238E27FC236}">
                <a16:creationId xmlns:a16="http://schemas.microsoft.com/office/drawing/2014/main" id="{C115ED71-DCD0-469C-BA2A-D2F9EB8DFCB7}"/>
              </a:ext>
            </a:extLst>
          </p:cNvPr>
          <p:cNvSpPr txBox="1">
            <a:spLocks noChangeArrowheads="1"/>
          </p:cNvSpPr>
          <p:nvPr/>
        </p:nvSpPr>
        <p:spPr bwMode="auto">
          <a:xfrm>
            <a:off x="2495550" y="333376"/>
            <a:ext cx="78486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1563"/>
              </a:spcAft>
              <a:buNone/>
            </a:pPr>
            <a:r>
              <a:rPr lang="ru-RU" altLang="ru-RU" sz="2400">
                <a:solidFill>
                  <a:srgbClr val="222222"/>
                </a:solidFill>
                <a:latin typeface="Trebuchet MS" panose="020B0603020202020204" pitchFamily="34" charset="0"/>
                <a:cs typeface="Times New Roman" panose="02020603050405020304" pitchFamily="18" charset="0"/>
              </a:rPr>
              <a:t>Опрос промышленных предприятий обнаружил следующую иерархию препятствий для инвестиций: </a:t>
            </a:r>
          </a:p>
          <a:p>
            <a:pPr algn="just">
              <a:lnSpc>
                <a:spcPct val="107000"/>
              </a:lnSpc>
              <a:spcBef>
                <a:spcPct val="0"/>
              </a:spcBef>
              <a:spcAft>
                <a:spcPts val="1563"/>
              </a:spcAft>
              <a:buNone/>
            </a:pPr>
            <a:r>
              <a:rPr lang="ru-RU" altLang="ru-RU" sz="2400">
                <a:solidFill>
                  <a:srgbClr val="222222"/>
                </a:solidFill>
                <a:latin typeface="Trebuchet MS" panose="020B0603020202020204" pitchFamily="34" charset="0"/>
                <a:cs typeface="Times New Roman" panose="02020603050405020304" pitchFamily="18" charset="0"/>
              </a:rPr>
              <a:t>недостаток собственных средств, высокие цены на машины и оборудование, дороговизна кредитов, а также низкая рентабельность инвестиций. //Такой вывод сделан в последнем отчете Института Гайдара. </a:t>
            </a:r>
          </a:p>
          <a:p>
            <a:pPr algn="just">
              <a:lnSpc>
                <a:spcPct val="107000"/>
              </a:lnSpc>
              <a:spcBef>
                <a:spcPct val="0"/>
              </a:spcBef>
              <a:spcAft>
                <a:spcPts val="1563"/>
              </a:spcAft>
              <a:buNone/>
            </a:pPr>
            <a:r>
              <a:rPr lang="ru-RU" altLang="ru-RU" sz="2400">
                <a:solidFill>
                  <a:srgbClr val="222222"/>
                </a:solidFill>
                <a:latin typeface="Trebuchet MS" panose="020B0603020202020204" pitchFamily="34" charset="0"/>
                <a:cs typeface="Times New Roman" panose="02020603050405020304" pitchFamily="18" charset="0"/>
              </a:rPr>
              <a:t>Однако независимые эксперты считают, что за всеми этими факторами скрывается новое свойство российской экономики: высокая волатильность, санкционные риски и общая нестабильность.</a:t>
            </a:r>
            <a:endParaRPr lang="ru-RU" altLang="ru-RU"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4257" y="255094"/>
            <a:ext cx="5791137" cy="646331"/>
          </a:xfrm>
          <a:prstGeom prst="rect">
            <a:avLst/>
          </a:prstGeom>
          <a:noFill/>
        </p:spPr>
        <p:txBody>
          <a:bodyPr wrap="none" rtlCol="0">
            <a:spAutoFit/>
          </a:bodyPr>
          <a:lstStyle/>
          <a:p>
            <a:r>
              <a:rPr lang="ru-RU" sz="3600" u="sng" dirty="0"/>
              <a:t>Народное хозяйство страны </a:t>
            </a:r>
          </a:p>
        </p:txBody>
      </p:sp>
      <p:sp>
        <p:nvSpPr>
          <p:cNvPr id="3" name="Прямоугольник 2"/>
          <p:cNvSpPr/>
          <p:nvPr/>
        </p:nvSpPr>
        <p:spPr>
          <a:xfrm>
            <a:off x="5818373" y="3622642"/>
            <a:ext cx="4572000" cy="707886"/>
          </a:xfrm>
          <a:prstGeom prst="rect">
            <a:avLst/>
          </a:prstGeom>
          <a:ln>
            <a:solidFill>
              <a:srgbClr val="6076B4"/>
            </a:solidFill>
          </a:ln>
        </p:spPr>
        <p:txBody>
          <a:bodyPr>
            <a:spAutoFit/>
          </a:bodyPr>
          <a:lstStyle/>
          <a:p>
            <a:r>
              <a:rPr lang="ru-RU" sz="2000" dirty="0"/>
              <a:t>Роль в международном разделении труда </a:t>
            </a:r>
          </a:p>
        </p:txBody>
      </p:sp>
      <p:pic>
        <p:nvPicPr>
          <p:cNvPr id="4" name="Изображение 3"/>
          <p:cNvPicPr>
            <a:picLocks noChangeAspect="1"/>
          </p:cNvPicPr>
          <p:nvPr/>
        </p:nvPicPr>
        <p:blipFill>
          <a:blip r:embed="rId2"/>
          <a:stretch>
            <a:fillRect/>
          </a:stretch>
        </p:blipFill>
        <p:spPr>
          <a:xfrm>
            <a:off x="1897200" y="1597982"/>
            <a:ext cx="3199914" cy="1693957"/>
          </a:xfrm>
          <a:prstGeom prst="rect">
            <a:avLst/>
          </a:prstGeom>
          <a:ln>
            <a:noFill/>
          </a:ln>
          <a:effectLst>
            <a:softEdge rad="112500"/>
          </a:effectLst>
        </p:spPr>
      </p:pic>
      <p:pic>
        <p:nvPicPr>
          <p:cNvPr id="5" name="Изображение 4"/>
          <p:cNvPicPr>
            <a:picLocks noChangeAspect="1"/>
          </p:cNvPicPr>
          <p:nvPr/>
        </p:nvPicPr>
        <p:blipFill>
          <a:blip r:embed="rId3"/>
          <a:stretch>
            <a:fillRect/>
          </a:stretch>
        </p:blipFill>
        <p:spPr>
          <a:xfrm>
            <a:off x="6841666" y="1706591"/>
            <a:ext cx="2728835" cy="1693957"/>
          </a:xfrm>
          <a:prstGeom prst="rect">
            <a:avLst/>
          </a:prstGeom>
          <a:ln>
            <a:noFill/>
          </a:ln>
          <a:effectLst>
            <a:softEdge rad="112500"/>
          </a:effectLst>
        </p:spPr>
      </p:pic>
      <p:pic>
        <p:nvPicPr>
          <p:cNvPr id="6" name="Изображение 5"/>
          <p:cNvPicPr>
            <a:picLocks noChangeAspect="1"/>
          </p:cNvPicPr>
          <p:nvPr/>
        </p:nvPicPr>
        <p:blipFill>
          <a:blip r:embed="rId4"/>
          <a:stretch>
            <a:fillRect/>
          </a:stretch>
        </p:blipFill>
        <p:spPr>
          <a:xfrm>
            <a:off x="2281944" y="4016063"/>
            <a:ext cx="2815171" cy="2146457"/>
          </a:xfrm>
          <a:prstGeom prst="rect">
            <a:avLst/>
          </a:prstGeom>
          <a:ln>
            <a:noFill/>
          </a:ln>
          <a:effectLst>
            <a:softEdge rad="112500"/>
          </a:effectLst>
        </p:spPr>
      </p:pic>
      <p:pic>
        <p:nvPicPr>
          <p:cNvPr id="7" name="Изображение 6"/>
          <p:cNvPicPr>
            <a:picLocks noChangeAspect="1"/>
          </p:cNvPicPr>
          <p:nvPr/>
        </p:nvPicPr>
        <p:blipFill>
          <a:blip r:embed="rId5"/>
          <a:stretch>
            <a:fillRect/>
          </a:stretch>
        </p:blipFill>
        <p:spPr>
          <a:xfrm>
            <a:off x="7220396" y="4016063"/>
            <a:ext cx="2903673" cy="1920891"/>
          </a:xfrm>
          <a:prstGeom prst="rect">
            <a:avLst/>
          </a:prstGeom>
          <a:ln>
            <a:noFill/>
          </a:ln>
          <a:effectLst>
            <a:softEdge rad="112500"/>
          </a:effectLst>
        </p:spPr>
      </p:pic>
      <p:sp>
        <p:nvSpPr>
          <p:cNvPr id="8" name="TextBox 7"/>
          <p:cNvSpPr txBox="1"/>
          <p:nvPr/>
        </p:nvSpPr>
        <p:spPr>
          <a:xfrm>
            <a:off x="2696115" y="1103771"/>
            <a:ext cx="1704634" cy="400110"/>
          </a:xfrm>
          <a:prstGeom prst="rect">
            <a:avLst/>
          </a:prstGeom>
          <a:noFill/>
          <a:ln>
            <a:solidFill>
              <a:srgbClr val="6076B4"/>
            </a:solidFill>
          </a:ln>
        </p:spPr>
        <p:txBody>
          <a:bodyPr wrap="none" rtlCol="0">
            <a:spAutoFit/>
          </a:bodyPr>
          <a:lstStyle/>
          <a:p>
            <a:r>
              <a:rPr lang="ru-RU" sz="2000" dirty="0"/>
              <a:t>Исторические</a:t>
            </a:r>
          </a:p>
        </p:txBody>
      </p:sp>
      <p:sp>
        <p:nvSpPr>
          <p:cNvPr id="9" name="TextBox 8"/>
          <p:cNvSpPr txBox="1"/>
          <p:nvPr/>
        </p:nvSpPr>
        <p:spPr>
          <a:xfrm>
            <a:off x="6841666" y="1103771"/>
            <a:ext cx="2564869" cy="400110"/>
          </a:xfrm>
          <a:prstGeom prst="rect">
            <a:avLst/>
          </a:prstGeom>
          <a:noFill/>
          <a:ln>
            <a:solidFill>
              <a:srgbClr val="6076B4"/>
            </a:solidFill>
          </a:ln>
        </p:spPr>
        <p:txBody>
          <a:bodyPr wrap="none" rtlCol="0">
            <a:spAutoFit/>
          </a:bodyPr>
          <a:lstStyle/>
          <a:p>
            <a:r>
              <a:rPr lang="ru-RU" sz="2000" dirty="0"/>
              <a:t>Культурные традиции</a:t>
            </a:r>
          </a:p>
        </p:txBody>
      </p:sp>
      <p:sp>
        <p:nvSpPr>
          <p:cNvPr id="10" name="TextBox 9"/>
          <p:cNvSpPr txBox="1"/>
          <p:nvPr/>
        </p:nvSpPr>
        <p:spPr>
          <a:xfrm>
            <a:off x="1897201" y="3400547"/>
            <a:ext cx="3202287" cy="400110"/>
          </a:xfrm>
          <a:prstGeom prst="rect">
            <a:avLst/>
          </a:prstGeom>
          <a:noFill/>
          <a:ln>
            <a:solidFill>
              <a:srgbClr val="6076B4"/>
            </a:solidFill>
          </a:ln>
        </p:spPr>
        <p:txBody>
          <a:bodyPr wrap="none" rtlCol="0">
            <a:spAutoFit/>
          </a:bodyPr>
          <a:lstStyle/>
          <a:p>
            <a:r>
              <a:rPr lang="ru-RU" sz="2000" dirty="0"/>
              <a:t>Географическое положение</a:t>
            </a:r>
          </a:p>
        </p:txBody>
      </p:sp>
    </p:spTree>
    <p:extLst>
      <p:ext uri="{BB962C8B-B14F-4D97-AF65-F5344CB8AC3E}">
        <p14:creationId xmlns:p14="http://schemas.microsoft.com/office/powerpoint/2010/main" val="364786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a:extLst>
              <a:ext uri="{FF2B5EF4-FFF2-40B4-BE49-F238E27FC236}">
                <a16:creationId xmlns:a16="http://schemas.microsoft.com/office/drawing/2014/main" id="{5326129D-14A1-46C1-AF83-D4599E4FB1C8}"/>
              </a:ext>
            </a:extLst>
          </p:cNvPr>
          <p:cNvSpPr txBox="1">
            <a:spLocks noChangeArrowheads="1"/>
          </p:cNvSpPr>
          <p:nvPr/>
        </p:nvSpPr>
        <p:spPr bwMode="auto">
          <a:xfrm>
            <a:off x="2351088" y="620714"/>
            <a:ext cx="777716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1563"/>
              </a:spcAft>
              <a:buNone/>
            </a:pPr>
            <a:r>
              <a:rPr lang="ru-RU" altLang="ru-RU" sz="1800">
                <a:solidFill>
                  <a:srgbClr val="222222"/>
                </a:solidFill>
                <a:latin typeface="Trebuchet MS" panose="020B0603020202020204" pitchFamily="34" charset="0"/>
                <a:cs typeface="Times New Roman" panose="02020603050405020304" pitchFamily="18" charset="0"/>
              </a:rPr>
              <a:t>В Минэкономразвития уверены, что Россия остается привлекательной для инвестиций, в том числе и для тех иностранных компаний, которые участвуют в работе российского Консультативного совета по иностранным инвестициям (КСИИ). По данным британской компании EY (Ernst &amp; Young) участники КСИИ суммарно инвестировали в Россию около 188 млрд долларов. При этом средний темп роста инвестиций компаний-участников КСИИ с 2012 по 2020 год составил 12%.</a:t>
            </a:r>
            <a:endParaRPr lang="ru-RU" altLang="ru-RU" sz="2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buNone/>
            </a:pPr>
            <a:r>
              <a:rPr lang="ru-RU" altLang="ru-RU" sz="1800">
                <a:solidFill>
                  <a:srgbClr val="222222"/>
                </a:solidFill>
                <a:latin typeface="Trebuchet MS" panose="020B0603020202020204" pitchFamily="34" charset="0"/>
                <a:cs typeface="Times New Roman" panose="02020603050405020304" pitchFamily="18" charset="0"/>
              </a:rPr>
              <a:t>По результатам опроса EY, 96% компаний из КСИИ считают, что Россия входит в топ-3 мировых рынков по важности или является одним из стратегических рынков для иностранных инвестиций. Почти две трети международных компаний, принявших участие в опросе EY, собираются увеличить присутствие в России: больше половины из них планируют выводить на российский рынок новые продукты или услуги, остальные - расширять производство, открывать новые точки продаж, магазины или сервисные центры.</a:t>
            </a:r>
            <a:endParaRPr lang="ru-RU" altLang="ru-RU" sz="2800">
              <a:latin typeface="Calibri" panose="020F0502020204030204" pitchFamily="34" charset="0"/>
              <a:cs typeface="Calibri" panose="020F0502020204030204" pitchFamily="34" charset="0"/>
            </a:endParaRPr>
          </a:p>
          <a:p>
            <a:pPr>
              <a:lnSpc>
                <a:spcPct val="107000"/>
              </a:lnSpc>
              <a:spcBef>
                <a:spcPct val="0"/>
              </a:spcBef>
              <a:spcAft>
                <a:spcPts val="800"/>
              </a:spcAft>
              <a:buNone/>
            </a:pPr>
            <a:r>
              <a:rPr lang="ru-RU" altLang="ru-RU" sz="2800">
                <a:latin typeface="Calibri" panose="020F0502020204030204" pitchFamily="34" charset="0"/>
                <a:cs typeface="Calibri" panose="020F0502020204030204" pitchFamily="34" charset="0"/>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a:extLst>
              <a:ext uri="{FF2B5EF4-FFF2-40B4-BE49-F238E27FC236}">
                <a16:creationId xmlns:a16="http://schemas.microsoft.com/office/drawing/2014/main" id="{1FDB013D-AF19-4910-82FD-A1076BCA9E69}"/>
              </a:ext>
            </a:extLst>
          </p:cNvPr>
          <p:cNvSpPr>
            <a:spLocks noGrp="1"/>
          </p:cNvSpPr>
          <p:nvPr>
            <p:ph type="title"/>
          </p:nvPr>
        </p:nvSpPr>
        <p:spPr/>
        <p:txBody>
          <a:bodyPr>
            <a:normAutofit fontScale="90000"/>
          </a:bodyPr>
          <a:lstStyle/>
          <a:p>
            <a:pPr algn="r" eaLnBrk="1" hangingPunct="1">
              <a:defRPr/>
            </a:pPr>
            <a:br>
              <a:rPr lang="ru-RU" sz="1800" b="1" dirty="0">
                <a:latin typeface="Trebuchet MS" panose="020B0603020202020204" pitchFamily="34" charset="0"/>
                <a:ea typeface="Times New Roman" panose="02020603050405020304" pitchFamily="18" charset="0"/>
                <a:cs typeface="Trebuchet MS" panose="020B0603020202020204" pitchFamily="34" charset="0"/>
              </a:rPr>
            </a:br>
            <a:br>
              <a:rPr lang="ru-RU" sz="1800" b="1" dirty="0">
                <a:latin typeface="Trebuchet MS" panose="020B0603020202020204" pitchFamily="34" charset="0"/>
                <a:ea typeface="Times New Roman" panose="02020603050405020304" pitchFamily="18" charset="0"/>
                <a:cs typeface="Trebuchet MS" panose="020B0603020202020204" pitchFamily="34" charset="0"/>
              </a:rPr>
            </a:br>
            <a:br>
              <a:rPr lang="ru-RU" sz="1800" b="1" dirty="0">
                <a:latin typeface="Trebuchet MS" panose="020B0603020202020204" pitchFamily="34" charset="0"/>
                <a:ea typeface="Times New Roman" panose="02020603050405020304" pitchFamily="18" charset="0"/>
                <a:cs typeface="Trebuchet MS" panose="020B0603020202020204" pitchFamily="34" charset="0"/>
              </a:rPr>
            </a:br>
            <a:r>
              <a:rPr lang="ru-RU" sz="1800" b="1" dirty="0">
                <a:latin typeface="Trebuchet MS" panose="020B0603020202020204" pitchFamily="34" charset="0"/>
                <a:ea typeface="Times New Roman" panose="02020603050405020304" pitchFamily="18" charset="0"/>
                <a:cs typeface="Trebuchet MS" panose="020B0603020202020204" pitchFamily="34" charset="0"/>
              </a:rPr>
              <a:t>Таблица  Финансовая иерархия стран мира (2001-2020)*</a:t>
            </a:r>
            <a:br>
              <a:rPr lang="ru-RU" sz="1800" b="1" dirty="0">
                <a:latin typeface="Trebuchet MS" panose="020B0603020202020204" pitchFamily="34" charset="0"/>
                <a:ea typeface="Times New Roman" panose="02020603050405020304" pitchFamily="18" charset="0"/>
                <a:cs typeface="Trebuchet MS" panose="020B0603020202020204" pitchFamily="34" charset="0"/>
              </a:rPr>
            </a:br>
            <a:r>
              <a:rPr lang="ru-RU" sz="1000" b="1" dirty="0">
                <a:latin typeface="Trebuchet MS" panose="020B0603020202020204" pitchFamily="34" charset="0"/>
                <a:ea typeface="Times New Roman" panose="02020603050405020304" pitchFamily="18" charset="0"/>
                <a:cs typeface="Trebuchet MS" panose="020B0603020202020204" pitchFamily="34" charset="0"/>
              </a:rPr>
              <a:t>Источники</a:t>
            </a:r>
            <a:r>
              <a:rPr lang="en-US" sz="1000" b="1" dirty="0">
                <a:latin typeface="Trebuchet MS" panose="020B0603020202020204" pitchFamily="34" charset="0"/>
                <a:ea typeface="Times New Roman" panose="02020603050405020304" pitchFamily="18" charset="0"/>
                <a:cs typeface="Trebuchet MS" panose="020B0603020202020204" pitchFamily="34" charset="0"/>
              </a:rPr>
              <a:t>: </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World Bank Open Data 12021)// World Bank. URL: </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2"/>
              </a:rPr>
              <a:t>https://data.worldbank.org</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 [</a:t>
            </a:r>
            <a:r>
              <a:rPr lang="ru-RU" sz="1000" b="1" i="1" spc="-50" dirty="0">
                <a:latin typeface="Trebuchet MS" panose="020B0603020202020204" pitchFamily="34" charset="0"/>
                <a:ea typeface="Times New Roman" panose="02020603050405020304" pitchFamily="18" charset="0"/>
                <a:cs typeface="Trebuchet MS" panose="020B0603020202020204" pitchFamily="34" charset="0"/>
              </a:rPr>
              <a:t>р</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a:t>
            </a:r>
            <a:r>
              <a:rPr lang="ru-RU" sz="1000" b="1" i="1" spc="-50" dirty="0" err="1">
                <a:latin typeface="Trebuchet MS" panose="020B0603020202020204" pitchFamily="34" charset="0"/>
                <a:ea typeface="Times New Roman" panose="02020603050405020304" pitchFamily="18" charset="0"/>
                <a:cs typeface="Trebuchet MS" panose="020B0603020202020204" pitchFamily="34" charset="0"/>
              </a:rPr>
              <a:t>ата</a:t>
            </a:r>
            <a:r>
              <a:rPr lang="ru-RU" sz="1000" b="1" i="1" spc="-50" dirty="0">
                <a:latin typeface="Trebuchet MS" panose="020B0603020202020204" pitchFamily="34" charset="0"/>
                <a:ea typeface="Times New Roman" panose="02020603050405020304" pitchFamily="18" charset="0"/>
                <a:cs typeface="Trebuchet MS" panose="020B0603020202020204" pitchFamily="34" charset="0"/>
              </a:rPr>
              <a:t> </a:t>
            </a:r>
            <a:r>
              <a:rPr lang="ru-RU" sz="1000" b="1" dirty="0">
                <a:latin typeface="Trebuchet MS" panose="020B0603020202020204" pitchFamily="34" charset="0"/>
                <a:ea typeface="Times New Roman" panose="02020603050405020304" pitchFamily="18" charset="0"/>
                <a:cs typeface="Trebuchet MS" panose="020B0603020202020204" pitchFamily="34" charset="0"/>
              </a:rPr>
              <a:t>обращения</a:t>
            </a:r>
            <a:r>
              <a:rPr lang="en-US" sz="1000" b="1" dirty="0">
                <a:latin typeface="Trebuchet MS" panose="020B0603020202020204" pitchFamily="34" charset="0"/>
                <a:ea typeface="Times New Roman" panose="02020603050405020304" pitchFamily="18" charset="0"/>
                <a:cs typeface="Trebuchet MS" panose="020B0603020202020204" pitchFamily="34" charset="0"/>
              </a:rPr>
              <a:t>: K.08.2021); </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World Economic Outlook Database. April 2021 Edition</a:t>
            </a:r>
            <a:r>
              <a:rPr lang="en-US" sz="1000" b="1" i="1" spc="-100" dirty="0">
                <a:latin typeface="Trebuchet MS" panose="020B0603020202020204" pitchFamily="34" charset="0"/>
                <a:ea typeface="Times New Roman" panose="02020603050405020304" pitchFamily="18" charset="0"/>
                <a:cs typeface="Trebuchet MS" panose="020B0603020202020204" pitchFamily="34" charset="0"/>
              </a:rPr>
              <a:t>//</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International Monetary Fund. URL: </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3"/>
              </a:rPr>
              <a:t>https://www.imf.org/en/Publications/WEO/weo-</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database/2021/April </a:t>
            </a:r>
            <a:r>
              <a:rPr lang="en-US" sz="1000" b="1" dirty="0">
                <a:latin typeface="Trebuchet MS" panose="020B0603020202020204" pitchFamily="34" charset="0"/>
                <a:ea typeface="Times New Roman" panose="02020603050405020304" pitchFamily="18" charset="0"/>
                <a:cs typeface="Trebuchet MS" panose="020B0603020202020204" pitchFamily="34" charset="0"/>
              </a:rPr>
              <a:t>(</a:t>
            </a:r>
            <a:r>
              <a:rPr lang="ru-RU" sz="1000" b="1" dirty="0">
                <a:latin typeface="Trebuchet MS" panose="020B0603020202020204" pitchFamily="34" charset="0"/>
                <a:ea typeface="Times New Roman" panose="02020603050405020304" pitchFamily="18" charset="0"/>
                <a:cs typeface="Trebuchet MS" panose="020B0603020202020204" pitchFamily="34" charset="0"/>
              </a:rPr>
              <a:t>дата обращения</a:t>
            </a:r>
            <a:r>
              <a:rPr lang="en-US" sz="1000" b="1" dirty="0">
                <a:latin typeface="Trebuchet MS" panose="020B0603020202020204" pitchFamily="34" charset="0"/>
                <a:ea typeface="Times New Roman" panose="02020603050405020304" pitchFamily="18" charset="0"/>
                <a:cs typeface="Trebuchet MS" panose="020B0603020202020204" pitchFamily="34" charset="0"/>
              </a:rPr>
              <a:t>: H.08.2021); </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Statistical Data Warehouse//European Central Bank. URL: </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4"/>
              </a:rPr>
              <a:t>www.sdw.ecb.europa.eu </a:t>
            </a:r>
            <a:r>
              <a:rPr lang="en-US" sz="1000" b="1" dirty="0">
                <a:latin typeface="Trebuchet MS" panose="020B0603020202020204" pitchFamily="34" charset="0"/>
                <a:ea typeface="Times New Roman" panose="02020603050405020304" pitchFamily="18" charset="0"/>
                <a:cs typeface="Trebuchet MS" panose="020B0603020202020204" pitchFamily="34" charset="0"/>
              </a:rPr>
              <a:t>(</a:t>
            </a:r>
            <a:r>
              <a:rPr lang="ru-RU" sz="1000" b="1" dirty="0">
                <a:latin typeface="Trebuchet MS" panose="020B0603020202020204" pitchFamily="34" charset="0"/>
                <a:ea typeface="Times New Roman" panose="02020603050405020304" pitchFamily="18" charset="0"/>
                <a:cs typeface="Trebuchet MS" panose="020B0603020202020204" pitchFamily="34" charset="0"/>
              </a:rPr>
              <a:t>дата обращения</a:t>
            </a:r>
            <a:r>
              <a:rPr lang="en-US" sz="1000" b="1" dirty="0">
                <a:latin typeface="Trebuchet MS" panose="020B0603020202020204" pitchFamily="34" charset="0"/>
                <a:ea typeface="Times New Roman" panose="02020603050405020304" pitchFamily="18" charset="0"/>
                <a:cs typeface="Trebuchet MS" panose="020B0603020202020204" pitchFamily="34" charset="0"/>
              </a:rPr>
              <a:t>: 16.08.2021); </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GDP and main components//Eurostat. URL</a:t>
            </a:r>
            <a:r>
              <a:rPr lang="ru-RU" sz="1000" b="1" i="1" spc="-50" dirty="0">
                <a:latin typeface="Trebuchet MS" panose="020B0603020202020204" pitchFamily="34" charset="0"/>
                <a:ea typeface="Times New Roman" panose="02020603050405020304" pitchFamily="18" charset="0"/>
                <a:cs typeface="Trebuchet MS" panose="020B0603020202020204" pitchFamily="34" charset="0"/>
              </a:rPr>
              <a:t>: </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https</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err="1">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ec</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err="1">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europa</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err="1">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eu</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err="1">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eurostat</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err="1">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en</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web</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products</a:t>
            </a:r>
            <a:r>
              <a:rPr lang="ru-RU" sz="1000" b="1" i="1" u="sng" spc="-50" dirty="0">
                <a:solidFill>
                  <a:srgbClr val="0563C1"/>
                </a:solidFill>
                <a:latin typeface="Trebuchet MS" panose="020B0603020202020204" pitchFamily="34" charset="0"/>
                <a:ea typeface="Times New Roman" panose="02020603050405020304" pitchFamily="18" charset="0"/>
                <a:cs typeface="Trebuchet MS" panose="020B0603020202020204" pitchFamily="34" charset="0"/>
                <a:hlinkClick r:id="rId5"/>
              </a:rPr>
              <a:t>-</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datasets</a:t>
            </a:r>
            <a:r>
              <a:rPr lang="ru-RU" sz="1000" b="1" i="1" spc="-50" dirty="0">
                <a:latin typeface="Trebuchet MS" panose="020B0603020202020204" pitchFamily="34" charset="0"/>
                <a:ea typeface="Times New Roman" panose="02020603050405020304" pitchFamily="18" charset="0"/>
                <a:cs typeface="Trebuchet MS" panose="020B0603020202020204" pitchFamily="34" charset="0"/>
              </a:rPr>
              <a:t>/-/</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NAMA</a:t>
            </a:r>
            <a:r>
              <a:rPr lang="ru-RU" sz="1000" b="1" i="1" spc="-50" dirty="0">
                <a:latin typeface="Trebuchet MS" panose="020B0603020202020204" pitchFamily="34" charset="0"/>
                <a:ea typeface="Times New Roman" panose="02020603050405020304" pitchFamily="18" charset="0"/>
                <a:cs typeface="Trebuchet MS" panose="020B0603020202020204" pitchFamily="34" charset="0"/>
              </a:rPr>
              <a:t>_10_</a:t>
            </a:r>
            <a:r>
              <a:rPr lang="en-US" sz="1000" b="1" i="1" spc="-50" dirty="0">
                <a:latin typeface="Trebuchet MS" panose="020B0603020202020204" pitchFamily="34" charset="0"/>
                <a:ea typeface="Times New Roman" panose="02020603050405020304" pitchFamily="18" charset="0"/>
                <a:cs typeface="Trebuchet MS" panose="020B0603020202020204" pitchFamily="34" charset="0"/>
              </a:rPr>
              <a:t>GDP </a:t>
            </a:r>
            <a:r>
              <a:rPr lang="ru-RU" sz="1000" b="1" dirty="0">
                <a:latin typeface="Trebuchet MS" panose="020B0603020202020204" pitchFamily="34" charset="0"/>
                <a:ea typeface="Times New Roman" panose="02020603050405020304" pitchFamily="18" charset="0"/>
                <a:cs typeface="Trebuchet MS" panose="020B0603020202020204" pitchFamily="34" charset="0"/>
              </a:rPr>
              <a:t>(дата обращения: </a:t>
            </a:r>
            <a:r>
              <a:rPr lang="en-US" sz="1000" b="1" dirty="0">
                <a:latin typeface="Trebuchet MS" panose="020B0603020202020204" pitchFamily="34" charset="0"/>
                <a:ea typeface="Times New Roman" panose="02020603050405020304" pitchFamily="18" charset="0"/>
                <a:cs typeface="Trebuchet MS" panose="020B0603020202020204" pitchFamily="34" charset="0"/>
              </a:rPr>
              <a:t>H</a:t>
            </a:r>
            <a:r>
              <a:rPr lang="ru-RU" sz="1000" b="1" dirty="0">
                <a:latin typeface="Trebuchet MS" panose="020B0603020202020204" pitchFamily="34" charset="0"/>
                <a:ea typeface="Times New Roman" panose="02020603050405020304" pitchFamily="18" charset="0"/>
                <a:cs typeface="Trebuchet MS" panose="020B0603020202020204" pitchFamily="34" charset="0"/>
              </a:rPr>
              <a:t>.08.2021] (Еврозона состава 2001 г.).</a:t>
            </a:r>
            <a:br>
              <a:rPr lang="ru-RU" sz="1800" dirty="0">
                <a:latin typeface="Trebuchet MS" panose="020B0603020202020204" pitchFamily="34" charset="0"/>
                <a:ea typeface="Times New Roman" panose="02020603050405020304" pitchFamily="18" charset="0"/>
                <a:cs typeface="Times New Roman" panose="02020603050405020304" pitchFamily="18" charset="0"/>
              </a:rPr>
            </a:br>
            <a:endParaRPr lang="ru-RU" dirty="0"/>
          </a:p>
        </p:txBody>
      </p:sp>
      <p:graphicFrame>
        <p:nvGraphicFramePr>
          <p:cNvPr id="10" name="Объект 9">
            <a:extLst>
              <a:ext uri="{FF2B5EF4-FFF2-40B4-BE49-F238E27FC236}">
                <a16:creationId xmlns:a16="http://schemas.microsoft.com/office/drawing/2014/main" id="{69986FD9-EDA1-4135-B0F5-C72DDB0E6E96}"/>
              </a:ext>
            </a:extLst>
          </p:cNvPr>
          <p:cNvGraphicFramePr>
            <a:graphicFrameLocks noGrp="1"/>
          </p:cNvGraphicFramePr>
          <p:nvPr>
            <p:ph idx="1"/>
          </p:nvPr>
        </p:nvGraphicFramePr>
        <p:xfrm>
          <a:off x="2208213" y="2060575"/>
          <a:ext cx="8208962" cy="4321176"/>
        </p:xfrm>
        <a:graphic>
          <a:graphicData uri="http://schemas.openxmlformats.org/drawingml/2006/table">
            <a:tbl>
              <a:tblPr>
                <a:tableStyleId>{5C22544A-7EE6-4342-B048-85BDC9FD1C3A}</a:tableStyleId>
              </a:tblPr>
              <a:tblGrid>
                <a:gridCol w="1466775">
                  <a:extLst>
                    <a:ext uri="{9D8B030D-6E8A-4147-A177-3AD203B41FA5}">
                      <a16:colId xmlns:a16="http://schemas.microsoft.com/office/drawing/2014/main" val="20000"/>
                    </a:ext>
                  </a:extLst>
                </a:gridCol>
                <a:gridCol w="1018926">
                  <a:extLst>
                    <a:ext uri="{9D8B030D-6E8A-4147-A177-3AD203B41FA5}">
                      <a16:colId xmlns:a16="http://schemas.microsoft.com/office/drawing/2014/main" val="20001"/>
                    </a:ext>
                  </a:extLst>
                </a:gridCol>
                <a:gridCol w="1018926">
                  <a:extLst>
                    <a:ext uri="{9D8B030D-6E8A-4147-A177-3AD203B41FA5}">
                      <a16:colId xmlns:a16="http://schemas.microsoft.com/office/drawing/2014/main" val="20002"/>
                    </a:ext>
                  </a:extLst>
                </a:gridCol>
                <a:gridCol w="1018926">
                  <a:extLst>
                    <a:ext uri="{9D8B030D-6E8A-4147-A177-3AD203B41FA5}">
                      <a16:colId xmlns:a16="http://schemas.microsoft.com/office/drawing/2014/main" val="20003"/>
                    </a:ext>
                  </a:extLst>
                </a:gridCol>
                <a:gridCol w="1220473">
                  <a:extLst>
                    <a:ext uri="{9D8B030D-6E8A-4147-A177-3AD203B41FA5}">
                      <a16:colId xmlns:a16="http://schemas.microsoft.com/office/drawing/2014/main" val="20004"/>
                    </a:ext>
                  </a:extLst>
                </a:gridCol>
                <a:gridCol w="1232468">
                  <a:extLst>
                    <a:ext uri="{9D8B030D-6E8A-4147-A177-3AD203B41FA5}">
                      <a16:colId xmlns:a16="http://schemas.microsoft.com/office/drawing/2014/main" val="20005"/>
                    </a:ext>
                  </a:extLst>
                </a:gridCol>
                <a:gridCol w="1232468">
                  <a:extLst>
                    <a:ext uri="{9D8B030D-6E8A-4147-A177-3AD203B41FA5}">
                      <a16:colId xmlns:a16="http://schemas.microsoft.com/office/drawing/2014/main" val="20006"/>
                    </a:ext>
                  </a:extLst>
                </a:gridCol>
              </a:tblGrid>
              <a:tr h="1787203">
                <a:tc rowSpan="2">
                  <a:txBody>
                    <a:bodyPr/>
                    <a:lstStyle/>
                    <a:p>
                      <a:pPr indent="109855">
                        <a:lnSpc>
                          <a:spcPts val="1655"/>
                        </a:lnSpc>
                      </a:pPr>
                      <a:r>
                        <a:rPr lang="ru-RU" sz="2000">
                          <a:effectLst/>
                        </a:rPr>
                        <a:t>Страна</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gridSpan="2">
                  <a:txBody>
                    <a:bodyPr/>
                    <a:lstStyle/>
                    <a:p>
                      <a:pPr indent="109855">
                        <a:lnSpc>
                          <a:spcPts val="1655"/>
                        </a:lnSpc>
                      </a:pPr>
                      <a:r>
                        <a:rPr lang="ru-RU" sz="2000">
                          <a:effectLst/>
                        </a:rPr>
                        <a:t>ВВП в текущих ценах, трлн долл. США</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hMerge="1">
                  <a:txBody>
                    <a:bodyPr/>
                    <a:lstStyle/>
                    <a:p>
                      <a:endParaRPr lang="ru-RU"/>
                    </a:p>
                  </a:txBody>
                  <a:tcPr/>
                </a:tc>
                <a:tc gridSpan="2">
                  <a:txBody>
                    <a:bodyPr/>
                    <a:lstStyle/>
                    <a:p>
                      <a:pPr indent="178435">
                        <a:lnSpc>
                          <a:spcPts val="1655"/>
                        </a:lnSpc>
                      </a:pPr>
                      <a:r>
                        <a:rPr lang="ru-RU" sz="2000">
                          <a:effectLst/>
                        </a:rPr>
                        <a:t>Монетизация (Широкие деньги/ ВВП, %)</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hMerge="1">
                  <a:txBody>
                    <a:bodyPr/>
                    <a:lstStyle/>
                    <a:p>
                      <a:endParaRPr lang="ru-RU"/>
                    </a:p>
                  </a:txBody>
                  <a:tcPr/>
                </a:tc>
                <a:tc gridSpan="2">
                  <a:txBody>
                    <a:bodyPr/>
                    <a:lstStyle/>
                    <a:p>
                      <a:pPr>
                        <a:lnSpc>
                          <a:spcPts val="1655"/>
                        </a:lnSpc>
                      </a:pPr>
                      <a:r>
                        <a:rPr lang="ru-RU" sz="2000">
                          <a:effectLst/>
                        </a:rPr>
                        <a:t>Денежная масса в дол­ларовом измерении (Широкие деньги), трлн долл. США</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hMerge="1">
                  <a:txBody>
                    <a:bodyPr/>
                    <a:lstStyle/>
                    <a:p>
                      <a:endParaRPr lang="ru-RU"/>
                    </a:p>
                  </a:txBody>
                  <a:tcPr/>
                </a:tc>
                <a:extLst>
                  <a:ext uri="{0D108BD9-81ED-4DB2-BD59-A6C34878D82A}">
                    <a16:rowId xmlns:a16="http://schemas.microsoft.com/office/drawing/2014/main" val="10000"/>
                  </a:ext>
                </a:extLst>
              </a:tr>
              <a:tr h="411809">
                <a:tc vMerge="1">
                  <a:txBody>
                    <a:bodyPr/>
                    <a:lstStyle/>
                    <a:p>
                      <a:endParaRPr lang="ru-RU"/>
                    </a:p>
                  </a:txBody>
                  <a:tcPr/>
                </a:tc>
                <a:tc>
                  <a:txBody>
                    <a:bodyPr/>
                    <a:lstStyle/>
                    <a:p>
                      <a:pPr indent="109855" algn="r">
                        <a:lnSpc>
                          <a:spcPts val="1655"/>
                        </a:lnSpc>
                      </a:pPr>
                      <a:r>
                        <a:rPr lang="ru-RU" sz="2000">
                          <a:effectLst/>
                        </a:rPr>
                        <a:t>2001</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indent="109855" algn="r">
                        <a:lnSpc>
                          <a:spcPts val="1655"/>
                        </a:lnSpc>
                      </a:pPr>
                      <a:r>
                        <a:rPr lang="ru-RU" sz="2000">
                          <a:effectLst/>
                        </a:rPr>
                        <a:t>2020</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indent="109855" algn="r">
                        <a:lnSpc>
                          <a:spcPts val="1655"/>
                        </a:lnSpc>
                      </a:pPr>
                      <a:r>
                        <a:rPr lang="ru-RU" sz="2000">
                          <a:effectLst/>
                        </a:rPr>
                        <a:t>2001</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indent="109855" algn="r">
                        <a:lnSpc>
                          <a:spcPts val="1655"/>
                        </a:lnSpc>
                      </a:pPr>
                      <a:r>
                        <a:rPr lang="ru-RU" sz="2000">
                          <a:effectLst/>
                        </a:rPr>
                        <a:t>2020</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233045" indent="109855">
                        <a:lnSpc>
                          <a:spcPts val="1655"/>
                        </a:lnSpc>
                      </a:pPr>
                      <a:r>
                        <a:rPr lang="ru-RU" sz="2000">
                          <a:effectLst/>
                        </a:rPr>
                        <a:t>2001</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237490" indent="109855">
                        <a:lnSpc>
                          <a:spcPts val="1655"/>
                        </a:lnSpc>
                      </a:pPr>
                      <a:r>
                        <a:rPr lang="ru-RU" sz="2000">
                          <a:effectLst/>
                        </a:rPr>
                        <a:t>2020</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1"/>
                  </a:ext>
                </a:extLst>
              </a:tr>
              <a:tr h="353694">
                <a:tc>
                  <a:txBody>
                    <a:bodyPr/>
                    <a:lstStyle/>
                    <a:p>
                      <a:pPr>
                        <a:lnSpc>
                          <a:spcPct val="107000"/>
                        </a:lnSpc>
                      </a:pPr>
                      <a:r>
                        <a:rPr lang="ru-RU" sz="2000">
                          <a:effectLst/>
                        </a:rPr>
                        <a:t>Мир, в т.ч.</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34,85</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84,54</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95,9</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133,2</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33,42</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251460">
                        <a:lnSpc>
                          <a:spcPct val="107000"/>
                        </a:lnSpc>
                      </a:pPr>
                      <a:r>
                        <a:rPr lang="ru-RU" sz="2000">
                          <a:effectLst/>
                        </a:rPr>
                        <a:t>112,61</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2"/>
                  </a:ext>
                </a:extLst>
              </a:tr>
              <a:tr h="353694">
                <a:tc>
                  <a:txBody>
                    <a:bodyPr/>
                    <a:lstStyle/>
                    <a:p>
                      <a:pPr>
                        <a:lnSpc>
                          <a:spcPct val="107000"/>
                        </a:lnSpc>
                      </a:pPr>
                      <a:r>
                        <a:rPr lang="ru-RU" sz="2000">
                          <a:effectLst/>
                        </a:rPr>
                        <a:t>США</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10,58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20,93</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71,6</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spc="150">
                          <a:effectLst/>
                        </a:rPr>
                        <a:t>111</a:t>
                      </a:r>
                      <a:r>
                        <a:rPr lang="ru-RU" sz="2000">
                          <a:effectLst/>
                        </a:rPr>
                        <a:t>,3</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7,58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411480">
                        <a:lnSpc>
                          <a:spcPct val="107000"/>
                        </a:lnSpc>
                      </a:pPr>
                      <a:r>
                        <a:rPr lang="ru-RU" sz="2000">
                          <a:effectLst/>
                        </a:rPr>
                        <a:t>23,3</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3"/>
                  </a:ext>
                </a:extLst>
              </a:tr>
              <a:tr h="353694">
                <a:tc>
                  <a:txBody>
                    <a:bodyPr/>
                    <a:lstStyle/>
                    <a:p>
                      <a:pPr>
                        <a:lnSpc>
                          <a:spcPct val="107000"/>
                        </a:lnSpc>
                      </a:pPr>
                      <a:r>
                        <a:rPr lang="ru-RU" sz="2000">
                          <a:effectLst/>
                        </a:rPr>
                        <a:t>Китай</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1,33</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14,72</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141</a:t>
                      </a:r>
                      <a:r>
                        <a:rPr lang="ru-RU" sz="2000" spc="50">
                          <a:effectLst/>
                        </a:rPr>
                        <a:t>,1</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211,4</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spc="50">
                          <a:effectLst/>
                        </a:rPr>
                        <a:t>1</a:t>
                      </a:r>
                      <a:r>
                        <a:rPr lang="ru-RU" sz="2000">
                          <a:effectLst/>
                        </a:rPr>
                        <a:t>,88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324485">
                        <a:lnSpc>
                          <a:spcPct val="107000"/>
                        </a:lnSpc>
                      </a:pPr>
                      <a:r>
                        <a:rPr lang="ru-RU" sz="2000">
                          <a:effectLst/>
                        </a:rPr>
                        <a:t>31,12</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4"/>
                  </a:ext>
                </a:extLst>
              </a:tr>
              <a:tr h="353694">
                <a:tc>
                  <a:txBody>
                    <a:bodyPr/>
                    <a:lstStyle/>
                    <a:p>
                      <a:pPr>
                        <a:lnSpc>
                          <a:spcPct val="107000"/>
                        </a:lnSpc>
                      </a:pPr>
                      <a:r>
                        <a:rPr lang="ru-RU" sz="2000">
                          <a:effectLst/>
                        </a:rPr>
                        <a:t>Еврозона</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6,58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14,58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63,6</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121,0</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4,19</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342900">
                        <a:lnSpc>
                          <a:spcPct val="107000"/>
                        </a:lnSpc>
                      </a:pPr>
                      <a:r>
                        <a:rPr lang="ru-RU" sz="2000">
                          <a:effectLst/>
                        </a:rPr>
                        <a:t>17,65</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5"/>
                  </a:ext>
                </a:extLst>
              </a:tr>
              <a:tr h="353694">
                <a:tc>
                  <a:txBody>
                    <a:bodyPr/>
                    <a:lstStyle/>
                    <a:p>
                      <a:pPr>
                        <a:lnSpc>
                          <a:spcPct val="107000"/>
                        </a:lnSpc>
                      </a:pPr>
                      <a:r>
                        <a:rPr lang="ru-RU" sz="2000">
                          <a:effectLst/>
                        </a:rPr>
                        <a:t>Япония</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4,37</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5,15</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232,9</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255,7</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10,19</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334010">
                        <a:lnSpc>
                          <a:spcPct val="107000"/>
                        </a:lnSpc>
                      </a:pPr>
                      <a:r>
                        <a:rPr lang="ru-RU" sz="2000">
                          <a:effectLst/>
                        </a:rPr>
                        <a:t>13,16</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6"/>
                  </a:ext>
                </a:extLst>
              </a:tr>
              <a:tr h="353694">
                <a:tc>
                  <a:txBody>
                    <a:bodyPr/>
                    <a:lstStyle/>
                    <a:p>
                      <a:pPr>
                        <a:lnSpc>
                          <a:spcPct val="107000"/>
                        </a:lnSpc>
                      </a:pPr>
                      <a:r>
                        <a:rPr lang="ru-RU" sz="2000">
                          <a:effectLst/>
                        </a:rPr>
                        <a:t>Россия</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0,33</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1,47</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23,9</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70,4</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algn="r">
                        <a:lnSpc>
                          <a:spcPct val="107000"/>
                        </a:lnSpc>
                      </a:pPr>
                      <a:r>
                        <a:rPr lang="ru-RU" sz="2000">
                          <a:effectLst/>
                        </a:rPr>
                        <a:t>0,08</a:t>
                      </a:r>
                      <a:endParaRPr lang="ru-RU"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tc>
                  <a:txBody>
                    <a:bodyPr/>
                    <a:lstStyle/>
                    <a:p>
                      <a:pPr marL="425450">
                        <a:lnSpc>
                          <a:spcPct val="107000"/>
                        </a:lnSpc>
                      </a:pPr>
                      <a:r>
                        <a:rPr lang="ru-RU" sz="2000" dirty="0">
                          <a:effectLst/>
                        </a:rPr>
                        <a:t>1,04</a:t>
                      </a:r>
                      <a:endParaRPr lang="ru-RU" sz="2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25400" marR="2540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4">
            <a:extLst>
              <a:ext uri="{FF2B5EF4-FFF2-40B4-BE49-F238E27FC236}">
                <a16:creationId xmlns:a16="http://schemas.microsoft.com/office/drawing/2014/main" id="{8E85AE83-C5E6-4D9C-BC7C-69098934F41F}"/>
              </a:ext>
            </a:extLst>
          </p:cNvPr>
          <p:cNvSpPr txBox="1">
            <a:spLocks noChangeArrowheads="1"/>
          </p:cNvSpPr>
          <p:nvPr/>
        </p:nvSpPr>
        <p:spPr bwMode="auto">
          <a:xfrm>
            <a:off x="2243139" y="836614"/>
            <a:ext cx="7705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1875"/>
              </a:spcAft>
              <a:buNone/>
            </a:pPr>
            <a:r>
              <a:rPr lang="ru-RU" altLang="ru-RU" sz="2400">
                <a:cs typeface="Times New Roman" panose="02020603050405020304" pitchFamily="18" charset="0"/>
              </a:rPr>
              <a:t>Нас убеждали, что присутствие иностранного капитала в российской экономике невелико и не угрожает национальной безопасности (миф 4). Однако статистика свидетельствует о другом. В 2009 году доля предприятий с участием иностранного капитала (тех, где иностранцам принадлежит контроль) в общей величине совокупного уставного капитала всех отраслей российской экономики была равна 25%. В добыче полезных ископаемых доля иностранцев («нерезидентов») была равна 59%! Мы говорим, что Россия – сырьевая страна. Может быть, но добыча сырья уже не принадлежит России.</a:t>
            </a:r>
            <a:endParaRPr lang="ru-RU" altLang="ru-RU"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4">
            <a:extLst>
              <a:ext uri="{FF2B5EF4-FFF2-40B4-BE49-F238E27FC236}">
                <a16:creationId xmlns:a16="http://schemas.microsoft.com/office/drawing/2014/main" id="{0B0BD22B-184D-4B96-B124-3CF25A227DE3}"/>
              </a:ext>
            </a:extLst>
          </p:cNvPr>
          <p:cNvSpPr txBox="1">
            <a:spLocks noChangeArrowheads="1"/>
          </p:cNvSpPr>
          <p:nvPr/>
        </p:nvSpPr>
        <p:spPr bwMode="auto">
          <a:xfrm>
            <a:off x="2279650" y="601664"/>
            <a:ext cx="792003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1875"/>
              </a:spcAft>
              <a:buNone/>
            </a:pPr>
            <a:r>
              <a:rPr lang="ru-RU" altLang="ru-RU" sz="2400" b="1" i="1">
                <a:latin typeface="Times New Roman" panose="02020603050405020304" pitchFamily="18" charset="0"/>
                <a:cs typeface="Times New Roman" panose="02020603050405020304" pitchFamily="18" charset="0"/>
              </a:rPr>
              <a:t>По всем отраслям обрабатывающей промышленности доля российских предприятий под контролем иностранного капитала в 2009 году составила 41%! За этой средней цифрой в пищевой промышленности показатель доли иностранцев в уставных капиталах был равен 60%, в текстильной и швейной – 54%, в производстве кокса и нефтепродуктов – 50%, в оптовой и розничной торговле – 67%. После 24 февраля 2022 года эта ситуация стала критической!</a:t>
            </a:r>
            <a:endParaRPr lang="ru-RU" altLang="ru-RU" sz="2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spcAft>
                <a:spcPts val="1875"/>
              </a:spcAft>
              <a:buNone/>
            </a:pPr>
            <a:r>
              <a:rPr lang="ru-RU" altLang="ru-RU" sz="2400">
                <a:latin typeface="Times New Roman" panose="02020603050405020304" pitchFamily="18" charset="0"/>
                <a:cs typeface="Times New Roman" panose="02020603050405020304" pitchFamily="18" charset="0"/>
              </a:rPr>
              <a:t>Почему я привожу данные почти 13-летней давности? Да потому, что Росстат перестал давать статистику подобного рода.</a:t>
            </a:r>
            <a:endParaRPr lang="ru-RU" altLang="ru-RU" sz="2400">
              <a:latin typeface="Times New Roman" panose="02020603050405020304" pitchFamily="18" charset="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a:extLst>
              <a:ext uri="{FF2B5EF4-FFF2-40B4-BE49-F238E27FC236}">
                <a16:creationId xmlns:a16="http://schemas.microsoft.com/office/drawing/2014/main" id="{92FA3E80-E25A-455D-AA76-A04B38928C72}"/>
              </a:ext>
            </a:extLst>
          </p:cNvPr>
          <p:cNvSpPr txBox="1">
            <a:spLocks noChangeArrowheads="1"/>
          </p:cNvSpPr>
          <p:nvPr/>
        </p:nvSpPr>
        <p:spPr bwMode="auto">
          <a:xfrm>
            <a:off x="2208214" y="1166814"/>
            <a:ext cx="7559675"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1875"/>
              </a:spcAft>
              <a:buNone/>
            </a:pPr>
            <a:r>
              <a:rPr lang="ru-RU" altLang="ru-RU" sz="2400">
                <a:cs typeface="Times New Roman" panose="02020603050405020304" pitchFamily="18" charset="0"/>
              </a:rPr>
              <a:t>Приведу некоторые цифры, рассчитанные мною на основе платежных балансов РФ. Та прибыль, которую иностранный инвестор получает в России делится на две части: одна идёт на реинвестирование, приращение иностранных активов в России; другая часть выводится из страны в виде инвестиционных доходов (дивиденды и проценты). </a:t>
            </a:r>
            <a:r>
              <a:rPr lang="ru-RU" altLang="ru-RU" sz="2400" b="1" i="1">
                <a:cs typeface="Times New Roman" panose="02020603050405020304" pitchFamily="18" charset="0"/>
              </a:rPr>
              <a:t>Общая сумма инвестиционных доходов, выводившихся нерезидентами из России за период с 1994 по 2021 г. (27 лет), составляет, по официальным данным, более 1,9 трлн. долл.</a:t>
            </a:r>
            <a:endParaRPr lang="ru-RU" altLang="ru-RU"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1E6B85B8-D340-4DC4-8F15-DA8F641318B3}"/>
              </a:ext>
            </a:extLst>
          </p:cNvPr>
          <p:cNvSpPr txBox="1">
            <a:spLocks noChangeArrowheads="1"/>
          </p:cNvSpPr>
          <p:nvPr/>
        </p:nvSpPr>
        <p:spPr bwMode="auto">
          <a:xfrm>
            <a:off x="2135189" y="612775"/>
            <a:ext cx="77057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ru-RU" altLang="ru-RU" sz="2400">
                <a:cs typeface="Times New Roman" panose="02020603050405020304" pitchFamily="18" charset="0"/>
              </a:rPr>
              <a:t>Реально же за это время из страны было выведено гораздо больше денег. В последние два-три десятилетия все большее распространение получили так называемые неакционерные формы и способы получения транснациональными корпорациями прибылей в других странах. Например, предоставляя местным компаниям свои технологии и ноу-хау на основе лицензионных соглашений или предоставляя свои фирменные и товарные знаки (брэнды) на основе договоров франшизы. Через эти соглашения и договора иностранцы контролируют местные компании, часто обходясь без приобретения физических активов. А кроме того, выводят из страны доходы в виде лицензионных платежей, роялти и т. д. </a:t>
            </a:r>
            <a:endParaRPr lang="ru-RU" altLang="ru-RU" sz="2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1C27E52E-8287-488F-95E8-0C4CBA075BC5}"/>
              </a:ext>
            </a:extLst>
          </p:cNvPr>
          <p:cNvSpPr txBox="1">
            <a:spLocks noChangeArrowheads="1"/>
          </p:cNvSpPr>
          <p:nvPr/>
        </p:nvSpPr>
        <p:spPr bwMode="auto">
          <a:xfrm>
            <a:off x="2063750" y="2057400"/>
            <a:ext cx="770413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07000"/>
              </a:lnSpc>
              <a:spcBef>
                <a:spcPct val="0"/>
              </a:spcBef>
              <a:spcAft>
                <a:spcPts val="1875"/>
              </a:spcAft>
              <a:buNone/>
            </a:pPr>
            <a:r>
              <a:rPr lang="ru-RU" altLang="ru-RU" sz="2400" b="1" i="1">
                <a:cs typeface="Times New Roman" panose="02020603050405020304" pitchFamily="18" charset="0"/>
              </a:rPr>
              <a:t>Реально с 1994 по 2021 г. из России было выведено от 2,5 до 3,0 трлн. долл. Причём масштабы вывода средств из страны иностранным капиталом нарастали. Если в 90-е годы в среднем на год из страны уходило по 20-30 млрд. долл., то в последние годы – примерно 200 млрд. долл.</a:t>
            </a:r>
            <a:endParaRPr lang="ru-RU" altLang="ru-RU"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
            <a:extLst>
              <a:ext uri="{FF2B5EF4-FFF2-40B4-BE49-F238E27FC236}">
                <a16:creationId xmlns:a16="http://schemas.microsoft.com/office/drawing/2014/main" id="{2CB3F071-351A-4334-B04D-2BE90C19613E}"/>
              </a:ext>
            </a:extLst>
          </p:cNvPr>
          <p:cNvSpPr txBox="1">
            <a:spLocks noChangeArrowheads="1"/>
          </p:cNvSpPr>
          <p:nvPr/>
        </p:nvSpPr>
        <p:spPr bwMode="auto">
          <a:xfrm>
            <a:off x="2063750" y="404814"/>
            <a:ext cx="82804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sz="2800"/>
              <a:t>На сегодняшний день импорт продовольствия полностью или частично обеспечивает питанием около 6,4 млрд человек или 4⁄5 населения Земли.</a:t>
            </a:r>
          </a:p>
          <a:p>
            <a:pPr algn="r"/>
            <a:endParaRPr lang="ru-RU" altLang="ru-RU" sz="2800"/>
          </a:p>
          <a:p>
            <a:pPr algn="r"/>
            <a:r>
              <a:rPr lang="ru-RU" altLang="ru-RU" sz="2800"/>
              <a:t>Возрастающая роль импорта продовольствия во всем мире. С 1995 г. по 2018 г. доля импорта продовольствия в ВВП возросла в Германии (на 0,9% до 2%), Франции (на 0,6% до 1,8%), Японии (на 0,4% до 0,9%), Нидерландах (на 2,8% до 6,2%), в Великобритании (на 2,9% до 4,4%). При этом сократилась в Китае (на 1,1% до 1%), и Российской Федерации (на 0,9% до 1,5%).</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a:extLst>
              <a:ext uri="{FF2B5EF4-FFF2-40B4-BE49-F238E27FC236}">
                <a16:creationId xmlns:a16="http://schemas.microsoft.com/office/drawing/2014/main" id="{BD5CE415-48D1-4FC8-AF15-593C9C926980}"/>
              </a:ext>
            </a:extLst>
          </p:cNvPr>
          <p:cNvSpPr txBox="1">
            <a:spLocks noChangeArrowheads="1"/>
          </p:cNvSpPr>
          <p:nvPr/>
        </p:nvSpPr>
        <p:spPr bwMode="auto">
          <a:xfrm>
            <a:off x="1533525" y="720725"/>
            <a:ext cx="997267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sz="2400" dirty="0"/>
              <a:t>Всемирная метеорологическая организация предупреждает о наибольшем за всю историю наблюдений росте средней температуры на Земле [264]. Международным научным и политическим консенсусом признано, что в основе климатических изменений лежит усиление парникового эффекта из-за увеличения содержания углекислого газа (далее – CO2) и метана (CH4) в атмосфере. Исследование, опубликованное в журнале Science, свидетельствует о том, что примерно 26% совокупных выбросов парниковых газов, или 13,7 млрд. метрических т углекислого газа, приходится на всю продовольственную цепь поставок. Распределены они следующим образом: 31% выбросов приходится на животноводство и рыболовство, 27% – на растениеводство, 24% – на землепользование, остальные 18% составляют цепочки поставок, которые включают преобразование фермерских продуктов в конечную продукцию, транспортировку, упаковку и розничную торговлю [163].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a:extLst>
              <a:ext uri="{FF2B5EF4-FFF2-40B4-BE49-F238E27FC236}">
                <a16:creationId xmlns:a16="http://schemas.microsoft.com/office/drawing/2014/main" id="{832FF679-40CD-4D31-BDCA-07A08FDB4477}"/>
              </a:ext>
            </a:extLst>
          </p:cNvPr>
          <p:cNvSpPr txBox="1">
            <a:spLocks noChangeArrowheads="1"/>
          </p:cNvSpPr>
          <p:nvPr/>
        </p:nvSpPr>
        <p:spPr bwMode="auto">
          <a:xfrm>
            <a:off x="1362075" y="1028700"/>
            <a:ext cx="95154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sz="2800" dirty="0"/>
              <a:t>Интеграционные факторы. Глобальный рынок живет по правилам </a:t>
            </a:r>
            <a:r>
              <a:rPr lang="ru-RU" altLang="ru-RU" sz="2800" dirty="0" err="1"/>
              <a:t>гиперспециализации</a:t>
            </a:r>
            <a:r>
              <a:rPr lang="ru-RU" altLang="ru-RU" sz="2800" dirty="0"/>
              <a:t>: производственный процесс делится на отдельные распределенные между различными странами этапы, каждый из которых добавляет ценность производимому продукту или услуге. То есть стать мировым лидером в рамках всего производственного цикла без кооперации с партнерами из других стран – трудная задача. Сегодня 70% международной торговли приходится на промежуточные товары в глобальных производственно-сбытовых цепях (далее – ГПСЦ): услуги, сырье, детали и компоненты [275].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8224351" y="1393112"/>
            <a:ext cx="2131118" cy="1149598"/>
          </a:xfrm>
          <a:prstGeom prst="rect">
            <a:avLst/>
          </a:prstGeom>
          <a:ln>
            <a:noFill/>
          </a:ln>
          <a:effectLst>
            <a:softEdge rad="112500"/>
          </a:effectLst>
        </p:spPr>
      </p:pic>
      <p:pic>
        <p:nvPicPr>
          <p:cNvPr id="3" name="Изображение 2"/>
          <p:cNvPicPr>
            <a:picLocks noChangeAspect="1"/>
          </p:cNvPicPr>
          <p:nvPr/>
        </p:nvPicPr>
        <p:blipFill>
          <a:blip r:embed="rId3"/>
          <a:stretch>
            <a:fillRect/>
          </a:stretch>
        </p:blipFill>
        <p:spPr>
          <a:xfrm>
            <a:off x="5075293" y="1788807"/>
            <a:ext cx="2196673" cy="961044"/>
          </a:xfrm>
          <a:prstGeom prst="rect">
            <a:avLst/>
          </a:prstGeom>
          <a:ln>
            <a:noFill/>
          </a:ln>
          <a:effectLst>
            <a:softEdge rad="112500"/>
          </a:effectLst>
        </p:spPr>
      </p:pic>
      <p:pic>
        <p:nvPicPr>
          <p:cNvPr id="4" name="Изображение 3"/>
          <p:cNvPicPr>
            <a:picLocks noChangeAspect="1"/>
          </p:cNvPicPr>
          <p:nvPr/>
        </p:nvPicPr>
        <p:blipFill>
          <a:blip r:embed="rId4"/>
          <a:stretch>
            <a:fillRect/>
          </a:stretch>
        </p:blipFill>
        <p:spPr>
          <a:xfrm>
            <a:off x="2136936" y="1393113"/>
            <a:ext cx="2230401" cy="1147267"/>
          </a:xfrm>
          <a:prstGeom prst="rect">
            <a:avLst/>
          </a:prstGeom>
          <a:ln>
            <a:noFill/>
          </a:ln>
          <a:effectLst>
            <a:softEdge rad="112500"/>
          </a:effectLst>
        </p:spPr>
      </p:pic>
      <p:sp>
        <p:nvSpPr>
          <p:cNvPr id="5" name="TextBox 4"/>
          <p:cNvSpPr txBox="1"/>
          <p:nvPr/>
        </p:nvSpPr>
        <p:spPr>
          <a:xfrm>
            <a:off x="1682965" y="1746109"/>
            <a:ext cx="458780" cy="523220"/>
          </a:xfrm>
          <a:prstGeom prst="rect">
            <a:avLst/>
          </a:prstGeom>
          <a:noFill/>
        </p:spPr>
        <p:txBody>
          <a:bodyPr wrap="none" rtlCol="0">
            <a:spAutoFit/>
          </a:bodyPr>
          <a:lstStyle/>
          <a:p>
            <a:r>
              <a:rPr lang="en-US" sz="2800" dirty="0"/>
              <a:t>1.</a:t>
            </a:r>
            <a:endParaRPr lang="ru-RU" sz="2800" dirty="0"/>
          </a:p>
        </p:txBody>
      </p:sp>
      <p:sp>
        <p:nvSpPr>
          <p:cNvPr id="6" name="TextBox 5"/>
          <p:cNvSpPr txBox="1"/>
          <p:nvPr/>
        </p:nvSpPr>
        <p:spPr>
          <a:xfrm>
            <a:off x="3773270" y="931448"/>
            <a:ext cx="5079852" cy="461665"/>
          </a:xfrm>
          <a:prstGeom prst="rect">
            <a:avLst/>
          </a:prstGeom>
          <a:noFill/>
          <a:ln>
            <a:solidFill>
              <a:srgbClr val="6076B4"/>
            </a:solidFill>
          </a:ln>
        </p:spPr>
        <p:txBody>
          <a:bodyPr wrap="none" rtlCol="0">
            <a:spAutoFit/>
          </a:bodyPr>
          <a:lstStyle/>
          <a:p>
            <a:r>
              <a:rPr lang="ru-RU" sz="2400" dirty="0"/>
              <a:t>Общее экономическое пространство </a:t>
            </a:r>
          </a:p>
        </p:txBody>
      </p:sp>
      <p:sp>
        <p:nvSpPr>
          <p:cNvPr id="7" name="TextBox 6"/>
          <p:cNvSpPr txBox="1"/>
          <p:nvPr/>
        </p:nvSpPr>
        <p:spPr>
          <a:xfrm>
            <a:off x="1952972" y="25131"/>
            <a:ext cx="7644721" cy="661720"/>
          </a:xfrm>
          <a:prstGeom prst="rect">
            <a:avLst/>
          </a:prstGeom>
          <a:noFill/>
        </p:spPr>
        <p:txBody>
          <a:bodyPr wrap="none" rtlCol="0">
            <a:spAutoFit/>
          </a:bodyPr>
          <a:lstStyle/>
          <a:p>
            <a:r>
              <a:rPr lang="ru-RU" sz="3700" u="sng" dirty="0"/>
              <a:t>Признаки национальной экономики </a:t>
            </a:r>
          </a:p>
        </p:txBody>
      </p:sp>
      <p:sp>
        <p:nvSpPr>
          <p:cNvPr id="8" name="TextBox 7"/>
          <p:cNvSpPr txBox="1"/>
          <p:nvPr/>
        </p:nvSpPr>
        <p:spPr>
          <a:xfrm>
            <a:off x="1682965" y="2625896"/>
            <a:ext cx="2770246" cy="369332"/>
          </a:xfrm>
          <a:prstGeom prst="rect">
            <a:avLst/>
          </a:prstGeom>
          <a:noFill/>
        </p:spPr>
        <p:txBody>
          <a:bodyPr wrap="none" rtlCol="0">
            <a:spAutoFit/>
          </a:bodyPr>
          <a:lstStyle/>
          <a:p>
            <a:r>
              <a:rPr lang="ru-RU" u="sng" dirty="0"/>
              <a:t>Единое законодательство </a:t>
            </a:r>
          </a:p>
        </p:txBody>
      </p:sp>
      <p:sp>
        <p:nvSpPr>
          <p:cNvPr id="9" name="TextBox 8"/>
          <p:cNvSpPr txBox="1"/>
          <p:nvPr/>
        </p:nvSpPr>
        <p:spPr>
          <a:xfrm>
            <a:off x="4599750" y="2995228"/>
            <a:ext cx="2824363" cy="369332"/>
          </a:xfrm>
          <a:prstGeom prst="rect">
            <a:avLst/>
          </a:prstGeom>
          <a:noFill/>
        </p:spPr>
        <p:txBody>
          <a:bodyPr wrap="none" rtlCol="0">
            <a:spAutoFit/>
          </a:bodyPr>
          <a:lstStyle/>
          <a:p>
            <a:r>
              <a:rPr lang="ru-RU" u="sng" dirty="0"/>
              <a:t>Единая денежная единица</a:t>
            </a:r>
          </a:p>
        </p:txBody>
      </p:sp>
      <p:sp>
        <p:nvSpPr>
          <p:cNvPr id="10" name="TextBox 9"/>
          <p:cNvSpPr txBox="1"/>
          <p:nvPr/>
        </p:nvSpPr>
        <p:spPr>
          <a:xfrm>
            <a:off x="7506613" y="2647998"/>
            <a:ext cx="3870312" cy="369332"/>
          </a:xfrm>
          <a:prstGeom prst="rect">
            <a:avLst/>
          </a:prstGeom>
          <a:noFill/>
        </p:spPr>
        <p:txBody>
          <a:bodyPr wrap="square" rtlCol="0">
            <a:spAutoFit/>
          </a:bodyPr>
          <a:lstStyle/>
          <a:p>
            <a:r>
              <a:rPr lang="ru-RU" u="sng" dirty="0"/>
              <a:t>Общая финансовой система </a:t>
            </a:r>
          </a:p>
        </p:txBody>
      </p:sp>
      <p:sp>
        <p:nvSpPr>
          <p:cNvPr id="11" name="TextBox 10"/>
          <p:cNvSpPr txBox="1"/>
          <p:nvPr/>
        </p:nvSpPr>
        <p:spPr>
          <a:xfrm>
            <a:off x="1745222" y="4347795"/>
            <a:ext cx="415498" cy="461665"/>
          </a:xfrm>
          <a:prstGeom prst="rect">
            <a:avLst/>
          </a:prstGeom>
          <a:noFill/>
        </p:spPr>
        <p:txBody>
          <a:bodyPr wrap="none" rtlCol="0">
            <a:spAutoFit/>
          </a:bodyPr>
          <a:lstStyle/>
          <a:p>
            <a:r>
              <a:rPr lang="ru-RU" sz="2400" dirty="0"/>
              <a:t>2.</a:t>
            </a:r>
          </a:p>
        </p:txBody>
      </p:sp>
      <p:sp>
        <p:nvSpPr>
          <p:cNvPr id="12" name="TextBox 11"/>
          <p:cNvSpPr txBox="1"/>
          <p:nvPr/>
        </p:nvSpPr>
        <p:spPr>
          <a:xfrm>
            <a:off x="1524001" y="3606733"/>
            <a:ext cx="4135363" cy="369332"/>
          </a:xfrm>
          <a:prstGeom prst="rect">
            <a:avLst/>
          </a:prstGeom>
          <a:noFill/>
          <a:ln>
            <a:solidFill>
              <a:srgbClr val="6076B4"/>
            </a:solidFill>
          </a:ln>
        </p:spPr>
        <p:txBody>
          <a:bodyPr wrap="none" rtlCol="0">
            <a:spAutoFit/>
          </a:bodyPr>
          <a:lstStyle/>
          <a:p>
            <a:r>
              <a:rPr lang="ru-RU" dirty="0"/>
              <a:t>Наличие тесных экономических  связей </a:t>
            </a:r>
          </a:p>
        </p:txBody>
      </p:sp>
      <p:cxnSp>
        <p:nvCxnSpPr>
          <p:cNvPr id="14" name="Прямая соединительная линия 13"/>
          <p:cNvCxnSpPr/>
          <p:nvPr/>
        </p:nvCxnSpPr>
        <p:spPr>
          <a:xfrm flipH="1">
            <a:off x="1524000" y="3364560"/>
            <a:ext cx="9144000"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Изображение 14"/>
          <p:cNvPicPr>
            <a:picLocks noChangeAspect="1"/>
          </p:cNvPicPr>
          <p:nvPr/>
        </p:nvPicPr>
        <p:blipFill>
          <a:blip r:embed="rId5"/>
          <a:stretch>
            <a:fillRect/>
          </a:stretch>
        </p:blipFill>
        <p:spPr>
          <a:xfrm>
            <a:off x="2449420" y="4071104"/>
            <a:ext cx="2539258" cy="2621804"/>
          </a:xfrm>
          <a:prstGeom prst="rect">
            <a:avLst/>
          </a:prstGeom>
          <a:ln>
            <a:noFill/>
          </a:ln>
          <a:effectLst>
            <a:softEdge rad="112500"/>
          </a:effectLst>
        </p:spPr>
      </p:pic>
      <p:cxnSp>
        <p:nvCxnSpPr>
          <p:cNvPr id="17" name="Прямая соединительная линия 16"/>
          <p:cNvCxnSpPr/>
          <p:nvPr/>
        </p:nvCxnSpPr>
        <p:spPr>
          <a:xfrm>
            <a:off x="5980287" y="3364560"/>
            <a:ext cx="43056" cy="349344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174039" y="4347795"/>
            <a:ext cx="415498" cy="461665"/>
          </a:xfrm>
          <a:prstGeom prst="rect">
            <a:avLst/>
          </a:prstGeom>
          <a:noFill/>
        </p:spPr>
        <p:txBody>
          <a:bodyPr wrap="none" rtlCol="0">
            <a:spAutoFit/>
          </a:bodyPr>
          <a:lstStyle/>
          <a:p>
            <a:r>
              <a:rPr lang="ru-RU" sz="2400" dirty="0"/>
              <a:t>3.</a:t>
            </a:r>
          </a:p>
        </p:txBody>
      </p:sp>
      <p:sp>
        <p:nvSpPr>
          <p:cNvPr id="20" name="TextBox 19"/>
          <p:cNvSpPr txBox="1"/>
          <p:nvPr/>
        </p:nvSpPr>
        <p:spPr>
          <a:xfrm>
            <a:off x="6456746" y="3606733"/>
            <a:ext cx="3613169" cy="369332"/>
          </a:xfrm>
          <a:prstGeom prst="rect">
            <a:avLst/>
          </a:prstGeom>
          <a:noFill/>
          <a:ln>
            <a:solidFill>
              <a:srgbClr val="6076B4"/>
            </a:solidFill>
          </a:ln>
        </p:spPr>
        <p:txBody>
          <a:bodyPr wrap="none" rtlCol="0">
            <a:spAutoFit/>
          </a:bodyPr>
          <a:lstStyle/>
          <a:p>
            <a:r>
              <a:rPr lang="ru-RU" dirty="0"/>
              <a:t>Территориальная определенность </a:t>
            </a:r>
          </a:p>
        </p:txBody>
      </p:sp>
      <p:pic>
        <p:nvPicPr>
          <p:cNvPr id="21" name="Изображение 20"/>
          <p:cNvPicPr>
            <a:picLocks noChangeAspect="1"/>
          </p:cNvPicPr>
          <p:nvPr/>
        </p:nvPicPr>
        <p:blipFill>
          <a:blip r:embed="rId6"/>
          <a:stretch>
            <a:fillRect/>
          </a:stretch>
        </p:blipFill>
        <p:spPr>
          <a:xfrm>
            <a:off x="7035158" y="4344490"/>
            <a:ext cx="2734050" cy="2348418"/>
          </a:xfrm>
          <a:prstGeom prst="rect">
            <a:avLst/>
          </a:prstGeom>
          <a:ln>
            <a:noFill/>
          </a:ln>
          <a:effectLst>
            <a:softEdge rad="112500"/>
          </a:effectLst>
        </p:spPr>
      </p:pic>
    </p:spTree>
    <p:extLst>
      <p:ext uri="{BB962C8B-B14F-4D97-AF65-F5344CB8AC3E}">
        <p14:creationId xmlns:p14="http://schemas.microsoft.com/office/powerpoint/2010/main" val="4045629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a:extLst>
              <a:ext uri="{FF2B5EF4-FFF2-40B4-BE49-F238E27FC236}">
                <a16:creationId xmlns:a16="http://schemas.microsoft.com/office/drawing/2014/main" id="{4BA3D7F8-8B4F-41E6-B6EA-F4BA9199C42B}"/>
              </a:ext>
            </a:extLst>
          </p:cNvPr>
          <p:cNvSpPr txBox="1">
            <a:spLocks noChangeArrowheads="1"/>
          </p:cNvSpPr>
          <p:nvPr/>
        </p:nvSpPr>
        <p:spPr bwMode="auto">
          <a:xfrm>
            <a:off x="1724025" y="765176"/>
            <a:ext cx="959167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t>На Повестке продолжающегося с 2001 г. </a:t>
            </a:r>
            <a:r>
              <a:rPr lang="ru-RU" altLang="ru-RU" dirty="0" err="1"/>
              <a:t>Дохийского</a:t>
            </a:r>
            <a:r>
              <a:rPr lang="ru-RU" altLang="ru-RU" dirty="0"/>
              <a:t> раунда переговоров стоят вопросы о расширении доступа сельскохозяйственных товаров развивающихся стран на развитые рынки, о существенном ограничении внутренней поддержки (в том числе сокращение мер голубой и желтой корзин), об использовании специального защитного механизма (СЗМ), постоянного решения о создании запасов продовольствия в целях обеспечения продовольственной безопасности. В 2015 г. в Найроби организацией было поддержано предложение </a:t>
            </a:r>
            <a:r>
              <a:rPr lang="ru-RU" altLang="ru-RU" dirty="0" err="1"/>
              <a:t>Кернской</a:t>
            </a:r>
            <a:r>
              <a:rPr lang="ru-RU" altLang="ru-RU" dirty="0"/>
              <a:t> группы о полном запрете использования экспортных субсидий аграриям всеми странами к 2030 г. Это касается завуалированного субсидирования, требований к экспортным кредитам, деятельности государственных предприятий на рынке </a:t>
            </a:r>
            <a:r>
              <a:rPr lang="ru-RU" altLang="ru-RU" dirty="0" err="1"/>
              <a:t>агропродукции</a:t>
            </a:r>
            <a:r>
              <a:rPr lang="ru-RU" altLang="ru-RU" dirty="0"/>
              <a:t> и оказания международной продовольственной помощи. П р и м е ч а н и е – Согласно правилам ВТО, меры государственной поддержки классифицируют в три корзины. «Желтая» – внутренняя поддержка: ценовая поддержка, субсидии, связанные с объемами производства, возмещение затрат. «Голубая» – ограничение производства. «Зеленая» – не искажающие торговлю: стимулирование подготовки кадров, охрана окружающей среды, региональное развитие и др.</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xtl1Ma8raPs">
            <a:extLst>
              <a:ext uri="{FF2B5EF4-FFF2-40B4-BE49-F238E27FC236}">
                <a16:creationId xmlns:a16="http://schemas.microsoft.com/office/drawing/2014/main" id="{0564EF38-F509-4F21-83D8-560434354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14289"/>
            <a:ext cx="9155112"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Скругленный прямоугольник 9">
            <a:extLst>
              <a:ext uri="{FF2B5EF4-FFF2-40B4-BE49-F238E27FC236}">
                <a16:creationId xmlns:a16="http://schemas.microsoft.com/office/drawing/2014/main" id="{F8CD2C3D-C8C9-427F-9139-D21A260AF898}"/>
              </a:ext>
            </a:extLst>
          </p:cNvPr>
          <p:cNvSpPr/>
          <p:nvPr/>
        </p:nvSpPr>
        <p:spPr>
          <a:xfrm>
            <a:off x="1703705" y="2355850"/>
            <a:ext cx="8568690" cy="1155700"/>
          </a:xfrm>
          <a:prstGeom prst="roundRect">
            <a:avLst/>
          </a:prstGeom>
          <a:solidFill>
            <a:schemeClr val="accent3">
              <a:lumMod val="75000"/>
              <a:alpha val="7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a:solidFill>
                  <a:schemeClr val="tx1"/>
                </a:solidFill>
                <a:effectLst>
                  <a:glow rad="101600">
                    <a:schemeClr val="accent3">
                      <a:satMod val="175000"/>
                      <a:alpha val="40000"/>
                    </a:schemeClr>
                  </a:glow>
                </a:effectLst>
              </a:rPr>
              <a:t>В 2015 году он составлял в США 4,8% ВВП, Японии — 3,9%, Германии — 3,7% ВВП, что в абсолютном выражении представляет собой внушительные суммы. </a:t>
            </a:r>
          </a:p>
        </p:txBody>
      </p:sp>
      <p:sp>
        <p:nvSpPr>
          <p:cNvPr id="4" name="Скругленный прямоугольник 9">
            <a:extLst>
              <a:ext uri="{FF2B5EF4-FFF2-40B4-BE49-F238E27FC236}">
                <a16:creationId xmlns:a16="http://schemas.microsoft.com/office/drawing/2014/main" id="{3C42287D-97A0-4B28-A5CD-91409D25FF41}"/>
              </a:ext>
            </a:extLst>
          </p:cNvPr>
          <p:cNvSpPr/>
          <p:nvPr/>
        </p:nvSpPr>
        <p:spPr>
          <a:xfrm>
            <a:off x="1704340" y="3649345"/>
            <a:ext cx="8568690" cy="844550"/>
          </a:xfrm>
          <a:prstGeom prst="roundRect">
            <a:avLst/>
          </a:prstGeom>
          <a:solidFill>
            <a:schemeClr val="accent3">
              <a:lumMod val="75000"/>
              <a:alpha val="7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dirty="0">
                <a:solidFill>
                  <a:schemeClr val="tx1"/>
                </a:solidFill>
                <a:effectLst>
                  <a:glow rad="101600">
                    <a:schemeClr val="accent3">
                      <a:satMod val="175000"/>
                      <a:alpha val="40000"/>
                    </a:schemeClr>
                  </a:glow>
                </a:effectLst>
              </a:rPr>
              <a:t>Развитые страны осуществляют подавляющую часть расходов на научные разработки в мире (около 90%)</a:t>
            </a:r>
          </a:p>
        </p:txBody>
      </p:sp>
      <p:sp>
        <p:nvSpPr>
          <p:cNvPr id="5" name="Скругленный прямоугольник 9">
            <a:extLst>
              <a:ext uri="{FF2B5EF4-FFF2-40B4-BE49-F238E27FC236}">
                <a16:creationId xmlns:a16="http://schemas.microsoft.com/office/drawing/2014/main" id="{697EC12D-5196-4E54-A91C-1CA3F7A3E7CA}"/>
              </a:ext>
            </a:extLst>
          </p:cNvPr>
          <p:cNvSpPr/>
          <p:nvPr/>
        </p:nvSpPr>
        <p:spPr>
          <a:xfrm>
            <a:off x="1703705" y="5723255"/>
            <a:ext cx="8568690" cy="1102360"/>
          </a:xfrm>
          <a:prstGeom prst="roundRect">
            <a:avLst/>
          </a:prstGeom>
          <a:solidFill>
            <a:schemeClr val="accent3">
              <a:lumMod val="75000"/>
              <a:alpha val="7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900" dirty="0">
                <a:solidFill>
                  <a:schemeClr val="tx1"/>
                </a:solidFill>
                <a:effectLst>
                  <a:glow rad="101600">
                    <a:schemeClr val="accent3">
                      <a:satMod val="175000"/>
                      <a:alpha val="40000"/>
                    </a:schemeClr>
                  </a:glow>
                </a:effectLst>
                <a:sym typeface="+mn-ea"/>
              </a:rPr>
              <a:t>По рейтингу образованности, Россия на 30 месте (делит с Японией), превосходя многие развитые страны (Австрия, Гон Конг, Сингапур, Испания и др.)</a:t>
            </a:r>
          </a:p>
        </p:txBody>
      </p:sp>
      <p:sp>
        <p:nvSpPr>
          <p:cNvPr id="2" name="Заголовок 1">
            <a:extLst>
              <a:ext uri="{FF2B5EF4-FFF2-40B4-BE49-F238E27FC236}">
                <a16:creationId xmlns:a16="http://schemas.microsoft.com/office/drawing/2014/main" id="{7E52F7EE-C2CD-4FBC-9709-D91ED59DE784}"/>
              </a:ext>
            </a:extLst>
          </p:cNvPr>
          <p:cNvSpPr>
            <a:spLocks noGrp="1"/>
          </p:cNvSpPr>
          <p:nvPr/>
        </p:nvSpPr>
        <p:spPr>
          <a:xfrm>
            <a:off x="1703389" y="109539"/>
            <a:ext cx="8569325" cy="993775"/>
          </a:xfrm>
          <a:prstGeom prst="rect">
            <a:avLst/>
          </a:prstGeom>
        </p:spPr>
        <p:style>
          <a:lnRef idx="0">
            <a:schemeClr val="dk1"/>
          </a:lnRef>
          <a:fillRef idx="3">
            <a:schemeClr val="dk1"/>
          </a:fillRef>
          <a:effectRef idx="3">
            <a:schemeClr val="dk1"/>
          </a:effectRef>
          <a:fontRef idx="minor">
            <a:schemeClr val="lt1"/>
          </a:fontRef>
        </p:style>
        <p:txBody>
          <a:bodyPr tIns="64008" anchor="ctr"/>
          <a:lstStyle/>
          <a:p>
            <a:pPr algn="ctr" eaLnBrk="1" hangingPunct="1">
              <a:defRPr/>
            </a:pPr>
            <a:r>
              <a:rPr lang="ru-RU" altLang="en-US" sz="4400" b="1">
                <a:solidFill>
                  <a:schemeClr val="bg1"/>
                </a:solidFill>
                <a:latin typeface="Times New Roman" panose="02020603050405020304" pitchFamily="18" charset="0"/>
                <a:cs typeface="Times New Roman" panose="02020603050405020304" pitchFamily="18" charset="0"/>
              </a:rPr>
              <a:t>НИОКР</a:t>
            </a:r>
          </a:p>
        </p:txBody>
      </p:sp>
      <p:sp>
        <p:nvSpPr>
          <p:cNvPr id="10" name="Скругленный прямоугольник 9">
            <a:extLst>
              <a:ext uri="{FF2B5EF4-FFF2-40B4-BE49-F238E27FC236}">
                <a16:creationId xmlns:a16="http://schemas.microsoft.com/office/drawing/2014/main" id="{5C6AE7EA-F7ED-4B0D-BF0B-155EB24D766F}"/>
              </a:ext>
            </a:extLst>
          </p:cNvPr>
          <p:cNvSpPr/>
          <p:nvPr/>
        </p:nvSpPr>
        <p:spPr>
          <a:xfrm>
            <a:off x="1704340" y="1261746"/>
            <a:ext cx="8568690" cy="953135"/>
          </a:xfrm>
          <a:prstGeom prst="roundRect">
            <a:avLst/>
          </a:prstGeom>
          <a:solidFill>
            <a:schemeClr val="accent3">
              <a:lumMod val="75000"/>
              <a:alpha val="7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000" dirty="0">
                <a:solidFill>
                  <a:schemeClr val="tx1"/>
                </a:solidFill>
                <a:effectLst>
                  <a:glow rad="101600">
                    <a:schemeClr val="accent3">
                      <a:satMod val="175000"/>
                      <a:alpha val="40000"/>
                    </a:schemeClr>
                  </a:glow>
                </a:effectLst>
              </a:rPr>
              <a:t>Удельный вес расходов на НИОКР в ВВП развитых стран на протяжении последних 15 лет достаточно стабилен на уровне 3-5%.</a:t>
            </a:r>
          </a:p>
        </p:txBody>
      </p:sp>
      <p:sp>
        <p:nvSpPr>
          <p:cNvPr id="7" name="Скругленный прямоугольник 9">
            <a:extLst>
              <a:ext uri="{FF2B5EF4-FFF2-40B4-BE49-F238E27FC236}">
                <a16:creationId xmlns:a16="http://schemas.microsoft.com/office/drawing/2014/main" id="{324F3799-2893-477A-98CB-26E154FDF208}"/>
              </a:ext>
            </a:extLst>
          </p:cNvPr>
          <p:cNvSpPr/>
          <p:nvPr/>
        </p:nvSpPr>
        <p:spPr>
          <a:xfrm>
            <a:off x="1704340" y="4592321"/>
            <a:ext cx="8568690" cy="1061085"/>
          </a:xfrm>
          <a:prstGeom prst="roundRect">
            <a:avLst/>
          </a:prstGeom>
          <a:solidFill>
            <a:schemeClr val="accent3">
              <a:lumMod val="75000"/>
              <a:alpha val="78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900" dirty="0">
                <a:solidFill>
                  <a:schemeClr val="tx1"/>
                </a:solidFill>
                <a:effectLst>
                  <a:glow rad="101600">
                    <a:schemeClr val="accent3">
                      <a:satMod val="175000"/>
                      <a:alpha val="40000"/>
                    </a:schemeClr>
                  </a:glow>
                </a:effectLst>
                <a:sym typeface="+mn-ea"/>
              </a:rPr>
              <a:t>В США, например, лишь 11,6% взрослого населения имеет образование ниже среднего, 38,7% законченное среднее образование, 38, 4% — высшее или незаконченное высшее образование. </a:t>
            </a:r>
          </a:p>
        </p:txBody>
      </p:sp>
    </p:spTree>
  </p:cSld>
  <p:clrMapOvr>
    <a:masterClrMapping/>
  </p:clrMapOvr>
  <p:transition spd="med">
    <p:dissolve/>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 presetClass="entr" presetSubtype="4" fill="hold" nodeType="afterEffect">
                                  <p:stCondLst>
                                    <p:cond delay="20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1+#ppt_h/2"/>
                                          </p:val>
                                        </p:tav>
                                        <p:tav tm="100000">
                                          <p:val>
                                            <p:strVal val="#ppt_y"/>
                                          </p:val>
                                        </p:tav>
                                      </p:tavLst>
                                    </p:anim>
                                  </p:childTnLst>
                                </p:cTn>
                              </p:par>
                            </p:childTnLst>
                          </p:cTn>
                        </p:par>
                        <p:par>
                          <p:cTn id="16" fill="hold" nodeType="afterGroup">
                            <p:stCondLst>
                              <p:cond delay="4000"/>
                            </p:stCondLst>
                            <p:childTnLst>
                              <p:par>
                                <p:cTn id="17" presetID="2" presetClass="entr" presetSubtype="4" fill="hold" nodeType="afterEffect">
                                  <p:stCondLst>
                                    <p:cond delay="8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3000"/>
                            </p:stCondLst>
                            <p:childTnLst>
                              <p:par>
                                <p:cTn id="22" presetID="2" presetClass="entr" presetSubtype="4" fill="hold" nodeType="afterEffect">
                                  <p:stCondLst>
                                    <p:cond delay="800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22000"/>
                            </p:stCondLst>
                            <p:childTnLst>
                              <p:par>
                                <p:cTn id="27" presetID="2" presetClass="entr" presetSubtype="4" fill="hold" nodeType="afterEffect">
                                  <p:stCondLst>
                                    <p:cond delay="8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31000"/>
                            </p:stCondLst>
                            <p:childTnLst>
                              <p:par>
                                <p:cTn id="32" presetID="2" presetClass="entr" presetSubtype="4" fill="hold" nodeType="afterEffect">
                                  <p:stCondLst>
                                    <p:cond delay="800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descr="pic_1359622558">
            <a:extLst>
              <a:ext uri="{FF2B5EF4-FFF2-40B4-BE49-F238E27FC236}">
                <a16:creationId xmlns:a16="http://schemas.microsoft.com/office/drawing/2014/main" id="{48EB87B6-0209-454E-9A76-24635496FCD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17651" y="-15875"/>
            <a:ext cx="9155113" cy="6899275"/>
          </a:xfrm>
        </p:spPr>
      </p:pic>
      <p:sp>
        <p:nvSpPr>
          <p:cNvPr id="9" name="Rectangle 8">
            <a:extLst>
              <a:ext uri="{FF2B5EF4-FFF2-40B4-BE49-F238E27FC236}">
                <a16:creationId xmlns:a16="http://schemas.microsoft.com/office/drawing/2014/main" id="{39567337-3762-4A0C-B47B-0B529883F263}"/>
              </a:ext>
            </a:extLst>
          </p:cNvPr>
          <p:cNvSpPr/>
          <p:nvPr/>
        </p:nvSpPr>
        <p:spPr>
          <a:xfrm>
            <a:off x="1518285" y="6052820"/>
            <a:ext cx="9173840" cy="883920"/>
          </a:xfrm>
          <a:prstGeom prst="rect">
            <a:avLst/>
          </a:prstGeom>
          <a:noFill/>
          <a:ln>
            <a:noFill/>
          </a:ln>
        </p:spPr>
        <p:txBody>
          <a:bodyPr>
            <a:spAutoFit/>
            <a:scene3d>
              <a:camera prst="orthographicFront"/>
              <a:lightRig rig="threePt" dir="t"/>
            </a:scene3d>
          </a:bodyPr>
          <a:lstStyle/>
          <a:p>
            <a:pPr algn="ctr">
              <a:defRPr/>
            </a:pPr>
            <a:r>
              <a:rPr lang="ru-RU" sz="2600" b="1" spc="-1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sym typeface="+mn-ea"/>
              </a:rPr>
              <a:t>Основной признак развитых стран: высокий уровень ВВП на душу населения</a:t>
            </a:r>
          </a:p>
        </p:txBody>
      </p:sp>
    </p:spTree>
  </p:cSld>
  <p:clrMapOvr>
    <a:masterClrMapping/>
  </p:clrMapOvr>
  <p:transition spd="med">
    <p:wheel spokes="8"/>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Рисунок 5" descr="Снимок1.JPG">
            <a:extLst>
              <a:ext uri="{FF2B5EF4-FFF2-40B4-BE49-F238E27FC236}">
                <a16:creationId xmlns:a16="http://schemas.microsoft.com/office/drawing/2014/main" id="{C934A1C6-4121-4BEF-A918-BB03B4C9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Рисунок 5" descr="Снимок1.JPG">
            <a:extLst>
              <a:ext uri="{FF2B5EF4-FFF2-40B4-BE49-F238E27FC236}">
                <a16:creationId xmlns:a16="http://schemas.microsoft.com/office/drawing/2014/main" id="{64F37644-ACA3-4D48-BD51-31353678B4D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30350" y="-42863"/>
            <a:ext cx="9131300" cy="6900863"/>
          </a:xfrm>
        </p:spPr>
      </p:pic>
      <p:sp>
        <p:nvSpPr>
          <p:cNvPr id="34818" name="Заголовок 1">
            <a:extLst>
              <a:ext uri="{FF2B5EF4-FFF2-40B4-BE49-F238E27FC236}">
                <a16:creationId xmlns:a16="http://schemas.microsoft.com/office/drawing/2014/main" id="{FFE6C503-B960-4411-876D-A038AC5151AD}"/>
              </a:ext>
            </a:extLst>
          </p:cNvPr>
          <p:cNvSpPr>
            <a:spLocks noGrp="1"/>
          </p:cNvSpPr>
          <p:nvPr>
            <p:ph type="title"/>
          </p:nvPr>
        </p:nvSpPr>
        <p:spPr>
          <a:xfrm>
            <a:off x="1949450" y="23813"/>
            <a:ext cx="8229600" cy="1143001"/>
          </a:xfrm>
        </p:spPr>
        <p:txBody>
          <a:bodyPr>
            <a:normAutofit fontScale="90000"/>
          </a:bodyPr>
          <a:lstStyle/>
          <a:p>
            <a:pPr algn="ctr" eaLnBrk="1" hangingPunct="1">
              <a:defRPr/>
            </a:pPr>
            <a:r>
              <a:rPr lang="ru-RU" altLang="en-US" sz="4800" noProof="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rPr>
              <a:t>Отличительные особенности  развитых стран</a:t>
            </a:r>
          </a:p>
        </p:txBody>
      </p:sp>
      <p:sp>
        <p:nvSpPr>
          <p:cNvPr id="4" name="Pentagon 3" descr="&#10;олллл&#10;&#10;" title="ва">
            <a:extLst>
              <a:ext uri="{FF2B5EF4-FFF2-40B4-BE49-F238E27FC236}">
                <a16:creationId xmlns:a16="http://schemas.microsoft.com/office/drawing/2014/main" id="{C57C7096-1625-4743-B366-240C9FAD853D}"/>
              </a:ext>
            </a:extLst>
          </p:cNvPr>
          <p:cNvSpPr/>
          <p:nvPr/>
        </p:nvSpPr>
        <p:spPr>
          <a:xfrm>
            <a:off x="1668464" y="1550988"/>
            <a:ext cx="8855075" cy="1168400"/>
          </a:xfrm>
          <a:prstGeom prst="homePlate">
            <a:avLst/>
          </a:prstGeom>
          <a:gradFill>
            <a:gsLst>
              <a:gs pos="0">
                <a:srgbClr val="002060"/>
              </a:gs>
              <a:gs pos="33000">
                <a:schemeClr val="tx2">
                  <a:lumMod val="40000"/>
                  <a:lumOff val="60000"/>
                </a:schemeClr>
              </a:gs>
              <a:gs pos="100000">
                <a:schemeClr val="accent3">
                  <a:lumMod val="99000"/>
                  <a:satMod val="120000"/>
                  <a:shade val="78000"/>
                </a:schemeClr>
              </a:gs>
            </a:gsLs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p>
            <a:pPr eaLnBrk="1" hangingPunct="1">
              <a:defRPr/>
            </a:pPr>
            <a:endParaRPr lang="ru-RU" noProof="1">
              <a:solidFill>
                <a:srgbClr val="FF0000"/>
              </a:solidFill>
              <a:latin typeface="Times New Roman" panose="02020603050405020304" pitchFamily="18" charset="0"/>
              <a:cs typeface="Times New Roman" panose="02020603050405020304" pitchFamily="18" charset="0"/>
            </a:endParaRPr>
          </a:p>
          <a:p>
            <a:pPr eaLnBrk="1" hangingPunct="1">
              <a:defRPr/>
            </a:pPr>
            <a:endParaRPr lang="ru-RU" noProof="1">
              <a:solidFill>
                <a:srgbClr val="FF0000"/>
              </a:solidFill>
              <a:latin typeface="Times New Roman" panose="02020603050405020304" pitchFamily="18" charset="0"/>
              <a:cs typeface="Times New Roman" panose="02020603050405020304" pitchFamily="18" charset="0"/>
            </a:endParaRPr>
          </a:p>
        </p:txBody>
      </p:sp>
      <p:sp>
        <p:nvSpPr>
          <p:cNvPr id="30726" name="Text Box 4">
            <a:extLst>
              <a:ext uri="{FF2B5EF4-FFF2-40B4-BE49-F238E27FC236}">
                <a16:creationId xmlns:a16="http://schemas.microsoft.com/office/drawing/2014/main" id="{1C6A033D-5939-43EB-A140-C717E3F9B8F4}"/>
              </a:ext>
            </a:extLst>
          </p:cNvPr>
          <p:cNvSpPr txBox="1">
            <a:spLocks noChangeArrowheads="1"/>
          </p:cNvSpPr>
          <p:nvPr/>
        </p:nvSpPr>
        <p:spPr bwMode="auto">
          <a:xfrm>
            <a:off x="1668464" y="1663701"/>
            <a:ext cx="85105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buFontTx/>
              <a:buAutoNum type="arabicPeriod"/>
            </a:pPr>
            <a:r>
              <a:rPr lang="ru-RU" altLang="en-US" sz="2800">
                <a:solidFill>
                  <a:srgbClr val="FF0000"/>
                </a:solidFill>
                <a:latin typeface="Times New Roman" panose="02020603050405020304" pitchFamily="18" charset="0"/>
                <a:cs typeface="Arial" panose="020B0604020202020204" pitchFamily="34" charset="0"/>
                <a:sym typeface="SimSun" panose="02010600030101010101" pitchFamily="2" charset="-122"/>
              </a:rPr>
              <a:t>Низкая инфляция, возможно дефляция (Япония);</a:t>
            </a:r>
          </a:p>
          <a:p>
            <a:pPr eaLnBrk="1" hangingPunct="1">
              <a:buFontTx/>
              <a:buAutoNum type="arabicPeriod"/>
            </a:pPr>
            <a:r>
              <a:rPr lang="ru-RU" altLang="en-US" sz="2800">
                <a:solidFill>
                  <a:srgbClr val="FF0000"/>
                </a:solidFill>
                <a:latin typeface="Times New Roman" panose="02020603050405020304" pitchFamily="18" charset="0"/>
                <a:cs typeface="Arial" panose="020B0604020202020204" pitchFamily="34" charset="0"/>
                <a:sym typeface="SimSun" panose="02010600030101010101" pitchFamily="2" charset="-122"/>
              </a:rPr>
              <a:t>Низкий уровень безработицы (не больше 16%)</a:t>
            </a:r>
          </a:p>
        </p:txBody>
      </p:sp>
      <p:sp>
        <p:nvSpPr>
          <p:cNvPr id="7" name="Pentagon 6" descr="&#10;олллл&#10;&#10;" title="ва">
            <a:extLst>
              <a:ext uri="{FF2B5EF4-FFF2-40B4-BE49-F238E27FC236}">
                <a16:creationId xmlns:a16="http://schemas.microsoft.com/office/drawing/2014/main" id="{32A6FEA8-A51C-4E9C-90D2-9D2888FDBEEA}"/>
              </a:ext>
            </a:extLst>
          </p:cNvPr>
          <p:cNvSpPr/>
          <p:nvPr/>
        </p:nvSpPr>
        <p:spPr>
          <a:xfrm>
            <a:off x="1668464" y="4638676"/>
            <a:ext cx="8855075" cy="1990725"/>
          </a:xfrm>
          <a:prstGeom prst="homePlate">
            <a:avLst/>
          </a:prstGeom>
          <a:gradFill>
            <a:gsLst>
              <a:gs pos="0">
                <a:srgbClr val="002060"/>
              </a:gs>
              <a:gs pos="33000">
                <a:schemeClr val="tx2">
                  <a:lumMod val="40000"/>
                  <a:lumOff val="60000"/>
                </a:schemeClr>
              </a:gs>
              <a:gs pos="100000">
                <a:schemeClr val="accent3">
                  <a:lumMod val="99000"/>
                  <a:satMod val="120000"/>
                  <a:shade val="78000"/>
                </a:schemeClr>
              </a:gs>
            </a:gsLs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nchor="ctr"/>
          <a:lstStyle/>
          <a:p>
            <a:pPr eaLnBrk="1" hangingPunct="1">
              <a:defRPr/>
            </a:pPr>
            <a:endParaRPr lang="ru-RU" noProof="1">
              <a:solidFill>
                <a:srgbClr val="FF0000"/>
              </a:solidFill>
              <a:latin typeface="Times New Roman" panose="02020603050405020304" pitchFamily="18" charset="0"/>
              <a:cs typeface="Times New Roman" panose="02020603050405020304" pitchFamily="18" charset="0"/>
            </a:endParaRPr>
          </a:p>
          <a:p>
            <a:pPr eaLnBrk="1" hangingPunct="1">
              <a:defRPr/>
            </a:pPr>
            <a:endParaRPr lang="ru-RU" noProof="1">
              <a:solidFill>
                <a:srgbClr val="FF0000"/>
              </a:solidFill>
              <a:latin typeface="Times New Roman" panose="02020603050405020304" pitchFamily="18" charset="0"/>
              <a:cs typeface="Times New Roman" panose="02020603050405020304" pitchFamily="18" charset="0"/>
            </a:endParaRPr>
          </a:p>
        </p:txBody>
      </p:sp>
      <p:sp>
        <p:nvSpPr>
          <p:cNvPr id="30728" name="Text Box 7">
            <a:extLst>
              <a:ext uri="{FF2B5EF4-FFF2-40B4-BE49-F238E27FC236}">
                <a16:creationId xmlns:a16="http://schemas.microsoft.com/office/drawing/2014/main" id="{21D8ED30-E3B5-4625-9B72-1370F21567D0}"/>
              </a:ext>
            </a:extLst>
          </p:cNvPr>
          <p:cNvSpPr txBox="1">
            <a:spLocks noChangeArrowheads="1"/>
          </p:cNvSpPr>
          <p:nvPr/>
        </p:nvSpPr>
        <p:spPr bwMode="auto">
          <a:xfrm>
            <a:off x="1727200" y="4673601"/>
            <a:ext cx="83947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eaLnBrk="1" hangingPunct="1"/>
            <a:r>
              <a:rPr lang="ru-RU" altLang="en-US" sz="2400">
                <a:solidFill>
                  <a:srgbClr val="FF0000"/>
                </a:solidFill>
                <a:latin typeface="Times New Roman" panose="02020603050405020304" pitchFamily="18" charset="0"/>
                <a:cs typeface="Arial" panose="020B0604020202020204" pitchFamily="34" charset="0"/>
                <a:sym typeface="SimSun" panose="02010600030101010101" pitchFamily="2" charset="-122"/>
              </a:rPr>
              <a:t>Еще одна характерная черта этой группы стран − самый высокий в мире уровень жизни населения - в 5 раз превосходит среднемировой уровень. Первые места в мире по данному показателю занимают западноевропейские страны: Швейцария, Люксембург, Швеция, Норвегия, Дания.</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a:extLst>
              <a:ext uri="{FF2B5EF4-FFF2-40B4-BE49-F238E27FC236}">
                <a16:creationId xmlns:a16="http://schemas.microsoft.com/office/drawing/2014/main" id="{CF482CCD-5979-42C2-B120-2DFC0A419936}"/>
              </a:ext>
            </a:extLst>
          </p:cNvPr>
          <p:cNvSpPr txBox="1"/>
          <p:nvPr/>
        </p:nvSpPr>
        <p:spPr>
          <a:xfrm>
            <a:off x="1548131" y="1600835"/>
            <a:ext cx="4448175" cy="5190490"/>
          </a:xfrm>
          <a:prstGeom prst="rect">
            <a:avLst/>
          </a:prstGeom>
          <a:solidFill>
            <a:srgbClr val="002060"/>
          </a:solidFill>
          <a:ln>
            <a:solidFill>
              <a:srgbClr val="0070C0"/>
            </a:solidFill>
          </a:ln>
        </p:spPr>
        <p:style>
          <a:lnRef idx="0">
            <a:schemeClr val="accent5"/>
          </a:lnRef>
          <a:fillRef idx="3">
            <a:schemeClr val="accent5"/>
          </a:fillRef>
          <a:effectRef idx="3">
            <a:schemeClr val="accent5"/>
          </a:effectRef>
          <a:fontRef idx="minor">
            <a:schemeClr val="lt1"/>
          </a:fontRef>
        </p:style>
        <p:txBody>
          <a:bodyPr bIns="0" anchor="ctr">
            <a:scene3d>
              <a:camera prst="orthographicFront"/>
              <a:lightRig rig="soft" dir="t">
                <a:rot lat="0" lon="0" rev="17220000"/>
              </a:lightRig>
            </a:scene3d>
            <a:sp3d prstMaterial="softEdge">
              <a:bevelT w="38100" h="38100"/>
              <a:contourClr>
                <a:schemeClr val="tx2">
                  <a:shade val="50000"/>
                </a:schemeClr>
              </a:contourClr>
            </a:sp3d>
          </a:bodyPr>
          <a:lstStyle/>
          <a:p>
            <a:pPr>
              <a:buFont typeface="Wingdings" panose="05000000000000000000" pitchFamily="2" charset="2"/>
              <a:buChar char="v"/>
              <a:defRPr/>
            </a:pPr>
            <a:r>
              <a:rPr lang="ru-RU" sz="2200" b="1" dirty="0">
                <a:solidFill>
                  <a:srgbClr val="FFFF00"/>
                </a:solidFill>
              </a:rPr>
              <a:t>Все развитые страны выделяются высокой продолжительностью жизни среди населения.</a:t>
            </a:r>
          </a:p>
          <a:p>
            <a:pPr>
              <a:buFont typeface="Wingdings" panose="05000000000000000000" pitchFamily="2" charset="2"/>
              <a:buChar char="v"/>
              <a:defRPr/>
            </a:pPr>
            <a:endParaRPr lang="ru-RU" sz="2200" b="1" dirty="0">
              <a:solidFill>
                <a:srgbClr val="FFFF00"/>
              </a:solidFill>
            </a:endParaRPr>
          </a:p>
          <a:p>
            <a:pPr>
              <a:buFont typeface="Wingdings" panose="05000000000000000000" pitchFamily="2" charset="2"/>
              <a:buChar char="v"/>
              <a:defRPr/>
            </a:pPr>
            <a:r>
              <a:rPr lang="ru-RU" sz="2200" b="1" dirty="0">
                <a:solidFill>
                  <a:srgbClr val="FFFF00"/>
                </a:solidFill>
              </a:rPr>
              <a:t> Кроме того, 88% долгожителей Земли проживают в развитых странах.</a:t>
            </a:r>
          </a:p>
          <a:p>
            <a:pPr>
              <a:buFont typeface="Wingdings" panose="05000000000000000000" pitchFamily="2" charset="2"/>
              <a:buChar char="v"/>
              <a:defRPr/>
            </a:pPr>
            <a:endParaRPr lang="ru-RU" sz="2200" b="1" dirty="0">
              <a:solidFill>
                <a:srgbClr val="FFFF00"/>
              </a:solidFill>
            </a:endParaRPr>
          </a:p>
          <a:p>
            <a:pPr>
              <a:buFont typeface="Wingdings" panose="05000000000000000000" pitchFamily="2" charset="2"/>
              <a:buChar char="v"/>
              <a:defRPr/>
            </a:pPr>
            <a:r>
              <a:rPr lang="ru-RU" sz="2200" b="1" dirty="0">
                <a:solidFill>
                  <a:srgbClr val="FFFF00"/>
                </a:solidFill>
              </a:rPr>
              <a:t> Большинство развитых стран испытывают демографический кризис в связи со старнием населения</a:t>
            </a:r>
          </a:p>
        </p:txBody>
      </p:sp>
      <p:pic>
        <p:nvPicPr>
          <p:cNvPr id="31747" name="Content Placeholder 3" descr="Снимок">
            <a:extLst>
              <a:ext uri="{FF2B5EF4-FFF2-40B4-BE49-F238E27FC236}">
                <a16:creationId xmlns:a16="http://schemas.microsoft.com/office/drawing/2014/main" id="{8240B943-442E-4376-A954-D11A805DC9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95988" y="1600200"/>
            <a:ext cx="4652962" cy="5259388"/>
          </a:xfrm>
        </p:spPr>
      </p:pic>
      <p:sp>
        <p:nvSpPr>
          <p:cNvPr id="5" name="Прямоугольник 6">
            <a:extLst>
              <a:ext uri="{FF2B5EF4-FFF2-40B4-BE49-F238E27FC236}">
                <a16:creationId xmlns:a16="http://schemas.microsoft.com/office/drawing/2014/main" id="{8FF2B1A3-11FA-4E00-920E-36EFF9062569}"/>
              </a:ext>
            </a:extLst>
          </p:cNvPr>
          <p:cNvSpPr/>
          <p:nvPr/>
        </p:nvSpPr>
        <p:spPr>
          <a:xfrm>
            <a:off x="1548130" y="8890"/>
            <a:ext cx="9095104" cy="1645920"/>
          </a:xfrm>
          <a:prstGeom prst="rect">
            <a:avLst/>
          </a:prstGeom>
          <a:noFill/>
        </p:spPr>
        <p:txBody>
          <a:bodyPr>
            <a:spAutoFit/>
            <a:scene3d>
              <a:camera prst="orthographicFront"/>
              <a:lightRig rig="threePt" dir="t"/>
            </a:scene3d>
          </a:bodyPr>
          <a:lstStyle/>
          <a:p>
            <a:pPr algn="ctr" eaLnBrk="1" hangingPunct="1">
              <a:defRPr/>
            </a:pPr>
            <a:r>
              <a:rPr lang="ru-RU" sz="4800" b="1" dirty="0">
                <a:ln w="13462">
                  <a:solidFill>
                    <a:schemeClr val="bg1"/>
                  </a:solidFill>
                  <a:prstDash val="solid"/>
                </a:ln>
                <a:effectLst>
                  <a:outerShdw dist="38100" dir="2700000" algn="bl" rotWithShape="0">
                    <a:schemeClr val="accent5"/>
                  </a:outerShdw>
                </a:effectLst>
                <a:sym typeface="+mn-ea"/>
              </a:rPr>
              <a:t>Список стран по ожидаемой продолжительности жизни</a:t>
            </a:r>
            <a:r>
              <a:rPr lang="ru-RU"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Tree>
  </p:cSld>
  <p:clrMapOvr>
    <a:masterClrMapping/>
  </p:clrMapOvr>
  <p:transition spd="med">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836E8B-9011-4F60-B0C9-4D8825BC7B99}"/>
              </a:ext>
            </a:extLst>
          </p:cNvPr>
          <p:cNvSpPr>
            <a:spLocks noGrp="1"/>
          </p:cNvSpPr>
          <p:nvPr>
            <p:ph type="title"/>
          </p:nvPr>
        </p:nvSpPr>
        <p:spPr>
          <a:ln>
            <a:miter/>
          </a:ln>
        </p:spPr>
        <p:txBody>
          <a:bodyPr anchor="t">
            <a:noAutofit/>
          </a:bodyPr>
          <a:lstStyle/>
          <a:p>
            <a:pPr algn="ctr">
              <a:defRPr/>
            </a:pPr>
            <a:r>
              <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Виды функций государства по объектам воздействия (по сфере деятельности)</a:t>
            </a:r>
          </a:p>
        </p:txBody>
      </p:sp>
      <p:pic>
        <p:nvPicPr>
          <p:cNvPr id="32771" name="Content Placeholder 2" descr="Coat_of_arms_of_Argentina.svg">
            <a:extLst>
              <a:ext uri="{FF2B5EF4-FFF2-40B4-BE49-F238E27FC236}">
                <a16:creationId xmlns:a16="http://schemas.microsoft.com/office/drawing/2014/main" id="{86142189-81EE-4252-9E41-9283C189442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7151" y="1600201"/>
            <a:ext cx="2805113" cy="4525963"/>
          </a:xfrm>
        </p:spPr>
      </p:pic>
      <p:pic>
        <p:nvPicPr>
          <p:cNvPr id="32772" name="Рисунок 14" descr="Снимок.JPG">
            <a:extLst>
              <a:ext uri="{FF2B5EF4-FFF2-40B4-BE49-F238E27FC236}">
                <a16:creationId xmlns:a16="http://schemas.microsoft.com/office/drawing/2014/main" id="{5D9B6E80-E87F-4354-A8B5-96085B2E7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575"/>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22">
            <a:extLst>
              <a:ext uri="{FF2B5EF4-FFF2-40B4-BE49-F238E27FC236}">
                <a16:creationId xmlns:a16="http://schemas.microsoft.com/office/drawing/2014/main" id="{AC3D561C-6204-4B11-AAC5-627DB5A0AB90}"/>
              </a:ext>
            </a:extLst>
          </p:cNvPr>
          <p:cNvSpPr/>
          <p:nvPr/>
        </p:nvSpPr>
        <p:spPr>
          <a:xfrm>
            <a:off x="1524001" y="2527301"/>
            <a:ext cx="3338513" cy="2441575"/>
          </a:xfrm>
          <a:prstGeom prst="rect">
            <a:avLst/>
          </a:prstGeom>
          <a:gradFill>
            <a:gsLst>
              <a:gs pos="0">
                <a:srgbClr val="FFC000"/>
              </a:gs>
              <a:gs pos="79000">
                <a:schemeClr val="accent1">
                  <a:satMod val="110000"/>
                  <a:lumMod val="100000"/>
                  <a:shade val="100000"/>
                </a:schemeClr>
              </a:gs>
              <a:gs pos="100000">
                <a:schemeClr val="accent1">
                  <a:lumMod val="99000"/>
                  <a:satMod val="120000"/>
                  <a:shade val="78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buFont typeface="Arial" panose="020B0604020202020204" pitchFamily="34" charset="0"/>
              <a:buNone/>
              <a:defRPr/>
            </a:pPr>
            <a:r>
              <a:rPr lang="ru-RU" sz="1600" b="1" dirty="0">
                <a:solidFill>
                  <a:srgbClr val="7030A0"/>
                </a:solidFill>
              </a:rPr>
              <a:t>Большинство развитых стран имеют внешний долг равный или даже превосходящий их собственный ВВП.</a:t>
            </a:r>
          </a:p>
          <a:p>
            <a:pPr algn="ctr" eaLnBrk="1" hangingPunct="1">
              <a:buFont typeface="Arial" panose="020B0604020202020204" pitchFamily="34" charset="0"/>
              <a:buNone/>
              <a:defRPr/>
            </a:pPr>
            <a:r>
              <a:rPr lang="ru-RU" sz="1600" b="1" dirty="0">
                <a:solidFill>
                  <a:srgbClr val="7030A0"/>
                </a:solidFill>
                <a:sym typeface="+mn-ea"/>
              </a:rPr>
              <a:t>Государства, преймущественно, занимают не у других государств, но у международных организаций, ТНК и банков</a:t>
            </a:r>
            <a:endParaRPr lang="ru-RU" sz="1600" b="1" i="1" dirty="0">
              <a:solidFill>
                <a:srgbClr val="7030A0"/>
              </a:solidFill>
              <a:sym typeface="+mn-ea"/>
            </a:endParaRPr>
          </a:p>
        </p:txBody>
      </p:sp>
      <p:sp>
        <p:nvSpPr>
          <p:cNvPr id="5" name="Rectangle 4">
            <a:extLst>
              <a:ext uri="{FF2B5EF4-FFF2-40B4-BE49-F238E27FC236}">
                <a16:creationId xmlns:a16="http://schemas.microsoft.com/office/drawing/2014/main" id="{D84DB946-C7C8-4573-9934-F37E89DCF5AB}"/>
              </a:ext>
            </a:extLst>
          </p:cNvPr>
          <p:cNvSpPr/>
          <p:nvPr/>
        </p:nvSpPr>
        <p:spPr>
          <a:xfrm>
            <a:off x="1514475" y="-28575"/>
            <a:ext cx="9099550" cy="701040"/>
          </a:xfrm>
          <a:prstGeom prst="rect">
            <a:avLst/>
          </a:prstGeom>
          <a:noFill/>
          <a:ln>
            <a:noFill/>
          </a:ln>
        </p:spPr>
        <p:txBody>
          <a:bodyPr>
            <a:spAutoFit/>
          </a:bodyPr>
          <a:lstStyle/>
          <a:p>
            <a:pPr algn="ctr" eaLnBrk="1" hangingPunct="1">
              <a:defRPr/>
            </a:pPr>
            <a:r>
              <a:rPr lang="ru-RU" sz="4000" dirty="0">
                <a:ln w="12700">
                  <a:solidFill>
                    <a:schemeClr val="accent5"/>
                  </a:solidFill>
                  <a:prstDash val="solid"/>
                </a:ln>
                <a:pattFill prst="ltDnDiag">
                  <a:fgClr>
                    <a:schemeClr val="accent5">
                      <a:lumMod val="60000"/>
                      <a:lumOff val="40000"/>
                    </a:schemeClr>
                  </a:fgClr>
                  <a:bgClr>
                    <a:schemeClr val="bg1"/>
                  </a:bgClr>
                </a:pattFill>
              </a:rPr>
              <a:t>Группа должников.</a:t>
            </a:r>
          </a:p>
        </p:txBody>
      </p:sp>
      <p:pic>
        <p:nvPicPr>
          <p:cNvPr id="32775" name="Content Placeholder 6" descr="Снимок1">
            <a:extLst>
              <a:ext uri="{FF2B5EF4-FFF2-40B4-BE49-F238E27FC236}">
                <a16:creationId xmlns:a16="http://schemas.microsoft.com/office/drawing/2014/main" id="{9557FC39-5160-4EA0-B5FD-67E5D711093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60926" y="746125"/>
            <a:ext cx="5807075" cy="6140450"/>
          </a:xfrm>
        </p:spPr>
      </p:pic>
    </p:spTree>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xtl1Ma8raPs">
            <a:extLst>
              <a:ext uri="{FF2B5EF4-FFF2-40B4-BE49-F238E27FC236}">
                <a16:creationId xmlns:a16="http://schemas.microsoft.com/office/drawing/2014/main" id="{4A8399A6-FA88-4DB8-923F-9001A3BE9F8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14475" y="4763"/>
            <a:ext cx="9183688" cy="6850062"/>
          </a:xfrm>
        </p:spPr>
      </p:pic>
      <p:sp>
        <p:nvSpPr>
          <p:cNvPr id="8" name="Title 7">
            <a:extLst>
              <a:ext uri="{FF2B5EF4-FFF2-40B4-BE49-F238E27FC236}">
                <a16:creationId xmlns:a16="http://schemas.microsoft.com/office/drawing/2014/main" id="{BA28475B-B615-43FA-9868-218DC3AB0545}"/>
              </a:ext>
            </a:extLst>
          </p:cNvPr>
          <p:cNvSpPr>
            <a:spLocks noGrp="1"/>
          </p:cNvSpPr>
          <p:nvPr>
            <p:ph type="title"/>
          </p:nvPr>
        </p:nvSpPr>
        <p:spPr>
          <a:xfrm>
            <a:off x="1515111" y="4445"/>
            <a:ext cx="9162415" cy="1143000"/>
          </a:xfrm>
        </p:spPr>
        <p:txBody>
          <a:bodyPr/>
          <a:lstStyle/>
          <a:p>
            <a:pPr algn="ctr" eaLnBrk="1" hangingPunct="1">
              <a:defRPr/>
            </a:pPr>
            <a:r>
              <a:rPr lang="ru-RU"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a typeface="+mn-ea"/>
                <a:cs typeface="+mn-cs"/>
                <a:sym typeface="+mn-ea"/>
              </a:rPr>
              <a:t>ИННОВАЦИОННАЯ ГРУППА</a:t>
            </a:r>
            <a:endParaRPr lang="en-US" sz="4800" noProof="1"/>
          </a:p>
        </p:txBody>
      </p:sp>
      <p:sp>
        <p:nvSpPr>
          <p:cNvPr id="6" name="Прямоугольник 23">
            <a:extLst>
              <a:ext uri="{FF2B5EF4-FFF2-40B4-BE49-F238E27FC236}">
                <a16:creationId xmlns:a16="http://schemas.microsoft.com/office/drawing/2014/main" id="{043E1001-D16D-4278-973C-C40CAA097FFC}"/>
              </a:ext>
            </a:extLst>
          </p:cNvPr>
          <p:cNvSpPr/>
          <p:nvPr/>
        </p:nvSpPr>
        <p:spPr>
          <a:xfrm>
            <a:off x="6554789" y="5818189"/>
            <a:ext cx="4122737" cy="1036637"/>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ru-RU" sz="2000" b="1" noProof="1">
                <a:solidFill>
                  <a:srgbClr val="7030A0"/>
                </a:solidFill>
                <a:latin typeface="Corbel" panose="020B0503020204020204" pitchFamily="34" charset="0"/>
              </a:rPr>
              <a:t>Россия в 2016 году поднялась на 6 строчек и заняла 43 место в мире.</a:t>
            </a:r>
            <a:r>
              <a:rPr lang="ru-RU" b="1" noProof="1">
                <a:solidFill>
                  <a:srgbClr val="7030A0"/>
                </a:solidFill>
                <a:latin typeface="Corbel" panose="020B0503020204020204" pitchFamily="34" charset="0"/>
              </a:rPr>
              <a:t> </a:t>
            </a:r>
            <a:endParaRPr lang="ru-RU" b="1" u="sng" noProof="1">
              <a:solidFill>
                <a:srgbClr val="7030A0"/>
              </a:solidFill>
              <a:latin typeface="Corbel" panose="020B0503020204020204" pitchFamily="34" charset="0"/>
              <a:sym typeface="+mn-ea"/>
            </a:endParaRPr>
          </a:p>
        </p:txBody>
      </p:sp>
      <p:pic>
        <p:nvPicPr>
          <p:cNvPr id="33797" name="Content Placeholder 6" descr="Снимок2">
            <a:extLst>
              <a:ext uri="{FF2B5EF4-FFF2-40B4-BE49-F238E27FC236}">
                <a16:creationId xmlns:a16="http://schemas.microsoft.com/office/drawing/2014/main" id="{C0FF4D4B-9133-41D2-BCA7-169658BF706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14475" y="949325"/>
            <a:ext cx="4972050" cy="5905500"/>
          </a:xfr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20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1"/>
                                          </p:val>
                                        </p:tav>
                                        <p:tav tm="100000">
                                          <p:val>
                                            <p:strVal val="#ppt_x"/>
                                          </p:val>
                                        </p:tav>
                                      </p:tavLst>
                                    </p:anim>
                                    <p:anim calcmode="lin" valueType="num">
                                      <p:cBhvr>
                                        <p:cTn id="9"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a:extLst>
              <a:ext uri="{FF2B5EF4-FFF2-40B4-BE49-F238E27FC236}">
                <a16:creationId xmlns:a16="http://schemas.microsoft.com/office/drawing/2014/main" id="{36825F1F-4925-4686-8E88-095371B27F09}"/>
              </a:ext>
            </a:extLst>
          </p:cNvPr>
          <p:cNvSpPr>
            <a:spLocks noGrp="1" noChangeArrowheads="1"/>
          </p:cNvSpPr>
          <p:nvPr>
            <p:ph type="title"/>
          </p:nvPr>
        </p:nvSpPr>
        <p:spPr>
          <a:xfrm>
            <a:off x="1536700" y="112713"/>
            <a:ext cx="3868738" cy="1143000"/>
          </a:xfrm>
        </p:spPr>
        <p:txBody>
          <a:bodyPr>
            <a:normAutofit fontScale="90000"/>
          </a:bodyPr>
          <a:lstStyle/>
          <a:p>
            <a:pPr algn="ctr" eaLnBrk="1" hangingPunct="1"/>
            <a:r>
              <a:rPr lang="ru-RU" altLang="en-US">
                <a:latin typeface="Times New Roman" panose="02020603050405020304" pitchFamily="18" charset="0"/>
              </a:rPr>
              <a:t>Патентная группа</a:t>
            </a:r>
          </a:p>
        </p:txBody>
      </p:sp>
      <p:sp>
        <p:nvSpPr>
          <p:cNvPr id="7" name="Прямоугольник с двумя скругленными противолежащими углами 6">
            <a:extLst>
              <a:ext uri="{FF2B5EF4-FFF2-40B4-BE49-F238E27FC236}">
                <a16:creationId xmlns:a16="http://schemas.microsoft.com/office/drawing/2014/main" id="{A68998DA-DA2B-45C5-A4C5-C570C8B422D8}"/>
              </a:ext>
            </a:extLst>
          </p:cNvPr>
          <p:cNvSpPr/>
          <p:nvPr/>
        </p:nvSpPr>
        <p:spPr>
          <a:xfrm>
            <a:off x="1536701" y="5099051"/>
            <a:ext cx="4029075" cy="1236663"/>
          </a:xfrm>
          <a:prstGeom prst="round2DiagRect">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2400" noProof="1">
                <a:solidFill>
                  <a:schemeClr val="tx1"/>
                </a:solidFill>
                <a:latin typeface="Times New Roman" panose="02020603050405020304" pitchFamily="18" charset="0"/>
                <a:cs typeface="Times New Roman" panose="02020603050405020304" pitchFamily="18" charset="0"/>
              </a:rPr>
              <a:t>91% патентов принадлежит развитым государствам (+ Россия и Китай)</a:t>
            </a:r>
          </a:p>
        </p:txBody>
      </p:sp>
      <p:pic>
        <p:nvPicPr>
          <p:cNvPr id="34820" name="Content Placeholder 8" descr="Снимоку">
            <a:extLst>
              <a:ext uri="{FF2B5EF4-FFF2-40B4-BE49-F238E27FC236}">
                <a16:creationId xmlns:a16="http://schemas.microsoft.com/office/drawing/2014/main" id="{75B5C6D4-9781-48E7-BF60-A12FC5DBAD1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36701" y="1093789"/>
            <a:ext cx="3743325" cy="3781425"/>
          </a:xfrm>
        </p:spPr>
      </p:pic>
      <p:sp>
        <p:nvSpPr>
          <p:cNvPr id="34821" name="Заголовок 1">
            <a:extLst>
              <a:ext uri="{FF2B5EF4-FFF2-40B4-BE49-F238E27FC236}">
                <a16:creationId xmlns:a16="http://schemas.microsoft.com/office/drawing/2014/main" id="{AE7A5E82-48C1-4B76-BE1B-5B29362E5880}"/>
              </a:ext>
            </a:extLst>
          </p:cNvPr>
          <p:cNvSpPr>
            <a:spLocks noGrp="1" noChangeArrowheads="1"/>
          </p:cNvSpPr>
          <p:nvPr/>
        </p:nvSpPr>
        <p:spPr bwMode="auto">
          <a:xfrm>
            <a:off x="6021389" y="19050"/>
            <a:ext cx="44862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eaLnBrk="1" hangingPunct="1"/>
            <a:r>
              <a:rPr lang="ru-RU" altLang="en-US" sz="3600">
                <a:latin typeface="Times New Roman" panose="02020603050405020304" pitchFamily="18" charset="0"/>
              </a:rPr>
              <a:t>Борьба с коррупцией</a:t>
            </a:r>
          </a:p>
        </p:txBody>
      </p:sp>
      <p:pic>
        <p:nvPicPr>
          <p:cNvPr id="34822" name="Content Placeholder 10" descr="Снимок4">
            <a:extLst>
              <a:ext uri="{FF2B5EF4-FFF2-40B4-BE49-F238E27FC236}">
                <a16:creationId xmlns:a16="http://schemas.microsoft.com/office/drawing/2014/main" id="{B5E9DFAD-FF8A-4ABD-BA4D-EAF6C5E8818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21389" y="871538"/>
            <a:ext cx="4751386" cy="552303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Рисунок 3"/>
          <p:cNvPicPr>
            <a:picLocks noChangeAspect="1"/>
          </p:cNvPicPr>
          <p:nvPr/>
        </p:nvPicPr>
        <p:blipFill>
          <a:blip r:embed="rId2"/>
          <a:srcRect l="47394" t="21559" r="27315" b="8511"/>
          <a:stretch>
            <a:fillRect/>
          </a:stretch>
        </p:blipFill>
        <p:spPr bwMode="auto">
          <a:xfrm>
            <a:off x="334963" y="174625"/>
            <a:ext cx="3921125" cy="6097588"/>
          </a:xfrm>
          <a:prstGeom prst="rect">
            <a:avLst/>
          </a:prstGeom>
          <a:noFill/>
          <a:ln w="9525">
            <a:noFill/>
            <a:miter lim="800000"/>
            <a:headEnd/>
            <a:tailEnd/>
          </a:ln>
        </p:spPr>
      </p:pic>
      <p:sp>
        <p:nvSpPr>
          <p:cNvPr id="14338" name="TextBox 4"/>
          <p:cNvSpPr txBox="1">
            <a:spLocks noChangeArrowheads="1"/>
          </p:cNvSpPr>
          <p:nvPr/>
        </p:nvSpPr>
        <p:spPr bwMode="auto">
          <a:xfrm>
            <a:off x="5632450" y="963613"/>
            <a:ext cx="6313488" cy="1708150"/>
          </a:xfrm>
          <a:prstGeom prst="rect">
            <a:avLst/>
          </a:prstGeom>
          <a:noFill/>
          <a:ln w="9525">
            <a:noFill/>
            <a:miter lim="800000"/>
            <a:headEnd/>
            <a:tailEnd/>
          </a:ln>
        </p:spPr>
        <p:txBody>
          <a:bodyPr>
            <a:spAutoFit/>
          </a:bodyPr>
          <a:lstStyle/>
          <a:p>
            <a:r>
              <a:rPr lang="ru-RU" sz="3500" i="1">
                <a:latin typeface="Cambria" pitchFamily="18" charset="0"/>
              </a:rPr>
              <a:t>Доклад Римского Клуба 2018:</a:t>
            </a:r>
          </a:p>
          <a:p>
            <a:r>
              <a:rPr lang="ru-RU" sz="3500" i="1">
                <a:latin typeface="Cambria" pitchFamily="18" charset="0"/>
              </a:rPr>
              <a:t>Основные Угрозы для Экономики</a:t>
            </a:r>
          </a:p>
        </p:txBody>
      </p:sp>
      <p:sp>
        <p:nvSpPr>
          <p:cNvPr id="14339" name="TextBox 5"/>
          <p:cNvSpPr txBox="1">
            <a:spLocks noChangeArrowheads="1"/>
          </p:cNvSpPr>
          <p:nvPr/>
        </p:nvSpPr>
        <p:spPr bwMode="auto">
          <a:xfrm>
            <a:off x="6686550" y="5948363"/>
            <a:ext cx="5057775" cy="369332"/>
          </a:xfrm>
          <a:prstGeom prst="rect">
            <a:avLst/>
          </a:prstGeom>
          <a:noFill/>
          <a:ln w="9525">
            <a:noFill/>
            <a:miter lim="800000"/>
            <a:headEnd/>
            <a:tailEnd/>
          </a:ln>
        </p:spPr>
        <p:txBody>
          <a:bodyPr>
            <a:spAutoFit/>
          </a:bodyPr>
          <a:lstStyle/>
          <a:p>
            <a:pPr algn="r"/>
            <a:r>
              <a:rPr lang="ru-RU" dirty="0">
                <a:latin typeface="Cambria" pitchFamily="18" charset="0"/>
              </a:rPr>
              <a:t>Материалы лекции</a:t>
            </a:r>
          </a:p>
        </p:txBody>
      </p:sp>
      <p:sp>
        <p:nvSpPr>
          <p:cNvPr id="14340" name="TextBox 6"/>
          <p:cNvSpPr txBox="1">
            <a:spLocks noChangeArrowheads="1"/>
          </p:cNvSpPr>
          <p:nvPr/>
        </p:nvSpPr>
        <p:spPr bwMode="auto">
          <a:xfrm>
            <a:off x="1866900" y="6410325"/>
            <a:ext cx="3097213" cy="369888"/>
          </a:xfrm>
          <a:prstGeom prst="rect">
            <a:avLst/>
          </a:prstGeom>
          <a:noFill/>
          <a:ln w="9525">
            <a:noFill/>
            <a:miter lim="800000"/>
            <a:headEnd/>
            <a:tailEnd/>
          </a:ln>
        </p:spPr>
        <p:txBody>
          <a:bodyPr>
            <a:spAutoFit/>
          </a:bodyPr>
          <a:lstStyle/>
          <a:p>
            <a:r>
              <a:rPr lang="ru-RU">
                <a:latin typeface="Cambria" pitchFamily="18" charset="0"/>
              </a:rPr>
              <a:t>2018 г.</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p:txBody>
          <a:bodyPr/>
          <a:lstStyle/>
          <a:p>
            <a:r>
              <a:rPr lang="ru-RU"/>
              <a:t>Основные идеи доклада:</a:t>
            </a:r>
          </a:p>
        </p:txBody>
      </p:sp>
      <p:sp>
        <p:nvSpPr>
          <p:cNvPr id="15362" name="Объект 2"/>
          <p:cNvSpPr>
            <a:spLocks noGrp="1"/>
          </p:cNvSpPr>
          <p:nvPr>
            <p:ph idx="1"/>
          </p:nvPr>
        </p:nvSpPr>
        <p:spPr/>
        <p:txBody>
          <a:bodyPr/>
          <a:lstStyle/>
          <a:p>
            <a:r>
              <a:rPr lang="ru-RU">
                <a:latin typeface="Cambria" pitchFamily="18" charset="0"/>
              </a:rPr>
              <a:t>Критика капитализма</a:t>
            </a:r>
          </a:p>
          <a:p>
            <a:r>
              <a:rPr lang="ru-RU">
                <a:latin typeface="Cambria" pitchFamily="18" charset="0"/>
              </a:rPr>
              <a:t>Неприятие финансовых спекуляций</a:t>
            </a:r>
          </a:p>
          <a:p>
            <a:r>
              <a:rPr lang="ru-RU">
                <a:latin typeface="Cambria" pitchFamily="18" charset="0"/>
              </a:rPr>
              <a:t>Отказ от материализма</a:t>
            </a:r>
          </a:p>
          <a:p>
            <a:r>
              <a:rPr lang="ru-RU">
                <a:latin typeface="Cambria" pitchFamily="18" charset="0"/>
              </a:rPr>
              <a:t>Призыв к альтернативной экономике</a:t>
            </a:r>
          </a:p>
          <a:p>
            <a:r>
              <a:rPr lang="ru-RU">
                <a:latin typeface="Cambria" pitchFamily="18" charset="0"/>
              </a:rPr>
              <a:t>Объявление эпохи «Нового Просвещения»</a:t>
            </a:r>
          </a:p>
          <a:p>
            <a:r>
              <a:rPr lang="ru-RU">
                <a:latin typeface="Cambria" pitchFamily="18" charset="0"/>
              </a:rPr>
              <a:t>Необходимость духовно-нравственного мировоззрения и единой планетарной гармоничной цивилизации</a:t>
            </a:r>
            <a:br>
              <a:rPr lang="ru-RU"/>
            </a:br>
            <a:endParaRPr lang="ru-RU"/>
          </a:p>
          <a:p>
            <a:endParaRPr lang="ru-RU"/>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5933" y="196291"/>
            <a:ext cx="6493060" cy="954107"/>
          </a:xfrm>
          <a:prstGeom prst="rect">
            <a:avLst/>
          </a:prstGeom>
          <a:noFill/>
        </p:spPr>
        <p:txBody>
          <a:bodyPr wrap="none" rtlCol="0">
            <a:spAutoFit/>
          </a:bodyPr>
          <a:lstStyle/>
          <a:p>
            <a:pPr algn="ctr"/>
            <a:r>
              <a:rPr lang="ru-RU" sz="3200" dirty="0"/>
              <a:t>НЭ стремится к</a:t>
            </a:r>
          </a:p>
          <a:p>
            <a:pPr algn="ctr"/>
            <a:r>
              <a:rPr lang="ru-RU" sz="2400" dirty="0"/>
              <a:t> </a:t>
            </a:r>
            <a:r>
              <a:rPr lang="ru-RU" sz="2400" u="sng" dirty="0"/>
              <a:t>стабильности</a:t>
            </a:r>
            <a:r>
              <a:rPr lang="ru-RU" sz="2400" dirty="0"/>
              <a:t>, </a:t>
            </a:r>
            <a:r>
              <a:rPr lang="ru-RU" sz="2400" u="sng" dirty="0"/>
              <a:t>эффективности</a:t>
            </a:r>
            <a:r>
              <a:rPr lang="ru-RU" sz="2400" dirty="0"/>
              <a:t>, </a:t>
            </a:r>
            <a:r>
              <a:rPr lang="ru-RU" sz="2400" u="sng" dirty="0"/>
              <a:t>справедливости </a:t>
            </a:r>
          </a:p>
        </p:txBody>
      </p:sp>
      <p:pic>
        <p:nvPicPr>
          <p:cNvPr id="3" name="Изображение 2"/>
          <p:cNvPicPr>
            <a:picLocks noChangeAspect="1"/>
          </p:cNvPicPr>
          <p:nvPr/>
        </p:nvPicPr>
        <p:blipFill>
          <a:blip r:embed="rId2"/>
          <a:stretch>
            <a:fillRect/>
          </a:stretch>
        </p:blipFill>
        <p:spPr>
          <a:xfrm>
            <a:off x="1711045" y="1427644"/>
            <a:ext cx="2913073" cy="1456537"/>
          </a:xfrm>
          <a:prstGeom prst="rect">
            <a:avLst/>
          </a:prstGeom>
          <a:ln>
            <a:noFill/>
          </a:ln>
          <a:effectLst>
            <a:softEdge rad="112500"/>
          </a:effectLst>
        </p:spPr>
      </p:pic>
      <p:pic>
        <p:nvPicPr>
          <p:cNvPr id="4" name="Изображение 3"/>
          <p:cNvPicPr>
            <a:picLocks noChangeAspect="1"/>
          </p:cNvPicPr>
          <p:nvPr/>
        </p:nvPicPr>
        <p:blipFill rotWithShape="1">
          <a:blip r:embed="rId3"/>
          <a:srcRect t="8025" b="30894"/>
          <a:stretch/>
        </p:blipFill>
        <p:spPr>
          <a:xfrm>
            <a:off x="6780245" y="1406121"/>
            <a:ext cx="3654348" cy="1607203"/>
          </a:xfrm>
          <a:prstGeom prst="rect">
            <a:avLst/>
          </a:prstGeom>
          <a:ln>
            <a:noFill/>
          </a:ln>
          <a:effectLst>
            <a:softEdge rad="112500"/>
          </a:effectLst>
        </p:spPr>
      </p:pic>
      <p:pic>
        <p:nvPicPr>
          <p:cNvPr id="5" name="Изображение 4"/>
          <p:cNvPicPr>
            <a:picLocks noChangeAspect="1"/>
          </p:cNvPicPr>
          <p:nvPr/>
        </p:nvPicPr>
        <p:blipFill>
          <a:blip r:embed="rId4"/>
          <a:stretch>
            <a:fillRect/>
          </a:stretch>
        </p:blipFill>
        <p:spPr>
          <a:xfrm>
            <a:off x="1711045" y="3706668"/>
            <a:ext cx="3408125" cy="2018647"/>
          </a:xfrm>
          <a:prstGeom prst="rect">
            <a:avLst/>
          </a:prstGeom>
          <a:ln>
            <a:noFill/>
          </a:ln>
          <a:effectLst>
            <a:softEdge rad="112500"/>
          </a:effectLst>
        </p:spPr>
      </p:pic>
      <p:pic>
        <p:nvPicPr>
          <p:cNvPr id="6" name="Изображение 5"/>
          <p:cNvPicPr>
            <a:picLocks noChangeAspect="1"/>
          </p:cNvPicPr>
          <p:nvPr/>
        </p:nvPicPr>
        <p:blipFill>
          <a:blip r:embed="rId5"/>
          <a:stretch>
            <a:fillRect/>
          </a:stretch>
        </p:blipFill>
        <p:spPr>
          <a:xfrm>
            <a:off x="7484779" y="3737240"/>
            <a:ext cx="2949815" cy="2212361"/>
          </a:xfrm>
          <a:prstGeom prst="rect">
            <a:avLst/>
          </a:prstGeom>
          <a:ln>
            <a:noFill/>
          </a:ln>
          <a:effectLst>
            <a:softEdge rad="112500"/>
          </a:effectLst>
        </p:spPr>
      </p:pic>
      <p:sp>
        <p:nvSpPr>
          <p:cNvPr id="7" name="TextBox 6"/>
          <p:cNvSpPr txBox="1"/>
          <p:nvPr/>
        </p:nvSpPr>
        <p:spPr>
          <a:xfrm>
            <a:off x="1711045" y="3013323"/>
            <a:ext cx="2109873" cy="400110"/>
          </a:xfrm>
          <a:prstGeom prst="rect">
            <a:avLst/>
          </a:prstGeom>
          <a:noFill/>
          <a:ln>
            <a:solidFill>
              <a:srgbClr val="6076B4"/>
            </a:solidFill>
          </a:ln>
        </p:spPr>
        <p:txBody>
          <a:bodyPr wrap="none" rtlCol="0">
            <a:spAutoFit/>
          </a:bodyPr>
          <a:lstStyle/>
          <a:p>
            <a:r>
              <a:rPr lang="ru-RU" sz="2000" dirty="0"/>
              <a:t>Стабильный рост </a:t>
            </a:r>
          </a:p>
        </p:txBody>
      </p:sp>
      <p:sp>
        <p:nvSpPr>
          <p:cNvPr id="8" name="TextBox 7"/>
          <p:cNvSpPr txBox="1"/>
          <p:nvPr/>
        </p:nvSpPr>
        <p:spPr>
          <a:xfrm>
            <a:off x="8005724" y="3155148"/>
            <a:ext cx="2274405" cy="400110"/>
          </a:xfrm>
          <a:prstGeom prst="rect">
            <a:avLst/>
          </a:prstGeom>
          <a:noFill/>
          <a:ln>
            <a:solidFill>
              <a:srgbClr val="6076B4"/>
            </a:solidFill>
          </a:ln>
        </p:spPr>
        <p:txBody>
          <a:bodyPr wrap="none" rtlCol="0">
            <a:spAutoFit/>
          </a:bodyPr>
          <a:lstStyle/>
          <a:p>
            <a:r>
              <a:rPr lang="ru-RU" sz="2000" dirty="0"/>
              <a:t>Уровень занятости </a:t>
            </a:r>
          </a:p>
        </p:txBody>
      </p:sp>
      <p:sp>
        <p:nvSpPr>
          <p:cNvPr id="9" name="Прямоугольник 8"/>
          <p:cNvSpPr/>
          <p:nvPr/>
        </p:nvSpPr>
        <p:spPr>
          <a:xfrm>
            <a:off x="1692654" y="5949600"/>
            <a:ext cx="2987549" cy="400110"/>
          </a:xfrm>
          <a:prstGeom prst="rect">
            <a:avLst/>
          </a:prstGeom>
          <a:ln>
            <a:solidFill>
              <a:srgbClr val="6076B4"/>
            </a:solidFill>
          </a:ln>
        </p:spPr>
        <p:txBody>
          <a:bodyPr wrap="none">
            <a:spAutoFit/>
          </a:bodyPr>
          <a:lstStyle/>
          <a:p>
            <a:r>
              <a:rPr lang="ru-RU" sz="2000" dirty="0"/>
              <a:t>Стабильный уровень цен </a:t>
            </a:r>
          </a:p>
        </p:txBody>
      </p:sp>
      <p:sp>
        <p:nvSpPr>
          <p:cNvPr id="10" name="TextBox 9"/>
          <p:cNvSpPr txBox="1"/>
          <p:nvPr/>
        </p:nvSpPr>
        <p:spPr>
          <a:xfrm>
            <a:off x="7013652" y="6001901"/>
            <a:ext cx="3168688" cy="369332"/>
          </a:xfrm>
          <a:prstGeom prst="rect">
            <a:avLst/>
          </a:prstGeom>
          <a:noFill/>
          <a:ln>
            <a:solidFill>
              <a:srgbClr val="6076B4"/>
            </a:solidFill>
          </a:ln>
        </p:spPr>
        <p:txBody>
          <a:bodyPr wrap="none" rtlCol="0">
            <a:spAutoFit/>
          </a:bodyPr>
          <a:lstStyle/>
          <a:p>
            <a:r>
              <a:rPr lang="ru-RU" dirty="0"/>
              <a:t>Поддержка внешнего баланса</a:t>
            </a:r>
          </a:p>
        </p:txBody>
      </p:sp>
      <p:sp>
        <p:nvSpPr>
          <p:cNvPr id="11" name="TextBox 10"/>
          <p:cNvSpPr txBox="1"/>
          <p:nvPr/>
        </p:nvSpPr>
        <p:spPr>
          <a:xfrm>
            <a:off x="5665948" y="3175499"/>
            <a:ext cx="1347705" cy="1384995"/>
          </a:xfrm>
          <a:prstGeom prst="rect">
            <a:avLst/>
          </a:prstGeom>
          <a:noFill/>
          <a:ln>
            <a:solidFill>
              <a:srgbClr val="FF0000"/>
            </a:solidFill>
          </a:ln>
        </p:spPr>
        <p:txBody>
          <a:bodyPr wrap="square" rtlCol="0">
            <a:spAutoFit/>
          </a:bodyPr>
          <a:lstStyle/>
          <a:p>
            <a:pPr lvl="0" algn="ctr"/>
            <a:r>
              <a:rPr lang="ru-RU" sz="3200" dirty="0"/>
              <a:t>НД</a:t>
            </a:r>
          </a:p>
          <a:p>
            <a:pPr lvl="0" algn="ctr"/>
            <a:r>
              <a:rPr lang="ru-RU" sz="3200" dirty="0"/>
              <a:t>ВНП </a:t>
            </a:r>
          </a:p>
          <a:p>
            <a:endParaRPr lang="ru-RU" sz="2000" dirty="0"/>
          </a:p>
        </p:txBody>
      </p:sp>
    </p:spTree>
    <p:extLst>
      <p:ext uri="{BB962C8B-B14F-4D97-AF65-F5344CB8AC3E}">
        <p14:creationId xmlns:p14="http://schemas.microsoft.com/office/powerpoint/2010/main" val="381829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Рисунок 3"/>
          <p:cNvPicPr>
            <a:picLocks noChangeAspect="1" noChangeArrowheads="1"/>
          </p:cNvPicPr>
          <p:nvPr/>
        </p:nvPicPr>
        <p:blipFill>
          <a:blip r:embed="rId2"/>
          <a:srcRect r="5463"/>
          <a:stretch>
            <a:fillRect/>
          </a:stretch>
        </p:blipFill>
        <p:spPr bwMode="auto">
          <a:xfrm>
            <a:off x="0" y="0"/>
            <a:ext cx="4635500" cy="6858000"/>
          </a:xfrm>
          <a:prstGeom prst="rect">
            <a:avLst/>
          </a:prstGeom>
          <a:noFill/>
          <a:ln w="9525">
            <a:noFill/>
            <a:miter lim="800000"/>
            <a:headEnd/>
            <a:tailEnd/>
          </a:ln>
        </p:spPr>
      </p:pic>
      <p:sp>
        <p:nvSpPr>
          <p:cNvPr id="16387" name="Заголовок 1"/>
          <p:cNvSpPr>
            <a:spLocks noGrp="1"/>
          </p:cNvSpPr>
          <p:nvPr>
            <p:ph type="title"/>
          </p:nvPr>
        </p:nvSpPr>
        <p:spPr>
          <a:xfrm>
            <a:off x="4965700" y="628650"/>
            <a:ext cx="6586538" cy="1677988"/>
          </a:xfrm>
        </p:spPr>
        <p:txBody>
          <a:bodyPr/>
          <a:lstStyle/>
          <a:p>
            <a:r>
              <a:rPr lang="ru-RU"/>
              <a:t>Специфика доклада</a:t>
            </a:r>
          </a:p>
        </p:txBody>
      </p:sp>
      <p:sp>
        <p:nvSpPr>
          <p:cNvPr id="3" name="Объект 2"/>
          <p:cNvSpPr>
            <a:spLocks noGrp="1"/>
          </p:cNvSpPr>
          <p:nvPr>
            <p:ph idx="1"/>
          </p:nvPr>
        </p:nvSpPr>
        <p:spPr>
          <a:xfrm>
            <a:off x="4965700" y="2438400"/>
            <a:ext cx="6586538" cy="3786188"/>
          </a:xfrm>
        </p:spPr>
        <p:txBody>
          <a:bodyPr rtlCol="0">
            <a:normAutofit/>
          </a:bodyPr>
          <a:lstStyle/>
          <a:p>
            <a:pPr marL="514350" indent="-514350" fontAlgn="auto">
              <a:spcAft>
                <a:spcPts val="0"/>
              </a:spcAft>
              <a:buFont typeface="Arial" panose="020B0604020202020204" pitchFamily="34" charset="0"/>
              <a:buAutoNum type="arabicPeriod"/>
              <a:defRPr/>
            </a:pPr>
            <a:r>
              <a:rPr lang="ru-RU" sz="2400" dirty="0"/>
              <a:t>Концепция «полного мира»:  </a:t>
            </a:r>
          </a:p>
          <a:p>
            <a:pPr marL="0" indent="0" fontAlgn="auto">
              <a:spcAft>
                <a:spcPts val="0"/>
              </a:spcAft>
              <a:buFont typeface="Arial" panose="020B0604020202020204" pitchFamily="34" charset="0"/>
              <a:buNone/>
              <a:defRPr/>
            </a:pPr>
            <a:r>
              <a:rPr lang="ru-RU" sz="2400" i="1" dirty="0">
                <a:latin typeface="Cambria" panose="02040503050406030204" pitchFamily="18" charset="0"/>
              </a:rPr>
              <a:t>«Человечество сформировалось в условиях «пустого» мира… В реальности оно вошло в «полный» мир, заполненный до краев…Если и дальше продолжать жить по правилам «пустого» мира, то мировой коллапс не заставит себя ждать.» *</a:t>
            </a:r>
          </a:p>
          <a:p>
            <a:pPr marL="0" indent="0" fontAlgn="auto">
              <a:spcAft>
                <a:spcPts val="0"/>
              </a:spcAft>
              <a:buFont typeface="Arial" panose="020B0604020202020204" pitchFamily="34" charset="0"/>
              <a:buNone/>
              <a:defRPr/>
            </a:pPr>
            <a:endParaRPr lang="ru-RU" sz="2400" dirty="0"/>
          </a:p>
          <a:p>
            <a:pPr marL="0" indent="0" fontAlgn="auto">
              <a:spcAft>
                <a:spcPts val="0"/>
              </a:spcAft>
              <a:buFont typeface="Arial" panose="020B0604020202020204" pitchFamily="34" charset="0"/>
              <a:buNone/>
              <a:defRPr/>
            </a:pPr>
            <a:endParaRPr lang="ru-RU" sz="2400" dirty="0"/>
          </a:p>
        </p:txBody>
      </p:sp>
      <p:sp>
        <p:nvSpPr>
          <p:cNvPr id="16389" name="TextBox 6"/>
          <p:cNvSpPr txBox="1">
            <a:spLocks noChangeArrowheads="1"/>
          </p:cNvSpPr>
          <p:nvPr/>
        </p:nvSpPr>
        <p:spPr bwMode="auto">
          <a:xfrm>
            <a:off x="4965700" y="6315075"/>
            <a:ext cx="6673850" cy="261938"/>
          </a:xfrm>
          <a:prstGeom prst="rect">
            <a:avLst/>
          </a:prstGeom>
          <a:noFill/>
          <a:ln w="9525">
            <a:noFill/>
            <a:miter lim="800000"/>
            <a:headEnd/>
            <a:tailEnd/>
          </a:ln>
        </p:spPr>
        <p:txBody>
          <a:bodyPr>
            <a:spAutoFit/>
          </a:bodyPr>
          <a:lstStyle/>
          <a:p>
            <a:r>
              <a:rPr lang="ru-RU" sz="1100">
                <a:latin typeface="Cambria" pitchFamily="18" charset="0"/>
              </a:rPr>
              <a:t>* 1.12 Из Пустого Мира в Мир Полный</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ъект 2"/>
          <p:cNvSpPr>
            <a:spLocks noGrp="1"/>
          </p:cNvSpPr>
          <p:nvPr>
            <p:ph idx="1"/>
          </p:nvPr>
        </p:nvSpPr>
        <p:spPr>
          <a:xfrm>
            <a:off x="180975" y="23813"/>
            <a:ext cx="10848975" cy="5624512"/>
          </a:xfrm>
        </p:spPr>
        <p:txBody>
          <a:bodyPr/>
          <a:lstStyle/>
          <a:p>
            <a:pPr marL="0" indent="0">
              <a:buFont typeface="Arial" charset="0"/>
              <a:buNone/>
            </a:pPr>
            <a:r>
              <a:rPr lang="ru-RU"/>
              <a:t>2. Структура доклада</a:t>
            </a:r>
          </a:p>
          <a:p>
            <a:pPr marL="0" indent="0">
              <a:buFont typeface="Arial" charset="0"/>
              <a:buNone/>
            </a:pPr>
            <a:endParaRPr lang="ru-RU"/>
          </a:p>
        </p:txBody>
      </p:sp>
      <p:graphicFrame>
        <p:nvGraphicFramePr>
          <p:cNvPr id="4" name="Схема 3"/>
          <p:cNvGraphicFramePr/>
          <p:nvPr/>
        </p:nvGraphicFramePr>
        <p:xfrm>
          <a:off x="-2778126" y="1357841"/>
          <a:ext cx="10331451" cy="369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extBox 4"/>
          <p:cNvSpPr txBox="1">
            <a:spLocks noChangeArrowheads="1"/>
          </p:cNvSpPr>
          <p:nvPr/>
        </p:nvSpPr>
        <p:spPr bwMode="auto">
          <a:xfrm>
            <a:off x="2019300" y="1562100"/>
            <a:ext cx="6877050" cy="430213"/>
          </a:xfrm>
          <a:prstGeom prst="rect">
            <a:avLst/>
          </a:prstGeom>
          <a:noFill/>
          <a:ln w="9525">
            <a:noFill/>
            <a:miter lim="800000"/>
            <a:headEnd/>
            <a:tailEnd/>
          </a:ln>
        </p:spPr>
        <p:txBody>
          <a:bodyPr>
            <a:spAutoFit/>
          </a:bodyPr>
          <a:lstStyle/>
          <a:p>
            <a:r>
              <a:rPr lang="en-US" sz="2200">
                <a:latin typeface="Cambria" pitchFamily="18" charset="0"/>
              </a:rPr>
              <a:t>-</a:t>
            </a:r>
            <a:r>
              <a:rPr lang="ru-RU" sz="2200">
                <a:latin typeface="Cambria" pitchFamily="18" charset="0"/>
              </a:rPr>
              <a:t>Описание кризиса и тенденции к усугублению</a:t>
            </a:r>
          </a:p>
        </p:txBody>
      </p:sp>
      <p:sp>
        <p:nvSpPr>
          <p:cNvPr id="17412" name="TextBox 5"/>
          <p:cNvSpPr txBox="1">
            <a:spLocks noChangeArrowheads="1"/>
          </p:cNvSpPr>
          <p:nvPr/>
        </p:nvSpPr>
        <p:spPr bwMode="auto">
          <a:xfrm>
            <a:off x="3381375" y="2822575"/>
            <a:ext cx="7934325" cy="769938"/>
          </a:xfrm>
          <a:prstGeom prst="rect">
            <a:avLst/>
          </a:prstGeom>
          <a:noFill/>
          <a:ln w="9525">
            <a:noFill/>
            <a:miter lim="800000"/>
            <a:headEnd/>
            <a:tailEnd/>
          </a:ln>
        </p:spPr>
        <p:txBody>
          <a:bodyPr>
            <a:spAutoFit/>
          </a:bodyPr>
          <a:lstStyle/>
          <a:p>
            <a:r>
              <a:rPr lang="ru-RU" sz="2200">
                <a:latin typeface="Cambria" pitchFamily="18" charset="0"/>
              </a:rPr>
              <a:t>-Критика доминирующего мировоззрения и изложение альтернативной философии «Нового Просвещения»</a:t>
            </a:r>
          </a:p>
        </p:txBody>
      </p:sp>
      <p:sp>
        <p:nvSpPr>
          <p:cNvPr id="17413" name="TextBox 6"/>
          <p:cNvSpPr txBox="1">
            <a:spLocks noChangeArrowheads="1"/>
          </p:cNvSpPr>
          <p:nvPr/>
        </p:nvSpPr>
        <p:spPr bwMode="auto">
          <a:xfrm>
            <a:off x="4797425" y="4181475"/>
            <a:ext cx="4213225" cy="430213"/>
          </a:xfrm>
          <a:prstGeom prst="rect">
            <a:avLst/>
          </a:prstGeom>
          <a:noFill/>
          <a:ln w="9525">
            <a:noFill/>
            <a:miter lim="800000"/>
            <a:headEnd/>
            <a:tailEnd/>
          </a:ln>
        </p:spPr>
        <p:txBody>
          <a:bodyPr>
            <a:spAutoFit/>
          </a:bodyPr>
          <a:lstStyle/>
          <a:p>
            <a:r>
              <a:rPr lang="ru-RU" sz="2200">
                <a:latin typeface="Cambria" pitchFamily="18" charset="0"/>
              </a:rPr>
              <a:t>- Практические решения</a:t>
            </a:r>
          </a:p>
        </p:txBody>
      </p:sp>
      <p:sp>
        <p:nvSpPr>
          <p:cNvPr id="17414" name="TextBox 7"/>
          <p:cNvSpPr txBox="1">
            <a:spLocks noChangeArrowheads="1"/>
          </p:cNvSpPr>
          <p:nvPr/>
        </p:nvSpPr>
        <p:spPr bwMode="auto">
          <a:xfrm>
            <a:off x="180975" y="5586413"/>
            <a:ext cx="10331450" cy="954087"/>
          </a:xfrm>
          <a:prstGeom prst="rect">
            <a:avLst/>
          </a:prstGeom>
          <a:noFill/>
          <a:ln w="9525">
            <a:noFill/>
            <a:miter lim="800000"/>
            <a:headEnd/>
            <a:tailEnd/>
          </a:ln>
        </p:spPr>
        <p:txBody>
          <a:bodyPr>
            <a:spAutoFit/>
          </a:bodyPr>
          <a:lstStyle/>
          <a:p>
            <a:r>
              <a:rPr lang="en-US" sz="2800">
                <a:latin typeface="Calibri" pitchFamily="34" charset="0"/>
              </a:rPr>
              <a:t>3.</a:t>
            </a:r>
            <a:r>
              <a:rPr lang="ru-RU" sz="2800">
                <a:latin typeface="Calibri" pitchFamily="34" charset="0"/>
              </a:rPr>
              <a:t> </a:t>
            </a:r>
            <a:r>
              <a:rPr lang="en-US" sz="2800">
                <a:latin typeface="Calibri" pitchFamily="34" charset="0"/>
              </a:rPr>
              <a:t>“Come On!”</a:t>
            </a:r>
            <a:r>
              <a:rPr lang="ru-RU" sz="2800">
                <a:latin typeface="Calibri" pitchFamily="34" charset="0"/>
              </a:rPr>
              <a:t> – «Не пытайся меня обмануть!»\ «Присоединяйся к нам!»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p:cNvPicPr>
            <a:picLocks/>
          </p:cNvPicPr>
          <p:nvPr/>
        </p:nvPicPr>
        <p:blipFill>
          <a:blip r:embed="rId2"/>
          <a:srcRect l="803" r="2" b="2"/>
          <a:stretch>
            <a:fillRect/>
          </a:stretch>
        </p:blipFill>
        <p:spPr bwMode="auto">
          <a:xfrm>
            <a:off x="4625975" y="263525"/>
            <a:ext cx="6916738" cy="5578475"/>
          </a:xfrm>
          <a:prstGeom prst="rect">
            <a:avLst/>
          </a:prstGeom>
          <a:noFill/>
          <a:ln w="9525">
            <a:noFill/>
            <a:miter lim="800000"/>
            <a:headEnd/>
            <a:tailEnd/>
          </a:ln>
        </p:spPr>
      </p:pic>
      <p:sp>
        <p:nvSpPr>
          <p:cNvPr id="18435" name="Заголовок 1"/>
          <p:cNvSpPr>
            <a:spLocks noGrp="1"/>
          </p:cNvSpPr>
          <p:nvPr>
            <p:ph type="title"/>
          </p:nvPr>
        </p:nvSpPr>
        <p:spPr>
          <a:xfrm>
            <a:off x="649288" y="628650"/>
            <a:ext cx="3667125" cy="1677988"/>
          </a:xfrm>
        </p:spPr>
        <p:txBody>
          <a:bodyPr/>
          <a:lstStyle/>
          <a:p>
            <a:r>
              <a:rPr lang="ru-RU"/>
              <a:t>Антропоцен</a:t>
            </a:r>
          </a:p>
        </p:txBody>
      </p:sp>
      <p:sp>
        <p:nvSpPr>
          <p:cNvPr id="18436" name="Объект 4"/>
          <p:cNvSpPr>
            <a:spLocks noGrp="1"/>
          </p:cNvSpPr>
          <p:nvPr>
            <p:ph idx="1"/>
          </p:nvPr>
        </p:nvSpPr>
        <p:spPr>
          <a:xfrm>
            <a:off x="639763" y="1838325"/>
            <a:ext cx="3995737" cy="4232275"/>
          </a:xfrm>
        </p:spPr>
        <p:txBody>
          <a:bodyPr/>
          <a:lstStyle/>
          <a:p>
            <a:r>
              <a:rPr lang="ru-RU" i="1">
                <a:latin typeface="Cambria" pitchFamily="18" charset="0"/>
              </a:rPr>
              <a:t>«Люди и сельскохозяйственные животные – 97 % от всех живых позвоночных на Земле!»*</a:t>
            </a:r>
          </a:p>
          <a:p>
            <a:r>
              <a:rPr lang="ru-RU" i="1">
                <a:latin typeface="Cambria" pitchFamily="18" charset="0"/>
              </a:rPr>
              <a:t>«Шестое массовое вымирание будет спровоцировано человечеством»</a:t>
            </a:r>
          </a:p>
        </p:txBody>
      </p:sp>
      <p:sp>
        <p:nvSpPr>
          <p:cNvPr id="18437" name="TextBox 5"/>
          <p:cNvSpPr txBox="1">
            <a:spLocks noChangeArrowheads="1"/>
          </p:cNvSpPr>
          <p:nvPr/>
        </p:nvSpPr>
        <p:spPr bwMode="auto">
          <a:xfrm>
            <a:off x="388938" y="6332538"/>
            <a:ext cx="5707062" cy="261937"/>
          </a:xfrm>
          <a:prstGeom prst="rect">
            <a:avLst/>
          </a:prstGeom>
          <a:noFill/>
          <a:ln w="9525">
            <a:noFill/>
            <a:miter lim="800000"/>
            <a:headEnd/>
            <a:tailEnd/>
          </a:ln>
        </p:spPr>
        <p:txBody>
          <a:bodyPr>
            <a:spAutoFit/>
          </a:bodyPr>
          <a:lstStyle/>
          <a:p>
            <a:r>
              <a:rPr lang="ru-RU" sz="1100">
                <a:latin typeface="Cambria" pitchFamily="18" charset="0"/>
              </a:rPr>
              <a:t>* 1.4 Антропоцен</a:t>
            </a:r>
          </a:p>
        </p:txBody>
      </p:sp>
      <p:sp>
        <p:nvSpPr>
          <p:cNvPr id="18438" name="TextBox 7"/>
          <p:cNvSpPr txBox="1">
            <a:spLocks noChangeArrowheads="1"/>
          </p:cNvSpPr>
          <p:nvPr/>
        </p:nvSpPr>
        <p:spPr bwMode="auto">
          <a:xfrm>
            <a:off x="4833938" y="5940425"/>
            <a:ext cx="6313487" cy="1046163"/>
          </a:xfrm>
          <a:prstGeom prst="rect">
            <a:avLst/>
          </a:prstGeom>
          <a:noFill/>
          <a:ln w="9525">
            <a:noFill/>
            <a:miter lim="800000"/>
            <a:headEnd/>
            <a:tailEnd/>
          </a:ln>
        </p:spPr>
        <p:txBody>
          <a:bodyPr>
            <a:spAutoFit/>
          </a:bodyPr>
          <a:lstStyle/>
          <a:p>
            <a:r>
              <a:rPr lang="ru-RU" sz="1100">
                <a:latin typeface="Cambria" pitchFamily="18" charset="0"/>
              </a:rPr>
              <a:t>Фабричное сельское хозяйство (свиньи на этой картине) является основной причиной того факта, что 97% живой биомассы позвоночных на суше являются сельскохозяйственными животными и людьми. Три процента остается для дикой природы (Источник: Getty Images / iStockphoto / agnormark)</a:t>
            </a:r>
          </a:p>
          <a:p>
            <a:endParaRPr lang="ru-RU">
              <a:latin typeface="Calibri"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4"/>
          <p:cNvSpPr>
            <a:spLocks noGrp="1"/>
          </p:cNvSpPr>
          <p:nvPr>
            <p:ph type="title"/>
          </p:nvPr>
        </p:nvSpPr>
        <p:spPr/>
        <p:txBody>
          <a:bodyPr/>
          <a:lstStyle/>
          <a:p>
            <a:r>
              <a:rPr lang="ru-RU"/>
              <a:t>Избыточное потепление</a:t>
            </a:r>
          </a:p>
        </p:txBody>
      </p:sp>
      <p:sp>
        <p:nvSpPr>
          <p:cNvPr id="3" name="Объект 2"/>
          <p:cNvSpPr>
            <a:spLocks noGrp="1"/>
          </p:cNvSpPr>
          <p:nvPr>
            <p:ph idx="1"/>
          </p:nvPr>
        </p:nvSpPr>
        <p:spPr>
          <a:xfrm>
            <a:off x="838200" y="1825625"/>
            <a:ext cx="11123613" cy="4351338"/>
          </a:xfrm>
        </p:spPr>
        <p:txBody>
          <a:bodyPr rtlCol="0">
            <a:normAutofit/>
          </a:bodyPr>
          <a:lstStyle/>
          <a:p>
            <a:pPr fontAlgn="auto">
              <a:spcAft>
                <a:spcPts val="0"/>
              </a:spcAft>
              <a:buFont typeface="Arial" panose="020B0604020202020204" pitchFamily="34" charset="0"/>
              <a:buChar char="•"/>
              <a:defRPr/>
            </a:pPr>
            <a:r>
              <a:rPr lang="ru-RU" i="1" dirty="0">
                <a:latin typeface="Cambria" panose="02040503050406030204" pitchFamily="18" charset="0"/>
              </a:rPr>
              <a:t>«</a:t>
            </a:r>
            <a:r>
              <a:rPr lang="ru-RU" i="1" dirty="0">
                <a:solidFill>
                  <a:srgbClr val="FF0000"/>
                </a:solidFill>
                <a:latin typeface="Cambria" panose="02040503050406030204" pitchFamily="18" charset="0"/>
              </a:rPr>
              <a:t>1%</a:t>
            </a:r>
            <a:r>
              <a:rPr lang="ru-RU" i="1" dirty="0">
                <a:latin typeface="Cambria" panose="02040503050406030204" pitchFamily="18" charset="0"/>
              </a:rPr>
              <a:t> самых богатых американцев генерирует </a:t>
            </a:r>
            <a:r>
              <a:rPr lang="ru-RU" i="1" dirty="0">
                <a:solidFill>
                  <a:srgbClr val="FF0000"/>
                </a:solidFill>
                <a:latin typeface="Cambria" panose="02040503050406030204" pitchFamily="18" charset="0"/>
              </a:rPr>
              <a:t>380 т</a:t>
            </a:r>
            <a:r>
              <a:rPr lang="ru-RU" i="1" dirty="0">
                <a:latin typeface="Cambria" panose="02040503050406030204" pitchFamily="18" charset="0"/>
              </a:rPr>
              <a:t>. выбросов СО2 на человека, в то время как </a:t>
            </a:r>
            <a:r>
              <a:rPr lang="ru-RU" i="1" dirty="0">
                <a:solidFill>
                  <a:srgbClr val="FF0000"/>
                </a:solidFill>
                <a:latin typeface="Cambria" panose="02040503050406030204" pitchFamily="18" charset="0"/>
              </a:rPr>
              <a:t>1</a:t>
            </a:r>
            <a:r>
              <a:rPr lang="ru-RU" i="1" dirty="0">
                <a:latin typeface="Cambria" panose="02040503050406030204" pitchFamily="18" charset="0"/>
              </a:rPr>
              <a:t> средний житель Земли – </a:t>
            </a:r>
            <a:r>
              <a:rPr lang="ru-RU" i="1" dirty="0">
                <a:solidFill>
                  <a:srgbClr val="FF0000"/>
                </a:solidFill>
                <a:latin typeface="Cambria" panose="02040503050406030204" pitchFamily="18" charset="0"/>
              </a:rPr>
              <a:t>6 т</a:t>
            </a:r>
            <a:r>
              <a:rPr lang="ru-RU" i="1" dirty="0">
                <a:latin typeface="Cambria" panose="02040503050406030204" pitchFamily="18" charset="0"/>
              </a:rPr>
              <a:t>.»*</a:t>
            </a:r>
          </a:p>
          <a:p>
            <a:pPr fontAlgn="auto">
              <a:spcAft>
                <a:spcPts val="0"/>
              </a:spcAft>
              <a:buFont typeface="Arial" panose="020B0604020202020204" pitchFamily="34" charset="0"/>
              <a:buChar char="•"/>
              <a:defRPr/>
            </a:pPr>
            <a:r>
              <a:rPr lang="ru-RU" i="1" dirty="0">
                <a:latin typeface="Cambria" panose="02040503050406030204" pitchFamily="18" charset="0"/>
              </a:rPr>
              <a:t>«</a:t>
            </a:r>
            <a:r>
              <a:rPr lang="ru-RU" i="1" dirty="0">
                <a:solidFill>
                  <a:srgbClr val="FF0000"/>
                </a:solidFill>
                <a:latin typeface="Cambria" panose="02040503050406030204" pitchFamily="18" charset="0"/>
              </a:rPr>
              <a:t>10%</a:t>
            </a:r>
            <a:r>
              <a:rPr lang="ru-RU" i="1" dirty="0">
                <a:latin typeface="Cambria" panose="02040503050406030204" pitchFamily="18" charset="0"/>
              </a:rPr>
              <a:t> самых богатых домохозяйств мира являются причиной </a:t>
            </a:r>
            <a:r>
              <a:rPr lang="ru-RU" i="1" dirty="0">
                <a:solidFill>
                  <a:srgbClr val="FF0000"/>
                </a:solidFill>
                <a:latin typeface="Cambria" panose="02040503050406030204" pitchFamily="18" charset="0"/>
              </a:rPr>
              <a:t>45%</a:t>
            </a:r>
            <a:r>
              <a:rPr lang="ru-RU" i="1" dirty="0">
                <a:latin typeface="Cambria" panose="02040503050406030204" pitchFamily="18" charset="0"/>
              </a:rPr>
              <a:t> общего объема выбросов»*</a:t>
            </a: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marL="0" indent="0" fontAlgn="auto">
              <a:spcAft>
                <a:spcPts val="0"/>
              </a:spcAft>
              <a:buFont typeface="Arial" panose="020B0604020202020204" pitchFamily="34" charset="0"/>
              <a:buNone/>
              <a:defRPr/>
            </a:pPr>
            <a:r>
              <a:rPr lang="ru-RU" i="1" dirty="0">
                <a:solidFill>
                  <a:schemeClr val="accent6">
                    <a:lumMod val="50000"/>
                  </a:schemeClr>
                </a:solidFill>
                <a:latin typeface="Cambria" panose="02040503050406030204" pitchFamily="18" charset="0"/>
              </a:rPr>
              <a:t>«Давайте будем честны: чтобы достичь целей Парижского соглашения, миру нужно пройти через быструю и фундаментальную трансформацию систем производства и потребления».</a:t>
            </a:r>
          </a:p>
        </p:txBody>
      </p:sp>
      <p:sp>
        <p:nvSpPr>
          <p:cNvPr id="19459" name="TextBox 5"/>
          <p:cNvSpPr txBox="1">
            <a:spLocks noChangeArrowheads="1"/>
          </p:cNvSpPr>
          <p:nvPr/>
        </p:nvSpPr>
        <p:spPr bwMode="auto">
          <a:xfrm>
            <a:off x="1017588" y="6381750"/>
            <a:ext cx="6400800" cy="261938"/>
          </a:xfrm>
          <a:prstGeom prst="rect">
            <a:avLst/>
          </a:prstGeom>
          <a:noFill/>
          <a:ln w="9525">
            <a:noFill/>
            <a:miter lim="800000"/>
            <a:headEnd/>
            <a:tailEnd/>
          </a:ln>
        </p:spPr>
        <p:txBody>
          <a:bodyPr>
            <a:spAutoFit/>
          </a:bodyPr>
          <a:lstStyle/>
          <a:p>
            <a:r>
              <a:rPr lang="ru-RU" sz="1100">
                <a:latin typeface="Cambria" pitchFamily="18" charset="0"/>
              </a:rPr>
              <a:t>*</a:t>
            </a:r>
            <a:r>
              <a:rPr lang="ru-RU" sz="1100" b="1" i="1">
                <a:latin typeface="Cambria" pitchFamily="18" charset="0"/>
              </a:rPr>
              <a:t>1.5.4 Неужели человечество уже упустило шанс достичь климатических целей?</a:t>
            </a:r>
            <a:endParaRPr lang="ru-RU" sz="1100">
              <a:latin typeface="Cambria"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Заголовок 1"/>
          <p:cNvSpPr>
            <a:spLocks noGrp="1"/>
          </p:cNvSpPr>
          <p:nvPr>
            <p:ph type="title"/>
          </p:nvPr>
        </p:nvSpPr>
        <p:spPr/>
        <p:txBody>
          <a:bodyPr/>
          <a:lstStyle/>
          <a:p>
            <a:r>
              <a:rPr lang="ru-RU"/>
              <a:t>Население, продовольствие, урбанизация</a:t>
            </a:r>
          </a:p>
        </p:txBody>
      </p:sp>
      <p:sp>
        <p:nvSpPr>
          <p:cNvPr id="20482" name="Объект 2"/>
          <p:cNvSpPr>
            <a:spLocks noGrp="1"/>
          </p:cNvSpPr>
          <p:nvPr>
            <p:ph idx="1"/>
          </p:nvPr>
        </p:nvSpPr>
        <p:spPr>
          <a:xfrm>
            <a:off x="354013" y="1819275"/>
            <a:ext cx="10999787" cy="4357688"/>
          </a:xfrm>
        </p:spPr>
        <p:txBody>
          <a:bodyPr/>
          <a:lstStyle/>
          <a:p>
            <a:r>
              <a:rPr lang="ru-RU" sz="2200">
                <a:latin typeface="Cambria" pitchFamily="18" charset="0"/>
              </a:rPr>
              <a:t>Необходимость снижения рождаемости: </a:t>
            </a:r>
            <a:r>
              <a:rPr lang="ru-RU" sz="2200" i="1">
                <a:latin typeface="Cambria" pitchFamily="18" charset="0"/>
              </a:rPr>
              <a:t>«Римский клуб благодарит те страны, которые стремятся к быстрому сокращению населения и поздравляет их…»*</a:t>
            </a:r>
          </a:p>
          <a:p>
            <a:endParaRPr lang="ru-RU">
              <a:latin typeface="Cambria" pitchFamily="18" charset="0"/>
            </a:endParaRPr>
          </a:p>
          <a:p>
            <a:endParaRPr lang="ru-RU" i="1">
              <a:latin typeface="Cambria" pitchFamily="18" charset="0"/>
            </a:endParaRPr>
          </a:p>
        </p:txBody>
      </p:sp>
      <p:pic>
        <p:nvPicPr>
          <p:cNvPr id="20483" name="Рисунок 3"/>
          <p:cNvPicPr>
            <a:picLocks noChangeAspect="1"/>
          </p:cNvPicPr>
          <p:nvPr/>
        </p:nvPicPr>
        <p:blipFill>
          <a:blip r:embed="rId2"/>
          <a:srcRect l="35587" t="27618" r="18495" b="22313"/>
          <a:stretch>
            <a:fillRect/>
          </a:stretch>
        </p:blipFill>
        <p:spPr bwMode="auto">
          <a:xfrm>
            <a:off x="6410325" y="2686050"/>
            <a:ext cx="5597525" cy="3433763"/>
          </a:xfrm>
          <a:prstGeom prst="rect">
            <a:avLst/>
          </a:prstGeom>
          <a:noFill/>
          <a:ln w="9525">
            <a:noFill/>
            <a:miter lim="800000"/>
            <a:headEnd/>
            <a:tailEnd/>
          </a:ln>
        </p:spPr>
      </p:pic>
      <p:sp>
        <p:nvSpPr>
          <p:cNvPr id="5" name="TextBox 4"/>
          <p:cNvSpPr txBox="1"/>
          <p:nvPr/>
        </p:nvSpPr>
        <p:spPr>
          <a:xfrm>
            <a:off x="354013" y="2584450"/>
            <a:ext cx="6208712" cy="4154488"/>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ru-RU" sz="2200" dirty="0">
                <a:latin typeface="Cambria" panose="02040503050406030204" pitchFamily="18" charset="0"/>
              </a:rPr>
              <a:t>При увеличении населения в </a:t>
            </a:r>
            <a:r>
              <a:rPr lang="ru-RU" sz="2200" dirty="0">
                <a:solidFill>
                  <a:srgbClr val="FF0000"/>
                </a:solidFill>
                <a:latin typeface="Cambria" panose="02040503050406030204" pitchFamily="18" charset="0"/>
              </a:rPr>
              <a:t>5</a:t>
            </a:r>
            <a:r>
              <a:rPr lang="ru-RU" sz="2200" dirty="0">
                <a:latin typeface="Cambria" panose="02040503050406030204" pitchFamily="18" charset="0"/>
              </a:rPr>
              <a:t> </a:t>
            </a:r>
            <a:r>
              <a:rPr lang="ru-RU" sz="2200" dirty="0">
                <a:solidFill>
                  <a:srgbClr val="FF0000"/>
                </a:solidFill>
                <a:latin typeface="Cambria" panose="02040503050406030204" pitchFamily="18" charset="0"/>
              </a:rPr>
              <a:t>раз</a:t>
            </a:r>
            <a:r>
              <a:rPr lang="ru-RU" sz="2200" dirty="0">
                <a:latin typeface="Cambria" panose="02040503050406030204" pitchFamily="18" charset="0"/>
              </a:rPr>
              <a:t>: экономический оборот – в </a:t>
            </a:r>
            <a:r>
              <a:rPr lang="ru-RU" sz="2200" dirty="0">
                <a:solidFill>
                  <a:srgbClr val="FF0000"/>
                </a:solidFill>
                <a:latin typeface="Cambria" panose="02040503050406030204" pitchFamily="18" charset="0"/>
              </a:rPr>
              <a:t>40 раз</a:t>
            </a:r>
            <a:r>
              <a:rPr lang="ru-RU" sz="2200" dirty="0">
                <a:latin typeface="Cambria" panose="02040503050406030204" pitchFamily="18" charset="0"/>
              </a:rPr>
              <a:t>; потребление топлива – в </a:t>
            </a:r>
            <a:r>
              <a:rPr lang="ru-RU" sz="2200" dirty="0">
                <a:solidFill>
                  <a:srgbClr val="FF0000"/>
                </a:solidFill>
                <a:latin typeface="Cambria" panose="02040503050406030204" pitchFamily="18" charset="0"/>
              </a:rPr>
              <a:t>16 раз</a:t>
            </a:r>
            <a:r>
              <a:rPr lang="ru-RU" sz="2200" dirty="0">
                <a:latin typeface="Cambria" panose="02040503050406030204" pitchFamily="18" charset="0"/>
              </a:rPr>
              <a:t>; вылов рыбы – в </a:t>
            </a:r>
            <a:r>
              <a:rPr lang="ru-RU" sz="2200" dirty="0">
                <a:solidFill>
                  <a:srgbClr val="FF0000"/>
                </a:solidFill>
                <a:latin typeface="Cambria" panose="02040503050406030204" pitchFamily="18" charset="0"/>
              </a:rPr>
              <a:t>35 раз</a:t>
            </a:r>
            <a:r>
              <a:rPr lang="ru-RU" sz="2200" dirty="0">
                <a:latin typeface="Cambria" panose="02040503050406030204" pitchFamily="18" charset="0"/>
              </a:rPr>
              <a:t>; использование воды – </a:t>
            </a:r>
            <a:r>
              <a:rPr lang="ru-RU" sz="2200" dirty="0">
                <a:solidFill>
                  <a:srgbClr val="FF0000"/>
                </a:solidFill>
                <a:latin typeface="Cambria" panose="02040503050406030204" pitchFamily="18" charset="0"/>
              </a:rPr>
              <a:t>9 раз</a:t>
            </a:r>
          </a:p>
          <a:p>
            <a:pPr marL="342900" indent="-342900" fontAlgn="auto">
              <a:spcBef>
                <a:spcPts val="0"/>
              </a:spcBef>
              <a:spcAft>
                <a:spcPts val="0"/>
              </a:spcAft>
              <a:buFont typeface="Arial" panose="020B0604020202020204" pitchFamily="34" charset="0"/>
              <a:buChar char="•"/>
              <a:defRPr/>
            </a:pPr>
            <a:r>
              <a:rPr lang="ru-RU" sz="2200" i="1" dirty="0">
                <a:latin typeface="Cambria" panose="02040503050406030204" pitchFamily="18" charset="0"/>
              </a:rPr>
              <a:t>«…</a:t>
            </a:r>
            <a:r>
              <a:rPr lang="ru-RU" sz="2200" i="1" dirty="0">
                <a:solidFill>
                  <a:srgbClr val="FF0000"/>
                </a:solidFill>
                <a:latin typeface="Cambria" panose="02040503050406030204" pitchFamily="18" charset="0"/>
              </a:rPr>
              <a:t>800 миллионов </a:t>
            </a:r>
            <a:r>
              <a:rPr lang="ru-RU" sz="2200" i="1" dirty="0">
                <a:latin typeface="Cambria" panose="02040503050406030204" pitchFamily="18" charset="0"/>
              </a:rPr>
              <a:t>человек на земле по - прежнему страдают от хронического голода, около </a:t>
            </a:r>
            <a:r>
              <a:rPr lang="ru-RU" sz="2200" i="1" dirty="0">
                <a:solidFill>
                  <a:srgbClr val="FF0000"/>
                </a:solidFill>
                <a:latin typeface="Cambria" panose="02040503050406030204" pitchFamily="18" charset="0"/>
              </a:rPr>
              <a:t>2 миллиардов </a:t>
            </a:r>
            <a:r>
              <a:rPr lang="ru-RU" sz="2200" i="1" dirty="0">
                <a:latin typeface="Cambria" panose="02040503050406030204" pitchFamily="18" charset="0"/>
              </a:rPr>
              <a:t>страдают либо избыточным весом, либо ожирением…»*</a:t>
            </a:r>
          </a:p>
          <a:p>
            <a:pPr marL="342900" indent="-342900" fontAlgn="auto">
              <a:spcBef>
                <a:spcPts val="0"/>
              </a:spcBef>
              <a:spcAft>
                <a:spcPts val="0"/>
              </a:spcAft>
              <a:buFont typeface="Arial" panose="020B0604020202020204" pitchFamily="34" charset="0"/>
              <a:buChar char="•"/>
              <a:defRPr/>
            </a:pPr>
            <a:r>
              <a:rPr lang="ru-RU" sz="2200" i="1" dirty="0">
                <a:latin typeface="Cambria" panose="02040503050406030204" pitchFamily="18" charset="0"/>
              </a:rPr>
              <a:t>«Переезжая в город, человек потребляет в </a:t>
            </a:r>
            <a:r>
              <a:rPr lang="ru-RU" sz="2200" i="1" dirty="0">
                <a:solidFill>
                  <a:srgbClr val="FF0000"/>
                </a:solidFill>
                <a:latin typeface="Cambria" panose="02040503050406030204" pitchFamily="18" charset="0"/>
              </a:rPr>
              <a:t>4 раза</a:t>
            </a:r>
            <a:r>
              <a:rPr lang="ru-RU" sz="2200" i="1" dirty="0">
                <a:latin typeface="Cambria" panose="02040503050406030204" pitchFamily="18" charset="0"/>
              </a:rPr>
              <a:t> больше!»*</a:t>
            </a:r>
          </a:p>
          <a:p>
            <a:pPr marL="342900" indent="-342900" fontAlgn="auto">
              <a:spcBef>
                <a:spcPts val="0"/>
              </a:spcBef>
              <a:spcAft>
                <a:spcPts val="0"/>
              </a:spcAft>
              <a:buFont typeface="Arial" panose="020B0604020202020204" pitchFamily="34" charset="0"/>
              <a:buChar char="•"/>
              <a:defRPr/>
            </a:pPr>
            <a:endParaRPr lang="ru-RU" sz="2200" i="1" dirty="0">
              <a:latin typeface="Cambria" panose="02040503050406030204" pitchFamily="18" charset="0"/>
            </a:endParaRPr>
          </a:p>
          <a:p>
            <a:pPr marL="285750" indent="-285750" fontAlgn="auto">
              <a:spcBef>
                <a:spcPts val="0"/>
              </a:spcBef>
              <a:spcAft>
                <a:spcPts val="0"/>
              </a:spcAft>
              <a:buFont typeface="Arial" panose="020B0604020202020204" pitchFamily="34" charset="0"/>
              <a:buChar char="•"/>
              <a:defRPr/>
            </a:pPr>
            <a:endParaRPr lang="ru-RU" sz="2200" i="1" dirty="0">
              <a:latin typeface="Cambria" panose="02040503050406030204" pitchFamily="18" charset="0"/>
            </a:endParaRPr>
          </a:p>
        </p:txBody>
      </p:sp>
      <p:sp>
        <p:nvSpPr>
          <p:cNvPr id="20485" name="TextBox 5"/>
          <p:cNvSpPr txBox="1">
            <a:spLocks noChangeArrowheads="1"/>
          </p:cNvSpPr>
          <p:nvPr/>
        </p:nvSpPr>
        <p:spPr bwMode="auto">
          <a:xfrm>
            <a:off x="596900" y="6362700"/>
            <a:ext cx="3825875" cy="260350"/>
          </a:xfrm>
          <a:prstGeom prst="rect">
            <a:avLst/>
          </a:prstGeom>
          <a:noFill/>
          <a:ln w="9525">
            <a:noFill/>
            <a:miter lim="800000"/>
            <a:headEnd/>
            <a:tailEnd/>
          </a:ln>
        </p:spPr>
        <p:txBody>
          <a:bodyPr>
            <a:spAutoFit/>
          </a:bodyPr>
          <a:lstStyle/>
          <a:p>
            <a:r>
              <a:rPr lang="ru-RU" sz="1100">
                <a:latin typeface="Cambria" pitchFamily="18" charset="0"/>
              </a:rPr>
              <a:t>* 1.7.1 Динамика населения</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Заголовок 1"/>
          <p:cNvSpPr>
            <a:spLocks noGrp="1"/>
          </p:cNvSpPr>
          <p:nvPr>
            <p:ph type="title"/>
          </p:nvPr>
        </p:nvSpPr>
        <p:spPr/>
        <p:txBody>
          <a:bodyPr/>
          <a:lstStyle/>
          <a:p>
            <a:r>
              <a:rPr lang="ru-RU"/>
              <a:t>«Диджитализация» и «техноутопизм»</a:t>
            </a:r>
          </a:p>
        </p:txBody>
      </p:sp>
      <p:sp>
        <p:nvSpPr>
          <p:cNvPr id="3" name="Объект 2"/>
          <p:cNvSpPr>
            <a:spLocks noGrp="1"/>
          </p:cNvSpPr>
          <p:nvPr>
            <p:ph idx="1"/>
          </p:nvPr>
        </p:nvSpPr>
        <p:spPr>
          <a:xfrm>
            <a:off x="520700" y="1471613"/>
            <a:ext cx="10515600" cy="4322762"/>
          </a:xfrm>
        </p:spPr>
        <p:txBody>
          <a:bodyPr rtlCol="0">
            <a:normAutofit lnSpcReduction="10000"/>
          </a:bodyPr>
          <a:lstStyle/>
          <a:p>
            <a:pPr fontAlgn="auto">
              <a:spcAft>
                <a:spcPts val="0"/>
              </a:spcAft>
              <a:buFont typeface="Arial" panose="020B0604020202020204" pitchFamily="34" charset="0"/>
              <a:buChar char="•"/>
              <a:defRPr/>
            </a:pPr>
            <a:r>
              <a:rPr lang="ru-RU" dirty="0">
                <a:latin typeface="Cambria" panose="02040503050406030204" pitchFamily="18" charset="0"/>
              </a:rPr>
              <a:t>Потеря рабочих мест: </a:t>
            </a:r>
            <a:r>
              <a:rPr lang="ru-RU" i="1" dirty="0">
                <a:latin typeface="Cambria" panose="02040503050406030204" pitchFamily="18" charset="0"/>
              </a:rPr>
              <a:t>«…около </a:t>
            </a:r>
            <a:r>
              <a:rPr lang="ru-RU" i="1" dirty="0">
                <a:solidFill>
                  <a:srgbClr val="FF0000"/>
                </a:solidFill>
                <a:latin typeface="Cambria" panose="02040503050406030204" pitchFamily="18" charset="0"/>
              </a:rPr>
              <a:t>7,1 млн</a:t>
            </a:r>
            <a:r>
              <a:rPr lang="ru-RU" i="1" dirty="0">
                <a:latin typeface="Cambria" panose="02040503050406030204" pitchFamily="18" charset="0"/>
              </a:rPr>
              <a:t>. рабочих мест исчезнут и </a:t>
            </a:r>
            <a:r>
              <a:rPr lang="ru-RU" i="1" dirty="0">
                <a:solidFill>
                  <a:srgbClr val="FF0000"/>
                </a:solidFill>
                <a:latin typeface="Cambria" panose="02040503050406030204" pitchFamily="18" charset="0"/>
              </a:rPr>
              <a:t>2 млн</a:t>
            </a:r>
            <a:r>
              <a:rPr lang="ru-RU" i="1" dirty="0">
                <a:latin typeface="Cambria" panose="02040503050406030204" pitchFamily="18" charset="0"/>
              </a:rPr>
              <a:t>. будут создано в 15 странах-лидерах в течение следующих 5 лет, чистый убыток составит </a:t>
            </a:r>
            <a:r>
              <a:rPr lang="ru-RU" i="1" dirty="0">
                <a:solidFill>
                  <a:srgbClr val="FF0000"/>
                </a:solidFill>
                <a:latin typeface="Cambria" panose="02040503050406030204" pitchFamily="18" charset="0"/>
              </a:rPr>
              <a:t>5,1 млн</a:t>
            </a:r>
            <a:r>
              <a:rPr lang="ru-RU" i="1" dirty="0">
                <a:latin typeface="Cambria" panose="02040503050406030204" pitchFamily="18" charset="0"/>
              </a:rPr>
              <a:t>. рабочих мест.»*</a:t>
            </a:r>
          </a:p>
          <a:p>
            <a:pPr fontAlgn="auto">
              <a:spcAft>
                <a:spcPts val="0"/>
              </a:spcAft>
              <a:buFont typeface="Arial" panose="020B0604020202020204" pitchFamily="34" charset="0"/>
              <a:buChar char="•"/>
              <a:defRPr/>
            </a:pPr>
            <a:r>
              <a:rPr lang="ru-RU" i="1" dirty="0">
                <a:latin typeface="Cambria" panose="02040503050406030204" pitchFamily="18" charset="0"/>
              </a:rPr>
              <a:t>«В следующем десятилетии </a:t>
            </a:r>
            <a:r>
              <a:rPr lang="ru-RU" i="1" dirty="0">
                <a:solidFill>
                  <a:srgbClr val="FF0000"/>
                </a:solidFill>
                <a:latin typeface="Cambria" panose="02040503050406030204" pitchFamily="18" charset="0"/>
              </a:rPr>
              <a:t>80%</a:t>
            </a:r>
            <a:r>
              <a:rPr lang="ru-RU" i="1" dirty="0">
                <a:latin typeface="Cambria" panose="02040503050406030204" pitchFamily="18" charset="0"/>
              </a:rPr>
              <a:t> всех профессий, как ожидается, потребуют навыков STEM» (STEM расшифровывается как наука, техника, инженерия и математика)»*</a:t>
            </a: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r>
              <a:rPr lang="ru-RU" dirty="0">
                <a:latin typeface="Cambria" panose="02040503050406030204" pitchFamily="18" charset="0"/>
              </a:rPr>
              <a:t>Угрозы со стороны синтетической биологии, генной инженерии, искусственного интеллекта</a:t>
            </a:r>
          </a:p>
        </p:txBody>
      </p:sp>
      <p:sp>
        <p:nvSpPr>
          <p:cNvPr id="21507" name="TextBox 3"/>
          <p:cNvSpPr txBox="1">
            <a:spLocks noChangeArrowheads="1"/>
          </p:cNvSpPr>
          <p:nvPr/>
        </p:nvSpPr>
        <p:spPr bwMode="auto">
          <a:xfrm>
            <a:off x="7594600" y="5476875"/>
            <a:ext cx="185738" cy="369888"/>
          </a:xfrm>
          <a:prstGeom prst="rect">
            <a:avLst/>
          </a:prstGeom>
          <a:noFill/>
          <a:ln w="9525">
            <a:noFill/>
            <a:miter lim="800000"/>
            <a:headEnd/>
            <a:tailEnd/>
          </a:ln>
        </p:spPr>
        <p:txBody>
          <a:bodyPr wrap="none">
            <a:spAutoFit/>
          </a:bodyPr>
          <a:lstStyle/>
          <a:p>
            <a:endParaRPr lang="ru-RU">
              <a:latin typeface="Calibri" pitchFamily="34" charset="0"/>
            </a:endParaRPr>
          </a:p>
        </p:txBody>
      </p:sp>
      <p:sp>
        <p:nvSpPr>
          <p:cNvPr id="21508" name="TextBox 4"/>
          <p:cNvSpPr txBox="1">
            <a:spLocks noChangeArrowheads="1"/>
          </p:cNvSpPr>
          <p:nvPr/>
        </p:nvSpPr>
        <p:spPr bwMode="auto">
          <a:xfrm>
            <a:off x="652463" y="6354763"/>
            <a:ext cx="6270625" cy="276225"/>
          </a:xfrm>
          <a:prstGeom prst="rect">
            <a:avLst/>
          </a:prstGeom>
          <a:noFill/>
          <a:ln w="9525">
            <a:noFill/>
            <a:miter lim="800000"/>
            <a:headEnd/>
            <a:tailEnd/>
          </a:ln>
        </p:spPr>
        <p:txBody>
          <a:bodyPr>
            <a:spAutoFit/>
          </a:bodyPr>
          <a:lstStyle/>
          <a:p>
            <a:r>
              <a:rPr lang="ru-RU" sz="1200">
                <a:latin typeface="Cambria" pitchFamily="18" charset="0"/>
              </a:rPr>
              <a:t>*1.11.4 Рабочие места</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p:txBody>
          <a:bodyPr/>
          <a:lstStyle/>
          <a:p>
            <a:r>
              <a:rPr lang="ru-RU"/>
              <a:t>ВВП – не показатель</a:t>
            </a:r>
          </a:p>
        </p:txBody>
      </p:sp>
      <p:sp>
        <p:nvSpPr>
          <p:cNvPr id="3" name="Объект 2"/>
          <p:cNvSpPr>
            <a:spLocks noGrp="1"/>
          </p:cNvSpPr>
          <p:nvPr>
            <p:ph idx="1"/>
          </p:nvPr>
        </p:nvSpPr>
        <p:spPr>
          <a:xfrm>
            <a:off x="303213" y="1417638"/>
            <a:ext cx="10945812" cy="4378325"/>
          </a:xfrm>
        </p:spPr>
        <p:txBody>
          <a:bodyPr rtlCol="0">
            <a:normAutofit/>
          </a:bodyPr>
          <a:lstStyle/>
          <a:p>
            <a:pPr fontAlgn="auto">
              <a:spcAft>
                <a:spcPts val="0"/>
              </a:spcAft>
              <a:buFont typeface="Arial" panose="020B0604020202020204" pitchFamily="34" charset="0"/>
              <a:buChar char="•"/>
              <a:defRPr/>
            </a:pPr>
            <a:r>
              <a:rPr lang="ru-RU" sz="2200" i="1" dirty="0">
                <a:latin typeface="Cambria" panose="02040503050406030204" pitchFamily="18" charset="0"/>
              </a:rPr>
              <a:t>«ВВП измеряется в единицах стоимости, он не оказывает физического воздействия на окружающую среду»* «…он отражает траты, а не благополучие»*</a:t>
            </a:r>
          </a:p>
          <a:p>
            <a:pPr marL="0" indent="0" fontAlgn="auto">
              <a:spcAft>
                <a:spcPts val="0"/>
              </a:spcAft>
              <a:buFont typeface="Arial" panose="020B0604020202020204" pitchFamily="34" charset="0"/>
              <a:buNone/>
              <a:defRPr/>
            </a:pPr>
            <a:endParaRPr lang="ru-RU" sz="2200" dirty="0">
              <a:latin typeface="Cambria" panose="02040503050406030204" pitchFamily="18" charset="0"/>
            </a:endParaRPr>
          </a:p>
        </p:txBody>
      </p:sp>
      <p:pic>
        <p:nvPicPr>
          <p:cNvPr id="22531" name="Рисунок 3"/>
          <p:cNvPicPr>
            <a:picLocks noChangeAspect="1" noChangeArrowheads="1"/>
          </p:cNvPicPr>
          <p:nvPr/>
        </p:nvPicPr>
        <p:blipFill>
          <a:blip r:embed="rId2"/>
          <a:srcRect/>
          <a:stretch>
            <a:fillRect/>
          </a:stretch>
        </p:blipFill>
        <p:spPr bwMode="auto">
          <a:xfrm>
            <a:off x="1490663" y="2319338"/>
            <a:ext cx="3222625" cy="3997325"/>
          </a:xfrm>
          <a:prstGeom prst="rect">
            <a:avLst/>
          </a:prstGeom>
          <a:noFill/>
          <a:ln w="9525">
            <a:noFill/>
            <a:miter lim="800000"/>
            <a:headEnd/>
            <a:tailEnd/>
          </a:ln>
        </p:spPr>
      </p:pic>
      <p:sp>
        <p:nvSpPr>
          <p:cNvPr id="5" name="Прямоугольник: скругленные углы 4"/>
          <p:cNvSpPr/>
          <p:nvPr/>
        </p:nvSpPr>
        <p:spPr>
          <a:xfrm>
            <a:off x="6343650" y="2630488"/>
            <a:ext cx="5545138" cy="268605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ru-RU">
              <a:solidFill>
                <a:schemeClr val="bg1">
                  <a:lumMod val="65000"/>
                </a:schemeClr>
              </a:solidFill>
            </a:endParaRPr>
          </a:p>
        </p:txBody>
      </p:sp>
      <p:sp>
        <p:nvSpPr>
          <p:cNvPr id="6" name="TextBox 5"/>
          <p:cNvSpPr txBox="1"/>
          <p:nvPr/>
        </p:nvSpPr>
        <p:spPr>
          <a:xfrm>
            <a:off x="6904038" y="3195638"/>
            <a:ext cx="4665662" cy="1724025"/>
          </a:xfrm>
          <a:prstGeom prst="rect">
            <a:avLst/>
          </a:prstGeom>
          <a:noFill/>
        </p:spPr>
        <p:txBody>
          <a:bodyPr>
            <a:spAutoFit/>
          </a:bodyPr>
          <a:lstStyle/>
          <a:p>
            <a:pPr fontAlgn="auto">
              <a:spcBef>
                <a:spcPts val="0"/>
              </a:spcBef>
              <a:spcAft>
                <a:spcPts val="0"/>
              </a:spcAft>
              <a:defRPr/>
            </a:pPr>
            <a:r>
              <a:rPr lang="ru-RU" sz="2200" b="1" dirty="0">
                <a:effectLst>
                  <a:outerShdw blurRad="38100" dist="38100" dir="2700000" algn="tl">
                    <a:srgbClr val="000000">
                      <a:alpha val="43137"/>
                    </a:srgbClr>
                  </a:outerShdw>
                </a:effectLst>
                <a:latin typeface="Cambria" panose="02040503050406030204" pitchFamily="18" charset="0"/>
              </a:rPr>
              <a:t>Индикатор Подлинного Прогресса (ИПП) – достойная альтернатива, состоящая из 25 пунктов</a:t>
            </a:r>
          </a:p>
          <a:p>
            <a:pPr fontAlgn="auto">
              <a:spcBef>
                <a:spcPts val="0"/>
              </a:spcBef>
              <a:spcAft>
                <a:spcPts val="0"/>
              </a:spcAft>
              <a:defRPr/>
            </a:pPr>
            <a:endParaRPr lang="ru-RU" dirty="0">
              <a:latin typeface="+mn-lt"/>
            </a:endParaRPr>
          </a:p>
        </p:txBody>
      </p:sp>
      <p:sp>
        <p:nvSpPr>
          <p:cNvPr id="22534" name="TextBox 6"/>
          <p:cNvSpPr txBox="1">
            <a:spLocks noChangeArrowheads="1"/>
          </p:cNvSpPr>
          <p:nvPr/>
        </p:nvSpPr>
        <p:spPr bwMode="auto">
          <a:xfrm>
            <a:off x="139700" y="6492875"/>
            <a:ext cx="5337175" cy="276225"/>
          </a:xfrm>
          <a:prstGeom prst="rect">
            <a:avLst/>
          </a:prstGeom>
          <a:noFill/>
          <a:ln w="9525">
            <a:noFill/>
            <a:miter lim="800000"/>
            <a:headEnd/>
            <a:tailEnd/>
          </a:ln>
        </p:spPr>
        <p:txBody>
          <a:bodyPr>
            <a:spAutoFit/>
          </a:bodyPr>
          <a:lstStyle/>
          <a:p>
            <a:r>
              <a:rPr lang="ru-RU" sz="1200">
                <a:latin typeface="Calibri" pitchFamily="34" charset="0"/>
              </a:rPr>
              <a:t>*1.12.2 Ошибочность ВВП: Игнорирование Ошибочного Воздействия</a:t>
            </a:r>
          </a:p>
        </p:txBody>
      </p:sp>
      <p:sp>
        <p:nvSpPr>
          <p:cNvPr id="8" name="Стрелка: влево 7"/>
          <p:cNvSpPr/>
          <p:nvPr/>
        </p:nvSpPr>
        <p:spPr>
          <a:xfrm>
            <a:off x="4854575" y="3598863"/>
            <a:ext cx="993775" cy="1358900"/>
          </a:xfrm>
          <a:prstGeom prst="leftArrow">
            <a:avLst/>
          </a:prstGeom>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145851B3-4077-4A40-BF80-D0E0E4E8F27C}"/>
              </a:ext>
            </a:extLst>
          </p:cNvPr>
          <p:cNvSpPr>
            <a:spLocks noChangeArrowheads="1"/>
          </p:cNvSpPr>
          <p:nvPr/>
        </p:nvSpPr>
        <p:spPr bwMode="auto">
          <a:xfrm>
            <a:off x="1919288" y="735013"/>
            <a:ext cx="8208962"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26960" bIns="228528"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ru-RU" altLang="ru-RU" sz="2400" b="1">
                <a:cs typeface="Arial" panose="020B0604020202020204" pitchFamily="34" charset="0"/>
              </a:rPr>
              <a:t>ВВП — не показатель</a:t>
            </a:r>
          </a:p>
          <a:p>
            <a:pPr algn="r">
              <a:spcBef>
                <a:spcPct val="0"/>
              </a:spcBef>
              <a:buFontTx/>
              <a:buNone/>
            </a:pPr>
            <a:r>
              <a:rPr lang="ru-RU" altLang="ru-RU" sz="1800" b="1">
                <a:cs typeface="Arial" panose="020B0604020202020204" pitchFamily="34" charset="0"/>
              </a:rPr>
              <a:t>Среди продуктов мышления «пустого мира», особое неприятие авторов вызывает ВВП. Этот показатель стал фактором, оказывающим постоянное воздействие на политические решения, но в его структуре заложено стремление к неограниченному росту. Он отражает траты, а не благополучие или субъективное счастье, и не видит блага, существующие вне рынка. Единственное, что измеряет ВВП — скорость, с которой деньги движутся в экономике.</a:t>
            </a:r>
          </a:p>
          <a:p>
            <a:pPr algn="r">
              <a:spcBef>
                <a:spcPct val="0"/>
              </a:spcBef>
              <a:buFontTx/>
              <a:buNone/>
            </a:pPr>
            <a:r>
              <a:rPr lang="ru-RU" altLang="ru-RU" sz="1800" b="1">
                <a:cs typeface="Arial" panose="020B0604020202020204" pitchFamily="34" charset="0"/>
              </a:rPr>
              <a:t>Авторы отмечают парадоксальные случаи: разлив нефти увеличивает ВВП, из-за связанных с ним расходов на ликвидацию аварии, также как болезни, бедствия и несчастные случаи, даже если все они, очевидно, уменьшают благополучие. Выращивание овощей на приусадебном участке не учитывается в ВВП, но их покупка в супермаркете — да. Самое печальное, этот показатель приобрёл такое влияние, что почти невозможно представить успешную политическую силу, заявляющую о желании уменьшить ВВП страны. Необходимые шаги требуют «иной политической и цивилизационной философии».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C595E73E-C3CE-437A-8E60-D8D067D9C1CA}"/>
              </a:ext>
            </a:extLst>
          </p:cNvPr>
          <p:cNvSpPr>
            <a:spLocks noGrp="1" noChangeArrowheads="1"/>
          </p:cNvSpPr>
          <p:nvPr>
            <p:ph type="title"/>
          </p:nvPr>
        </p:nvSpPr>
        <p:spPr/>
        <p:txBody>
          <a:bodyPr/>
          <a:lstStyle/>
          <a:p>
            <a:pPr algn="r"/>
            <a:r>
              <a:rPr lang="ru-RU" altLang="zh-CN" sz="2000"/>
              <a:t>График 1.1. Рост совокупного дохода для 21 группы людей, от самых бедных до самых богатых, с 1988 года по 2008 год. График напоминает силуэт слона и получил название «слоновая кривая». (Ссылка: http://prospect.org/article/worlds-inequality)</a:t>
            </a:r>
            <a:endParaRPr lang="ru-RU" altLang="ru-RU" sz="2000"/>
          </a:p>
        </p:txBody>
      </p:sp>
      <p:pic>
        <p:nvPicPr>
          <p:cNvPr id="14339" name="Рисунок 2">
            <a:extLst>
              <a:ext uri="{FF2B5EF4-FFF2-40B4-BE49-F238E27FC236}">
                <a16:creationId xmlns:a16="http://schemas.microsoft.com/office/drawing/2014/main" id="{AB8C48A0-7E09-4CBE-901F-9BCB36D51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700213"/>
            <a:ext cx="82073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3B205AA4-2D6F-41A5-8FDD-63A81A5C35EA}"/>
              </a:ext>
            </a:extLst>
          </p:cNvPr>
          <p:cNvSpPr>
            <a:spLocks noChangeArrowheads="1"/>
          </p:cNvSpPr>
          <p:nvPr/>
        </p:nvSpPr>
        <p:spPr bwMode="auto">
          <a:xfrm>
            <a:off x="1774826" y="488951"/>
            <a:ext cx="856932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3524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ru-RU" altLang="zh-CN" sz="2000"/>
              <a:t>Углубление в районе «хобота слоновой кривой» (График 1.1): оно показывает снижение уровня доходов среднего класса развитых стран за исследуемые 20 лет. В то время как у половины населения мира доходы выросли на 60%, средний класс стран ОЭСР терпел убытки, в основном, в результате деиндустриализации и сокращения рабочих мест на большей части территорий США, Великобритании и других стран. В США средний размер дохода вырос всего на 1,2% с 1979 года. </a:t>
            </a:r>
          </a:p>
          <a:p>
            <a:pPr algn="just">
              <a:spcBef>
                <a:spcPct val="0"/>
              </a:spcBef>
              <a:buFontTx/>
              <a:buNone/>
            </a:pPr>
            <a:r>
              <a:rPr lang="ru-RU" altLang="zh-CN" sz="2000"/>
              <a:t>Ошеломительный рост доходов, показанный в левой части графика, «спина слона», вывел два миллиарда человек из состояния бедности, что, в основном, связано с экономическими успехами Китая и ряда других стран. Единственное, что не отразилось на графике, это самый конец «слоновьего хобота»: самые богатые люди мира, составляющие 1% от мирового населения и, что еще более возмутительно, 8 богатейших людей в мире в настоящее время владеют тем же количеством богатства, что и беднейшие слои населения всех стран вместе взятых: эти цифры были опубликованы объединением «Оксфам» на Всемирном Экономическом Форуме в 2017 году.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0731" y="204870"/>
            <a:ext cx="3834127" cy="707886"/>
          </a:xfrm>
          <a:prstGeom prst="rect">
            <a:avLst/>
          </a:prstGeom>
          <a:noFill/>
        </p:spPr>
        <p:txBody>
          <a:bodyPr wrap="none" rtlCol="0">
            <a:spAutoFit/>
          </a:bodyPr>
          <a:lstStyle/>
          <a:p>
            <a:r>
              <a:rPr lang="ru-RU" sz="4000" dirty="0"/>
              <a:t>Инфраструктура </a:t>
            </a:r>
          </a:p>
        </p:txBody>
      </p:sp>
      <p:sp>
        <p:nvSpPr>
          <p:cNvPr id="3" name="TextBox 2"/>
          <p:cNvSpPr txBox="1"/>
          <p:nvPr/>
        </p:nvSpPr>
        <p:spPr>
          <a:xfrm>
            <a:off x="1745860" y="997533"/>
            <a:ext cx="3827843" cy="523220"/>
          </a:xfrm>
          <a:prstGeom prst="rect">
            <a:avLst/>
          </a:prstGeom>
          <a:noFill/>
        </p:spPr>
        <p:txBody>
          <a:bodyPr wrap="none" rtlCol="0">
            <a:spAutoFit/>
          </a:bodyPr>
          <a:lstStyle/>
          <a:p>
            <a:r>
              <a:rPr lang="ru-RU" sz="2800" u="sng" dirty="0"/>
              <a:t>Система обслуживания </a:t>
            </a:r>
          </a:p>
        </p:txBody>
      </p:sp>
      <p:cxnSp>
        <p:nvCxnSpPr>
          <p:cNvPr id="5" name="Скругленная соединительная линия 4"/>
          <p:cNvCxnSpPr>
            <a:stCxn id="2" idx="3"/>
            <a:endCxn id="3" idx="2"/>
          </p:cNvCxnSpPr>
          <p:nvPr/>
        </p:nvCxnSpPr>
        <p:spPr>
          <a:xfrm flipH="1">
            <a:off x="3659781" y="558813"/>
            <a:ext cx="2135076" cy="961940"/>
          </a:xfrm>
          <a:prstGeom prst="curvedConnector4">
            <a:avLst>
              <a:gd name="adj1" fmla="val -10707"/>
              <a:gd name="adj2" fmla="val 123764"/>
            </a:avLst>
          </a:prstGeom>
          <a:ln>
            <a:tailEnd type="arrow"/>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3105331" y="2025826"/>
            <a:ext cx="1348446" cy="646331"/>
          </a:xfrm>
          <a:prstGeom prst="rect">
            <a:avLst/>
          </a:prstGeom>
          <a:noFill/>
        </p:spPr>
        <p:txBody>
          <a:bodyPr wrap="none" rtlCol="0">
            <a:spAutoFit/>
          </a:bodyPr>
          <a:lstStyle/>
          <a:p>
            <a:r>
              <a:rPr lang="ru-RU" sz="3600" dirty="0"/>
              <a:t>Виды</a:t>
            </a:r>
            <a:r>
              <a:rPr lang="ru-RU" sz="2800" dirty="0"/>
              <a:t>:</a:t>
            </a:r>
          </a:p>
        </p:txBody>
      </p:sp>
      <p:sp>
        <p:nvSpPr>
          <p:cNvPr id="12" name="TextBox 11"/>
          <p:cNvSpPr txBox="1"/>
          <p:nvPr/>
        </p:nvSpPr>
        <p:spPr>
          <a:xfrm>
            <a:off x="1524001" y="2709769"/>
            <a:ext cx="5168979" cy="461665"/>
          </a:xfrm>
          <a:prstGeom prst="rect">
            <a:avLst/>
          </a:prstGeom>
          <a:noFill/>
        </p:spPr>
        <p:txBody>
          <a:bodyPr wrap="none" rtlCol="0">
            <a:spAutoFit/>
          </a:bodyPr>
          <a:lstStyle/>
          <a:p>
            <a:r>
              <a:rPr lang="ru-RU" sz="2400" dirty="0"/>
              <a:t>1. Производственная инфраструктура </a:t>
            </a:r>
          </a:p>
        </p:txBody>
      </p:sp>
      <p:sp>
        <p:nvSpPr>
          <p:cNvPr id="13" name="Прямоугольник 12"/>
          <p:cNvSpPr/>
          <p:nvPr/>
        </p:nvSpPr>
        <p:spPr>
          <a:xfrm>
            <a:off x="6911926" y="703478"/>
            <a:ext cx="3600409" cy="400110"/>
          </a:xfrm>
          <a:prstGeom prst="rect">
            <a:avLst/>
          </a:prstGeom>
        </p:spPr>
        <p:txBody>
          <a:bodyPr wrap="none">
            <a:spAutoFit/>
          </a:bodyPr>
          <a:lstStyle/>
          <a:p>
            <a:r>
              <a:rPr lang="ru-RU" sz="2000" dirty="0"/>
              <a:t>2. Социальная инфраструктура </a:t>
            </a:r>
          </a:p>
        </p:txBody>
      </p:sp>
      <p:sp>
        <p:nvSpPr>
          <p:cNvPr id="14" name="Прямоугольник 13"/>
          <p:cNvSpPr/>
          <p:nvPr/>
        </p:nvSpPr>
        <p:spPr>
          <a:xfrm>
            <a:off x="6290479" y="3462102"/>
            <a:ext cx="4008790" cy="461665"/>
          </a:xfrm>
          <a:prstGeom prst="rect">
            <a:avLst/>
          </a:prstGeom>
        </p:spPr>
        <p:txBody>
          <a:bodyPr wrap="none">
            <a:spAutoFit/>
          </a:bodyPr>
          <a:lstStyle/>
          <a:p>
            <a:r>
              <a:rPr lang="ru-RU" sz="2400" dirty="0"/>
              <a:t>3. Рыночная инфраструктура </a:t>
            </a:r>
          </a:p>
        </p:txBody>
      </p:sp>
      <p:pic>
        <p:nvPicPr>
          <p:cNvPr id="15" name="Изображение 14"/>
          <p:cNvPicPr>
            <a:picLocks noChangeAspect="1"/>
          </p:cNvPicPr>
          <p:nvPr/>
        </p:nvPicPr>
        <p:blipFill>
          <a:blip r:embed="rId2"/>
          <a:stretch>
            <a:fillRect/>
          </a:stretch>
        </p:blipFill>
        <p:spPr>
          <a:xfrm>
            <a:off x="2214730" y="3367749"/>
            <a:ext cx="3232159" cy="2430583"/>
          </a:xfrm>
          <a:prstGeom prst="rect">
            <a:avLst/>
          </a:prstGeom>
          <a:ln>
            <a:noFill/>
          </a:ln>
          <a:effectLst>
            <a:softEdge rad="112500"/>
          </a:effectLst>
        </p:spPr>
      </p:pic>
      <p:pic>
        <p:nvPicPr>
          <p:cNvPr id="17" name="Изображение 16"/>
          <p:cNvPicPr>
            <a:picLocks noChangeAspect="1"/>
          </p:cNvPicPr>
          <p:nvPr/>
        </p:nvPicPr>
        <p:blipFill>
          <a:blip r:embed="rId3"/>
          <a:stretch>
            <a:fillRect/>
          </a:stretch>
        </p:blipFill>
        <p:spPr>
          <a:xfrm>
            <a:off x="7120806" y="1498134"/>
            <a:ext cx="3116023" cy="1869614"/>
          </a:xfrm>
          <a:prstGeom prst="rect">
            <a:avLst/>
          </a:prstGeom>
        </p:spPr>
      </p:pic>
      <p:pic>
        <p:nvPicPr>
          <p:cNvPr id="18" name="Изображение 17"/>
          <p:cNvPicPr>
            <a:picLocks noChangeAspect="1"/>
          </p:cNvPicPr>
          <p:nvPr/>
        </p:nvPicPr>
        <p:blipFill>
          <a:blip r:embed="rId4"/>
          <a:stretch>
            <a:fillRect/>
          </a:stretch>
        </p:blipFill>
        <p:spPr>
          <a:xfrm>
            <a:off x="6558117" y="3886820"/>
            <a:ext cx="3579356" cy="2595033"/>
          </a:xfrm>
          <a:prstGeom prst="rect">
            <a:avLst/>
          </a:prstGeom>
          <a:ln>
            <a:noFill/>
          </a:ln>
          <a:effectLst>
            <a:softEdge rad="112500"/>
          </a:effectLst>
        </p:spPr>
      </p:pic>
      <p:cxnSp>
        <p:nvCxnSpPr>
          <p:cNvPr id="31" name="Прямая соединительная линия 30"/>
          <p:cNvCxnSpPr/>
          <p:nvPr/>
        </p:nvCxnSpPr>
        <p:spPr>
          <a:xfrm>
            <a:off x="1524001" y="2025825"/>
            <a:ext cx="503411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Прямая соединительная линия 31"/>
          <p:cNvCxnSpPr/>
          <p:nvPr/>
        </p:nvCxnSpPr>
        <p:spPr>
          <a:xfrm>
            <a:off x="6558117" y="1"/>
            <a:ext cx="0" cy="2025825"/>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3000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876424" y="365126"/>
            <a:ext cx="9477375" cy="808038"/>
          </a:xfrm>
        </p:spPr>
        <p:txBody>
          <a:bodyPr/>
          <a:lstStyle/>
          <a:p>
            <a:r>
              <a:rPr lang="ru-RU" dirty="0"/>
              <a:t>«Философские ошибки»*</a:t>
            </a:r>
          </a:p>
        </p:txBody>
      </p:sp>
      <p:pic>
        <p:nvPicPr>
          <p:cNvPr id="23554" name="Объект 4" descr="Изображение выглядит как мужчина, человек, носит, одежда&#10;&#10;Описание создано с очень высокой степенью достоверности"/>
          <p:cNvPicPr>
            <a:picLocks noGrp="1" noChangeAspect="1"/>
          </p:cNvPicPr>
          <p:nvPr>
            <p:ph idx="1"/>
          </p:nvPr>
        </p:nvPicPr>
        <p:blipFill>
          <a:blip r:embed="rId2"/>
          <a:srcRect/>
          <a:stretch>
            <a:fillRect/>
          </a:stretch>
        </p:blipFill>
        <p:spPr>
          <a:xfrm>
            <a:off x="550863" y="1690688"/>
            <a:ext cx="3419475" cy="3048000"/>
          </a:xfrm>
        </p:spPr>
      </p:pic>
      <p:sp>
        <p:nvSpPr>
          <p:cNvPr id="6" name="TextBox 5"/>
          <p:cNvSpPr txBox="1"/>
          <p:nvPr/>
        </p:nvSpPr>
        <p:spPr>
          <a:xfrm>
            <a:off x="838200" y="4954588"/>
            <a:ext cx="3014663" cy="1200150"/>
          </a:xfrm>
          <a:prstGeom prst="rect">
            <a:avLst/>
          </a:prstGeom>
          <a:noFill/>
        </p:spPr>
        <p:txBody>
          <a:bodyPr>
            <a:spAutoFit/>
          </a:bodyPr>
          <a:lstStyle/>
          <a:p>
            <a:pPr marL="285750" indent="-285750" fontAlgn="auto">
              <a:spcBef>
                <a:spcPts val="0"/>
              </a:spcBef>
              <a:spcAft>
                <a:spcPts val="0"/>
              </a:spcAft>
              <a:buFont typeface="Arial" panose="020B0604020202020204" pitchFamily="34" charset="0"/>
              <a:buChar char="•"/>
              <a:defRPr/>
            </a:pPr>
            <a:r>
              <a:rPr lang="ru-RU" i="1" dirty="0">
                <a:latin typeface="Cambria" panose="02040503050406030204" pitchFamily="18" charset="0"/>
              </a:rPr>
              <a:t>Адам Смит</a:t>
            </a:r>
          </a:p>
          <a:p>
            <a:pPr fontAlgn="auto">
              <a:spcBef>
                <a:spcPts val="0"/>
              </a:spcBef>
              <a:spcAft>
                <a:spcPts val="0"/>
              </a:spcAft>
              <a:defRPr/>
            </a:pPr>
            <a:endParaRPr lang="ru-RU" i="1" dirty="0">
              <a:latin typeface="+mn-lt"/>
            </a:endParaRPr>
          </a:p>
          <a:p>
            <a:pPr fontAlgn="auto">
              <a:spcBef>
                <a:spcPts val="0"/>
              </a:spcBef>
              <a:spcAft>
                <a:spcPts val="0"/>
              </a:spcAft>
              <a:defRPr/>
            </a:pPr>
            <a:r>
              <a:rPr lang="ru-RU" i="1" dirty="0">
                <a:latin typeface="+mn-lt"/>
              </a:rPr>
              <a:t>«</a:t>
            </a:r>
            <a:r>
              <a:rPr lang="ru-RU" i="1" dirty="0">
                <a:latin typeface="Cambria" panose="02040503050406030204" pitchFamily="18" charset="0"/>
              </a:rPr>
              <a:t>…здоровый баланс между рынками и законом..»</a:t>
            </a:r>
            <a:endParaRPr lang="ru-RU" i="1" dirty="0">
              <a:latin typeface="+mn-lt"/>
            </a:endParaRPr>
          </a:p>
        </p:txBody>
      </p:sp>
      <p:pic>
        <p:nvPicPr>
          <p:cNvPr id="23556" name="Рисунок 7" descr="Изображение выглядит как мужчина, человек, черный, фотография&#10;&#10;Описание создано с высокой степенью достоверности"/>
          <p:cNvPicPr>
            <a:picLocks noChangeAspect="1"/>
          </p:cNvPicPr>
          <p:nvPr/>
        </p:nvPicPr>
        <p:blipFill>
          <a:blip r:embed="rId3"/>
          <a:srcRect/>
          <a:stretch>
            <a:fillRect/>
          </a:stretch>
        </p:blipFill>
        <p:spPr bwMode="auto">
          <a:xfrm>
            <a:off x="4872038" y="1522413"/>
            <a:ext cx="2582862" cy="3216275"/>
          </a:xfrm>
          <a:prstGeom prst="rect">
            <a:avLst/>
          </a:prstGeom>
          <a:noFill/>
          <a:ln w="9525">
            <a:noFill/>
            <a:miter lim="800000"/>
            <a:headEnd/>
            <a:tailEnd/>
          </a:ln>
        </p:spPr>
      </p:pic>
      <p:sp>
        <p:nvSpPr>
          <p:cNvPr id="9" name="TextBox 8"/>
          <p:cNvSpPr txBox="1"/>
          <p:nvPr/>
        </p:nvSpPr>
        <p:spPr>
          <a:xfrm>
            <a:off x="4190337" y="4844194"/>
            <a:ext cx="4645688" cy="2032000"/>
          </a:xfrm>
          <a:prstGeom prst="rect">
            <a:avLst/>
          </a:prstGeom>
          <a:noFill/>
        </p:spPr>
        <p:txBody>
          <a:bodyPr wrap="square">
            <a:spAutoFit/>
          </a:bodyPr>
          <a:lstStyle/>
          <a:p>
            <a:pPr marL="285750" indent="-285750" fontAlgn="auto">
              <a:spcBef>
                <a:spcPts val="0"/>
              </a:spcBef>
              <a:spcAft>
                <a:spcPts val="0"/>
              </a:spcAft>
              <a:buFont typeface="Arial" panose="020B0604020202020204" pitchFamily="34" charset="0"/>
              <a:buChar char="•"/>
              <a:defRPr/>
            </a:pPr>
            <a:r>
              <a:rPr lang="ru-RU" dirty="0">
                <a:latin typeface="Cambria" panose="02040503050406030204" pitchFamily="18" charset="0"/>
              </a:rPr>
              <a:t>Дэвид </a:t>
            </a:r>
            <a:r>
              <a:rPr lang="ru-RU" dirty="0" err="1">
                <a:latin typeface="Cambria" panose="02040503050406030204" pitchFamily="18" charset="0"/>
              </a:rPr>
              <a:t>Рикардо</a:t>
            </a:r>
            <a:endParaRPr lang="ru-RU" dirty="0">
              <a:latin typeface="Cambria" panose="02040503050406030204" pitchFamily="18" charset="0"/>
            </a:endParaRPr>
          </a:p>
          <a:p>
            <a:pPr fontAlgn="auto">
              <a:spcBef>
                <a:spcPts val="0"/>
              </a:spcBef>
              <a:spcAft>
                <a:spcPts val="0"/>
              </a:spcAft>
              <a:defRPr/>
            </a:pPr>
            <a:r>
              <a:rPr lang="ru-RU" i="1" dirty="0">
                <a:latin typeface="Cambria" panose="02040503050406030204" pitchFamily="18" charset="0"/>
              </a:rPr>
              <a:t>«…сравнительное преимущество – это та политика, которой будут следовать капиталисты, если абсолютное преимущество будет аннулировано неподвижностью международного капитала.»</a:t>
            </a:r>
          </a:p>
        </p:txBody>
      </p:sp>
      <p:pic>
        <p:nvPicPr>
          <p:cNvPr id="23558" name="Рисунок 10"/>
          <p:cNvPicPr>
            <a:picLocks noChangeAspect="1"/>
          </p:cNvPicPr>
          <p:nvPr/>
        </p:nvPicPr>
        <p:blipFill>
          <a:blip r:embed="rId4"/>
          <a:srcRect/>
          <a:stretch>
            <a:fillRect/>
          </a:stretch>
        </p:blipFill>
        <p:spPr bwMode="auto">
          <a:xfrm>
            <a:off x="9180512" y="1690687"/>
            <a:ext cx="2296663" cy="3024187"/>
          </a:xfrm>
          <a:prstGeom prst="rect">
            <a:avLst/>
          </a:prstGeom>
          <a:noFill/>
          <a:ln w="9525">
            <a:noFill/>
            <a:miter lim="800000"/>
            <a:headEnd/>
            <a:tailEnd/>
          </a:ln>
        </p:spPr>
      </p:pic>
      <p:sp>
        <p:nvSpPr>
          <p:cNvPr id="12" name="TextBox 11"/>
          <p:cNvSpPr txBox="1"/>
          <p:nvPr/>
        </p:nvSpPr>
        <p:spPr>
          <a:xfrm>
            <a:off x="8929315" y="4879976"/>
            <a:ext cx="3188473" cy="1754326"/>
          </a:xfrm>
          <a:prstGeom prst="rect">
            <a:avLst/>
          </a:prstGeom>
          <a:noFill/>
        </p:spPr>
        <p:txBody>
          <a:bodyPr wrap="square">
            <a:spAutoFit/>
          </a:bodyPr>
          <a:lstStyle/>
          <a:p>
            <a:pPr marL="285750" indent="-285750" fontAlgn="auto">
              <a:spcBef>
                <a:spcPts val="0"/>
              </a:spcBef>
              <a:spcAft>
                <a:spcPts val="0"/>
              </a:spcAft>
              <a:buFont typeface="Arial" panose="020B0604020202020204" pitchFamily="34" charset="0"/>
              <a:buChar char="•"/>
              <a:defRPr/>
            </a:pPr>
            <a:r>
              <a:rPr lang="ru-RU" dirty="0">
                <a:latin typeface="Cambria" panose="02040503050406030204" pitchFamily="18" charset="0"/>
              </a:rPr>
              <a:t>Чарльз Дарвин</a:t>
            </a:r>
          </a:p>
          <a:p>
            <a:pPr fontAlgn="auto">
              <a:spcBef>
                <a:spcPts val="0"/>
              </a:spcBef>
              <a:spcAft>
                <a:spcPts val="0"/>
              </a:spcAft>
              <a:defRPr/>
            </a:pPr>
            <a:r>
              <a:rPr lang="ru-RU" i="1" dirty="0">
                <a:latin typeface="Cambria" panose="02040503050406030204" pitchFamily="18" charset="0"/>
              </a:rPr>
              <a:t>«…ограничение «конкуренции среди генов» и защита более слабых штаммов являются незаменимыми основами эволюции.»</a:t>
            </a:r>
          </a:p>
        </p:txBody>
      </p:sp>
      <p:sp>
        <p:nvSpPr>
          <p:cNvPr id="23560" name="TextBox 12"/>
          <p:cNvSpPr txBox="1">
            <a:spLocks noChangeArrowheads="1"/>
          </p:cNvSpPr>
          <p:nvPr/>
        </p:nvSpPr>
        <p:spPr bwMode="auto">
          <a:xfrm>
            <a:off x="447675" y="6503988"/>
            <a:ext cx="3248025" cy="460375"/>
          </a:xfrm>
          <a:prstGeom prst="rect">
            <a:avLst/>
          </a:prstGeom>
          <a:noFill/>
          <a:ln w="9525">
            <a:noFill/>
            <a:miter lim="800000"/>
            <a:headEnd/>
            <a:tailEnd/>
          </a:ln>
        </p:spPr>
        <p:txBody>
          <a:bodyPr>
            <a:spAutoFit/>
          </a:bodyPr>
          <a:lstStyle/>
          <a:p>
            <a:r>
              <a:rPr lang="ru-RU" sz="1200">
                <a:latin typeface="Cambria" pitchFamily="18" charset="0"/>
              </a:rPr>
              <a:t>*2.6 Философские Ошибки Рыночной Доктрины</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409575" y="0"/>
            <a:ext cx="10515600" cy="1325563"/>
          </a:xfrm>
        </p:spPr>
        <p:txBody>
          <a:bodyPr/>
          <a:lstStyle/>
          <a:p>
            <a:r>
              <a:rPr lang="ru-RU"/>
              <a:t>«Новое Просвещение»*</a:t>
            </a:r>
          </a:p>
        </p:txBody>
      </p:sp>
      <p:graphicFrame>
        <p:nvGraphicFramePr>
          <p:cNvPr id="4" name="Объект 3"/>
          <p:cNvGraphicFramePr>
            <a:graphicFrameLocks noGrp="1"/>
          </p:cNvGraphicFramePr>
          <p:nvPr>
            <p:ph idx="1"/>
          </p:nvPr>
        </p:nvGraphicFramePr>
        <p:xfrm>
          <a:off x="-864637" y="867747"/>
          <a:ext cx="13921273" cy="5878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579" name="TextBox 4"/>
          <p:cNvSpPr txBox="1">
            <a:spLocks noChangeArrowheads="1"/>
          </p:cNvSpPr>
          <p:nvPr/>
        </p:nvSpPr>
        <p:spPr bwMode="auto">
          <a:xfrm>
            <a:off x="327025" y="1325563"/>
            <a:ext cx="3414713" cy="477837"/>
          </a:xfrm>
          <a:prstGeom prst="rect">
            <a:avLst/>
          </a:prstGeom>
          <a:noFill/>
          <a:ln w="9525">
            <a:noFill/>
            <a:miter lim="800000"/>
            <a:headEnd/>
            <a:tailEnd/>
          </a:ln>
        </p:spPr>
        <p:txBody>
          <a:bodyPr>
            <a:spAutoFit/>
          </a:bodyPr>
          <a:lstStyle/>
          <a:p>
            <a:r>
              <a:rPr lang="ru-RU" sz="2500" b="1" i="1" u="sng">
                <a:latin typeface="Cambria" pitchFamily="18" charset="0"/>
              </a:rPr>
              <a:t>СИНЕРГИЯ</a:t>
            </a:r>
          </a:p>
        </p:txBody>
      </p:sp>
      <p:sp>
        <p:nvSpPr>
          <p:cNvPr id="24580" name="TextBox 5"/>
          <p:cNvSpPr txBox="1">
            <a:spLocks noChangeArrowheads="1"/>
          </p:cNvSpPr>
          <p:nvPr/>
        </p:nvSpPr>
        <p:spPr bwMode="auto">
          <a:xfrm>
            <a:off x="9880600" y="5859463"/>
            <a:ext cx="2576513" cy="477837"/>
          </a:xfrm>
          <a:prstGeom prst="rect">
            <a:avLst/>
          </a:prstGeom>
          <a:noFill/>
          <a:ln w="9525">
            <a:noFill/>
            <a:miter lim="800000"/>
            <a:headEnd/>
            <a:tailEnd/>
          </a:ln>
        </p:spPr>
        <p:txBody>
          <a:bodyPr>
            <a:spAutoFit/>
          </a:bodyPr>
          <a:lstStyle/>
          <a:p>
            <a:r>
              <a:rPr lang="ru-RU" sz="2500" b="1" u="sng">
                <a:latin typeface="Cambria" pitchFamily="18" charset="0"/>
              </a:rPr>
              <a:t>БАЛАНС</a:t>
            </a:r>
          </a:p>
        </p:txBody>
      </p:sp>
      <p:sp>
        <p:nvSpPr>
          <p:cNvPr id="24581" name="TextBox 6"/>
          <p:cNvSpPr txBox="1">
            <a:spLocks noChangeArrowheads="1"/>
          </p:cNvSpPr>
          <p:nvPr/>
        </p:nvSpPr>
        <p:spPr bwMode="auto">
          <a:xfrm>
            <a:off x="242888" y="6429375"/>
            <a:ext cx="3592512" cy="460375"/>
          </a:xfrm>
          <a:prstGeom prst="rect">
            <a:avLst/>
          </a:prstGeom>
          <a:noFill/>
          <a:ln w="9525">
            <a:noFill/>
            <a:miter lim="800000"/>
            <a:headEnd/>
            <a:tailEnd/>
          </a:ln>
        </p:spPr>
        <p:txBody>
          <a:bodyPr>
            <a:spAutoFit/>
          </a:bodyPr>
          <a:lstStyle/>
          <a:p>
            <a:r>
              <a:rPr lang="ru-RU" sz="1200" i="1">
                <a:latin typeface="Cambria" pitchFamily="18" charset="0"/>
              </a:rPr>
              <a:t>* 2.10.1 Новое Просвещение, А Не обновленный Рационализм</a:t>
            </a:r>
          </a:p>
        </p:txBody>
      </p:sp>
      <p:sp>
        <p:nvSpPr>
          <p:cNvPr id="10" name="Стрелка: изогнутая вправо 9"/>
          <p:cNvSpPr/>
          <p:nvPr/>
        </p:nvSpPr>
        <p:spPr>
          <a:xfrm rot="19015273">
            <a:off x="895350" y="2193925"/>
            <a:ext cx="1838325" cy="23971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sp>
        <p:nvSpPr>
          <p:cNvPr id="11" name="Стрелка: изогнутая вправо 10"/>
          <p:cNvSpPr/>
          <p:nvPr/>
        </p:nvSpPr>
        <p:spPr>
          <a:xfrm rot="8813188">
            <a:off x="9782175" y="3013075"/>
            <a:ext cx="1838325" cy="23971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390525" y="0"/>
            <a:ext cx="10515600" cy="1325563"/>
          </a:xfrm>
        </p:spPr>
        <p:txBody>
          <a:bodyPr/>
          <a:lstStyle/>
          <a:p>
            <a:r>
              <a:rPr lang="ru-RU"/>
              <a:t>Религия и постсекулярность*</a:t>
            </a:r>
          </a:p>
        </p:txBody>
      </p:sp>
      <p:sp>
        <p:nvSpPr>
          <p:cNvPr id="3" name="Объект 2"/>
          <p:cNvSpPr>
            <a:spLocks noGrp="1"/>
          </p:cNvSpPr>
          <p:nvPr>
            <p:ph idx="1"/>
          </p:nvPr>
        </p:nvSpPr>
        <p:spPr>
          <a:xfrm>
            <a:off x="0" y="952500"/>
            <a:ext cx="12192000" cy="5905500"/>
          </a:xfrm>
        </p:spPr>
        <p:txBody>
          <a:bodyPr rtlCol="0">
            <a:normAutofit fontScale="62500" lnSpcReduction="20000"/>
          </a:bodyPr>
          <a:lstStyle/>
          <a:p>
            <a:pPr fontAlgn="auto">
              <a:spcAft>
                <a:spcPts val="0"/>
              </a:spcAft>
              <a:buFont typeface="Arial" panose="020B0604020202020204" pitchFamily="34" charset="0"/>
              <a:buChar char="•"/>
              <a:defRPr/>
            </a:pPr>
            <a:endParaRPr lang="ru-RU" sz="3300" i="1" dirty="0">
              <a:latin typeface="Cambria" panose="02040503050406030204" pitchFamily="18" charset="0"/>
            </a:endParaRPr>
          </a:p>
          <a:p>
            <a:pPr fontAlgn="auto">
              <a:spcAft>
                <a:spcPts val="0"/>
              </a:spcAft>
              <a:buFont typeface="Arial" panose="020B0604020202020204" pitchFamily="34" charset="0"/>
              <a:buChar char="•"/>
              <a:defRPr/>
            </a:pPr>
            <a:endParaRPr lang="ru-RU" sz="4000" i="1" dirty="0">
              <a:latin typeface="Cambria" panose="02040503050406030204" pitchFamily="18" charset="0"/>
            </a:endParaRPr>
          </a:p>
          <a:p>
            <a:pPr fontAlgn="auto">
              <a:spcAft>
                <a:spcPts val="0"/>
              </a:spcAft>
              <a:buFont typeface="Arial" panose="020B0604020202020204" pitchFamily="34" charset="0"/>
              <a:buChar char="•"/>
              <a:defRPr/>
            </a:pPr>
            <a:r>
              <a:rPr lang="ru-RU" sz="4500" i="1" dirty="0">
                <a:latin typeface="Cambria" panose="02040503050406030204" pitchFamily="18" charset="0"/>
              </a:rPr>
              <a:t>«Две тенденции - </a:t>
            </a:r>
            <a:r>
              <a:rPr lang="ru-RU" sz="4500" i="1" u="sng" dirty="0">
                <a:effectLst>
                  <a:outerShdw blurRad="38100" dist="38100" dir="2700000" algn="tl">
                    <a:srgbClr val="000000">
                      <a:alpha val="43137"/>
                    </a:srgbClr>
                  </a:outerShdw>
                </a:effectLst>
                <a:latin typeface="Cambria" panose="02040503050406030204" pitchFamily="18" charset="0"/>
              </a:rPr>
              <a:t>секуляризация</a:t>
            </a:r>
            <a:r>
              <a:rPr lang="ru-RU" sz="4500" i="1" dirty="0">
                <a:latin typeface="Cambria" panose="02040503050406030204" pitchFamily="18" charset="0"/>
              </a:rPr>
              <a:t> и </a:t>
            </a:r>
            <a:r>
              <a:rPr lang="ru-RU" sz="4500" i="1" u="sng" dirty="0">
                <a:effectLst>
                  <a:outerShdw blurRad="38100" dist="38100" dir="2700000" algn="tl">
                    <a:srgbClr val="000000">
                      <a:alpha val="43137"/>
                    </a:srgbClr>
                  </a:outerShdw>
                </a:effectLst>
                <a:latin typeface="Cambria" panose="02040503050406030204" pitchFamily="18" charset="0"/>
              </a:rPr>
              <a:t>развитие международного права</a:t>
            </a:r>
            <a:r>
              <a:rPr lang="ru-RU" sz="4500" i="1" dirty="0">
                <a:latin typeface="Cambria" panose="02040503050406030204" pitchFamily="18" charset="0"/>
              </a:rPr>
              <a:t> слишком далеко уводят современное общество от его ключевых моральных убеждений» - К.Г. </a:t>
            </a:r>
            <a:r>
              <a:rPr lang="ru-RU" sz="4500" i="1" dirty="0" err="1">
                <a:latin typeface="Cambria" panose="02040503050406030204" pitchFamily="18" charset="0"/>
              </a:rPr>
              <a:t>Вирамантри</a:t>
            </a:r>
            <a:endParaRPr lang="ru-RU" sz="4500" i="1" dirty="0">
              <a:latin typeface="Cambria" panose="02040503050406030204" pitchFamily="18" charset="0"/>
            </a:endParaRPr>
          </a:p>
          <a:p>
            <a:pPr marL="0" indent="0" fontAlgn="auto">
              <a:spcAft>
                <a:spcPts val="0"/>
              </a:spcAft>
              <a:buFont typeface="Arial" panose="020B0604020202020204" pitchFamily="34" charset="0"/>
              <a:buNone/>
              <a:defRPr/>
            </a:pPr>
            <a:endParaRPr lang="ru-RU" sz="4500" i="1" dirty="0">
              <a:latin typeface="Cambria" panose="02040503050406030204" pitchFamily="18" charset="0"/>
            </a:endParaRPr>
          </a:p>
          <a:p>
            <a:pPr fontAlgn="auto">
              <a:spcAft>
                <a:spcPts val="0"/>
              </a:spcAft>
              <a:buFont typeface="Arial" panose="020B0604020202020204" pitchFamily="34" charset="0"/>
              <a:buChar char="•"/>
              <a:defRPr/>
            </a:pPr>
            <a:r>
              <a:rPr lang="ru-RU" sz="4500" i="1" dirty="0">
                <a:latin typeface="Cambria" panose="02040503050406030204" pitchFamily="18" charset="0"/>
              </a:rPr>
              <a:t>«природу обычно рассматривают как систему, которую можно изучать, понимать и контролировать, тогда как творение можно понимать только как дар ...» - </a:t>
            </a:r>
            <a:r>
              <a:rPr lang="ru-RU" sz="4500" i="1" dirty="0" err="1">
                <a:latin typeface="Cambria" panose="02040503050406030204" pitchFamily="18" charset="0"/>
              </a:rPr>
              <a:t>Laudato</a:t>
            </a:r>
            <a:r>
              <a:rPr lang="ru-RU" sz="4500" i="1" dirty="0">
                <a:latin typeface="Cambria" panose="02040503050406030204" pitchFamily="18" charset="0"/>
              </a:rPr>
              <a:t> </a:t>
            </a:r>
            <a:r>
              <a:rPr lang="ru-RU" sz="4500" i="1" dirty="0" err="1">
                <a:latin typeface="Cambria" panose="02040503050406030204" pitchFamily="18" charset="0"/>
              </a:rPr>
              <a:t>Sí</a:t>
            </a:r>
            <a:r>
              <a:rPr lang="ru-RU" sz="4500" i="1" dirty="0">
                <a:latin typeface="Cambria" panose="02040503050406030204" pitchFamily="18" charset="0"/>
              </a:rPr>
              <a:t> п.6</a:t>
            </a:r>
          </a:p>
          <a:p>
            <a:pPr fontAlgn="auto">
              <a:spcAft>
                <a:spcPts val="0"/>
              </a:spcAft>
              <a:buFont typeface="Arial" panose="020B0604020202020204" pitchFamily="34" charset="0"/>
              <a:buChar char="•"/>
              <a:defRPr/>
            </a:pPr>
            <a:endParaRPr lang="ru-RU" sz="4500" i="1" dirty="0">
              <a:latin typeface="Cambria" panose="02040503050406030204" pitchFamily="18" charset="0"/>
            </a:endParaRPr>
          </a:p>
          <a:p>
            <a:pPr fontAlgn="auto">
              <a:spcAft>
                <a:spcPts val="0"/>
              </a:spcAft>
              <a:buFont typeface="Arial" panose="020B0604020202020204" pitchFamily="34" charset="0"/>
              <a:buChar char="•"/>
              <a:defRPr/>
            </a:pPr>
            <a:r>
              <a:rPr lang="ru-RU" sz="4500" i="1" dirty="0">
                <a:latin typeface="Cambria" panose="02040503050406030204" pitchFamily="18" charset="0"/>
              </a:rPr>
              <a:t>«Духовность – это здравый смысл» (об отношении науки и религии) – Дэвид </a:t>
            </a:r>
            <a:r>
              <a:rPr lang="ru-RU" sz="4500" i="1" dirty="0" err="1">
                <a:latin typeface="Cambria" panose="02040503050406030204" pitchFamily="18" charset="0"/>
              </a:rPr>
              <a:t>Стайндл</a:t>
            </a:r>
            <a:endParaRPr lang="ru-RU" sz="4500" i="1" dirty="0">
              <a:latin typeface="Cambria" panose="02040503050406030204" pitchFamily="18" charset="0"/>
            </a:endParaRP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marL="0" indent="0" fontAlgn="auto">
              <a:spcAft>
                <a:spcPts val="0"/>
              </a:spcAft>
              <a:buFont typeface="Arial" panose="020B0604020202020204" pitchFamily="34" charset="0"/>
              <a:buNone/>
              <a:defRPr/>
            </a:pPr>
            <a:r>
              <a:rPr lang="ru-RU" sz="2200" i="1" dirty="0">
                <a:latin typeface="Cambria" panose="02040503050406030204" pitchFamily="18" charset="0"/>
              </a:rPr>
              <a:t>* 2.7 Редукционистская Философия – поверхностная и неполноценная</a:t>
            </a:r>
          </a:p>
          <a:p>
            <a:pPr fontAlgn="auto">
              <a:spcAft>
                <a:spcPts val="0"/>
              </a:spcAft>
              <a:buFont typeface="Arial" panose="020B0604020202020204" pitchFamily="34" charset="0"/>
              <a:buChar char="•"/>
              <a:defRPr/>
            </a:pPr>
            <a:endParaRPr lang="ru-RU" i="1" dirty="0">
              <a:latin typeface="Cambria" panose="020405030504060302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p:txBody>
          <a:bodyPr/>
          <a:lstStyle/>
          <a:p>
            <a:r>
              <a:rPr lang="ru-RU"/>
              <a:t>Новый мир. Практические советы</a:t>
            </a:r>
          </a:p>
        </p:txBody>
      </p:sp>
      <p:sp>
        <p:nvSpPr>
          <p:cNvPr id="3" name="Объект 2"/>
          <p:cNvSpPr>
            <a:spLocks noGrp="1"/>
          </p:cNvSpPr>
          <p:nvPr>
            <p:ph idx="1"/>
          </p:nvPr>
        </p:nvSpPr>
        <p:spPr/>
        <p:txBody>
          <a:bodyPr rtlCol="0">
            <a:normAutofit lnSpcReduction="10000"/>
          </a:bodyPr>
          <a:lstStyle/>
          <a:p>
            <a:pPr fontAlgn="auto">
              <a:spcAft>
                <a:spcPts val="0"/>
              </a:spcAft>
              <a:buFont typeface="Wingdings" panose="05000000000000000000" pitchFamily="2" charset="2"/>
              <a:buChar char="Ø"/>
              <a:defRPr/>
            </a:pPr>
            <a:r>
              <a:rPr lang="ru-RU" dirty="0">
                <a:latin typeface="Cambria" panose="02040503050406030204" pitchFamily="18" charset="0"/>
              </a:rPr>
              <a:t>Новые подходы к управлению, экономике, образованию, общественному развитию</a:t>
            </a:r>
          </a:p>
          <a:p>
            <a:pPr fontAlgn="auto">
              <a:spcAft>
                <a:spcPts val="0"/>
              </a:spcAft>
              <a:buFont typeface="Wingdings" panose="05000000000000000000" pitchFamily="2" charset="2"/>
              <a:buChar char="Ø"/>
              <a:defRPr/>
            </a:pPr>
            <a:r>
              <a:rPr lang="ru-RU" dirty="0">
                <a:latin typeface="Cambria" panose="02040503050406030204" pitchFamily="18" charset="0"/>
              </a:rPr>
              <a:t>Устойчивое сельское хозяйство</a:t>
            </a:r>
          </a:p>
          <a:p>
            <a:pPr fontAlgn="auto">
              <a:spcAft>
                <a:spcPts val="0"/>
              </a:spcAft>
              <a:buFont typeface="Wingdings" panose="05000000000000000000" pitchFamily="2" charset="2"/>
              <a:buChar char="Ø"/>
              <a:defRPr/>
            </a:pPr>
            <a:r>
              <a:rPr lang="ru-RU" dirty="0">
                <a:latin typeface="Cambria" panose="02040503050406030204" pitchFamily="18" charset="0"/>
              </a:rPr>
              <a:t>Децентрализованная энергетика</a:t>
            </a:r>
          </a:p>
          <a:p>
            <a:pPr fontAlgn="auto">
              <a:spcAft>
                <a:spcPts val="0"/>
              </a:spcAft>
              <a:buFont typeface="Wingdings" panose="05000000000000000000" pitchFamily="2" charset="2"/>
              <a:buChar char="Ø"/>
              <a:defRPr/>
            </a:pPr>
            <a:r>
              <a:rPr lang="ru-RU" dirty="0">
                <a:latin typeface="Cambria" panose="02040503050406030204" pitchFamily="18" charset="0"/>
              </a:rPr>
              <a:t>Регенеративная урбанизация</a:t>
            </a:r>
          </a:p>
          <a:p>
            <a:pPr fontAlgn="auto">
              <a:spcAft>
                <a:spcPts val="0"/>
              </a:spcAft>
              <a:buFont typeface="Wingdings" panose="05000000000000000000" pitchFamily="2" charset="2"/>
              <a:buChar char="Ø"/>
              <a:defRPr/>
            </a:pPr>
            <a:r>
              <a:rPr lang="ru-RU" dirty="0">
                <a:latin typeface="Cambria" panose="02040503050406030204" pitchFamily="18" charset="0"/>
              </a:rPr>
              <a:t>Круговая экономика</a:t>
            </a:r>
          </a:p>
          <a:p>
            <a:pPr fontAlgn="auto">
              <a:spcAft>
                <a:spcPts val="0"/>
              </a:spcAft>
              <a:buFont typeface="Wingdings" panose="05000000000000000000" pitchFamily="2" charset="2"/>
              <a:buChar char="Ø"/>
              <a:defRPr/>
            </a:pPr>
            <a:r>
              <a:rPr lang="ru-RU" dirty="0">
                <a:latin typeface="Cambria" panose="02040503050406030204" pitchFamily="18" charset="0"/>
              </a:rPr>
              <a:t>Реформа финансового сектора</a:t>
            </a:r>
          </a:p>
          <a:p>
            <a:pPr fontAlgn="auto">
              <a:spcAft>
                <a:spcPts val="0"/>
              </a:spcAft>
              <a:buFont typeface="Wingdings" panose="05000000000000000000" pitchFamily="2" charset="2"/>
              <a:buChar char="Ø"/>
              <a:defRPr/>
            </a:pPr>
            <a:r>
              <a:rPr lang="ru-RU" dirty="0">
                <a:latin typeface="Cambria" panose="02040503050406030204" pitchFamily="18" charset="0"/>
              </a:rPr>
              <a:t>Этичное инвестирование</a:t>
            </a:r>
          </a:p>
          <a:p>
            <a:pPr fontAlgn="auto">
              <a:spcAft>
                <a:spcPts val="0"/>
              </a:spcAft>
              <a:buFont typeface="Wingdings" panose="05000000000000000000" pitchFamily="2" charset="2"/>
              <a:buChar char="Ø"/>
              <a:defRPr/>
            </a:pPr>
            <a:r>
              <a:rPr lang="ru-RU" dirty="0">
                <a:latin typeface="Cambria" panose="02040503050406030204" pitchFamily="18" charset="0"/>
              </a:rPr>
              <a:t>Переход к политике «Полного Мира»</a:t>
            </a:r>
          </a:p>
        </p:txBody>
      </p:sp>
      <p:sp>
        <p:nvSpPr>
          <p:cNvPr id="26627" name="TextBox 3"/>
          <p:cNvSpPr txBox="1">
            <a:spLocks noChangeArrowheads="1"/>
          </p:cNvSpPr>
          <p:nvPr/>
        </p:nvSpPr>
        <p:spPr bwMode="auto">
          <a:xfrm>
            <a:off x="838200" y="6176963"/>
            <a:ext cx="5851525" cy="276225"/>
          </a:xfrm>
          <a:prstGeom prst="rect">
            <a:avLst/>
          </a:prstGeom>
          <a:noFill/>
          <a:ln w="9525">
            <a:noFill/>
            <a:miter lim="800000"/>
            <a:headEnd/>
            <a:tailEnd/>
          </a:ln>
        </p:spPr>
        <p:txBody>
          <a:bodyPr>
            <a:spAutoFit/>
          </a:bodyPr>
          <a:lstStyle/>
          <a:p>
            <a:r>
              <a:rPr lang="ru-RU" sz="1200">
                <a:latin typeface="Cambria" pitchFamily="18" charset="0"/>
              </a:rPr>
              <a:t>3.1. Экономика Восстановления</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61913" y="52388"/>
            <a:ext cx="10515600" cy="1325562"/>
          </a:xfrm>
        </p:spPr>
        <p:txBody>
          <a:bodyPr/>
          <a:lstStyle/>
          <a:p>
            <a:r>
              <a:rPr lang="ru-RU"/>
              <a:t>Конец нефти и альтернативная энергетика</a:t>
            </a:r>
          </a:p>
        </p:txBody>
      </p:sp>
      <p:sp>
        <p:nvSpPr>
          <p:cNvPr id="3" name="Объект 2"/>
          <p:cNvSpPr>
            <a:spLocks noGrp="1"/>
          </p:cNvSpPr>
          <p:nvPr>
            <p:ph idx="1"/>
          </p:nvPr>
        </p:nvSpPr>
        <p:spPr>
          <a:xfrm>
            <a:off x="3175" y="1582738"/>
            <a:ext cx="12347575" cy="4984750"/>
          </a:xfrm>
        </p:spPr>
        <p:txBody>
          <a:bodyPr rtlCol="0">
            <a:normAutofit lnSpcReduction="10000"/>
          </a:bodyPr>
          <a:lstStyle/>
          <a:p>
            <a:pPr fontAlgn="auto">
              <a:spcAft>
                <a:spcPts val="0"/>
              </a:spcAft>
              <a:buFont typeface="Arial" panose="020B0604020202020204" pitchFamily="34" charset="0"/>
              <a:buChar char="•"/>
              <a:defRPr/>
            </a:pPr>
            <a:r>
              <a:rPr lang="ru-RU" i="1" dirty="0">
                <a:latin typeface="Cambria" panose="02040503050406030204" pitchFamily="18" charset="0"/>
              </a:rPr>
              <a:t>«…</a:t>
            </a:r>
            <a:r>
              <a:rPr lang="ru-RU" b="1" i="1" dirty="0">
                <a:latin typeface="Cambria" panose="02040503050406030204" pitchFamily="18" charset="0"/>
              </a:rPr>
              <a:t>к 2030 году весь мир будет использовать возобновляемые источники энергии</a:t>
            </a:r>
            <a:r>
              <a:rPr lang="ru-RU" i="1" dirty="0">
                <a:latin typeface="Cambria" panose="02040503050406030204" pitchFamily="18" charset="0"/>
              </a:rPr>
              <a:t>.» - Тони Себа, профессор Стэнфордского Университета</a:t>
            </a:r>
          </a:p>
          <a:p>
            <a:pPr marL="0" indent="0" fontAlgn="auto">
              <a:spcAft>
                <a:spcPts val="0"/>
              </a:spcAft>
              <a:buFont typeface="Arial" panose="020B0604020202020204" pitchFamily="34" charset="0"/>
              <a:buNone/>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r>
              <a:rPr lang="ru-RU" i="1" dirty="0">
                <a:latin typeface="Cambria" panose="02040503050406030204" pitchFamily="18" charset="0"/>
              </a:rPr>
              <a:t>«</a:t>
            </a:r>
            <a:r>
              <a:rPr lang="ru-RU" b="1" i="1" dirty="0">
                <a:latin typeface="Cambria" panose="02040503050406030204" pitchFamily="18" charset="0"/>
              </a:rPr>
              <a:t>Рост спроса на нефть остановится к 2020 году, а залежи нефти и газа так и останутся в земле</a:t>
            </a:r>
            <a:r>
              <a:rPr lang="ru-RU" i="1" dirty="0">
                <a:latin typeface="Cambria" panose="02040503050406030204" pitchFamily="18" charset="0"/>
              </a:rPr>
              <a:t>…»</a:t>
            </a: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r>
              <a:rPr lang="ru-RU" i="1" dirty="0">
                <a:latin typeface="Cambria" panose="02040503050406030204" pitchFamily="18" charset="0"/>
              </a:rPr>
              <a:t>«</a:t>
            </a:r>
            <a:r>
              <a:rPr lang="ru-RU" b="1" i="1" dirty="0">
                <a:latin typeface="Cambria" panose="02040503050406030204" pitchFamily="18" charset="0"/>
              </a:rPr>
              <a:t>Активы компаний, производящих топливо, обесценятся. Убыток оценивается в 6-20 трлн. долл</a:t>
            </a:r>
            <a:r>
              <a:rPr lang="ru-RU" i="1" dirty="0">
                <a:latin typeface="Cambria" panose="02040503050406030204" pitchFamily="18" charset="0"/>
              </a:rPr>
              <a:t>.»</a:t>
            </a:r>
          </a:p>
          <a:p>
            <a:pPr fontAlgn="auto">
              <a:spcAft>
                <a:spcPts val="0"/>
              </a:spcAft>
              <a:buFont typeface="Arial" panose="020B0604020202020204" pitchFamily="34" charset="0"/>
              <a:buChar char="•"/>
              <a:defRPr/>
            </a:pPr>
            <a:endParaRPr lang="ru-RU" i="1" dirty="0">
              <a:latin typeface="Cambria" panose="02040503050406030204" pitchFamily="18" charset="0"/>
            </a:endParaRPr>
          </a:p>
          <a:p>
            <a:pPr fontAlgn="auto">
              <a:spcAft>
                <a:spcPts val="0"/>
              </a:spcAft>
              <a:buFont typeface="Arial" panose="020B0604020202020204" pitchFamily="34" charset="0"/>
              <a:buChar char="•"/>
              <a:defRPr/>
            </a:pPr>
            <a:r>
              <a:rPr lang="ru-RU" i="1" dirty="0">
                <a:latin typeface="Cambria" panose="02040503050406030204" pitchFamily="18" charset="0"/>
              </a:rPr>
              <a:t>…</a:t>
            </a:r>
            <a:r>
              <a:rPr lang="ru-RU" b="1" i="1" dirty="0">
                <a:latin typeface="Cambria" panose="02040503050406030204" pitchFamily="18" charset="0"/>
              </a:rPr>
              <a:t>к 2050 году Китай намерен получить 80% спроса на энергию из возобновляемых источников энергии</a:t>
            </a:r>
            <a:r>
              <a:rPr lang="ru-RU" i="1" dirty="0">
                <a:latin typeface="Cambria" panose="02040503050406030204" pitchFamily="18" charset="0"/>
              </a:rPr>
              <a:t>.</a:t>
            </a:r>
          </a:p>
        </p:txBody>
      </p:sp>
      <p:sp>
        <p:nvSpPr>
          <p:cNvPr id="4" name="Прямоугольник 3"/>
          <p:cNvSpPr/>
          <p:nvPr/>
        </p:nvSpPr>
        <p:spPr>
          <a:xfrm>
            <a:off x="61913" y="1585913"/>
            <a:ext cx="11912600" cy="1325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Прямоугольник 4"/>
          <p:cNvSpPr/>
          <p:nvPr/>
        </p:nvSpPr>
        <p:spPr>
          <a:xfrm>
            <a:off x="179388" y="3165475"/>
            <a:ext cx="11833225" cy="922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Прямоугольник 5"/>
          <p:cNvSpPr/>
          <p:nvPr/>
        </p:nvSpPr>
        <p:spPr>
          <a:xfrm>
            <a:off x="179388" y="4378325"/>
            <a:ext cx="11911012" cy="9890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Прямоугольник 6"/>
          <p:cNvSpPr/>
          <p:nvPr/>
        </p:nvSpPr>
        <p:spPr>
          <a:xfrm>
            <a:off x="139700" y="5446713"/>
            <a:ext cx="12052300" cy="9890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7655" name="TextBox 7"/>
          <p:cNvSpPr txBox="1">
            <a:spLocks noChangeArrowheads="1"/>
          </p:cNvSpPr>
          <p:nvPr/>
        </p:nvSpPr>
        <p:spPr bwMode="auto">
          <a:xfrm>
            <a:off x="438150" y="6513513"/>
            <a:ext cx="6961188" cy="277812"/>
          </a:xfrm>
          <a:prstGeom prst="rect">
            <a:avLst/>
          </a:prstGeom>
          <a:noFill/>
          <a:ln w="9525">
            <a:noFill/>
            <a:miter lim="800000"/>
            <a:headEnd/>
            <a:tailEnd/>
          </a:ln>
        </p:spPr>
        <p:txBody>
          <a:bodyPr>
            <a:spAutoFit/>
          </a:bodyPr>
          <a:lstStyle/>
          <a:p>
            <a:r>
              <a:rPr lang="ru-RU" sz="1200">
                <a:latin typeface="Cambria" pitchFamily="18" charset="0"/>
              </a:rPr>
              <a:t>* 3.4 Децентрализованная Энергия</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a:xfrm>
            <a:off x="585788" y="76200"/>
            <a:ext cx="10515600" cy="1325563"/>
          </a:xfrm>
        </p:spPr>
        <p:txBody>
          <a:bodyPr/>
          <a:lstStyle/>
          <a:p>
            <a:r>
              <a:rPr lang="ru-RU"/>
              <a:t>Другая экономика</a:t>
            </a:r>
          </a:p>
        </p:txBody>
      </p:sp>
      <p:sp>
        <p:nvSpPr>
          <p:cNvPr id="3" name="Объект 2"/>
          <p:cNvSpPr>
            <a:spLocks noGrp="1"/>
          </p:cNvSpPr>
          <p:nvPr>
            <p:ph idx="1"/>
          </p:nvPr>
        </p:nvSpPr>
        <p:spPr>
          <a:xfrm>
            <a:off x="1101725" y="5632450"/>
            <a:ext cx="11680825" cy="1420813"/>
          </a:xfrm>
        </p:spPr>
        <p:txBody>
          <a:bodyPr rtlCol="0">
            <a:normAutofit/>
          </a:bodyPr>
          <a:lstStyle/>
          <a:p>
            <a:pPr fontAlgn="auto">
              <a:spcAft>
                <a:spcPts val="0"/>
              </a:spcAft>
              <a:buFont typeface="Arial" panose="020B0604020202020204" pitchFamily="34" charset="0"/>
              <a:buChar char="•"/>
              <a:defRPr/>
            </a:pPr>
            <a:r>
              <a:rPr lang="ru-RU" i="1" dirty="0">
                <a:latin typeface="Cambria" panose="02040503050406030204" pitchFamily="18" charset="0"/>
              </a:rPr>
              <a:t>«..</a:t>
            </a:r>
            <a:r>
              <a:rPr lang="ru-RU" i="1" dirty="0"/>
              <a:t> </a:t>
            </a:r>
            <a:r>
              <a:rPr lang="ru-RU" i="1" dirty="0">
                <a:latin typeface="Cambria" panose="02040503050406030204" pitchFamily="18" charset="0"/>
              </a:rPr>
              <a:t>студенты — которые будут определять политику в 2050 — учатся идеям из книг 1950, которые основаны на теориях 1850…»*</a:t>
            </a:r>
          </a:p>
          <a:p>
            <a:pPr marL="0" indent="0" fontAlgn="auto">
              <a:spcAft>
                <a:spcPts val="0"/>
              </a:spcAft>
              <a:buFont typeface="Arial" panose="020B0604020202020204" pitchFamily="34" charset="0"/>
              <a:buNone/>
              <a:defRPr/>
            </a:pPr>
            <a:endParaRPr lang="ru-RU" dirty="0">
              <a:latin typeface="Cambria" panose="02040503050406030204" pitchFamily="18" charset="0"/>
            </a:endParaRPr>
          </a:p>
        </p:txBody>
      </p:sp>
      <p:graphicFrame>
        <p:nvGraphicFramePr>
          <p:cNvPr id="4" name="Схема 3"/>
          <p:cNvGraphicFramePr/>
          <p:nvPr/>
        </p:nvGraphicFramePr>
        <p:xfrm>
          <a:off x="4654939" y="3504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Взрыв: 8 точек 4"/>
          <p:cNvSpPr/>
          <p:nvPr/>
        </p:nvSpPr>
        <p:spPr>
          <a:xfrm>
            <a:off x="119063" y="1119188"/>
            <a:ext cx="4219575" cy="2865437"/>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TextBox 5"/>
          <p:cNvSpPr txBox="1"/>
          <p:nvPr/>
        </p:nvSpPr>
        <p:spPr>
          <a:xfrm>
            <a:off x="1152525" y="2228850"/>
            <a:ext cx="2228850" cy="646113"/>
          </a:xfrm>
          <a:prstGeom prst="rect">
            <a:avLst/>
          </a:prstGeom>
          <a:noFill/>
        </p:spPr>
        <p:txBody>
          <a:bodyPr>
            <a:spAutoFit/>
          </a:bodyPr>
          <a:lstStyle/>
          <a:p>
            <a:pPr fontAlgn="auto">
              <a:spcBef>
                <a:spcPts val="0"/>
              </a:spcBef>
              <a:spcAft>
                <a:spcPts val="0"/>
              </a:spcAft>
              <a:defRPr/>
            </a:pPr>
            <a:r>
              <a:rPr lang="ru-RU" dirty="0">
                <a:solidFill>
                  <a:srgbClr val="FF0000"/>
                </a:solidFill>
                <a:effectLst>
                  <a:outerShdw blurRad="38100" dist="38100" dir="2700000" algn="tl">
                    <a:srgbClr val="000000">
                      <a:alpha val="43137"/>
                    </a:srgbClr>
                  </a:outerShdw>
                </a:effectLst>
                <a:latin typeface="Cambria" panose="02040503050406030204" pitchFamily="18" charset="0"/>
              </a:rPr>
              <a:t>УСТОЙЧИВОСТЬ</a:t>
            </a:r>
            <a:r>
              <a:rPr lang="ru-RU" dirty="0">
                <a:effectLst>
                  <a:outerShdw blurRad="38100" dist="38100" dir="2700000" algn="tl">
                    <a:srgbClr val="000000">
                      <a:alpha val="43137"/>
                    </a:srgbClr>
                  </a:outerShdw>
                </a:effectLst>
                <a:latin typeface="Cambria" panose="02040503050406030204" pitchFamily="18" charset="0"/>
              </a:rPr>
              <a:t>, </a:t>
            </a:r>
            <a:r>
              <a:rPr lang="ru-RU" dirty="0">
                <a:latin typeface="Cambria" panose="02040503050406030204" pitchFamily="18" charset="0"/>
              </a:rPr>
              <a:t>а не </a:t>
            </a:r>
            <a:r>
              <a:rPr lang="ru-RU" dirty="0">
                <a:effectLst>
                  <a:outerShdw blurRad="38100" dist="38100" dir="2700000" algn="tl">
                    <a:srgbClr val="000000">
                      <a:alpha val="43137"/>
                    </a:srgbClr>
                  </a:outerShdw>
                </a:effectLst>
                <a:latin typeface="Cambria" panose="02040503050406030204" pitchFamily="18" charset="0"/>
              </a:rPr>
              <a:t>РОСТ!</a:t>
            </a:r>
          </a:p>
        </p:txBody>
      </p:sp>
      <p:sp>
        <p:nvSpPr>
          <p:cNvPr id="7" name="Взрыв: 14 точек 6"/>
          <p:cNvSpPr/>
          <p:nvPr/>
        </p:nvSpPr>
        <p:spPr>
          <a:xfrm>
            <a:off x="2462213" y="3287713"/>
            <a:ext cx="4068762" cy="2344737"/>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8" name="TextBox 7"/>
          <p:cNvSpPr txBox="1"/>
          <p:nvPr/>
        </p:nvSpPr>
        <p:spPr>
          <a:xfrm>
            <a:off x="3194050" y="4246563"/>
            <a:ext cx="2606675" cy="646112"/>
          </a:xfrm>
          <a:prstGeom prst="rect">
            <a:avLst/>
          </a:prstGeom>
          <a:noFill/>
        </p:spPr>
        <p:txBody>
          <a:bodyPr>
            <a:spAutoFit/>
          </a:bodyPr>
          <a:lstStyle/>
          <a:p>
            <a:pPr fontAlgn="auto">
              <a:spcBef>
                <a:spcPts val="0"/>
              </a:spcBef>
              <a:spcAft>
                <a:spcPts val="0"/>
              </a:spcAft>
              <a:defRPr/>
            </a:pPr>
            <a:r>
              <a:rPr lang="ru-RU" dirty="0">
                <a:solidFill>
                  <a:srgbClr val="FF0000"/>
                </a:solidFill>
                <a:effectLst>
                  <a:outerShdw blurRad="38100" dist="38100" dir="2700000" algn="tl">
                    <a:srgbClr val="000000">
                      <a:alpha val="43137"/>
                    </a:srgbClr>
                  </a:outerShdw>
                </a:effectLst>
                <a:latin typeface="Cambria" panose="02040503050406030204" pitchFamily="18" charset="0"/>
              </a:rPr>
              <a:t>ОБЩЕЕ БЛАГО</a:t>
            </a:r>
            <a:r>
              <a:rPr lang="ru-RU" dirty="0">
                <a:effectLst>
                  <a:outerShdw blurRad="38100" dist="38100" dir="2700000" algn="tl">
                    <a:srgbClr val="000000">
                      <a:alpha val="43137"/>
                    </a:srgbClr>
                  </a:outerShdw>
                </a:effectLst>
                <a:latin typeface="Cambria" panose="02040503050406030204" pitchFamily="18" charset="0"/>
              </a:rPr>
              <a:t>,</a:t>
            </a:r>
            <a:r>
              <a:rPr lang="ru-RU" dirty="0">
                <a:latin typeface="Cambria" panose="02040503050406030204" pitchFamily="18" charset="0"/>
              </a:rPr>
              <a:t> а не </a:t>
            </a:r>
            <a:r>
              <a:rPr lang="ru-RU" dirty="0">
                <a:effectLst>
                  <a:outerShdw blurRad="38100" dist="38100" dir="2700000" algn="tl">
                    <a:srgbClr val="000000">
                      <a:alpha val="43137"/>
                    </a:srgbClr>
                  </a:outerShdw>
                </a:effectLst>
                <a:latin typeface="Cambria" panose="02040503050406030204" pitchFamily="18" charset="0"/>
              </a:rPr>
              <a:t>ЧАСТНАЯ ВЫГОДА!</a:t>
            </a:r>
          </a:p>
        </p:txBody>
      </p:sp>
      <p:sp>
        <p:nvSpPr>
          <p:cNvPr id="29704" name="TextBox 8"/>
          <p:cNvSpPr txBox="1">
            <a:spLocks noChangeArrowheads="1"/>
          </p:cNvSpPr>
          <p:nvPr/>
        </p:nvSpPr>
        <p:spPr bwMode="auto">
          <a:xfrm>
            <a:off x="223838" y="6578600"/>
            <a:ext cx="4591050" cy="276225"/>
          </a:xfrm>
          <a:prstGeom prst="rect">
            <a:avLst/>
          </a:prstGeom>
          <a:noFill/>
          <a:ln w="9525">
            <a:noFill/>
            <a:miter lim="800000"/>
            <a:headEnd/>
            <a:tailEnd/>
          </a:ln>
        </p:spPr>
        <p:txBody>
          <a:bodyPr>
            <a:spAutoFit/>
          </a:bodyPr>
          <a:lstStyle/>
          <a:p>
            <a:r>
              <a:rPr lang="ru-RU" sz="1200" i="1">
                <a:latin typeface="Cambria" pitchFamily="18" charset="0"/>
              </a:rPr>
              <a:t>* 3.2 Альтернативные Пути Развития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361950" y="49213"/>
            <a:ext cx="10515600" cy="1325562"/>
          </a:xfrm>
        </p:spPr>
        <p:txBody>
          <a:bodyPr/>
          <a:lstStyle/>
          <a:p>
            <a:r>
              <a:rPr lang="ru-RU"/>
              <a:t>Образование для будущего</a:t>
            </a:r>
          </a:p>
        </p:txBody>
      </p:sp>
      <p:sp>
        <p:nvSpPr>
          <p:cNvPr id="3" name="Объект 2"/>
          <p:cNvSpPr>
            <a:spLocks noGrp="1"/>
          </p:cNvSpPr>
          <p:nvPr>
            <p:ph idx="1"/>
          </p:nvPr>
        </p:nvSpPr>
        <p:spPr>
          <a:xfrm>
            <a:off x="361950" y="1103313"/>
            <a:ext cx="10872788" cy="5008562"/>
          </a:xfrm>
        </p:spPr>
        <p:txBody>
          <a:bodyPr rtlCol="0">
            <a:normAutofit/>
          </a:bodyPr>
          <a:lstStyle/>
          <a:p>
            <a:pPr marL="0" indent="0" fontAlgn="auto">
              <a:spcAft>
                <a:spcPts val="0"/>
              </a:spcAft>
              <a:buFont typeface="Arial" panose="020B0604020202020204" pitchFamily="34" charset="0"/>
              <a:buNone/>
              <a:defRPr/>
            </a:pPr>
            <a:r>
              <a:rPr lang="ru-RU" dirty="0">
                <a:latin typeface="Cambria" panose="02040503050406030204" pitchFamily="18" charset="0"/>
              </a:rPr>
              <a:t>«</a:t>
            </a:r>
            <a:r>
              <a:rPr lang="ru-RU" i="1" dirty="0">
                <a:latin typeface="Cambria" panose="02040503050406030204" pitchFamily="18" charset="0"/>
              </a:rPr>
              <a:t>Образование – это связь между обществом и будущим…»</a:t>
            </a:r>
          </a:p>
          <a:p>
            <a:pPr marL="0" indent="0" fontAlgn="auto">
              <a:spcAft>
                <a:spcPts val="0"/>
              </a:spcAft>
              <a:buFont typeface="Arial" panose="020B0604020202020204" pitchFamily="34" charset="0"/>
              <a:buNone/>
              <a:defRPr/>
            </a:pPr>
            <a:r>
              <a:rPr lang="ru-RU" b="1" dirty="0">
                <a:latin typeface="Cambria" panose="02040503050406030204" pitchFamily="18" charset="0"/>
              </a:rPr>
              <a:t>Главные черты «</a:t>
            </a:r>
            <a:r>
              <a:rPr lang="ru-RU" b="1" i="1" dirty="0">
                <a:latin typeface="Cambria" panose="02040503050406030204" pitchFamily="18" charset="0"/>
              </a:rPr>
              <a:t>Образования Будущего</a:t>
            </a:r>
            <a:r>
              <a:rPr lang="ru-RU" b="1" dirty="0">
                <a:latin typeface="Cambria" panose="02040503050406030204" pitchFamily="18" charset="0"/>
              </a:rPr>
              <a:t>»:</a:t>
            </a:r>
          </a:p>
          <a:p>
            <a:pPr marL="571500" indent="-571500" fontAlgn="auto">
              <a:spcAft>
                <a:spcPts val="0"/>
              </a:spcAft>
              <a:buFont typeface="+mj-lt"/>
              <a:buAutoNum type="romanUcPeriod"/>
              <a:defRPr/>
            </a:pPr>
            <a:r>
              <a:rPr lang="ru-RU" dirty="0">
                <a:latin typeface="Cambria" panose="02040503050406030204" pitchFamily="18" charset="0"/>
              </a:rPr>
              <a:t>Связанность</a:t>
            </a:r>
          </a:p>
          <a:p>
            <a:pPr marL="571500" indent="-571500" fontAlgn="auto">
              <a:spcAft>
                <a:spcPts val="0"/>
              </a:spcAft>
              <a:buFont typeface="+mj-lt"/>
              <a:buAutoNum type="romanUcPeriod"/>
              <a:defRPr/>
            </a:pPr>
            <a:r>
              <a:rPr lang="ru-RU" dirty="0">
                <a:latin typeface="Cambria" panose="02040503050406030204" pitchFamily="18" charset="0"/>
              </a:rPr>
              <a:t>Ценностный характер и уважение к культурным различиям</a:t>
            </a:r>
          </a:p>
          <a:p>
            <a:pPr marL="571500" indent="-571500" fontAlgn="auto">
              <a:spcAft>
                <a:spcPts val="0"/>
              </a:spcAft>
              <a:buFont typeface="+mj-lt"/>
              <a:buAutoNum type="romanUcPeriod"/>
              <a:defRPr/>
            </a:pPr>
            <a:r>
              <a:rPr lang="ru-RU" dirty="0">
                <a:latin typeface="Cambria" panose="02040503050406030204" pitchFamily="18" charset="0"/>
              </a:rPr>
              <a:t>Фокусировка на «устойчивости»</a:t>
            </a:r>
          </a:p>
          <a:p>
            <a:pPr marL="571500" indent="-571500" fontAlgn="auto">
              <a:spcAft>
                <a:spcPts val="0"/>
              </a:spcAft>
              <a:buFont typeface="+mj-lt"/>
              <a:buAutoNum type="romanUcPeriod"/>
              <a:defRPr/>
            </a:pPr>
            <a:r>
              <a:rPr lang="ru-RU" dirty="0">
                <a:latin typeface="Cambria" panose="02040503050406030204" pitchFamily="18" charset="0"/>
              </a:rPr>
              <a:t>Интегральное мышление, а не только аналитическое</a:t>
            </a:r>
          </a:p>
          <a:p>
            <a:pPr marL="571500" indent="-571500" fontAlgn="auto">
              <a:spcAft>
                <a:spcPts val="0"/>
              </a:spcAft>
              <a:buFont typeface="+mj-lt"/>
              <a:buAutoNum type="romanUcPeriod"/>
              <a:defRPr/>
            </a:pPr>
            <a:r>
              <a:rPr lang="ru-RU" dirty="0">
                <a:latin typeface="Cambria" panose="02040503050406030204" pitchFamily="18" charset="0"/>
              </a:rPr>
              <a:t>Плюрализм содержания</a:t>
            </a:r>
          </a:p>
        </p:txBody>
      </p:sp>
      <p:sp>
        <p:nvSpPr>
          <p:cNvPr id="30723" name="TextBox 3"/>
          <p:cNvSpPr txBox="1">
            <a:spLocks noChangeArrowheads="1"/>
          </p:cNvSpPr>
          <p:nvPr/>
        </p:nvSpPr>
        <p:spPr bwMode="auto">
          <a:xfrm>
            <a:off x="503238" y="6530975"/>
            <a:ext cx="4441825" cy="277813"/>
          </a:xfrm>
          <a:prstGeom prst="rect">
            <a:avLst/>
          </a:prstGeom>
          <a:noFill/>
          <a:ln w="9525">
            <a:noFill/>
            <a:miter lim="800000"/>
            <a:headEnd/>
            <a:tailEnd/>
          </a:ln>
        </p:spPr>
        <p:txBody>
          <a:bodyPr>
            <a:spAutoFit/>
          </a:bodyPr>
          <a:lstStyle/>
          <a:p>
            <a:r>
              <a:rPr lang="ru-RU" sz="1200">
                <a:latin typeface="Cambria" pitchFamily="18" charset="0"/>
              </a:rPr>
              <a:t>* </a:t>
            </a:r>
            <a:r>
              <a:rPr lang="ru-RU" sz="1200" i="1">
                <a:latin typeface="Cambria" pitchFamily="18" charset="0"/>
              </a:rPr>
              <a:t>3.18 Образование для устойчивой цивилизации</a:t>
            </a:r>
            <a:endParaRPr lang="ru-RU" sz="1200">
              <a:latin typeface="Cambria"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nvSpPr>
        <p:spPr>
          <a:xfrm>
            <a:off x="1588" y="0"/>
            <a:ext cx="121888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28"/>
          <p:cNvSpPr>
            <a:spLocks noGrp="1" noRot="1" noChangeAspect="1" noMove="1" noResize="1" noEditPoints="1" noAdjustHandles="1" noChangeArrowheads="1" noChangeShapeType="1" noTextEdit="1"/>
          </p:cNvSpPr>
          <p:nvPr/>
        </p:nvSpPr>
        <p:spPr>
          <a:xfrm flipH="1" flipV="1">
            <a:off x="960438" y="0"/>
            <a:ext cx="11218862"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26"/>
          <p:cNvSpPr>
            <a:spLocks noGrp="1" noRot="1" noChangeAspect="1" noMove="1" noResize="1" noEditPoints="1" noAdjustHandles="1" noChangeArrowheads="1" noChangeShapeType="1" noTextEdit="1"/>
          </p:cNvSpPr>
          <p:nvPr/>
        </p:nvSpPr>
        <p:spPr>
          <a:xfrm flipH="1" flipV="1">
            <a:off x="1420813" y="0"/>
            <a:ext cx="10771187"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749" name="Рисунок 4"/>
          <p:cNvPicPr>
            <a:picLocks noChangeAspect="1"/>
          </p:cNvPicPr>
          <p:nvPr/>
        </p:nvPicPr>
        <p:blipFill>
          <a:blip r:embed="rId2"/>
          <a:srcRect/>
          <a:stretch>
            <a:fillRect/>
          </a:stretch>
        </p:blipFill>
        <p:spPr bwMode="auto">
          <a:xfrm>
            <a:off x="477837" y="1886961"/>
            <a:ext cx="3425825" cy="2917825"/>
          </a:xfrm>
          <a:prstGeom prst="rect">
            <a:avLst/>
          </a:prstGeom>
          <a:noFill/>
          <a:ln w="9525">
            <a:noFill/>
            <a:miter lim="800000"/>
            <a:headEnd/>
            <a:tailEnd/>
          </a:ln>
        </p:spPr>
      </p:pic>
      <p:sp>
        <p:nvSpPr>
          <p:cNvPr id="2" name="Заголовок 1"/>
          <p:cNvSpPr>
            <a:spLocks noGrp="1"/>
          </p:cNvSpPr>
          <p:nvPr>
            <p:ph type="title"/>
          </p:nvPr>
        </p:nvSpPr>
        <p:spPr>
          <a:xfrm>
            <a:off x="6448425" y="466725"/>
            <a:ext cx="4783137" cy="476250"/>
          </a:xfrm>
        </p:spPr>
        <p:txBody>
          <a:bodyPr rtlCol="0">
            <a:normAutofit fontScale="90000"/>
          </a:bodyPr>
          <a:lstStyle/>
          <a:p>
            <a:pPr fontAlgn="auto">
              <a:spcAft>
                <a:spcPts val="0"/>
              </a:spcAft>
              <a:defRPr/>
            </a:pPr>
            <a:r>
              <a:rPr lang="ru-RU" dirty="0"/>
              <a:t>Выводы</a:t>
            </a:r>
          </a:p>
        </p:txBody>
      </p:sp>
      <p:sp>
        <p:nvSpPr>
          <p:cNvPr id="31751" name="Объект 2"/>
          <p:cNvSpPr>
            <a:spLocks noGrp="1"/>
          </p:cNvSpPr>
          <p:nvPr>
            <p:ph idx="1"/>
          </p:nvPr>
        </p:nvSpPr>
        <p:spPr>
          <a:xfrm>
            <a:off x="4591050" y="1320801"/>
            <a:ext cx="7123113" cy="4279899"/>
          </a:xfrm>
        </p:spPr>
        <p:txBody>
          <a:bodyPr>
            <a:normAutofit fontScale="85000" lnSpcReduction="10000"/>
          </a:bodyPr>
          <a:lstStyle/>
          <a:p>
            <a:pPr>
              <a:lnSpc>
                <a:spcPct val="100000"/>
              </a:lnSpc>
            </a:pPr>
            <a:r>
              <a:rPr lang="ru-RU" dirty="0">
                <a:latin typeface="Cambria" pitchFamily="18" charset="0"/>
              </a:rPr>
              <a:t>Главная цель – обеспечение устойчивого роста</a:t>
            </a:r>
          </a:p>
          <a:p>
            <a:pPr>
              <a:lnSpc>
                <a:spcPct val="100000"/>
              </a:lnSpc>
            </a:pPr>
            <a:r>
              <a:rPr lang="ru-RU" dirty="0">
                <a:latin typeface="Cambria" pitchFamily="18" charset="0"/>
              </a:rPr>
              <a:t>Идеал – сбалансированный мир</a:t>
            </a:r>
          </a:p>
          <a:p>
            <a:pPr>
              <a:lnSpc>
                <a:spcPct val="100000"/>
              </a:lnSpc>
            </a:pPr>
            <a:r>
              <a:rPr lang="ru-RU" dirty="0">
                <a:latin typeface="Cambria" pitchFamily="18" charset="0"/>
              </a:rPr>
              <a:t>Обеспечение демографической стабильности</a:t>
            </a:r>
          </a:p>
          <a:p>
            <a:pPr>
              <a:lnSpc>
                <a:spcPct val="100000"/>
              </a:lnSpc>
            </a:pPr>
            <a:r>
              <a:rPr lang="ru-RU" dirty="0">
                <a:latin typeface="Cambria" pitchFamily="18" charset="0"/>
              </a:rPr>
              <a:t>Пересмотр материалистической философии, придание ей смысла</a:t>
            </a:r>
          </a:p>
          <a:p>
            <a:pPr>
              <a:lnSpc>
                <a:spcPct val="100000"/>
              </a:lnSpc>
            </a:pPr>
            <a:r>
              <a:rPr lang="ru-RU" dirty="0">
                <a:latin typeface="Cambria" pitchFamily="18" charset="0"/>
              </a:rPr>
              <a:t>Ориентация бизнеса на общее благо </a:t>
            </a:r>
          </a:p>
          <a:p>
            <a:pPr>
              <a:lnSpc>
                <a:spcPct val="100000"/>
              </a:lnSpc>
            </a:pPr>
            <a:r>
              <a:rPr lang="ru-RU" dirty="0">
                <a:latin typeface="Cambria" pitchFamily="18" charset="0"/>
              </a:rPr>
              <a:t>Налог – как способ регулирования общества и природы</a:t>
            </a:r>
          </a:p>
          <a:p>
            <a:pPr>
              <a:lnSpc>
                <a:spcPct val="100000"/>
              </a:lnSpc>
            </a:pPr>
            <a:r>
              <a:rPr lang="ru-RU" dirty="0">
                <a:latin typeface="Cambria" pitchFamily="18" charset="0"/>
              </a:rPr>
              <a:t>Мирное сосуществование всех стран</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5641" y="2996953"/>
            <a:ext cx="7235981" cy="1270993"/>
          </a:xfrm>
        </p:spPr>
        <p:txBody>
          <a:bodyPr>
            <a:normAutofit fontScale="90000"/>
          </a:bodyPr>
          <a:lstStyle/>
          <a:p>
            <a:pPr>
              <a:defRPr/>
            </a:pPr>
            <a:r>
              <a:rPr lang="ru-RU" sz="5400" dirty="0">
                <a:solidFill>
                  <a:schemeClr val="bg2">
                    <a:lumMod val="10000"/>
                  </a:schemeClr>
                </a:solidFill>
                <a:latin typeface="Times New Roman" panose="02020603050405020304" pitchFamily="18" charset="0"/>
                <a:cs typeface="Times New Roman" panose="02020603050405020304" pitchFamily="18" charset="0"/>
              </a:rPr>
              <a:t>«Великая стагнация» </a:t>
            </a:r>
            <a:br>
              <a:rPr lang="ru-RU" sz="5400" dirty="0">
                <a:solidFill>
                  <a:schemeClr val="bg2">
                    <a:lumMod val="10000"/>
                  </a:schemeClr>
                </a:solidFill>
                <a:latin typeface="Times New Roman" panose="02020603050405020304" pitchFamily="18" charset="0"/>
                <a:cs typeface="Times New Roman" panose="02020603050405020304" pitchFamily="18" charset="0"/>
              </a:rPr>
            </a:br>
            <a:r>
              <a:rPr lang="ru-RU" sz="5400" dirty="0">
                <a:solidFill>
                  <a:schemeClr val="bg2">
                    <a:lumMod val="10000"/>
                  </a:schemeClr>
                </a:solidFill>
                <a:latin typeface="Times New Roman" panose="02020603050405020304" pitchFamily="18" charset="0"/>
                <a:cs typeface="Times New Roman" panose="02020603050405020304" pitchFamily="18" charset="0"/>
              </a:rPr>
              <a:t>и кризис Европы</a:t>
            </a:r>
          </a:p>
        </p:txBody>
      </p:sp>
      <p:sp>
        <p:nvSpPr>
          <p:cNvPr id="13314" name="Подзаголовок 2"/>
          <p:cNvSpPr>
            <a:spLocks noGrp="1"/>
          </p:cNvSpPr>
          <p:nvPr>
            <p:ph type="subTitle" idx="1"/>
          </p:nvPr>
        </p:nvSpPr>
        <p:spPr>
          <a:xfrm>
            <a:off x="3000374" y="765177"/>
            <a:ext cx="9191625" cy="739774"/>
          </a:xfrm>
        </p:spPr>
        <p:txBody>
          <a:bodyPr/>
          <a:lstStyle/>
          <a:p>
            <a:pPr eaLnBrk="1" hangingPunct="1">
              <a:lnSpc>
                <a:spcPct val="90000"/>
              </a:lnSpc>
            </a:pPr>
            <a:r>
              <a:rPr lang="ru-RU" sz="2000" i="1" dirty="0" err="1">
                <a:solidFill>
                  <a:srgbClr val="1C1511"/>
                </a:solidFill>
                <a:latin typeface="Times New Roman" pitchFamily="18" charset="0"/>
                <a:cs typeface="Times New Roman" pitchFamily="18" charset="0"/>
              </a:rPr>
              <a:t>П.Толмачев</a:t>
            </a:r>
            <a:r>
              <a:rPr lang="ru-RU" sz="2000" i="1" dirty="0">
                <a:solidFill>
                  <a:srgbClr val="1C1511"/>
                </a:solidFill>
                <a:latin typeface="Times New Roman" pitchFamily="18" charset="0"/>
                <a:cs typeface="Times New Roman" pitchFamily="18" charset="0"/>
              </a:rPr>
              <a:t>. Материалы лекции по курсу «Международные экономические отношения</a:t>
            </a:r>
            <a:r>
              <a:rPr lang="ru-RU" i="1" dirty="0">
                <a:solidFill>
                  <a:srgbClr val="1C1511"/>
                </a:solidFill>
                <a:latin typeface="Times New Roman" pitchFamily="18" charset="0"/>
                <a:cs typeface="Times New Roman" pitchFamily="18" charset="0"/>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0"/>
            <a:ext cx="8748464" cy="850106"/>
          </a:xfrm>
        </p:spPr>
        <p:txBody>
          <a:bodyPr/>
          <a:lstStyle/>
          <a:p>
            <a:pPr>
              <a:defRPr/>
            </a:pPr>
            <a:r>
              <a:rPr lang="ru-RU" sz="4000" dirty="0">
                <a:solidFill>
                  <a:schemeClr val="bg2">
                    <a:lumMod val="10000"/>
                  </a:schemeClr>
                </a:solidFill>
              </a:rPr>
              <a:t>Конфликтная природа глобализации</a:t>
            </a:r>
          </a:p>
        </p:txBody>
      </p:sp>
      <p:sp>
        <p:nvSpPr>
          <p:cNvPr id="3" name="Объект 2"/>
          <p:cNvSpPr>
            <a:spLocks noGrp="1"/>
          </p:cNvSpPr>
          <p:nvPr>
            <p:ph idx="1"/>
          </p:nvPr>
        </p:nvSpPr>
        <p:spPr>
          <a:xfrm>
            <a:off x="1703389" y="981076"/>
            <a:ext cx="8220075" cy="5876925"/>
          </a:xfrm>
        </p:spPr>
        <p:txBody>
          <a:bodyPr rtlCol="0">
            <a:noAutofit/>
          </a:bodyPr>
          <a:lstStyle/>
          <a:p>
            <a:pPr marL="0" indent="0" algn="just">
              <a:spcBef>
                <a:spcPts val="0"/>
              </a:spcBef>
              <a:buNone/>
              <a:defRPr/>
            </a:pPr>
            <a:r>
              <a:rPr lang="ru-RU" sz="1900" dirty="0">
                <a:solidFill>
                  <a:schemeClr val="bg2">
                    <a:lumMod val="10000"/>
                  </a:schemeClr>
                </a:solidFill>
                <a:latin typeface="Times New Roman" panose="02020603050405020304" pitchFamily="18" charset="0"/>
                <a:cs typeface="Times New Roman" panose="02020603050405020304" pitchFamily="18" charset="0"/>
              </a:rPr>
              <a:t>Прошло 10 лет с момента мирового финансового краха 2008 г., за которым последовал т.н. «Великий спад», продолжавшийся до 2010 г. Это был «момент истины» для современной глобализации, раскрывший ее глубоко конфликтную природу. </a:t>
            </a:r>
          </a:p>
          <a:p>
            <a:pPr marL="0" indent="0" algn="just">
              <a:spcBef>
                <a:spcPts val="0"/>
              </a:spcBef>
              <a:buNone/>
              <a:defRPr/>
            </a:pPr>
            <a:endParaRPr lang="ru-RU" sz="1900" dirty="0">
              <a:solidFill>
                <a:schemeClr val="bg2">
                  <a:lumMod val="10000"/>
                </a:schemeClr>
              </a:solidFill>
              <a:latin typeface="Times New Roman" panose="02020603050405020304" pitchFamily="18" charset="0"/>
              <a:cs typeface="Times New Roman" panose="02020603050405020304" pitchFamily="18" charset="0"/>
            </a:endParaRPr>
          </a:p>
          <a:p>
            <a:pPr marL="0" indent="0" algn="just">
              <a:spcBef>
                <a:spcPts val="0"/>
              </a:spcBef>
              <a:buNone/>
              <a:defRPr/>
            </a:pPr>
            <a:r>
              <a:rPr lang="ru-RU" sz="1900" dirty="0">
                <a:solidFill>
                  <a:schemeClr val="bg2">
                    <a:lumMod val="10000"/>
                  </a:schemeClr>
                </a:solidFill>
                <a:latin typeface="Times New Roman" panose="02020603050405020304" pitchFamily="18" charset="0"/>
                <a:cs typeface="Times New Roman" panose="02020603050405020304" pitchFamily="18" charset="0"/>
              </a:rPr>
              <a:t>С тех пор мировая экономика вступила в период т.н. «Великой стагнации», которая характеризуется: </a:t>
            </a:r>
          </a:p>
          <a:p>
            <a:pPr indent="0" algn="just">
              <a:spcBef>
                <a:spcPts val="0"/>
              </a:spcBef>
              <a:buFontTx/>
              <a:buChar char="-"/>
              <a:defRPr/>
            </a:pPr>
            <a:r>
              <a:rPr lang="ru-RU" sz="1900" dirty="0">
                <a:solidFill>
                  <a:schemeClr val="bg2">
                    <a:lumMod val="10000"/>
                  </a:schemeClr>
                </a:solidFill>
                <a:latin typeface="Times New Roman" panose="02020603050405020304" pitchFamily="18" charset="0"/>
                <a:cs typeface="Times New Roman" panose="02020603050405020304" pitchFamily="18" charset="0"/>
              </a:rPr>
              <a:t>низкими темпами экономического роста;</a:t>
            </a:r>
          </a:p>
          <a:p>
            <a:pPr indent="0" algn="just">
              <a:spcBef>
                <a:spcPts val="0"/>
              </a:spcBef>
              <a:buFontTx/>
              <a:buChar char="-"/>
              <a:defRPr/>
            </a:pPr>
            <a:r>
              <a:rPr lang="ru-RU" sz="1900" dirty="0">
                <a:solidFill>
                  <a:schemeClr val="bg2">
                    <a:lumMod val="10000"/>
                  </a:schemeClr>
                </a:solidFill>
                <a:latin typeface="Times New Roman" panose="02020603050405020304" pitchFamily="18" charset="0"/>
                <a:cs typeface="Times New Roman" panose="02020603050405020304" pitchFamily="18" charset="0"/>
              </a:rPr>
              <a:t>нарастанием финансовой и социально-экономической нестабильности;</a:t>
            </a:r>
          </a:p>
          <a:p>
            <a:pPr indent="0" algn="just">
              <a:spcBef>
                <a:spcPts val="0"/>
              </a:spcBef>
              <a:buFontTx/>
              <a:buChar char="-"/>
              <a:defRPr/>
            </a:pPr>
            <a:r>
              <a:rPr lang="ru-RU" sz="1900" dirty="0">
                <a:solidFill>
                  <a:schemeClr val="bg2">
                    <a:lumMod val="10000"/>
                  </a:schemeClr>
                </a:solidFill>
                <a:latin typeface="Times New Roman" panose="02020603050405020304" pitchFamily="18" charset="0"/>
                <a:cs typeface="Times New Roman" panose="02020603050405020304" pitchFamily="18" charset="0"/>
              </a:rPr>
              <a:t> увеличением социального неравенства;</a:t>
            </a:r>
          </a:p>
          <a:p>
            <a:pPr indent="0" algn="just">
              <a:spcBef>
                <a:spcPts val="0"/>
              </a:spcBef>
              <a:buFontTx/>
              <a:buChar char="-"/>
              <a:defRPr/>
            </a:pPr>
            <a:r>
              <a:rPr lang="ru-RU" sz="1900" dirty="0">
                <a:solidFill>
                  <a:schemeClr val="bg2">
                    <a:lumMod val="10000"/>
                  </a:schemeClr>
                </a:solidFill>
                <a:latin typeface="Times New Roman" panose="02020603050405020304" pitchFamily="18" charset="0"/>
                <a:cs typeface="Times New Roman" panose="02020603050405020304" pitchFamily="18" charset="0"/>
              </a:rPr>
              <a:t>усилением международных конфликтов. </a:t>
            </a:r>
          </a:p>
          <a:p>
            <a:pPr indent="0" algn="just">
              <a:spcBef>
                <a:spcPts val="0"/>
              </a:spcBef>
              <a:buFontTx/>
              <a:buChar char="-"/>
              <a:defRPr/>
            </a:pPr>
            <a:endParaRPr lang="ru-RU" sz="1900" dirty="0">
              <a:solidFill>
                <a:schemeClr val="bg2">
                  <a:lumMod val="10000"/>
                </a:schemeClr>
              </a:solidFill>
              <a:latin typeface="Times New Roman" panose="02020603050405020304" pitchFamily="18" charset="0"/>
              <a:cs typeface="Times New Roman" panose="02020603050405020304" pitchFamily="18" charset="0"/>
            </a:endParaRPr>
          </a:p>
          <a:p>
            <a:pPr marL="0" indent="0" algn="just">
              <a:spcBef>
                <a:spcPts val="0"/>
              </a:spcBef>
              <a:buNone/>
              <a:defRPr/>
            </a:pPr>
            <a:r>
              <a:rPr lang="ru-RU" sz="1900" dirty="0">
                <a:solidFill>
                  <a:schemeClr val="bg2">
                    <a:lumMod val="10000"/>
                  </a:schemeClr>
                </a:solidFill>
                <a:latin typeface="Times New Roman" panose="02020603050405020304" pitchFamily="18" charset="0"/>
                <a:cs typeface="Times New Roman" panose="02020603050405020304" pitchFamily="18" charset="0"/>
              </a:rPr>
              <a:t>Не обошли эти проблемы и Европейский Союз. Еще недавно он рассматривался в нашей стране как образец равноправного интеграционного объединения, открывающего перед своими членами равные возможности развития. Вступление восточноевропейских стран в этот «клуб избранных» рассматривалось в этих обществах как пропуск в число развитых стран с их высоким уровнем жизни и социальной стабильностью. (Это представление сыграло важную роль и в разжигании украинского кризиса 2013–2014 гг.)</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57678" y="618135"/>
            <a:ext cx="4765599" cy="1200329"/>
          </a:xfrm>
          <a:prstGeom prst="rect">
            <a:avLst/>
          </a:prstGeom>
        </p:spPr>
        <p:txBody>
          <a:bodyPr wrap="none">
            <a:spAutoFit/>
          </a:bodyPr>
          <a:lstStyle/>
          <a:p>
            <a:pPr algn="ctr"/>
            <a:r>
              <a:rPr lang="ru-RU" sz="3600" dirty="0"/>
              <a:t>Классификация</a:t>
            </a:r>
          </a:p>
          <a:p>
            <a:pPr algn="ctr"/>
            <a:r>
              <a:rPr lang="ru-RU" sz="3600" dirty="0"/>
              <a:t>экономических систем </a:t>
            </a:r>
          </a:p>
        </p:txBody>
      </p:sp>
      <p:sp>
        <p:nvSpPr>
          <p:cNvPr id="3" name="TextBox 2"/>
          <p:cNvSpPr txBox="1"/>
          <p:nvPr/>
        </p:nvSpPr>
        <p:spPr>
          <a:xfrm>
            <a:off x="7283165" y="165539"/>
            <a:ext cx="3028906" cy="1938992"/>
          </a:xfrm>
          <a:prstGeom prst="rect">
            <a:avLst/>
          </a:prstGeom>
          <a:noFill/>
          <a:ln>
            <a:solidFill>
              <a:schemeClr val="tx1">
                <a:lumMod val="95000"/>
                <a:lumOff val="5000"/>
              </a:schemeClr>
            </a:solidFill>
          </a:ln>
        </p:spPr>
        <p:txBody>
          <a:bodyPr wrap="none" rtlCol="0">
            <a:spAutoFit/>
          </a:bodyPr>
          <a:lstStyle/>
          <a:p>
            <a:pPr algn="ctr"/>
            <a:r>
              <a:rPr lang="ru-RU" sz="2400" dirty="0"/>
              <a:t>• Доминирующий</a:t>
            </a:r>
          </a:p>
          <a:p>
            <a:pPr algn="ctr"/>
            <a:r>
              <a:rPr lang="ru-RU" sz="2400" dirty="0"/>
              <a:t>• Технологический </a:t>
            </a:r>
          </a:p>
          <a:p>
            <a:pPr algn="ctr"/>
            <a:r>
              <a:rPr lang="ru-RU" sz="2400" dirty="0"/>
              <a:t>• Способ управления </a:t>
            </a:r>
          </a:p>
          <a:p>
            <a:pPr algn="ctr"/>
            <a:r>
              <a:rPr lang="ru-RU" sz="2400" dirty="0"/>
              <a:t>и </a:t>
            </a:r>
          </a:p>
          <a:p>
            <a:pPr algn="ctr"/>
            <a:r>
              <a:rPr lang="ru-RU" sz="2400" dirty="0"/>
              <a:t>координации</a:t>
            </a:r>
          </a:p>
        </p:txBody>
      </p:sp>
      <p:sp>
        <p:nvSpPr>
          <p:cNvPr id="4" name="Прямоугольник 3"/>
          <p:cNvSpPr/>
          <p:nvPr/>
        </p:nvSpPr>
        <p:spPr>
          <a:xfrm>
            <a:off x="1862633" y="2104532"/>
            <a:ext cx="3356432" cy="584775"/>
          </a:xfrm>
          <a:prstGeom prst="rect">
            <a:avLst/>
          </a:prstGeom>
        </p:spPr>
        <p:txBody>
          <a:bodyPr wrap="none">
            <a:spAutoFit/>
          </a:bodyPr>
          <a:lstStyle/>
          <a:p>
            <a:pPr marL="457200" indent="-457200">
              <a:buFont typeface="Arial"/>
              <a:buChar char="•"/>
            </a:pPr>
            <a:r>
              <a:rPr lang="ru-RU" sz="3200" dirty="0"/>
              <a:t>Традиционную </a:t>
            </a:r>
          </a:p>
        </p:txBody>
      </p:sp>
      <p:sp>
        <p:nvSpPr>
          <p:cNvPr id="5" name="Прямоугольник 4"/>
          <p:cNvSpPr/>
          <p:nvPr/>
        </p:nvSpPr>
        <p:spPr>
          <a:xfrm>
            <a:off x="7148970" y="2104532"/>
            <a:ext cx="2555508" cy="584775"/>
          </a:xfrm>
          <a:prstGeom prst="rect">
            <a:avLst/>
          </a:prstGeom>
        </p:spPr>
        <p:txBody>
          <a:bodyPr wrap="none">
            <a:spAutoFit/>
          </a:bodyPr>
          <a:lstStyle/>
          <a:p>
            <a:pPr marL="457200" indent="-457200">
              <a:buFont typeface="Arial"/>
              <a:buChar char="•"/>
            </a:pPr>
            <a:r>
              <a:rPr lang="ru-RU" sz="3200" dirty="0"/>
              <a:t>Рыночную </a:t>
            </a:r>
          </a:p>
        </p:txBody>
      </p:sp>
      <p:sp>
        <p:nvSpPr>
          <p:cNvPr id="6" name="Прямоугольник 5"/>
          <p:cNvSpPr/>
          <p:nvPr/>
        </p:nvSpPr>
        <p:spPr>
          <a:xfrm>
            <a:off x="1726570" y="4382336"/>
            <a:ext cx="2798138" cy="584775"/>
          </a:xfrm>
          <a:prstGeom prst="rect">
            <a:avLst/>
          </a:prstGeom>
        </p:spPr>
        <p:txBody>
          <a:bodyPr wrap="none">
            <a:spAutoFit/>
          </a:bodyPr>
          <a:lstStyle/>
          <a:p>
            <a:pPr marL="457200" indent="-457200">
              <a:buFont typeface="Arial"/>
              <a:buChar char="•"/>
            </a:pPr>
            <a:r>
              <a:rPr lang="ru-RU" sz="3200" dirty="0"/>
              <a:t>Командную </a:t>
            </a:r>
          </a:p>
        </p:txBody>
      </p:sp>
      <p:sp>
        <p:nvSpPr>
          <p:cNvPr id="7" name="Прямоугольник 6"/>
          <p:cNvSpPr/>
          <p:nvPr/>
        </p:nvSpPr>
        <p:spPr>
          <a:xfrm>
            <a:off x="6825957" y="4314196"/>
            <a:ext cx="2858475" cy="584775"/>
          </a:xfrm>
          <a:prstGeom prst="rect">
            <a:avLst/>
          </a:prstGeom>
        </p:spPr>
        <p:txBody>
          <a:bodyPr wrap="none">
            <a:spAutoFit/>
          </a:bodyPr>
          <a:lstStyle/>
          <a:p>
            <a:pPr marL="457200" indent="-457200">
              <a:buFont typeface="Arial"/>
              <a:buChar char="•"/>
            </a:pPr>
            <a:r>
              <a:rPr lang="ru-RU" sz="3200" dirty="0"/>
              <a:t>Смешанную </a:t>
            </a:r>
          </a:p>
        </p:txBody>
      </p:sp>
      <p:cxnSp>
        <p:nvCxnSpPr>
          <p:cNvPr id="9" name="Прямая соединительная линия 8"/>
          <p:cNvCxnSpPr/>
          <p:nvPr/>
        </p:nvCxnSpPr>
        <p:spPr>
          <a:xfrm>
            <a:off x="1524000" y="1818463"/>
            <a:ext cx="5624970"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6" descr="movserp[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2710" y="5067815"/>
            <a:ext cx="1350962"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descr="BD19592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72711" y="2793117"/>
            <a:ext cx="2169117" cy="1453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1" descr="BD19593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87722" y="2689307"/>
            <a:ext cx="2520950"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6" descr="j028320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535864" y="4967111"/>
            <a:ext cx="1766887"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13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0"/>
            <a:ext cx="8748464" cy="850106"/>
          </a:xfrm>
        </p:spPr>
        <p:txBody>
          <a:bodyPr/>
          <a:lstStyle/>
          <a:p>
            <a:pPr>
              <a:defRPr/>
            </a:pPr>
            <a:r>
              <a:rPr lang="ru-RU" sz="4000" dirty="0">
                <a:solidFill>
                  <a:schemeClr val="bg2">
                    <a:lumMod val="10000"/>
                  </a:schemeClr>
                </a:solidFill>
              </a:rPr>
              <a:t>Конфликтная природа глобализации</a:t>
            </a:r>
          </a:p>
        </p:txBody>
      </p:sp>
      <p:sp>
        <p:nvSpPr>
          <p:cNvPr id="3" name="Объект 2"/>
          <p:cNvSpPr>
            <a:spLocks noGrp="1"/>
          </p:cNvSpPr>
          <p:nvPr>
            <p:ph idx="1"/>
          </p:nvPr>
        </p:nvSpPr>
        <p:spPr>
          <a:xfrm>
            <a:off x="1703389" y="981075"/>
            <a:ext cx="8220075" cy="5327650"/>
          </a:xfrm>
        </p:spPr>
        <p:txBody>
          <a:bodyPr rtlCol="0">
            <a:noAutofit/>
          </a:bodyPr>
          <a:lstStyle/>
          <a:p>
            <a:pPr marL="0" indent="0" algn="just">
              <a:spcBef>
                <a:spcPts val="0"/>
              </a:spcBef>
              <a:buNone/>
              <a:defRPr/>
            </a:pPr>
            <a:r>
              <a:rPr lang="ru-RU" sz="2400" dirty="0">
                <a:solidFill>
                  <a:schemeClr val="bg2">
                    <a:lumMod val="10000"/>
                  </a:schemeClr>
                </a:solidFill>
                <a:latin typeface="Times New Roman" panose="02020603050405020304" pitchFamily="18" charset="0"/>
                <a:cs typeface="Times New Roman" panose="02020603050405020304" pitchFamily="18" charset="0"/>
              </a:rPr>
              <a:t>Однако кризис десятилетней давности раскрыл совсем другую сторону </a:t>
            </a:r>
            <a:r>
              <a:rPr lang="ru-RU" sz="2400" dirty="0" err="1">
                <a:solidFill>
                  <a:schemeClr val="bg2">
                    <a:lumMod val="10000"/>
                  </a:schemeClr>
                </a:solidFill>
                <a:latin typeface="Times New Roman" panose="02020603050405020304" pitchFamily="18" charset="0"/>
                <a:cs typeface="Times New Roman" panose="02020603050405020304" pitchFamily="18" charset="0"/>
              </a:rPr>
              <a:t>евроинтеграции</a:t>
            </a:r>
            <a:r>
              <a:rPr lang="ru-RU" sz="2400" dirty="0">
                <a:solidFill>
                  <a:schemeClr val="bg2">
                    <a:lumMod val="10000"/>
                  </a:schemeClr>
                </a:solidFill>
                <a:latin typeface="Times New Roman" panose="02020603050405020304" pitchFamily="18" charset="0"/>
                <a:cs typeface="Times New Roman" panose="02020603050405020304" pitchFamily="18" charset="0"/>
              </a:rPr>
              <a:t>. Он показал глубокую разницу в положении старых и новых членов объединения, обнажил наличие внутренних центра и периферии в Европе. Неравные отношения между странами внутри еврозоны стали причиной ее структурных диспропорций, породивших кризис европейской интеграции. Они лишь воспроизводят принципы, на которых покоится глобализация в современном мире.</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5024" y="323325"/>
            <a:ext cx="8748464" cy="850106"/>
          </a:xfrm>
        </p:spPr>
        <p:txBody>
          <a:bodyPr>
            <a:normAutofit fontScale="90000"/>
          </a:bodyPr>
          <a:lstStyle/>
          <a:p>
            <a:pPr>
              <a:defRPr/>
            </a:pPr>
            <a:r>
              <a:rPr lang="ru-RU" sz="4000" dirty="0" err="1">
                <a:solidFill>
                  <a:schemeClr val="bg2">
                    <a:lumMod val="10000"/>
                  </a:schemeClr>
                </a:solidFill>
              </a:rPr>
              <a:t>Центро</a:t>
            </a:r>
            <a:r>
              <a:rPr lang="ru-RU" sz="4000" dirty="0">
                <a:solidFill>
                  <a:schemeClr val="bg2">
                    <a:lumMod val="10000"/>
                  </a:schemeClr>
                </a:solidFill>
              </a:rPr>
              <a:t>-периферические отношения и кризис мировой экономики</a:t>
            </a:r>
          </a:p>
        </p:txBody>
      </p:sp>
      <p:sp>
        <p:nvSpPr>
          <p:cNvPr id="3" name="Объект 2"/>
          <p:cNvSpPr>
            <a:spLocks noGrp="1"/>
          </p:cNvSpPr>
          <p:nvPr>
            <p:ph idx="1"/>
          </p:nvPr>
        </p:nvSpPr>
        <p:spPr>
          <a:xfrm>
            <a:off x="1703389"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В 2010-е годы экономический рост в мире возобновился. Однако вывод о том, что кризис преодолен, был бы преждевременным. «Великая стагнация» продолжается. Она проявляется в низких темпах роста и еще больше — в их неустойчивости. Обратимся к таблице, содержащей оценки «Всемирного банка», касающиеся темпов роста мировой экономики.</a:t>
            </a:r>
          </a:p>
          <a:p>
            <a:pPr marL="0" indent="0" algn="just">
              <a:spcBef>
                <a:spcPts val="0"/>
              </a:spcBef>
              <a:buNone/>
              <a:defRPr/>
            </a:pPr>
            <a:endParaRPr lang="ru-RU" sz="1900"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16387" name="Picture 2"/>
          <p:cNvPicPr>
            <a:picLocks noChangeAspect="1" noChangeArrowheads="1"/>
          </p:cNvPicPr>
          <p:nvPr/>
        </p:nvPicPr>
        <p:blipFill>
          <a:blip r:embed="rId2"/>
          <a:srcRect/>
          <a:stretch>
            <a:fillRect/>
          </a:stretch>
        </p:blipFill>
        <p:spPr bwMode="auto">
          <a:xfrm>
            <a:off x="1795464" y="3141664"/>
            <a:ext cx="8315325" cy="3228975"/>
          </a:xfrm>
          <a:prstGeom prst="rect">
            <a:avLst/>
          </a:prstGeom>
          <a:noFill/>
          <a:ln w="9525">
            <a:noFill/>
            <a:miter lim="800000"/>
            <a:headEnd/>
            <a:tailEnd/>
          </a:ln>
        </p:spPr>
      </p:pic>
      <p:pic>
        <p:nvPicPr>
          <p:cNvPr id="5" name="Picture 2">
            <a:extLst>
              <a:ext uri="{FF2B5EF4-FFF2-40B4-BE49-F238E27FC236}">
                <a16:creationId xmlns:a16="http://schemas.microsoft.com/office/drawing/2014/main" id="{DEF2FC32-6D22-480C-87DA-51EA39B241F8}"/>
              </a:ext>
            </a:extLst>
          </p:cNvPr>
          <p:cNvPicPr>
            <a:picLocks noChangeAspect="1" noChangeArrowheads="1"/>
          </p:cNvPicPr>
          <p:nvPr/>
        </p:nvPicPr>
        <p:blipFill>
          <a:blip r:embed="rId2"/>
          <a:srcRect/>
          <a:stretch>
            <a:fillRect/>
          </a:stretch>
        </p:blipFill>
        <p:spPr bwMode="auto">
          <a:xfrm>
            <a:off x="1947864" y="3294064"/>
            <a:ext cx="8315325" cy="322897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8096" y="332656"/>
            <a:ext cx="8748464" cy="850106"/>
          </a:xfrm>
        </p:spPr>
        <p:txBody>
          <a:bodyPr>
            <a:normAutofit fontScale="90000"/>
          </a:bodyPr>
          <a:lstStyle/>
          <a:p>
            <a:pPr>
              <a:defRPr/>
            </a:pPr>
            <a:r>
              <a:rPr lang="ru-RU" sz="4000" dirty="0" err="1">
                <a:solidFill>
                  <a:schemeClr val="bg2">
                    <a:lumMod val="10000"/>
                  </a:schemeClr>
                </a:solidFill>
              </a:rPr>
              <a:t>Центро</a:t>
            </a:r>
            <a:r>
              <a:rPr lang="ru-RU" sz="4000" dirty="0">
                <a:solidFill>
                  <a:schemeClr val="bg2">
                    <a:lumMod val="10000"/>
                  </a:schemeClr>
                </a:solidFill>
              </a:rPr>
              <a:t>-периферические отношения и кризис мировой экономики</a:t>
            </a:r>
          </a:p>
        </p:txBody>
      </p:sp>
      <p:sp>
        <p:nvSpPr>
          <p:cNvPr id="3" name="Объект 2"/>
          <p:cNvSpPr>
            <a:spLocks noGrp="1"/>
          </p:cNvSpPr>
          <p:nvPr>
            <p:ph idx="1"/>
          </p:nvPr>
        </p:nvSpPr>
        <p:spPr>
          <a:xfrm>
            <a:off x="1703389" y="1341438"/>
            <a:ext cx="8220075" cy="5516562"/>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Представленные данные показывают, что эксперты Всемирного банка ожидают снижения темпов роста как мировой экономики в целом, так и всех групп развитых капиталистических стран. Чемпионом низких темпов по-прежнему остается Япония. США тоже ожидает существенное замедление. Страны еврозоны, как предполагается, испытают заметный спад с 2,4% совокупного ВВП, согласно оценке на 2017 г., до 1,5%, прогнозируемых на 2020 г. Это значит, что мировой экономический кризис, характеризовавшийся спадом 2008–2010 гг., перешедшим в т.н. «Великую стагнацию», далеко не завершился. Значит, фундаментальные причины, обусловившие его появление десять лет назад, продолжают действовать. В связи с этим о перспективах Европы можно судить, лишь поставив анализ европейской ситуации в глобальный контекст. Автор данных строк полагает, что проблемы еврозоны отражают тот путь, которым развивался глобальный капитализм, начиная с 1980-х гг.</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8096" y="332656"/>
            <a:ext cx="8748464" cy="850106"/>
          </a:xfrm>
        </p:spPr>
        <p:txBody>
          <a:bodyPr>
            <a:normAutofit fontScale="90000"/>
          </a:bodyPr>
          <a:lstStyle/>
          <a:p>
            <a:pPr>
              <a:defRPr/>
            </a:pPr>
            <a:r>
              <a:rPr lang="ru-RU" sz="4000" dirty="0" err="1">
                <a:solidFill>
                  <a:schemeClr val="bg2">
                    <a:lumMod val="10000"/>
                  </a:schemeClr>
                </a:solidFill>
              </a:rPr>
              <a:t>Центро</a:t>
            </a:r>
            <a:r>
              <a:rPr lang="ru-RU" sz="4000" dirty="0">
                <a:solidFill>
                  <a:schemeClr val="bg2">
                    <a:lumMod val="10000"/>
                  </a:schemeClr>
                </a:solidFill>
              </a:rPr>
              <a:t>-периферические отношения и кризис мировой экономики</a:t>
            </a:r>
          </a:p>
        </p:txBody>
      </p:sp>
      <p:sp>
        <p:nvSpPr>
          <p:cNvPr id="3" name="Объект 2"/>
          <p:cNvSpPr>
            <a:spLocks noGrp="1"/>
          </p:cNvSpPr>
          <p:nvPr>
            <p:ph idx="1"/>
          </p:nvPr>
        </p:nvSpPr>
        <p:spPr>
          <a:xfrm>
            <a:off x="1703389" y="1341438"/>
            <a:ext cx="8220075" cy="5516562"/>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Послевоенный подъем капитализма завершился «стагфляцией» 1970-х гг., когда восстановление экономик Западной Европы и Японии привело к обострению международной конкуренции и началось долгосрочное падение доходности от вложений капитала в производство. На марксистском языке это явление называется «относительным перенакоплением производительного капитала». Ответом на это, в частности, стала т.н. «контрреволюция акционеров», когда максимизация стоимости акционерного капитала сменила долгосрочный рост как главную цель американских корпораций. В новых условиях инвестиционные банки и фонды Уолл-Стрит приобрели огромную власть над американскими корпорациями. Наибольшая часть прибылей корпораций направляется теперь на выплаты дивидендов и меры (подобные обратному выкупу акций), поднимающие котировки акций. Это происходит за счет сокращения персонала, производственных инвестиций, распродажи части активов.</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8096" y="332656"/>
            <a:ext cx="8748464" cy="850106"/>
          </a:xfrm>
        </p:spPr>
        <p:txBody>
          <a:bodyPr>
            <a:normAutofit fontScale="90000"/>
          </a:bodyPr>
          <a:lstStyle/>
          <a:p>
            <a:pPr>
              <a:defRPr/>
            </a:pPr>
            <a:r>
              <a:rPr lang="ru-RU" sz="4000" dirty="0" err="1">
                <a:solidFill>
                  <a:schemeClr val="bg2">
                    <a:lumMod val="10000"/>
                  </a:schemeClr>
                </a:solidFill>
              </a:rPr>
              <a:t>Центро</a:t>
            </a:r>
            <a:r>
              <a:rPr lang="ru-RU" sz="4000" dirty="0">
                <a:solidFill>
                  <a:schemeClr val="bg2">
                    <a:lumMod val="10000"/>
                  </a:schemeClr>
                </a:solidFill>
              </a:rPr>
              <a:t>-периферические отношения и кризис мировой экономики</a:t>
            </a:r>
          </a:p>
        </p:txBody>
      </p:sp>
      <p:sp>
        <p:nvSpPr>
          <p:cNvPr id="3" name="Объект 2"/>
          <p:cNvSpPr>
            <a:spLocks noGrp="1"/>
          </p:cNvSpPr>
          <p:nvPr>
            <p:ph idx="1"/>
          </p:nvPr>
        </p:nvSpPr>
        <p:spPr>
          <a:xfrm>
            <a:off x="1703389" y="1341438"/>
            <a:ext cx="8220075" cy="5516562"/>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Произошло глубокое изменение самой структуры капитала американских корпораций. Сегодня более половины активов нефинансовых корпораций США составляют финансовые активы (по данным ФРС) . Этот процесс получил название «</a:t>
            </a:r>
            <a:r>
              <a:rPr lang="ru-RU" sz="2000" dirty="0" err="1">
                <a:solidFill>
                  <a:schemeClr val="bg2">
                    <a:lumMod val="10000"/>
                  </a:schemeClr>
                </a:solidFill>
                <a:latin typeface="Times New Roman" panose="02020603050405020304" pitchFamily="18" charset="0"/>
                <a:cs typeface="Times New Roman" panose="02020603050405020304" pitchFamily="18" charset="0"/>
              </a:rPr>
              <a:t>финансиализация</a:t>
            </a:r>
            <a:r>
              <a:rPr lang="ru-RU" sz="2000" dirty="0">
                <a:solidFill>
                  <a:schemeClr val="bg2">
                    <a:lumMod val="10000"/>
                  </a:schemeClr>
                </a:solidFill>
                <a:latin typeface="Times New Roman" panose="02020603050405020304" pitchFamily="18" charset="0"/>
                <a:cs typeface="Times New Roman" panose="02020603050405020304" pitchFamily="18" charset="0"/>
              </a:rPr>
              <a:t>», под которой понимается замещение производственного капитала финансовым. Глобальный капитализм сместил акцент с созидательной, производственной деятельности на финансово-паразитическую. Так, в самый канун мирового финансового обвала, в 2007 г., сумма капитализации рынков акций, долговых обязательств и банковских активов превышала мировой ВВП в 4,4 раза, а теневой рынок </a:t>
            </a:r>
            <a:r>
              <a:rPr lang="ru-RU" sz="2000" dirty="0" err="1">
                <a:solidFill>
                  <a:schemeClr val="bg2">
                    <a:lumMod val="10000"/>
                  </a:schemeClr>
                </a:solidFill>
                <a:latin typeface="Times New Roman" panose="02020603050405020304" pitchFamily="18" charset="0"/>
                <a:cs typeface="Times New Roman" panose="02020603050405020304" pitchFamily="18" charset="0"/>
              </a:rPr>
              <a:t>деривативов</a:t>
            </a:r>
            <a:r>
              <a:rPr lang="ru-RU" sz="2000" dirty="0">
                <a:solidFill>
                  <a:schemeClr val="bg2">
                    <a:lumMod val="10000"/>
                  </a:schemeClr>
                </a:solidFill>
                <a:latin typeface="Times New Roman" panose="02020603050405020304" pitchFamily="18" charset="0"/>
                <a:cs typeface="Times New Roman" panose="02020603050405020304" pitchFamily="18" charset="0"/>
              </a:rPr>
              <a:t> достиг почти 600 трлн долл., что было в 11 (!) раз больше того же показателя.</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8096" y="332656"/>
            <a:ext cx="8748464" cy="850106"/>
          </a:xfrm>
        </p:spPr>
        <p:txBody>
          <a:bodyPr>
            <a:normAutofit fontScale="90000"/>
          </a:bodyPr>
          <a:lstStyle/>
          <a:p>
            <a:pPr>
              <a:defRPr/>
            </a:pPr>
            <a:r>
              <a:rPr lang="ru-RU" sz="4000" dirty="0" err="1">
                <a:solidFill>
                  <a:schemeClr val="bg2">
                    <a:lumMod val="10000"/>
                  </a:schemeClr>
                </a:solidFill>
              </a:rPr>
              <a:t>Центро</a:t>
            </a:r>
            <a:r>
              <a:rPr lang="ru-RU" sz="4000" dirty="0">
                <a:solidFill>
                  <a:schemeClr val="bg2">
                    <a:lumMod val="10000"/>
                  </a:schemeClr>
                </a:solidFill>
              </a:rPr>
              <a:t>-периферические отношения и кризис мировой экономики</a:t>
            </a:r>
          </a:p>
        </p:txBody>
      </p:sp>
      <p:sp>
        <p:nvSpPr>
          <p:cNvPr id="3" name="Объект 2"/>
          <p:cNvSpPr>
            <a:spLocks noGrp="1"/>
          </p:cNvSpPr>
          <p:nvPr>
            <p:ph idx="1"/>
          </p:nvPr>
        </p:nvSpPr>
        <p:spPr>
          <a:xfrm>
            <a:off x="1057276" y="2238375"/>
            <a:ext cx="10401300" cy="3924300"/>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Возникает закономерный вопрос: если произошло массовое перераспределение доходов в пользу дивидендов и финансовых вложений в ущерб производственной деятельности, то за счет чего произошел рост корпоративной прибыли? Ответ кроется в массовом переносе производства в регионы с низкой оплатой труда, начавшемся еще в 1970-е гг., и принявшем поистине глобальные масштабы в 1990-е гг. Именно в эти годы полтора миллиарда человек из Китая, Индии и республик бывшего СССР пополнили мировой рынок труда, удвоив его. В результате бурной индустриализации ряда развивающихся стран доля промышленной продукции в экспорте мировой периферии выросла с 20% в 1980 г. до 80% в 2003 г. Это, однако, не означает, что проблема развития тем самым была решена. Важно учитывать реальные условия, на которых осуществляется подобное сотрудничество.</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6392" y="188640"/>
            <a:ext cx="8748464" cy="850106"/>
          </a:xfrm>
        </p:spPr>
        <p:txBody>
          <a:bodyPr/>
          <a:lstStyle/>
          <a:p>
            <a:pPr>
              <a:defRPr/>
            </a:pPr>
            <a:r>
              <a:rPr lang="ru-RU" sz="4000" dirty="0">
                <a:solidFill>
                  <a:schemeClr val="bg2">
                    <a:lumMod val="10000"/>
                  </a:schemeClr>
                </a:solidFill>
              </a:rPr>
              <a:t>Теория «цепочек стоимости»</a:t>
            </a:r>
          </a:p>
        </p:txBody>
      </p:sp>
      <p:sp>
        <p:nvSpPr>
          <p:cNvPr id="3" name="Объект 2"/>
          <p:cNvSpPr>
            <a:spLocks noGrp="1"/>
          </p:cNvSpPr>
          <p:nvPr>
            <p:ph idx="1"/>
          </p:nvPr>
        </p:nvSpPr>
        <p:spPr>
          <a:xfrm>
            <a:off x="904875" y="2038350"/>
            <a:ext cx="11029950" cy="2190750"/>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Суть теории «цепочек стоимости» состоит в том, что ТНК разделяют производственный процесс </a:t>
            </a:r>
            <a:r>
              <a:rPr lang="ru-RU" sz="2000" b="1" dirty="0">
                <a:solidFill>
                  <a:schemeClr val="bg2">
                    <a:lumMod val="10000"/>
                  </a:schemeClr>
                </a:solidFill>
                <a:latin typeface="Times New Roman" panose="02020603050405020304" pitchFamily="18" charset="0"/>
                <a:cs typeface="Times New Roman" panose="02020603050405020304" pitchFamily="18" charset="0"/>
              </a:rPr>
              <a:t>на капиталоемкие и </a:t>
            </a:r>
            <a:r>
              <a:rPr lang="ru-RU" sz="2000" b="1" dirty="0" err="1">
                <a:solidFill>
                  <a:schemeClr val="bg2">
                    <a:lumMod val="10000"/>
                  </a:schemeClr>
                </a:solidFill>
                <a:latin typeface="Times New Roman" panose="02020603050405020304" pitchFamily="18" charset="0"/>
                <a:cs typeface="Times New Roman" panose="02020603050405020304" pitchFamily="18" charset="0"/>
              </a:rPr>
              <a:t>трудозатратные</a:t>
            </a:r>
            <a:r>
              <a:rPr lang="ru-RU" sz="2000" b="1" dirty="0">
                <a:solidFill>
                  <a:schemeClr val="bg2">
                    <a:lumMod val="10000"/>
                  </a:schemeClr>
                </a:solidFill>
                <a:latin typeface="Times New Roman" panose="02020603050405020304" pitchFamily="18" charset="0"/>
                <a:cs typeface="Times New Roman" panose="02020603050405020304" pitchFamily="18" charset="0"/>
              </a:rPr>
              <a:t> </a:t>
            </a:r>
            <a:r>
              <a:rPr lang="ru-RU" sz="2000" dirty="0">
                <a:solidFill>
                  <a:schemeClr val="bg2">
                    <a:lumMod val="10000"/>
                  </a:schemeClr>
                </a:solidFill>
                <a:latin typeface="Times New Roman" panose="02020603050405020304" pitchFamily="18" charset="0"/>
                <a:cs typeface="Times New Roman" panose="02020603050405020304" pitchFamily="18" charset="0"/>
              </a:rPr>
              <a:t>звенья. Первые характеризуются высокой добавленной стоимостью, а вторые — низкой. Затем </a:t>
            </a:r>
            <a:r>
              <a:rPr lang="ru-RU" sz="2000" dirty="0" err="1">
                <a:solidFill>
                  <a:schemeClr val="bg2">
                    <a:lumMod val="10000"/>
                  </a:schemeClr>
                </a:solidFill>
                <a:latin typeface="Times New Roman" panose="02020603050405020304" pitchFamily="18" charset="0"/>
                <a:cs typeface="Times New Roman" panose="02020603050405020304" pitchFamily="18" charset="0"/>
              </a:rPr>
              <a:t>трудоизбыточные</a:t>
            </a:r>
            <a:r>
              <a:rPr lang="ru-RU" sz="2000" dirty="0">
                <a:solidFill>
                  <a:schemeClr val="bg2">
                    <a:lumMod val="10000"/>
                  </a:schemeClr>
                </a:solidFill>
                <a:latin typeface="Times New Roman" panose="02020603050405020304" pitchFamily="18" charset="0"/>
                <a:cs typeface="Times New Roman" panose="02020603050405020304" pitchFamily="18" charset="0"/>
              </a:rPr>
              <a:t> процессы переносятся в регионы с низкой оплатой труда, а капиталоемкие — НИОКР, маркетинг, дизайн, юридическое обслуживание и т.д. — сохраняются за собой. Нередко западные ТНК не ведут никакого производства вообще [10].</a:t>
            </a:r>
          </a:p>
          <a:p>
            <a:pPr marL="0" indent="0" algn="just">
              <a:spcBef>
                <a:spcPts val="0"/>
              </a:spcBef>
              <a:buNone/>
              <a:defRPr/>
            </a:pPr>
            <a:endParaRPr lang="ru-RU" sz="2000" dirty="0">
              <a:solidFill>
                <a:schemeClr val="bg2">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6392" y="188640"/>
            <a:ext cx="8748464" cy="850106"/>
          </a:xfrm>
        </p:spPr>
        <p:txBody>
          <a:bodyPr/>
          <a:lstStyle/>
          <a:p>
            <a:pPr>
              <a:defRPr/>
            </a:pPr>
            <a:r>
              <a:rPr lang="ru-RU" sz="4000" dirty="0">
                <a:solidFill>
                  <a:schemeClr val="bg2">
                    <a:lumMod val="10000"/>
                  </a:schemeClr>
                </a:solidFill>
              </a:rPr>
              <a:t>Теория «цепочек стоимости»</a:t>
            </a:r>
          </a:p>
        </p:txBody>
      </p:sp>
      <p:sp>
        <p:nvSpPr>
          <p:cNvPr id="3" name="Объект 2"/>
          <p:cNvSpPr>
            <a:spLocks noGrp="1"/>
          </p:cNvSpPr>
          <p:nvPr>
            <p:ph idx="1"/>
          </p:nvPr>
        </p:nvSpPr>
        <p:spPr>
          <a:xfrm>
            <a:off x="752476" y="1514475"/>
            <a:ext cx="10534650" cy="4476750"/>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Эти процессы определили движение мировой экономики к современному кризису. В основе этого процесса лежат изменения в положении наемного труда. Доля заработной платы в ВВП стран — членов ОЭСР устойчиво снижается с начала 1980-х гг. В результате рост производственных мощностей в мире не сопровождается соответствующим приростом мирового совокупного спроса. По этой причине начиная с 1980- х гг. наблюдается систематическое падение загрузки производственных мощностей в развитых капиталистических странах и во всем мире. Это означает падение доходности инвестиций в реальное производство, на фоне чего еще больше растет привлекательность финансово-спекулятивных операций. Производственные инвестиции снижаются, и темпы роста мирового ВВП в реальном выражении также падают. Возникает порочный круг, когда противоречия капитализма временно преодолевают за счет усиления эксплуатации периферии, что еще больше подрывает его эффективность. Именно эта логика и лежит в основе современного мирового экономического кризиса. В ее рамках развиваются и проблемы еврозоны.</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1" y="548680"/>
            <a:ext cx="9090223" cy="706090"/>
          </a:xfrm>
        </p:spPr>
        <p:txBody>
          <a:bodyPr>
            <a:noAutofit/>
          </a:bodyPr>
          <a:lstStyle/>
          <a:p>
            <a:pPr algn="r">
              <a:defRPr/>
            </a:pPr>
            <a:r>
              <a:rPr lang="ru-RU" sz="2800" b="1"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123950" y="1457325"/>
            <a:ext cx="10315575" cy="3886200"/>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Главной проблемой еврозоны, предопределившей ее движение к нынешнему кризису, составляет глубокое неравенство регионов и стран внутри интеграционного объединения. Неравномерность развития различных регионов была предопределена самим расширением зоны европейской интеграции. Шесть стран-основательниц «Общего рынка» — Бельгия, Франция, Германия, Италия, Люксембург и Нидерланды — обладали сходным уровнем социально-экономического развития. Таков был результат их принадлежности к «центру» европейского капитализма примерно в течение двух предыдущих столетий. Последующее расширение объединения породило «две скорости» интеграции. Новые члены с развитыми капиталистическими экономиками — Великобритания, Дания, Швейцария, Финляндия и Австрия — демонстрировали высокие темпы промышленного роста и быстро встраивались в «общий рынок». А вот такие страны с относительно менее развитой промышленностью, как Испания, Греция, Ирландия и Португалия, интегрировались значительно труднее. В результате возникла проблема неравенства в развитии стран внутри ЕС.</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Прием восточно-европейских стран, начавшийся в 2004 г., назвали «большим взрывом» европейской интеграции. Эти страны характеризовались высоким уровнем социального неравенства. С их вступлением в ЕС разрыв в развитии старых и новых членов стал очевиден [14]. Обратимся к рисунку, приводящему данные о </a:t>
            </a:r>
            <a:r>
              <a:rPr lang="ru-RU" sz="2000" dirty="0" err="1">
                <a:solidFill>
                  <a:schemeClr val="bg2">
                    <a:lumMod val="10000"/>
                  </a:schemeClr>
                </a:solidFill>
                <a:latin typeface="Times New Roman" panose="02020603050405020304" pitchFamily="18" charset="0"/>
                <a:cs typeface="Times New Roman" panose="02020603050405020304" pitchFamily="18" charset="0"/>
              </a:rPr>
              <a:t>подушевом</a:t>
            </a:r>
            <a:r>
              <a:rPr lang="ru-RU" sz="2000" dirty="0">
                <a:solidFill>
                  <a:schemeClr val="bg2">
                    <a:lumMod val="10000"/>
                  </a:schemeClr>
                </a:solidFill>
                <a:latin typeface="Times New Roman" panose="02020603050405020304" pitchFamily="18" charset="0"/>
                <a:cs typeface="Times New Roman" panose="02020603050405020304" pitchFamily="18" charset="0"/>
              </a:rPr>
              <a:t> ВВП в некоторых странах еврозоны. Данные свидетельствуют, что в странах юга Европы, в которых разыгрался долговой кризис, ВВП на душу населения меньше, чем в среднем по еврозоне. В то же время этот показатель для Германии заметно выше. Таким образом, различия в уровне развития стран-участниц европейской интеграции не исчезли. Значит, сам механизм интеграции не способствовал преодолению этих различий.</a:t>
            </a:r>
          </a:p>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Это неудивительно. Ведь сам переход к единой валюте закреплял неравное положение стран внутри объединения. Новые члены ЕС — включая ее юг и восток — должны были соответствовать критериям вступления. Ради этого им приходилось фиксировать высокий обменный курс своих национальных валют к евро.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5595" y="110728"/>
            <a:ext cx="3584443" cy="584775"/>
          </a:xfrm>
          <a:prstGeom prst="rect">
            <a:avLst/>
          </a:prstGeom>
          <a:noFill/>
        </p:spPr>
        <p:txBody>
          <a:bodyPr wrap="none" rtlCol="0">
            <a:spAutoFit/>
          </a:bodyPr>
          <a:lstStyle/>
          <a:p>
            <a:r>
              <a:rPr lang="ru-RU" sz="3200" u="sng" dirty="0"/>
              <a:t>Доиндустриальную</a:t>
            </a:r>
          </a:p>
        </p:txBody>
      </p:sp>
      <p:sp>
        <p:nvSpPr>
          <p:cNvPr id="4" name="TextBox 3"/>
          <p:cNvSpPr txBox="1"/>
          <p:nvPr/>
        </p:nvSpPr>
        <p:spPr>
          <a:xfrm>
            <a:off x="1524000" y="3454821"/>
            <a:ext cx="3148426" cy="584775"/>
          </a:xfrm>
          <a:prstGeom prst="rect">
            <a:avLst/>
          </a:prstGeom>
          <a:noFill/>
        </p:spPr>
        <p:txBody>
          <a:bodyPr wrap="none" rtlCol="0">
            <a:spAutoFit/>
          </a:bodyPr>
          <a:lstStyle/>
          <a:p>
            <a:r>
              <a:rPr lang="ru-RU" sz="3200" u="sng" dirty="0"/>
              <a:t>Индустриальную</a:t>
            </a:r>
          </a:p>
        </p:txBody>
      </p:sp>
      <p:sp>
        <p:nvSpPr>
          <p:cNvPr id="5" name="TextBox 4"/>
          <p:cNvSpPr txBox="1"/>
          <p:nvPr/>
        </p:nvSpPr>
        <p:spPr>
          <a:xfrm>
            <a:off x="6623878" y="3485598"/>
            <a:ext cx="3444020" cy="523220"/>
          </a:xfrm>
          <a:prstGeom prst="rect">
            <a:avLst/>
          </a:prstGeom>
          <a:noFill/>
        </p:spPr>
        <p:txBody>
          <a:bodyPr wrap="none" rtlCol="0">
            <a:spAutoFit/>
          </a:bodyPr>
          <a:lstStyle/>
          <a:p>
            <a:r>
              <a:rPr lang="ru-RU" sz="2800" u="sng" dirty="0"/>
              <a:t>Постиндустриальную</a:t>
            </a:r>
          </a:p>
        </p:txBody>
      </p:sp>
      <p:pic>
        <p:nvPicPr>
          <p:cNvPr id="6" name="Изображение 5"/>
          <p:cNvPicPr>
            <a:picLocks noChangeAspect="1"/>
          </p:cNvPicPr>
          <p:nvPr/>
        </p:nvPicPr>
        <p:blipFill>
          <a:blip r:embed="rId2"/>
          <a:stretch>
            <a:fillRect/>
          </a:stretch>
        </p:blipFill>
        <p:spPr>
          <a:xfrm>
            <a:off x="4656511" y="695503"/>
            <a:ext cx="3075794" cy="2688902"/>
          </a:xfrm>
          <a:prstGeom prst="rect">
            <a:avLst/>
          </a:prstGeom>
          <a:ln>
            <a:noFill/>
          </a:ln>
          <a:effectLst>
            <a:softEdge rad="112500"/>
          </a:effectLst>
        </p:spPr>
      </p:pic>
      <p:pic>
        <p:nvPicPr>
          <p:cNvPr id="7" name="Изображение 6"/>
          <p:cNvPicPr>
            <a:picLocks noChangeAspect="1"/>
          </p:cNvPicPr>
          <p:nvPr/>
        </p:nvPicPr>
        <p:blipFill>
          <a:blip r:embed="rId3"/>
          <a:stretch>
            <a:fillRect/>
          </a:stretch>
        </p:blipFill>
        <p:spPr>
          <a:xfrm>
            <a:off x="6829260" y="4039597"/>
            <a:ext cx="3642772" cy="2397399"/>
          </a:xfrm>
          <a:prstGeom prst="rect">
            <a:avLst/>
          </a:prstGeom>
          <a:ln>
            <a:noFill/>
          </a:ln>
          <a:effectLst>
            <a:softEdge rad="112500"/>
          </a:effectLst>
        </p:spPr>
      </p:pic>
      <p:pic>
        <p:nvPicPr>
          <p:cNvPr id="8" name="Изображение 7"/>
          <p:cNvPicPr>
            <a:picLocks noChangeAspect="1"/>
          </p:cNvPicPr>
          <p:nvPr/>
        </p:nvPicPr>
        <p:blipFill>
          <a:blip r:embed="rId4"/>
          <a:stretch>
            <a:fillRect/>
          </a:stretch>
        </p:blipFill>
        <p:spPr>
          <a:xfrm>
            <a:off x="1624788" y="4220998"/>
            <a:ext cx="3414718" cy="2273483"/>
          </a:xfrm>
          <a:prstGeom prst="rect">
            <a:avLst/>
          </a:prstGeom>
          <a:ln>
            <a:noFill/>
          </a:ln>
          <a:effectLst>
            <a:softEdge rad="112500"/>
          </a:effectLst>
        </p:spPr>
      </p:pic>
    </p:spTree>
    <p:extLst>
      <p:ext uri="{BB962C8B-B14F-4D97-AF65-F5344CB8AC3E}">
        <p14:creationId xmlns:p14="http://schemas.microsoft.com/office/powerpoint/2010/main" val="10496575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pic>
        <p:nvPicPr>
          <p:cNvPr id="25602" name="Picture 2"/>
          <p:cNvPicPr>
            <a:picLocks noChangeAspect="1" noChangeArrowheads="1"/>
          </p:cNvPicPr>
          <p:nvPr/>
        </p:nvPicPr>
        <p:blipFill>
          <a:blip r:embed="rId2"/>
          <a:srcRect/>
          <a:stretch>
            <a:fillRect/>
          </a:stretch>
        </p:blipFill>
        <p:spPr bwMode="auto">
          <a:xfrm>
            <a:off x="1847851" y="1484313"/>
            <a:ext cx="7993063" cy="487045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Считалось, что данная мера необходима для сдерживания инфляции. Это неизбежно означало подрыв конкурентоспособности этих стран на мировом рынке. Таким путем искусственно закреплялось положение, когда новые члены еврозоны специализируются на экспорте более </a:t>
            </a:r>
            <a:r>
              <a:rPr lang="ru-RU" sz="2000" dirty="0" err="1">
                <a:solidFill>
                  <a:schemeClr val="bg2">
                    <a:lumMod val="10000"/>
                  </a:schemeClr>
                </a:solidFill>
                <a:latin typeface="Times New Roman" panose="02020603050405020304" pitchFamily="18" charset="0"/>
                <a:cs typeface="Times New Roman" panose="02020603050405020304" pitchFamily="18" charset="0"/>
              </a:rPr>
              <a:t>трудозатратных</a:t>
            </a:r>
            <a:r>
              <a:rPr lang="ru-RU" sz="2000" dirty="0">
                <a:solidFill>
                  <a:schemeClr val="bg2">
                    <a:lumMod val="10000"/>
                  </a:schemeClr>
                </a:solidFill>
                <a:latin typeface="Times New Roman" panose="02020603050405020304" pitchFamily="18" charset="0"/>
                <a:cs typeface="Times New Roman" panose="02020603050405020304" pitchFamily="18" charset="0"/>
              </a:rPr>
              <a:t> товаров, ввозя из стран — старых членов союза капиталоемкие товары с высокой добавленной стоимостью. В результате происходил быстрый рост экспорта товаров и капиталов с Севера на Юг и Восток. Последствия этого положения хорошо видны на примере роли двигателя </a:t>
            </a:r>
            <a:r>
              <a:rPr lang="ru-RU" sz="2000" dirty="0" err="1">
                <a:solidFill>
                  <a:schemeClr val="bg2">
                    <a:lumMod val="10000"/>
                  </a:schemeClr>
                </a:solidFill>
                <a:latin typeface="Times New Roman" panose="02020603050405020304" pitchFamily="18" charset="0"/>
                <a:cs typeface="Times New Roman" panose="02020603050405020304" pitchFamily="18" charset="0"/>
              </a:rPr>
              <a:t>евроинтеграции</a:t>
            </a:r>
            <a:r>
              <a:rPr lang="ru-RU" sz="2000" dirty="0">
                <a:solidFill>
                  <a:schemeClr val="bg2">
                    <a:lumMod val="10000"/>
                  </a:schemeClr>
                </a:solidFill>
                <a:latin typeface="Times New Roman" panose="02020603050405020304" pitchFamily="18" charset="0"/>
                <a:cs typeface="Times New Roman" panose="02020603050405020304" pitchFamily="18" charset="0"/>
              </a:rPr>
              <a:t> — Германии — в экономике Старого Света. С падением «железного занавеса» Германия начала перенос </a:t>
            </a:r>
            <a:r>
              <a:rPr lang="ru-RU" sz="2000" dirty="0" err="1">
                <a:solidFill>
                  <a:schemeClr val="bg2">
                    <a:lumMod val="10000"/>
                  </a:schemeClr>
                </a:solidFill>
                <a:latin typeface="Times New Roman" panose="02020603050405020304" pitchFamily="18" charset="0"/>
                <a:cs typeface="Times New Roman" panose="02020603050405020304" pitchFamily="18" charset="0"/>
              </a:rPr>
              <a:t>трудозатратного</a:t>
            </a:r>
            <a:r>
              <a:rPr lang="ru-RU" sz="2000" dirty="0">
                <a:solidFill>
                  <a:schemeClr val="bg2">
                    <a:lumMod val="10000"/>
                  </a:schemeClr>
                </a:solidFill>
                <a:latin typeface="Times New Roman" panose="02020603050405020304" pitchFamily="18" charset="0"/>
                <a:cs typeface="Times New Roman" panose="02020603050405020304" pitchFamily="18" charset="0"/>
              </a:rPr>
              <a:t> производства в Восточную Европу, пользуясь тем, что в наследство от «времен социализма» в этом регионе осталась квалифицированная, но дешевая рабочая сила.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С 1994 г. наибольшая доля немецких прямых иностранных инвестиций была переориентирована на страны Восточной Европы. Это обусловило снижение реальной заработной платы в Германии и усиление конкурентоспособности немецких товаров на мировом рынке. Представленные данные показывают, как еврозона двигалась к кризису 2008 г. На графиках хорошо видно, что в то время, как в Германии заработная плата в реальном выражении сдерживалась и даже снижалась, в странах юга Европы она росла. Правда, росла она по отношению к гораздо более низкой базе. Сама возможность этого роста была связана с валютно-финансовыми отношениями в еврозоне, о чем будет сказано ниже. На данном этапе обсуждения проблемы важно подчеркнуть, что благодаря переносу производства в Восточную Европу Германия смогла обеспечить предпосылки для наращивания экспорта в страны юга.</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2279650" y="1125539"/>
            <a:ext cx="7632700" cy="5591175"/>
          </a:xfrm>
          <a:prstGeom prst="rect">
            <a:avLst/>
          </a:prstGeom>
          <a:noFill/>
          <a:ln w="9525">
            <a:noFill/>
            <a:miter lim="800000"/>
            <a:headEnd/>
            <a:tailEnd/>
          </a:ln>
        </p:spPr>
      </p:pic>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1" y="548680"/>
            <a:ext cx="8728273" cy="706090"/>
          </a:xfrm>
        </p:spPr>
        <p:txBody>
          <a:bodyPr>
            <a:noAutofit/>
          </a:bodyPr>
          <a:lstStyle/>
          <a:p>
            <a:pPr algn="r">
              <a:defRPr/>
            </a:pPr>
            <a:r>
              <a:rPr lang="ru-RU" sz="2800" b="1" dirty="0">
                <a:solidFill>
                  <a:schemeClr val="bg2">
                    <a:lumMod val="10000"/>
                  </a:schemeClr>
                </a:solidFill>
                <a:latin typeface="Times New Roman" panose="02020603050405020304" pitchFamily="18" charset="0"/>
                <a:cs typeface="Times New Roman" panose="02020603050405020304" pitchFamily="18" charset="0"/>
              </a:rPr>
              <a:t>Отношения Север — Юг внутри еврозоны</a:t>
            </a:r>
          </a:p>
        </p:txBody>
      </p:sp>
      <p:sp>
        <p:nvSpPr>
          <p:cNvPr id="3" name="Объект 2"/>
          <p:cNvSpPr>
            <a:spLocks noGrp="1"/>
          </p:cNvSpPr>
          <p:nvPr>
            <p:ph idx="1"/>
          </p:nvPr>
        </p:nvSpPr>
        <p:spPr>
          <a:xfrm>
            <a:off x="876299" y="1762125"/>
            <a:ext cx="10334625" cy="38576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Рисунок отражает сальдо платежного баланса Германии и стран юга еврозоны. На графиках хорошо видно, что в течение почти двух десятилетий превышение поступления средств над их оттоком для Германии непрерывно росло. Это обусловлено, прежде всего, соотношением экспорта и импорта товаров. В то же время сальдо платежного баланса стран юга еврозоны устойчиво тяготеет к нулю. Такой результат отражает неравенство условий конкуренции, на котором покоится нынешняя модель </a:t>
            </a:r>
            <a:r>
              <a:rPr lang="ru-RU" sz="2000" dirty="0" err="1">
                <a:solidFill>
                  <a:schemeClr val="bg2">
                    <a:lumMod val="10000"/>
                  </a:schemeClr>
                </a:solidFill>
                <a:latin typeface="Times New Roman" panose="02020603050405020304" pitchFamily="18" charset="0"/>
                <a:cs typeface="Times New Roman" panose="02020603050405020304" pitchFamily="18" charset="0"/>
              </a:rPr>
              <a:t>евроинтеграции</a:t>
            </a:r>
            <a:r>
              <a:rPr lang="ru-RU" sz="2000" dirty="0">
                <a:solidFill>
                  <a:schemeClr val="bg2">
                    <a:lumMod val="10000"/>
                  </a:schemeClr>
                </a:solidFill>
                <a:latin typeface="Times New Roman" panose="02020603050405020304" pitchFamily="18" charset="0"/>
                <a:cs typeface="Times New Roman" panose="02020603050405020304" pitchFamily="18" charset="0"/>
              </a:rPr>
              <a:t>. В странах юга еврозоны в результате действия этих условий произошла значительная </a:t>
            </a:r>
            <a:r>
              <a:rPr lang="ru-RU" sz="2000" dirty="0" err="1">
                <a:solidFill>
                  <a:schemeClr val="bg2">
                    <a:lumMod val="10000"/>
                  </a:schemeClr>
                </a:solidFill>
                <a:latin typeface="Times New Roman" panose="02020603050405020304" pitchFamily="18" charset="0"/>
                <a:cs typeface="Times New Roman" panose="02020603050405020304" pitchFamily="18" charset="0"/>
              </a:rPr>
              <a:t>деиндустриализация</a:t>
            </a:r>
            <a:r>
              <a:rPr lang="ru-RU" sz="2000" dirty="0">
                <a:solidFill>
                  <a:schemeClr val="bg2">
                    <a:lumMod val="10000"/>
                  </a:schemeClr>
                </a:solidFill>
                <a:latin typeface="Times New Roman" panose="02020603050405020304" pitchFamily="18" charset="0"/>
                <a:cs typeface="Times New Roman" panose="02020603050405020304" pitchFamily="18" charset="0"/>
              </a:rPr>
              <a:t>. Она была неизбежна, когда промышленность этих стран столкнулась с конкуренцией со стороны более эффективной немецкой промышленности. Однако этот результат нельзя списать на слепые силы рынка, т.к. большая эффективность немецких компаний отражает в том числе и преимущества эксплуатации более дешевого труда восточноевропейских стран.</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9080698" cy="706090"/>
          </a:xfrm>
        </p:spPr>
        <p:txBody>
          <a:bodyPr>
            <a:noAutofit/>
          </a:bodyPr>
          <a:lstStyle/>
          <a:p>
            <a:pPr algn="r">
              <a:defRPr/>
            </a:pPr>
            <a:r>
              <a:rPr lang="ru-RU" sz="2800" b="1" dirty="0">
                <a:solidFill>
                  <a:schemeClr val="bg2">
                    <a:lumMod val="10000"/>
                  </a:schemeClr>
                </a:solidFill>
              </a:rPr>
              <a:t>Отношения Север — Юг внутри еврозоны</a:t>
            </a:r>
          </a:p>
        </p:txBody>
      </p:sp>
      <p:sp>
        <p:nvSpPr>
          <p:cNvPr id="30722" name="Объект 3"/>
          <p:cNvSpPr>
            <a:spLocks noGrp="1"/>
          </p:cNvSpPr>
          <p:nvPr>
            <p:ph idx="1"/>
          </p:nvPr>
        </p:nvSpPr>
        <p:spPr/>
        <p:txBody>
          <a:bodyPr/>
          <a:lstStyle/>
          <a:p>
            <a:pPr eaLnBrk="1" hangingPunct="1"/>
            <a:endParaRPr lang="ru-RU"/>
          </a:p>
        </p:txBody>
      </p:sp>
      <p:pic>
        <p:nvPicPr>
          <p:cNvPr id="30723" name="Picture 2" descr="http://freeconomy.ru/wp-content/uploads/2019/08/I-a-bGG_a-b_4.jpg"/>
          <p:cNvPicPr>
            <a:picLocks noChangeAspect="1" noChangeArrowheads="1"/>
          </p:cNvPicPr>
          <p:nvPr/>
        </p:nvPicPr>
        <p:blipFill>
          <a:blip r:embed="rId2"/>
          <a:srcRect/>
          <a:stretch>
            <a:fillRect/>
          </a:stretch>
        </p:blipFill>
        <p:spPr bwMode="auto">
          <a:xfrm>
            <a:off x="542925" y="1514476"/>
            <a:ext cx="10944225" cy="4800639"/>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Такое развитие грозило массовой безработицей, падением уровня жизни, социальными потрясениями. Такой ход событий не только подрывал своеобразную «витрину капитализма», которой стал Евросоюз, но и грозил затруднить дальнейшее наращивание экспорта из Германии. Этому воспрепятствовала валютно-финансовая политика ЕС. Германия начала выдавать кредиты и делать значительные инвестиции в ценные бумаги своих внешнеторговых партнеров. Эта политика финансировалась за счет росшего активного сальдо платежного баланса. Примеру немецких финансовых кругов последовали и финансовые структуры других стран. Таким образом, возраставший отток средств из стран юга Европы компенсировался столь же непрерывно повышавшимся импортом капитала, прежде всего, из Германии. Именно на этой основе происходил рост государственной, корпоративной и потребительской задолженности юга Европы. Именно такую природу имел настоящий бум потребительского кредита в этих странах накануне кризиса. Таким путем Германия способствовала расширению емкости рынка для своего возраставшего экспорта.</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Подобный рост в долг не мог продолжаться вечно. После мирового обвала финансовых рынков в 2008 г. приток средств на южную периферию Европы замедлился. Когда платить по долгам стало сложно, угроза дефолта в большей или меньшей мере нависла над Исландией, Грецией, Испанией, Португалией, Италией, Ирландией, Балтийскими странами некоторыми другими государствами. В этом отношении особенно показателен пример Греции. Конечно, проблемы этой страны выходят далеко за пределы чисто финансовой области и связаны с ее непростой историей. Чтобы залечить раны гражданской войны 1946– 1949 гг. и режима «Черных полковников» (1967–1974), правящие классы страны стремились поддерживать систему социальных гарантий. Для ее финансирования активно использовались внешние заимствования. В конце 1990-х гг. произошел подлинный бум иностранных инвестиций на греческих финансовых рынках. Значительную роль в этом процессе играли финансовые круги Германии. Не понимая уязвимости своего положения, греческая буржуазия решила реализовать свои давние амбиции стать гегемоном капиталистических Балкан. На местные финансовые рынки потекли капиталы из Греции.</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Когда разразился мировой кризис, оказалось, что вернуть капиталы, вложенные в мираж региональной гегемонии, нельзя, а вот платить внешним кредиторам надо. Разумеется, в 2009 г., когда впервые возникла угроза дефолта этой страны, ей была оказана помощь. Но не из гуманизма, а потому, что дефолт Греции означал бы потери для финансовых кругов старых членов ЕС. В ответ Греция была вынуждена принять требования строжайшей экономии (финансовый аскетизм). Под давлением международных финансовых кругов Греция была вынуждена согласиться на снижение дефицита государственного бюджета за счет урезания государственных расходов, прежде всего на социальные нужды, и повышения налогов.</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63552" y="548680"/>
            <a:ext cx="5937800" cy="706090"/>
          </a:xfrm>
        </p:spPr>
        <p:txBody>
          <a:bodyPr>
            <a:normAutofit fontScale="90000"/>
          </a:bodyPr>
          <a:lstStyle/>
          <a:p>
            <a:pPr>
              <a:defRPr/>
            </a:pPr>
            <a:r>
              <a:rPr lang="ru-RU" sz="4000" dirty="0">
                <a:solidFill>
                  <a:schemeClr val="bg2">
                    <a:lumMod val="10000"/>
                  </a:schemeClr>
                </a:solidFill>
              </a:rPr>
              <a:t>Отношения Север — Юг внутри еврозоны</a:t>
            </a:r>
          </a:p>
        </p:txBody>
      </p:sp>
      <p:sp>
        <p:nvSpPr>
          <p:cNvPr id="3" name="Объект 2"/>
          <p:cNvSpPr>
            <a:spLocks noGrp="1"/>
          </p:cNvSpPr>
          <p:nvPr>
            <p:ph idx="1"/>
          </p:nvPr>
        </p:nvSpPr>
        <p:spPr>
          <a:xfrm>
            <a:off x="1774826" y="1268414"/>
            <a:ext cx="8220075" cy="5445125"/>
          </a:xfrm>
        </p:spPr>
        <p:txBody>
          <a:bodyPr rtlCol="0">
            <a:noAutofit/>
          </a:bodyPr>
          <a:lstStyle/>
          <a:p>
            <a:pPr marL="0" indent="0" algn="just">
              <a:spcBef>
                <a:spcPts val="0"/>
              </a:spcBef>
              <a:buNone/>
              <a:defRPr/>
            </a:pPr>
            <a:r>
              <a:rPr lang="ru-RU" sz="2000" dirty="0">
                <a:solidFill>
                  <a:schemeClr val="bg2">
                    <a:lumMod val="10000"/>
                  </a:schemeClr>
                </a:solidFill>
                <a:latin typeface="Times New Roman" panose="02020603050405020304" pitchFamily="18" charset="0"/>
                <a:cs typeface="Times New Roman" panose="02020603050405020304" pitchFamily="18" charset="0"/>
              </a:rPr>
              <a:t>Подобные меры «финансового аскетизма» навязываются и другим странам юга Европы. Нечего и говорить, что в конечном счете все эти меры оплачиваются рядовыми гражданами. Вернемся, однако, к рисунку, отражающему динамику реальной заработной платы в Германии и странах юга Европы. Представленные на нем данные говорят от том, что 2010 г. был переломным. Как сказано, с конца 1990-х годов и вплоть до глобального кризисного спада 2008–2010 гг. реальная заработная плата в Германии сдерживалась, в то время как на юге Европы непрерывно росла. После 2010 г. роли переменились. Разумеется, это неслучайно. Рост заработной платы в Германии опирается на улучшившееся положение страны в период ее замораживания. Теперь он позволяет смягчать последствия «Великой стагнации». У стран юга Европы никакой «подушки безопасности» на случай кризиса не оказалось. Поэтому они пошли по пути переноса основного бремени кризиса на наемных работников. В то же время экспорт из Германии пока не пострадал. Это связано с финансовой политикой, навязанной югу Европы.</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TotalTime>
  <Words>9574</Words>
  <Application>Microsoft Office PowerPoint</Application>
  <PresentationFormat>Широкоэкранный</PresentationFormat>
  <Paragraphs>747</Paragraphs>
  <Slides>130</Slides>
  <Notes>2</Notes>
  <HiddenSlides>0</HiddenSlides>
  <MMClips>0</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130</vt:i4>
      </vt:variant>
    </vt:vector>
  </HeadingPairs>
  <TitlesOfParts>
    <vt:vector size="143" baseType="lpstr">
      <vt:lpstr>Arial</vt:lpstr>
      <vt:lpstr>Calibri</vt:lpstr>
      <vt:lpstr>Calibri Light</vt:lpstr>
      <vt:lpstr>Cambria</vt:lpstr>
      <vt:lpstr>Corbel</vt:lpstr>
      <vt:lpstr>Letter Gothic</vt:lpstr>
      <vt:lpstr>Lucida Sans Unicode</vt:lpstr>
      <vt:lpstr>Symbol</vt:lpstr>
      <vt:lpstr>Times New Roman</vt:lpstr>
      <vt:lpstr>Trebuchet MS</vt:lpstr>
      <vt:lpstr>Wingdings</vt:lpstr>
      <vt:lpstr>Тема Office</vt:lpstr>
      <vt:lpstr>Лист Microsoft Excel</vt:lpstr>
      <vt:lpstr>Экономическая политика развитых стран.  Развивающиеся государства  и страны с переходной экономикой в мирохозяйственных связях</vt:lpstr>
      <vt:lpstr>Презентация PowerPoint</vt:lpstr>
      <vt:lpstr>Понятие национальной экономики  и  классификация экономической системы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Международная типология национальных экономик</vt:lpstr>
      <vt:lpstr>Классификации стран</vt:lpstr>
      <vt:lpstr>Модели развитых национальных экономик (34 страны и территории)</vt:lpstr>
      <vt:lpstr>Модели развивающихся стран и стран с формирующимся рынком</vt:lpstr>
      <vt:lpstr>Азиатская модель развивающихся экономик</vt:lpstr>
      <vt:lpstr>Инициатива облегчения долгового бремени странам с высоким уровнем задолженности (HIPC Initiative)</vt:lpstr>
      <vt:lpstr>От монтеррейского консенсуса 2002 г. до Парижской декларации 2005 г.</vt:lpstr>
      <vt:lpstr>роль и место развитых стран в мировой экономике. Признаки, объединяющие страны в одну группу.</vt:lpstr>
      <vt:lpstr>Презентация PowerPoint</vt:lpstr>
      <vt:lpstr>Презентация PowerPoint</vt:lpstr>
      <vt:lpstr>Презентация PowerPoint</vt:lpstr>
      <vt:lpstr>Презентация PowerPoint</vt:lpstr>
      <vt:lpstr>Структура конституции</vt:lpstr>
      <vt:lpstr>Презентация PowerPoint</vt:lpstr>
      <vt:lpstr>США</vt:lpstr>
      <vt:lpstr>Виды функций государства по объектам воздействия (по сфере деятельности)</vt:lpstr>
      <vt:lpstr>Германия</vt:lpstr>
      <vt:lpstr>Великобритания</vt:lpstr>
      <vt:lpstr>Франция</vt:lpstr>
      <vt:lpstr>Норвегия</vt:lpstr>
      <vt:lpstr>Япония</vt:lpstr>
      <vt:lpstr>Сингапур</vt:lpstr>
      <vt:lpstr>Австралия</vt:lpstr>
      <vt:lpstr>Внешнеэкономические факторы пространственного развития экономики России: оценка потенциала, основных направлений и рисков</vt:lpstr>
      <vt:lpstr>Россия</vt:lpstr>
      <vt:lpstr>Презентация PowerPoint</vt:lpstr>
      <vt:lpstr>Презентация PowerPoint</vt:lpstr>
      <vt:lpstr>Презентация PowerPoint</vt:lpstr>
      <vt:lpstr>Презентация PowerPoint</vt:lpstr>
      <vt:lpstr>Презентация PowerPoint</vt:lpstr>
      <vt:lpstr>   Таблица  Финансовая иерархия стран мира (2001-2020)* Источники: World Bank Open Data 12021)// World Bank. URL: https://data.worldbank.org [р,ата обращения: K.08.2021); World Economic Outlook Database. April 2021 Edition//International Monetary Fund. URL: https://www.imf.org/en/Publications/WEO/weo-database/2021/April (дата обращения: H.08.2021); Statistical Data Warehouse//European Central Bank. URL: www.sdw.ecb.europa.eu (дата обращения: 16.08.2021); GDP and main components//Eurostat. URL: https://ec.europa.eu/eurostat/en/web/products-datasets/-/NAMA_10_GDP (дата обращения: H.08.2021] (Еврозона состава 2001 г.).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Отличительные особенности  развитых стран</vt:lpstr>
      <vt:lpstr>Презентация PowerPoint</vt:lpstr>
      <vt:lpstr>Виды функций государства по объектам воздействия (по сфере деятельности)</vt:lpstr>
      <vt:lpstr>ИННОВАЦИОННАЯ ГРУППА</vt:lpstr>
      <vt:lpstr>Патентная группа</vt:lpstr>
      <vt:lpstr>Презентация PowerPoint</vt:lpstr>
      <vt:lpstr>Основные идеи доклада:</vt:lpstr>
      <vt:lpstr>Специфика доклада</vt:lpstr>
      <vt:lpstr>Презентация PowerPoint</vt:lpstr>
      <vt:lpstr>Антропоцен</vt:lpstr>
      <vt:lpstr>Избыточное потепление</vt:lpstr>
      <vt:lpstr>Население, продовольствие, урбанизация</vt:lpstr>
      <vt:lpstr>«Диджитализация» и «техноутопизм»</vt:lpstr>
      <vt:lpstr>ВВП – не показатель</vt:lpstr>
      <vt:lpstr>Презентация PowerPoint</vt:lpstr>
      <vt:lpstr>График 1.1. Рост совокупного дохода для 21 группы людей, от самых бедных до самых богатых, с 1988 года по 2008 год. График напоминает силуэт слона и получил название «слоновая кривая». (Ссылка: http://prospect.org/article/worlds-inequality)</vt:lpstr>
      <vt:lpstr>Презентация PowerPoint</vt:lpstr>
      <vt:lpstr>«Философские ошибки»*</vt:lpstr>
      <vt:lpstr>«Новое Просвещение»*</vt:lpstr>
      <vt:lpstr>Религия и постсекулярность*</vt:lpstr>
      <vt:lpstr>Новый мир. Практические советы</vt:lpstr>
      <vt:lpstr>Конец нефти и альтернативная энергетика</vt:lpstr>
      <vt:lpstr>Другая экономика</vt:lpstr>
      <vt:lpstr>Образование для будущего</vt:lpstr>
      <vt:lpstr>Выводы</vt:lpstr>
      <vt:lpstr>«Великая стагнация»  и кризис Европы</vt:lpstr>
      <vt:lpstr>Конфликтная природа глобализации</vt:lpstr>
      <vt:lpstr>Конфликтная природа глобализации</vt:lpstr>
      <vt:lpstr>Центро-периферические отношения и кризис мировой экономики</vt:lpstr>
      <vt:lpstr>Центро-периферические отношения и кризис мировой экономики</vt:lpstr>
      <vt:lpstr>Центро-периферические отношения и кризис мировой экономики</vt:lpstr>
      <vt:lpstr>Центро-периферические отношения и кризис мировой экономики</vt:lpstr>
      <vt:lpstr>Центро-периферические отношения и кризис мировой экономики</vt:lpstr>
      <vt:lpstr>Теория «цепочек стоимости»</vt:lpstr>
      <vt:lpstr>Теория «цепочек стоимости»</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Отношения Север — Юг внутри еврозоны</vt:lpstr>
      <vt:lpstr>Презентация PowerPoint</vt:lpstr>
      <vt:lpstr>Презентация PowerPoint</vt:lpstr>
      <vt:lpstr>Библиографический список</vt:lpstr>
      <vt:lpstr>Презентация PowerPoint</vt:lpstr>
      <vt:lpstr>Японский капкан </vt:lpstr>
      <vt:lpstr>Предыстория</vt:lpstr>
      <vt:lpstr>Презентация PowerPoint</vt:lpstr>
      <vt:lpstr>Презентация PowerPoint</vt:lpstr>
      <vt:lpstr>Презентация PowerPoint</vt:lpstr>
      <vt:lpstr>Презентация PowerPoint</vt:lpstr>
      <vt:lpstr>Причины образования финансового пузыря</vt:lpstr>
      <vt:lpstr>Презентация PowerPoint</vt:lpstr>
      <vt:lpstr>Последствия</vt:lpstr>
      <vt:lpstr>Презентация PowerPoint</vt:lpstr>
      <vt:lpstr>Презентация PowerPoint</vt:lpstr>
      <vt:lpstr>Источники</vt:lpstr>
      <vt:lpstr>     П. Толмачев.  «Голландская болезнь». Материалы лекции по курсу «Мировая экономика и международные экономические отношения»     </vt:lpstr>
      <vt:lpstr>Презентация PowerPoint</vt:lpstr>
      <vt:lpstr>Меры борьбы с «голландской болезнью»</vt:lpstr>
      <vt:lpstr>Презентация PowerPoint</vt:lpstr>
      <vt:lpstr>«Голландская болезнь» в Великобритании </vt:lpstr>
      <vt:lpstr>Презентация PowerPoint</vt:lpstr>
      <vt:lpstr>«Голландская болезнь» в Нигерии </vt:lpstr>
      <vt:lpstr>«Голландская болезнь» в Колумбии</vt:lpstr>
      <vt:lpstr>«Голландская болезнь» в России </vt:lpstr>
      <vt:lpstr>Презентация PowerPoint</vt:lpstr>
      <vt:lpstr>Презентация PowerPoint</vt:lpstr>
      <vt:lpstr>«ОТКУДА БЕРЕТСЯ РЕСУРСНОЕ ПРОКЛЯТИЕ?»</vt:lpstr>
      <vt:lpstr>Спасибо за внимание и есть ли вопросы?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Petr Tolmachev</dc:creator>
  <cp:lastModifiedBy>Petr Tolmachev</cp:lastModifiedBy>
  <cp:revision>7</cp:revision>
  <dcterms:created xsi:type="dcterms:W3CDTF">2020-11-03T18:54:23Z</dcterms:created>
  <dcterms:modified xsi:type="dcterms:W3CDTF">2022-05-01T09:30:00Z</dcterms:modified>
</cp:coreProperties>
</file>