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56" r:id="rId2"/>
    <p:sldId id="327" r:id="rId3"/>
    <p:sldId id="328" r:id="rId4"/>
    <p:sldId id="326" r:id="rId5"/>
    <p:sldId id="259" r:id="rId6"/>
    <p:sldId id="260" r:id="rId7"/>
    <p:sldId id="262" r:id="rId8"/>
    <p:sldId id="263" r:id="rId9"/>
    <p:sldId id="264" r:id="rId10"/>
    <p:sldId id="272" r:id="rId11"/>
    <p:sldId id="273" r:id="rId12"/>
    <p:sldId id="267" r:id="rId13"/>
    <p:sldId id="268" r:id="rId14"/>
    <p:sldId id="265" r:id="rId15"/>
    <p:sldId id="322" r:id="rId16"/>
    <p:sldId id="323" r:id="rId17"/>
    <p:sldId id="324" r:id="rId18"/>
    <p:sldId id="325" r:id="rId19"/>
    <p:sldId id="269" r:id="rId20"/>
    <p:sldId id="274" r:id="rId21"/>
    <p:sldId id="275" r:id="rId22"/>
    <p:sldId id="270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7D7D"/>
    <a:srgbClr val="769535"/>
    <a:srgbClr val="526925"/>
    <a:srgbClr val="91B44A"/>
    <a:srgbClr val="485925"/>
    <a:srgbClr val="9CBC5C"/>
    <a:srgbClr val="8EB4E3"/>
    <a:srgbClr val="8AAC46"/>
    <a:srgbClr val="355D8E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D250E8-8580-4210-9C15-13102BF82A10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7F3716-D4A4-46CA-84AD-F827350AD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4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3DDF05-A00D-45C5-B41A-5336598D1F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00154-6C5E-468F-A4AF-8D2DBECC3FA8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CA3E-7F13-401F-B913-CF22BFCED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6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EB854-3F95-44C2-A8C1-79239905BB02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41EA6-8BC4-4262-BC95-AB37DC60CD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378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A87E8-8534-4101-9B7F-E02F7806DD8E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20C85-511F-47AD-8141-6500F4951F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F0564-FFCB-459D-9728-7C6831397CFB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E8D23-ED44-4837-9046-EC85B47EC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7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5547F-946B-4328-B2A3-21CA19362326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F399-49A2-4273-B1F2-769877EA70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50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EDBA9-2AD9-4B15-A08E-D4A3B3DF1515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DC583-D958-4254-A1EE-0E3B683F20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00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4615E-4544-4F44-B2CE-265FC4115024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6B89E-9EB6-463F-8F29-47367B51B7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9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D39B1-1B11-434D-A0ED-A962E0E57429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A1C84-F8D8-4CA8-8EDC-3DBC6A723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38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BCA8-3422-4BDC-A70B-42D6EA7D9F9B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FC814-6A31-41C1-9B77-7F6768562E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33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4CF6-5479-447A-8C14-3FCF5985A6F8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65201-946B-425B-8433-88DC795CD4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3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AB125-59F5-48D4-BAD4-FF9701B72E82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2312-CF34-446C-8EE6-3CBC3ED432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175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24355B-18AD-4876-9327-523095584251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AC356-BD48-4010-8890-7DF6EC4FBA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686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Протокол и этикет ноут\Протокол и этикет\Презентации\Графика\Рисунки\Фон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КОНТАКТ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27" y="5517232"/>
            <a:ext cx="8892480" cy="1015663"/>
          </a:xfrm>
          <a:prstGeom prst="rect">
            <a:avLst/>
          </a:prstGeom>
          <a:ln w="28575">
            <a:solidFill>
              <a:srgbClr val="76953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Современные исследования в сфере эффективности коммуникаций выявили, что слова несут в себе только 7% информации, тогда как тон голоса передает 38%, а язык жестов – 55</a:t>
            </a:r>
            <a:r>
              <a:rPr lang="ru-RU" sz="2000" dirty="0" smtClean="0"/>
              <a:t>%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261209"/>
            <a:ext cx="88794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+mn-lt"/>
              </a:rPr>
              <a:t>Вербальная техника коммуникаций </a:t>
            </a:r>
            <a:r>
              <a:rPr lang="ru-RU" sz="2000" dirty="0">
                <a:solidFill>
                  <a:schemeClr val="dk1"/>
                </a:solidFill>
                <a:latin typeface="+mn-lt"/>
              </a:rPr>
              <a:t> </a:t>
            </a:r>
            <a:endParaRPr lang="ru-RU" sz="2000" dirty="0" smtClean="0">
              <a:solidFill>
                <a:schemeClr val="dk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осуществляется </a:t>
            </a:r>
            <a:r>
              <a:rPr lang="ru-RU" sz="2000" dirty="0">
                <a:solidFill>
                  <a:schemeClr val="dk1"/>
                </a:solidFill>
                <a:latin typeface="+mn-lt"/>
              </a:rPr>
              <a:t>с помощью слов: это умение эффективно вести диалог с </a:t>
            </a: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партнерами </a:t>
            </a:r>
            <a:endParaRPr lang="ru-RU" sz="2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393593"/>
            <a:ext cx="889248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Невербальные</a:t>
            </a:r>
            <a:r>
              <a:rPr lang="ru-RU" sz="2000" b="1" dirty="0"/>
              <a:t>  коммуникации </a:t>
            </a:r>
            <a:endParaRPr lang="ru-RU" sz="2000" b="1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язык телодвижений»: выражение лица, внешность, контакт глаз, особенности восприятия пространства и времени, тактильные </a:t>
            </a:r>
            <a:r>
              <a:rPr lang="ru-RU" sz="2000" dirty="0" smtClean="0"/>
              <a:t>контакты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437112"/>
            <a:ext cx="1368152" cy="116853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51520" y="3717032"/>
            <a:ext cx="8892480" cy="1483"/>
          </a:xfrm>
          <a:prstGeom prst="line">
            <a:avLst/>
          </a:prstGeom>
          <a:ln w="76200" cmpd="dbl"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5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Специфика международного общения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85910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межкультурные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коммуникации на вербальном и невербальном уровнях требуют не только высокой профессиональной культуры общения, но и знания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особенности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межкультурных коммуникаций: одни и те же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сообщения, жесты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у представителей разных народов могут иметь совершенно разный смысл   </a:t>
            </a:r>
          </a:p>
        </p:txBody>
      </p:sp>
      <p:pic>
        <p:nvPicPr>
          <p:cNvPr id="4" name="Picture 8" descr="C:\Users\Mama\Desktop\Протокол и этикет ноут\Протокол и этикет\Презентации\Графика\Шаблон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168352" cy="1849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3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332656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600" dirty="0" smtClean="0"/>
              <a:t>АМЕРИКАНЦЫ. ХАРАКТЕРНЫЕ ЧЕРТЫ.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447562"/>
            <a:ext cx="889248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Принято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выражать свои мысли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возможной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прямотой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Языковые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изыски, скрытый смысл, ирония,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сбивают с толку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Каждая фраза воспринимается дословно и проверяется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точность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Непонятное пропускают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мимо ушей </a:t>
            </a: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Незатейливые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, смачные, забористые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шутки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Предпочитают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оглушительный хохот и крепкое словцо иронической улыбке и тонким намекам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2488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0100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4635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2514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73216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6485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600" dirty="0" smtClean="0"/>
              <a:t>АМЕРИКАНЦЫ. ХАРАКТЕРНЫЕ ЧЕРТЫ.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57129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Выше всего американец ценит успех, без которого жизнь не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имеет смысла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США иметь друзей значит едва ли не больше, чем «делать деньги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»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Каждого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, к кому американец чувствует расположение, он старается сделать своим другом. Этот феномен учитывается деловыми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людьми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Деловой обед – весьма распространенная форма общения. Благоприятный повод поговорить о семье и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хобби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Разговоров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 политике и религии стараются избегать. Спиртного потребляют мало: пиво, коктейль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649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14096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2108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30120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635896" y="1916832"/>
            <a:ext cx="5472608" cy="3847976"/>
            <a:chOff x="3347864" y="2605360"/>
            <a:chExt cx="5472608" cy="3847976"/>
          </a:xfrm>
        </p:grpSpPr>
        <p:sp>
          <p:nvSpPr>
            <p:cNvPr id="11" name="Полилиния 10"/>
            <p:cNvSpPr/>
            <p:nvPr/>
          </p:nvSpPr>
          <p:spPr>
            <a:xfrm>
              <a:off x="3851920" y="2605360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>
                  <a:solidFill>
                    <a:schemeClr val="tx1"/>
                  </a:solidFill>
                </a:rPr>
                <a:t>Самостоятельность</a:t>
              </a:r>
              <a:endParaRPr lang="ru-RU" sz="3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1920" y="5701704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400" dirty="0">
                  <a:solidFill>
                    <a:schemeClr val="tx1"/>
                  </a:solidFill>
                </a:rPr>
                <a:t>Независимость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49712" y="3685480"/>
              <a:ext cx="4970759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39216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>
                  <a:solidFill>
                    <a:schemeClr val="tx1"/>
                  </a:solidFill>
                </a:rPr>
                <a:t>Честность</a:t>
              </a:r>
              <a:endParaRPr lang="ru-RU" sz="3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851920" y="4693592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5312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smtClean="0">
                  <a:solidFill>
                    <a:schemeClr val="tx1"/>
                  </a:solidFill>
                </a:rPr>
                <a:t>Откровенность</a:t>
              </a:r>
              <a:endParaRPr lang="ru-RU" sz="3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347864" y="2685256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3757488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47864" y="4765600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347864" y="5781600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600" dirty="0" smtClean="0"/>
              <a:t>АМЕРИКАНЦЫ ЦЕНЯТ: </a:t>
            </a:r>
            <a:endParaRPr lang="ru-RU" sz="3600" dirty="0"/>
          </a:p>
        </p:txBody>
      </p:sp>
      <p:pic>
        <p:nvPicPr>
          <p:cNvPr id="1027" name="Picture 3" descr="C:\Users\Sony-Vaio\Desktop\Протокол и этикет\Протокол и этикет\Презентации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49" y="2315723"/>
            <a:ext cx="3046831" cy="29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38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6485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600" dirty="0" smtClean="0"/>
              <a:t>АМЕРИКАНЦЫ. ВСТРЕЧА, ЗНАКОМСТВО.</a:t>
            </a:r>
            <a:endParaRPr lang="ru-RU" sz="3600" dirty="0"/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07984" y="5445224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При деловой встрече американец (если он старше и занимает более высокий пост) </a:t>
            </a:r>
            <a:r>
              <a:rPr lang="ru-RU" sz="2400" dirty="0" smtClean="0">
                <a:solidFill>
                  <a:schemeClr val="tx1"/>
                </a:solidFill>
              </a:rPr>
              <a:t>первым </a:t>
            </a:r>
            <a:r>
              <a:rPr lang="ru-RU" sz="2400" dirty="0">
                <a:solidFill>
                  <a:schemeClr val="tx1"/>
                </a:solidFill>
              </a:rPr>
              <a:t>подаст руку женщине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933056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Рукопожатие принято в Америке так же, как и у </a:t>
            </a:r>
            <a:r>
              <a:rPr lang="ru-RU" sz="2400" dirty="0" smtClean="0">
                <a:solidFill>
                  <a:schemeClr val="tx1"/>
                </a:solidFill>
              </a:rPr>
              <a:t>нас. </a:t>
            </a:r>
            <a:r>
              <a:rPr lang="ru-RU" sz="2400" dirty="0"/>
              <a:t>Оно не должно быть вялым, лучше - в меру энергичным и </a:t>
            </a:r>
            <a:r>
              <a:rPr lang="ru-RU" sz="2400" dirty="0" smtClean="0"/>
              <a:t>доброжелательным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2546447"/>
            <a:ext cx="8892480" cy="1094060"/>
            <a:chOff x="251520" y="3068960"/>
            <a:chExt cx="8892480" cy="1368152"/>
          </a:xfrm>
        </p:grpSpPr>
        <p:sp>
          <p:nvSpPr>
            <p:cNvPr id="17" name="Прямоугольник с двумя вырезанными соседними углами 10"/>
            <p:cNvSpPr/>
            <p:nvPr/>
          </p:nvSpPr>
          <p:spPr>
            <a:xfrm rot="10800000">
              <a:off x="251520" y="3068960"/>
              <a:ext cx="8892480" cy="136815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3178167"/>
              <a:ext cx="8892480" cy="1149736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ru-RU" sz="2400" dirty="0">
                  <a:latin typeface="+mn-lt"/>
                </a:rPr>
                <a:t>Для людей, встречающихся впервые, лучше всего подойдет нейтральное "Добрый день"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409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6485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600" dirty="0" smtClean="0"/>
              <a:t>АМЕРИКАНЦЫ. ВСТРЕЧА, ЗНАКОМСТВО.</a:t>
            </a:r>
            <a:endParaRPr lang="ru-RU" sz="3600" dirty="0"/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72488" y="5445224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Обязательно скажите: "Рад познакомиться", добавив имя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25506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Обмениваются визитками при первой встрече. На глазах у собеседника прочтите про себя его фамилию и затем, подняв глаза, улыбнитесь, давая понять, что вы запомнили, как его зовут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3901177"/>
            <a:ext cx="8892480" cy="1328023"/>
            <a:chOff x="251520" y="2922671"/>
            <a:chExt cx="8892480" cy="1660729"/>
          </a:xfrm>
        </p:grpSpPr>
        <p:sp>
          <p:nvSpPr>
            <p:cNvPr id="17" name="Прямоугольник с двумя вырезанными соседними углами 10"/>
            <p:cNvSpPr/>
            <p:nvPr/>
          </p:nvSpPr>
          <p:spPr>
            <a:xfrm rot="10800000">
              <a:off x="251520" y="3068960"/>
              <a:ext cx="8892480" cy="136815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922671"/>
              <a:ext cx="8892480" cy="166072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ru-RU" sz="2400" dirty="0" smtClean="0">
                  <a:latin typeface="+mn-lt"/>
                </a:rPr>
                <a:t>В визитках очень </a:t>
              </a:r>
              <a:r>
                <a:rPr lang="ru-RU" sz="2400" dirty="0">
                  <a:latin typeface="+mn-lt"/>
                </a:rPr>
                <a:t>ценятся качество, </a:t>
              </a:r>
              <a:r>
                <a:rPr lang="ru-RU" sz="2400" dirty="0" smtClean="0">
                  <a:latin typeface="+mn-lt"/>
                </a:rPr>
                <a:t>добротность и простота</a:t>
              </a:r>
              <a:r>
                <a:rPr lang="ru-RU" sz="2400" dirty="0">
                  <a:latin typeface="+mn-lt"/>
                </a:rPr>
                <a:t>, которая характерна для респектабельности. Русский дублирующий текст на обороте не </a:t>
              </a:r>
              <a:r>
                <a:rPr lang="ru-RU" sz="2400" dirty="0" smtClean="0">
                  <a:latin typeface="+mn-lt"/>
                </a:rPr>
                <a:t>обязателен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3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АМЕРИКАНЦЫ.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2108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Идя на переговоры, надо быть готовым к тому, что какие-то вопросы будут решены сразу, без проволочки и откладывания "на доработку"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530120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Быстрота принятия решений у американцев тесно связана с незамедлительностью прихода к следующим решениям по тому же вопросу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158" y="3212976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Выражайте свою мысль просто и </a:t>
            </a:r>
            <a:r>
              <a:rPr lang="ru-RU" dirty="0" smtClean="0"/>
              <a:t>ясно: </a:t>
            </a:r>
            <a:r>
              <a:rPr lang="ru-RU" dirty="0"/>
              <a:t>время американцы </a:t>
            </a:r>
            <a:r>
              <a:rPr lang="ru-RU" dirty="0" smtClean="0"/>
              <a:t>берегут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3285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Американское общение относится к так называемым культурам с низким уровнем контекста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573" y="260648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АМЕРИКАНЦЫ. ЗАСТОЛЬЕ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3563881"/>
            <a:ext cx="3456384" cy="3033471"/>
            <a:chOff x="251520" y="2963759"/>
            <a:chExt cx="3024336" cy="253489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5157192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ВИСКИ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149080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КОКТЕЙЛЬ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4653136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ПИВО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Деловой обед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– весьма распространенная форма общения. Благоприятный повод поговорить о семье и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хобби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95962" y="3563881"/>
            <a:ext cx="4896544" cy="1299043"/>
            <a:chOff x="4295962" y="3563881"/>
            <a:chExt cx="4896544" cy="1299043"/>
          </a:xfrm>
        </p:grpSpPr>
        <p:sp>
          <p:nvSpPr>
            <p:cNvPr id="12" name="TextBox 11"/>
            <p:cNvSpPr txBox="1"/>
            <p:nvPr/>
          </p:nvSpPr>
          <p:spPr>
            <a:xfrm>
              <a:off x="4295962" y="3563881"/>
              <a:ext cx="468052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ЗАПРЕТНЫЕ ТЕМЫ: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95962" y="4118310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11986" y="403771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Политика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295962" y="4581128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1986" y="449359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Религия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256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АНГЛИЧАНЕ. ХАРАКТЕРНЫЕ ЧЕРТЫ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649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0100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8496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87704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79548"/>
            <a:ext cx="2196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Сдержанность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83604"/>
            <a:ext cx="3975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Склонность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 недосказанности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99383"/>
            <a:ext cx="2366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Щепетильность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995772"/>
            <a:ext cx="360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Определенная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замкнутость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758243"/>
            <a:ext cx="495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Независимость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, 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lvl="0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граничащая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отчуждением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628800"/>
            <a:ext cx="5184575" cy="388843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3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516" y="439797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АНГЛИЧАНЕ ЦЕНЯТ: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649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896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73016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077072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79548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Сохранение самообладания во всех жизненных ситуациях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84306"/>
            <a:ext cx="857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Пунктуальность во всем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987660"/>
            <a:ext cx="857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Немногословность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491716"/>
            <a:ext cx="857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Корректность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005064"/>
            <a:ext cx="857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Отсутствие избыточной </a:t>
            </a:r>
          </a:p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жестикуляции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787860"/>
            <a:ext cx="857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Чувство юмора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87704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57067"/>
            <a:ext cx="4824535" cy="322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564" y="1771075"/>
            <a:ext cx="3528392" cy="317555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АНГЛИЧАНЕ. ВСТРЕЧА, ЗНАКОМСТВО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09911"/>
            <a:ext cx="8892480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Англичане весьма сдержаны к прямым физическим контактам . Отсюда и краткость рукопожатия, без всякой попытки задержать руку собеседника в своей. В общественных местах англичане стараются не прикоснуться к незнакомому человеку, даже нечаянно. Если же все-таки это произойдет, следует принести самые искренние и пространные извинения  тактильный контакт</a:t>
            </a:r>
          </a:p>
        </p:txBody>
      </p:sp>
    </p:spTree>
    <p:extLst>
      <p:ext uri="{BB962C8B-B14F-4D97-AF65-F5344CB8AC3E}">
        <p14:creationId xmlns:p14="http://schemas.microsoft.com/office/powerpoint/2010/main" xmlns="" val="17312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АНГЛИЧАНЕ.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Предупредительно-корректное </a:t>
            </a:r>
            <a:r>
              <a:rPr lang="ru-RU" dirty="0">
                <a:latin typeface="+mn-lt"/>
              </a:rPr>
              <a:t>отношении и </a:t>
            </a:r>
            <a:r>
              <a:rPr lang="ru-RU" dirty="0" smtClean="0">
                <a:latin typeface="+mn-lt"/>
              </a:rPr>
              <a:t>терпимость </a:t>
            </a:r>
            <a:r>
              <a:rPr lang="ru-RU" dirty="0">
                <a:latin typeface="+mn-lt"/>
              </a:rPr>
              <a:t>к партнерам по общению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2636912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Ч</a:t>
            </a:r>
            <a:r>
              <a:rPr lang="ru-RU" dirty="0" smtClean="0">
                <a:solidFill>
                  <a:schemeClr val="dk1"/>
                </a:solidFill>
                <a:latin typeface="+mn-lt"/>
              </a:rPr>
              <a:t>асто </a:t>
            </a:r>
            <a:r>
              <a:rPr lang="ru-RU" dirty="0">
                <a:solidFill>
                  <a:schemeClr val="dk1"/>
                </a:solidFill>
                <a:latin typeface="+mn-lt"/>
              </a:rPr>
              <a:t>говорят в адрес собеседника незаслуженные комплименты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212976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В острых конфликтных ситуациях англичанин ведет себя сдержанно и спокойно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158" y="4581128"/>
            <a:ext cx="88888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Сдержанность в суждениях </a:t>
            </a:r>
            <a:r>
              <a:rPr lang="ru-RU" dirty="0" smtClean="0">
                <a:solidFill>
                  <a:schemeClr val="dk1"/>
                </a:solidFill>
                <a:latin typeface="+mn-lt"/>
              </a:rPr>
              <a:t>- </a:t>
            </a:r>
            <a:r>
              <a:rPr lang="ru-RU" dirty="0">
                <a:solidFill>
                  <a:schemeClr val="dk1"/>
                </a:solidFill>
                <a:latin typeface="+mn-lt"/>
              </a:rPr>
              <a:t>знак уважения к собеседнику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147900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+mn-lt"/>
              </a:rPr>
              <a:t>Стремится </a:t>
            </a:r>
            <a:r>
              <a:rPr lang="ru-RU" dirty="0">
                <a:solidFill>
                  <a:schemeClr val="dk1"/>
                </a:solidFill>
                <a:latin typeface="+mn-lt"/>
              </a:rPr>
              <a:t>избегать категорических суждений, предпочитая: «мне кажется», «я думаю</a:t>
            </a:r>
            <a:r>
              <a:rPr lang="ru-RU" dirty="0" smtClean="0">
                <a:solidFill>
                  <a:schemeClr val="dk1"/>
                </a:solidFill>
                <a:latin typeface="+mn-lt"/>
              </a:rPr>
              <a:t>»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723964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Умение выслушать собеседника, не возражая ему, не означает согласия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51520" y="4075589"/>
            <a:ext cx="8892480" cy="1483"/>
          </a:xfrm>
          <a:prstGeom prst="line">
            <a:avLst/>
          </a:prstGeom>
          <a:ln w="76200" cmpd="dbl"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90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АНГЛИЧАНЕ. ЗАСТОЛЬЕ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234" y="1763430"/>
            <a:ext cx="89147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Приглашение домой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 – знак особого расположения к Вам либо следствие значительной заинтересованности в поддержании контакта. После званого вечера необходимо срочно поблагодарить хозяйку в письменном виде  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3563881"/>
            <a:ext cx="3456384" cy="3033471"/>
            <a:chOff x="251520" y="2963759"/>
            <a:chExt cx="3024336" cy="2534896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5157192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ДЖИН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149080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ВИСКИ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4653136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ПИВО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95962" y="3563881"/>
            <a:ext cx="5036990" cy="2994813"/>
            <a:chOff x="4355976" y="3314507"/>
            <a:chExt cx="5036990" cy="2994813"/>
          </a:xfrm>
        </p:grpSpPr>
        <p:sp>
          <p:nvSpPr>
            <p:cNvPr id="11" name="TextBox 10"/>
            <p:cNvSpPr txBox="1"/>
            <p:nvPr/>
          </p:nvSpPr>
          <p:spPr>
            <a:xfrm>
              <a:off x="4355976" y="3314507"/>
              <a:ext cx="468052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ЗАПРЕТНЫЕ ТЕМЫ: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5976" y="3868936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432" y="380979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Жизнь королевской семьи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55976" y="4372992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2432" y="4292394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Религия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2432" y="4791389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Северная Ирландия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55976" y="4871987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355976" y="5436402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2446" y="5355804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Деньги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12446" y="5939988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Частная жизнь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74238" y="6039598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3431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НЕМЦЫ. ХАРАКТЕРНЫЕ ЧЕРТЫ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89248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Принято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выражать свои мысли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возможной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прямотой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Языковые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изыски, скрытый смысл, ирония,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сбивают с толку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Каждая фраза воспринимается дословно и проверяется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точность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Непонятное пропускают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мимо ушей </a:t>
            </a: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Незатейливые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, смачные, забористые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шутки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Предпочитают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оглушительный хохот и крепкое словцо иронической улыбке и тонким намекам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2488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0100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14635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2514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73216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НЕМЦЫ ЦЕНЯТ: 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836936"/>
            <a:ext cx="5472608" cy="4824536"/>
            <a:chOff x="3635896" y="1916832"/>
            <a:chExt cx="5472608" cy="4824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35896" y="1916832"/>
              <a:ext cx="5472608" cy="3847976"/>
              <a:chOff x="3347864" y="2605360"/>
              <a:chExt cx="5472608" cy="3847976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3851920" y="2605360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Вежливость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851920" y="5701704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Соблюдение условностей в обращении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3849712" y="3685480"/>
                <a:ext cx="4970759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3921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Хорошие манеры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851920" y="4693592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5312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Выдержанный стиль одежды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47864" y="2685256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347864" y="3757488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47864" y="4765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47864" y="5781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139952" y="5989736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Точность и сухая деловитость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6069632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3077" name="Picture 5" descr="C:\Users\Mama\Desktop\Протокол и этикет ноут\Протокол и этикет\Презентации\Графика\Без имени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2788"/>
            <a:ext cx="4089567" cy="4108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НЕМЦЫ.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445224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При обращении принято употреблять титулы и фамилии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Перед научным или профессиональным титулом прибавляется «</a:t>
            </a:r>
            <a:r>
              <a:rPr lang="en-US" sz="2400" dirty="0" err="1">
                <a:solidFill>
                  <a:schemeClr val="tx1"/>
                </a:solidFill>
              </a:rPr>
              <a:t>herr</a:t>
            </a:r>
            <a:r>
              <a:rPr lang="ru-RU" sz="2400" dirty="0">
                <a:solidFill>
                  <a:schemeClr val="tx1"/>
                </a:solidFill>
              </a:rPr>
              <a:t>» или «</a:t>
            </a:r>
            <a:r>
              <a:rPr lang="en-US" sz="2400" dirty="0">
                <a:solidFill>
                  <a:schemeClr val="tx1"/>
                </a:solidFill>
              </a:rPr>
              <a:t>frau</a:t>
            </a:r>
            <a:r>
              <a:rPr lang="ru-RU" sz="2400" dirty="0">
                <a:solidFill>
                  <a:schemeClr val="tx1"/>
                </a:solidFill>
              </a:rPr>
              <a:t>»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933056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Широко используются визитные карточки, хорошо, если они на немецком языке и содержат все необходимые данные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2420888"/>
            <a:ext cx="8892480" cy="1736646"/>
            <a:chOff x="251520" y="2911945"/>
            <a:chExt cx="8892480" cy="2171723"/>
          </a:xfrm>
        </p:grpSpPr>
        <p:sp>
          <p:nvSpPr>
            <p:cNvPr id="11" name="Прямоугольник с двумя вырезанными соседними углами 10"/>
            <p:cNvSpPr/>
            <p:nvPr/>
          </p:nvSpPr>
          <p:spPr>
            <a:xfrm rot="10800000">
              <a:off x="251520" y="3068960"/>
              <a:ext cx="8892480" cy="136815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2911945"/>
              <a:ext cx="8892480" cy="2171723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ru-RU" sz="2400" dirty="0">
                  <a:latin typeface="+mn-lt"/>
                </a:rPr>
                <a:t>В Германии не принято говорить «ты», если об этом не договорились по инициативе более старшего по возрасту или положению</a:t>
              </a:r>
            </a:p>
            <a:p>
              <a:pPr algn="just"/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9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НЕМЦЫ.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430944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Обычно пожимают руки всем присутствующим, за исключением тех случаев, когда их слишком </a:t>
            </a:r>
            <a:r>
              <a:rPr lang="ru-RU" sz="2400" dirty="0" smtClean="0"/>
              <a:t>много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99078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Следует подождать пока дама проявит желание обменяться рукопожатием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984" y="263812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dirty="0"/>
              <a:t>Рукопожатие широко распространено, даже при кратковременном расставании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24361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НЕМЦЫ. ЗАСТОЛЬЕ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3563881"/>
            <a:ext cx="3456384" cy="3033471"/>
            <a:chOff x="251520" y="2963759"/>
            <a:chExt cx="3024336" cy="253489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5157192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ШНАПС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149080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ВИНО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4653136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ПИВО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95962" y="3563881"/>
            <a:ext cx="4976976" cy="864617"/>
            <a:chOff x="4355976" y="3314507"/>
            <a:chExt cx="4976976" cy="864617"/>
          </a:xfrm>
        </p:grpSpPr>
        <p:sp>
          <p:nvSpPr>
            <p:cNvPr id="12" name="TextBox 11"/>
            <p:cNvSpPr txBox="1"/>
            <p:nvPr/>
          </p:nvSpPr>
          <p:spPr>
            <a:xfrm>
              <a:off x="4355976" y="3314507"/>
              <a:ext cx="468052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ЗАПРЕТНЫЕ ТЕМЫ: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5976" y="3868936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432" y="380979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Деловые темы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Приглашение на домашний обед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 – знак особого уважения. Необходимо принести цветы хозяйке. Направление на следующий день благодарственной открытки – обычная норма вежливости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255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771075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ФРАНЦУЗЫ. ХАРАКТЕРНЫЕ ЧЕРТЫ</a:t>
            </a:r>
            <a:endParaRPr lang="ru-RU" sz="36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916832"/>
            <a:ext cx="5616624" cy="646331"/>
            <a:chOff x="251520" y="2105790"/>
            <a:chExt cx="9007967" cy="6463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83031" y="2105790"/>
              <a:ext cx="86764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Н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арод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эмоциональный и в контактах с ними следует принимать во внимание эту особенность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1520" y="2324888"/>
              <a:ext cx="346460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2998693"/>
            <a:ext cx="5616624" cy="923330"/>
            <a:chOff x="251520" y="2921870"/>
            <a:chExt cx="9226796" cy="92333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5836" y="2921870"/>
              <a:ext cx="8892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Г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ордятся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своими национальными традициями. Одним из главных национальных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достоинств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считается французская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кухня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520" y="3140968"/>
              <a:ext cx="354877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1520" y="4305870"/>
            <a:ext cx="5544616" cy="923330"/>
            <a:chOff x="251520" y="4001990"/>
            <a:chExt cx="5544616" cy="9233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4001990"/>
              <a:ext cx="53285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Французы, особенно парижане, бывают грубы – если захотят и если считают, что в данном случае это необходимо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1520" y="4221088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5590981"/>
            <a:ext cx="5616624" cy="1200329"/>
            <a:chOff x="251520" y="5374957"/>
            <a:chExt cx="5616624" cy="120032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58223" y="5374957"/>
              <a:ext cx="54099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Строго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соблюдают правила этикета.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Француз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, идя по улице, никогда не снимет пиджак и не распустит узел галстука; одежда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всегда </a:t>
              </a:r>
              <a:r>
                <a:rPr lang="ru-RU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будет в полном </a:t>
              </a:r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порядке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1520" y="5813152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03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 ЦЕНЯТ: 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836936"/>
            <a:ext cx="5472608" cy="4824536"/>
            <a:chOff x="3635896" y="1916832"/>
            <a:chExt cx="5472608" cy="4824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35896" y="1916832"/>
              <a:ext cx="5472608" cy="3847976"/>
              <a:chOff x="3347864" y="2605360"/>
              <a:chExt cx="5472608" cy="3847976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3851920" y="2605360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Вежливость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851920" y="5701704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Умение слушать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3849712" y="3685480"/>
                <a:ext cx="4970759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3921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Учтивость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851920" y="4693592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5312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Искренность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47864" y="2685256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347864" y="3757488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47864" y="4765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47864" y="5781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139952" y="5989736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Чувство ответственности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6069632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2050" name="Picture 2" descr="C:\Users\Mama\Desktop\Протокол и этикет ноут\Протокол и этикет\Презентации\График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080173" cy="4080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445224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 smtClean="0"/>
              <a:t>Проявление </a:t>
            </a:r>
            <a:r>
              <a:rPr lang="ru-RU" sz="2400" dirty="0"/>
              <a:t>крайней </a:t>
            </a:r>
            <a:r>
              <a:rPr lang="ru-RU" sz="2400" dirty="0" smtClean="0"/>
              <a:t>невоспитанности - </a:t>
            </a:r>
            <a:r>
              <a:rPr lang="ru-RU" sz="2400" dirty="0"/>
              <a:t>пожать кому-то руку дважды за день, словно в первый раз ты этого человека попросту не </a:t>
            </a:r>
            <a:r>
              <a:rPr lang="ru-RU" sz="2400" dirty="0" smtClean="0"/>
              <a:t>заметил </a:t>
            </a:r>
            <a:r>
              <a:rPr lang="ru-RU" sz="2400" dirty="0"/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933056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Строго соблюдается обычай приветствовать друг друга рукопожатием, причем буквально со всеми, кто хоть в какой-то мере знаком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420888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Рукопожатия для французов – важная часть ритуала знакомства и приветствия   </a:t>
            </a:r>
          </a:p>
        </p:txBody>
      </p:sp>
    </p:spTree>
    <p:extLst>
      <p:ext uri="{BB962C8B-B14F-4D97-AF65-F5344CB8AC3E}">
        <p14:creationId xmlns:p14="http://schemas.microsoft.com/office/powerpoint/2010/main" xmlns="" val="35848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ФРАНЦУЗЫ. ВСТРЕЧА, ЗНАКОМСТВО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4437112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Если уж во Франции Вам стали «тыкать», значит Вы допущены в святая святых французов, в их частную жизнь, Вам полностью доверяют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63691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Не следует говорить французу «ты», пока он сам не сделает этого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Любовь французов к жестикуляции хорошо известна. Именно руки придают их мыслям форму, очертание и объем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2852936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Движения </a:t>
            </a:r>
            <a:r>
              <a:rPr lang="ru-RU" dirty="0"/>
              <a:t>рук </a:t>
            </a:r>
            <a:r>
              <a:rPr lang="ru-RU" dirty="0" smtClean="0"/>
              <a:t>говорят </a:t>
            </a:r>
            <a:r>
              <a:rPr lang="ru-RU" dirty="0"/>
              <a:t>о душевном состоянии собеседника, </a:t>
            </a:r>
            <a:r>
              <a:rPr lang="ru-RU" dirty="0" smtClean="0"/>
              <a:t>уровне интеллекта</a:t>
            </a:r>
            <a:r>
              <a:rPr lang="ru-RU" dirty="0"/>
              <a:t>, </a:t>
            </a:r>
            <a:r>
              <a:rPr lang="ru-RU" dirty="0" smtClean="0"/>
              <a:t>о </a:t>
            </a:r>
            <a:r>
              <a:rPr lang="ru-RU" dirty="0"/>
              <a:t>сердечных привязанностях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717032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Считается ужасно </a:t>
            </a:r>
            <a:r>
              <a:rPr lang="ru-RU" dirty="0"/>
              <a:t>невежливым, </a:t>
            </a:r>
            <a:r>
              <a:rPr lang="ru-RU" dirty="0" smtClean="0"/>
              <a:t>разговаривать сунув </a:t>
            </a:r>
            <a:r>
              <a:rPr lang="ru-RU" dirty="0"/>
              <a:t>руки в карманы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158" y="4510861"/>
            <a:ext cx="88888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Принято употреблять титулы, звания и обращения без </a:t>
            </a:r>
            <a:r>
              <a:rPr lang="ru-RU" dirty="0" smtClean="0"/>
              <a:t>фамилий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158933"/>
            <a:ext cx="8896118" cy="64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Ни </a:t>
            </a:r>
            <a:r>
              <a:rPr lang="ru-RU" dirty="0"/>
              <a:t>в коем случае не сморкайтесь, даже в самый изысканный носовой платок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6095037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Во </a:t>
            </a:r>
            <a:r>
              <a:rPr lang="ru-RU" dirty="0"/>
              <a:t>время деловых </a:t>
            </a:r>
            <a:r>
              <a:rPr lang="ru-RU" dirty="0" smtClean="0"/>
              <a:t>встреч лучше не говорить </a:t>
            </a:r>
            <a:r>
              <a:rPr lang="ru-RU" dirty="0"/>
              <a:t>по-французски, если у вас низкий уровень знания языка или плохое произношение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51520" y="4291613"/>
            <a:ext cx="8892480" cy="1483"/>
          </a:xfrm>
          <a:prstGeom prst="line">
            <a:avLst/>
          </a:prstGeom>
          <a:ln w="76200" cmpd="dbl"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84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ФРАНЦУЗЫ. ЗАСТОЛЬЕ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3563881"/>
            <a:ext cx="3456384" cy="1827079"/>
            <a:chOff x="251520" y="2963759"/>
            <a:chExt cx="3024336" cy="1526784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149080"/>
              <a:ext cx="1730072" cy="3414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ВИНО</a:t>
              </a:r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От приглашенного на обед они ждут восторженных отзывов по поводу качества блюд и напитков   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95962" y="3563881"/>
            <a:ext cx="5036990" cy="2410629"/>
            <a:chOff x="4355976" y="3314507"/>
            <a:chExt cx="5036990" cy="2410629"/>
          </a:xfrm>
        </p:grpSpPr>
        <p:sp>
          <p:nvSpPr>
            <p:cNvPr id="17" name="TextBox 16"/>
            <p:cNvSpPr txBox="1"/>
            <p:nvPr/>
          </p:nvSpPr>
          <p:spPr>
            <a:xfrm>
              <a:off x="4355976" y="3314507"/>
              <a:ext cx="468052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ЗАПРЕТНЫЕ ТЕМЫ: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355976" y="3868936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2432" y="3809792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Вероисповедание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355976" y="4372992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2432" y="4292394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Семейное положение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2432" y="4791389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Политические пристрастия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55976" y="4871987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55976" y="5436402"/>
              <a:ext cx="216024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12446" y="5355804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Доходы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69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99" y="2329895"/>
            <a:ext cx="4788001" cy="3591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ХАРАКТЕРНЫЕ ЧЕРТЫ</a:t>
            </a:r>
            <a:endParaRPr lang="ru-RU" sz="36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2060813"/>
            <a:ext cx="5650650" cy="369332"/>
            <a:chOff x="251520" y="2244290"/>
            <a:chExt cx="9062538" cy="3693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7602" y="2244290"/>
              <a:ext cx="8676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j-lt"/>
                </a:rPr>
                <a:t>Трудолюбие</a:t>
              </a:r>
              <a:endPara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1520" y="2324888"/>
              <a:ext cx="346460" cy="20813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55028" y="2564904"/>
            <a:ext cx="541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большим вниманием относятся к традициям, стараясь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сохранить их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неизменными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4002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5699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Дисциплинированность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чувство долга, преданность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авторитету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7609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21088"/>
            <a:ext cx="5409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Чрезвычайная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вежливость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301686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9642" y="4722070"/>
            <a:ext cx="5303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Высокое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самообладание, терпеливость, аккуратность, бережливость, любознательность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94116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1932" y="5520801"/>
            <a:ext cx="5303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Человечность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долг, благонравие, мудрость и верность определяют весь традиционный образ японца от семейных отношений до трудовых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3810" y="5739899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 ЦЕНЯТ: 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836936"/>
            <a:ext cx="5472608" cy="4824536"/>
            <a:chOff x="3635896" y="1916832"/>
            <a:chExt cx="5472608" cy="4824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35896" y="1916832"/>
              <a:ext cx="5472608" cy="3847976"/>
              <a:chOff x="3347864" y="2605360"/>
              <a:chExt cx="5472608" cy="3847976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3851920" y="2605360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Вежливость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851920" y="5701704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Умение слушать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3849712" y="3685480"/>
                <a:ext cx="4970759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3921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Учтивость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851920" y="4693592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5312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Искренность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47864" y="2685256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347864" y="3757488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47864" y="4765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47864" y="5781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139952" y="5989736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Чувство ответственности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6069632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209" y="3084470"/>
            <a:ext cx="3628143" cy="241725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glow rad="88900">
              <a:srgbClr val="7D7D7D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 prstMaterial="matte">
            <a:bevelT h="127000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2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15719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Японцев нужно называть по фамилии, добавляя в конце почтительное "сан". Фамильярность ни в коем случае не допускается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 smtClean="0"/>
              <a:t>Визитными </a:t>
            </a:r>
            <a:r>
              <a:rPr lang="ru-RU" sz="2400" dirty="0"/>
              <a:t>карточками следует обмениваться вначале с начальником, а потом с подчиненным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деловых встречах в составе делегаций очень большое значение придается субординации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ВСТРЕЧА, ЗНАКОМСТВО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392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Терпение в Японии считается одной из главных добродетелей, поэтому обсуждение деловых вопросов часто начинается с второстепенных деталей, и идет оно очень и очень </a:t>
            </a:r>
            <a:r>
              <a:rPr lang="ru-RU" sz="2400" dirty="0" smtClean="0"/>
              <a:t>неспешно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Предварительные переговоры рассматривают как обязательный шаг и не склонны делать его, не получив о партнере и его предложениях исчерпывающей информации</a:t>
            </a:r>
            <a:endParaRPr lang="ru-RU" sz="2400" dirty="0"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2960" y="508168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Кивок головой, не всегда означает согласие, а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лишь свидетельствует о том, что </a:t>
            </a:r>
            <a:r>
              <a:rPr lang="ru-RU" sz="2400" dirty="0" smtClean="0">
                <a:solidFill>
                  <a:schemeClr val="dk1"/>
                </a:solidFill>
                <a:latin typeface="+mn-lt"/>
              </a:rPr>
              <a:t>смысл сказанного понятен </a:t>
            </a:r>
            <a:endParaRPr lang="ru-RU" sz="24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131676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Улыбка – знак вежливости и деликатности у японцев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3862789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У японцев приняты паузы при проведении переговоров, во время которых они обмениваются мнениями и советуются друг с другом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882" y="4881934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Даже если пауза, на ваш взгляд, излишне затянулась, ни в коем случае не следует пытаться ее прервать или выражать нервозность и нетерпение, так как это грубейшее нарушение японского делового этикета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882" y="213285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Японии </a:t>
            </a:r>
            <a:r>
              <a:rPr lang="ru-RU" dirty="0"/>
              <a:t>очень </a:t>
            </a:r>
            <a:r>
              <a:rPr lang="ru-RU" dirty="0" smtClean="0"/>
              <a:t>распространены </a:t>
            </a:r>
            <a:r>
              <a:rPr lang="ru-RU" dirty="0"/>
              <a:t>поклоны. Поэтому </a:t>
            </a:r>
            <a:r>
              <a:rPr lang="ru-RU" dirty="0" smtClean="0"/>
              <a:t>не </a:t>
            </a:r>
            <a:r>
              <a:rPr lang="ru-RU" dirty="0" err="1" smtClean="0"/>
              <a:t>смортря</a:t>
            </a:r>
            <a:r>
              <a:rPr lang="ru-RU" dirty="0" smtClean="0"/>
              <a:t> </a:t>
            </a:r>
            <a:r>
              <a:rPr lang="ru-RU" dirty="0"/>
              <a:t>на то, что бизнесмены все же жмут друг другу руки, легкий поклон в любом случае будет </a:t>
            </a:r>
            <a:r>
              <a:rPr lang="ru-RU" dirty="0" smtClean="0"/>
              <a:t>уместен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5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74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dobe Fangsong Std R"/>
                <a:ea typeface="Adobe Fangsong Std R"/>
              </a:rPr>
              <a:t>тема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dobe Fangsong Std R"/>
                <a:ea typeface="Adobe Fangsong Std R"/>
              </a:rPr>
              <a:t>:  Национальные особенности делового этикета в </a:t>
            </a:r>
            <a:r>
              <a:rPr lang="ru-RU" sz="2000" b="1" smtClean="0">
                <a:solidFill>
                  <a:schemeClr val="bg1">
                    <a:lumMod val="85000"/>
                  </a:schemeClr>
                </a:solidFill>
                <a:latin typeface="Adobe Fangsong Std R"/>
                <a:ea typeface="Adobe Fangsong Std R"/>
              </a:rPr>
              <a:t>международном бизнесе 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dobe Fangsong Std R"/>
              <a:ea typeface="Adobe Fangsong Std R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544816" cy="230425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>
                    <a:lumMod val="85000"/>
                  </a:schemeClr>
                </a:solidFill>
                <a:ea typeface="Adobe Fangsong Std R"/>
                <a:cs typeface="Arabic Typesetting" pitchFamily="66" charset="-78"/>
              </a:rPr>
              <a:t>Основные принципы и правила современного этикета</a:t>
            </a:r>
            <a:endParaRPr lang="ru-RU" sz="4800" dirty="0">
              <a:solidFill>
                <a:schemeClr val="bg1">
                  <a:lumMod val="85000"/>
                </a:schemeClr>
              </a:solidFill>
              <a:ea typeface="Adobe Fangsong Std R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1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БЕСЕДА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882" y="3718773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Когда японцы встречаются с очевидной уступкой со стороны партнеров, они часто отвечают тем же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7882" y="4665910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Имея дело с японцами, необходимо учитывать, что большинство действующих на национальном рынке средних и мелких фирм ведут переписку лишь на родном языке, поэтому контакты с ними требуют переводчика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882" y="5951021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Приехав в Японию на деловую встречу тщательно проверяйте свои носки, так как во время многих неформальных мероприятий вам придется разуваться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7882" y="2433662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Наиболее почетное место за столом переговоров, дома у японского партнера или конференц-зале - самое дальнее от двери. На это место нельзя садиться, пока вам его не </a:t>
            </a:r>
            <a:r>
              <a:rPr lang="ru-RU" dirty="0" smtClean="0"/>
              <a:t>предложили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ЯПОНЦЫ. ЗАСТОЛЬЕ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Японии деловой обед часто сопровождается вручением небольшого подарка. Подарок должен быть в упаковке, лучше из бумаги пастельных оттенков и без лент и бантов. Вручать его нужно, держа в обеих руках. Дарить четыре и девять предметов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-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несчастью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962" y="3563881"/>
            <a:ext cx="468052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ЗАПРЕТНЫЕ ТЕМЫ: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5962" y="411831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3563879"/>
            <a:ext cx="3456384" cy="3249497"/>
            <a:chOff x="251520" y="2963759"/>
            <a:chExt cx="3024336" cy="2715417"/>
          </a:xfrm>
        </p:grpSpPr>
        <p:sp>
          <p:nvSpPr>
            <p:cNvPr id="28" name="TextBox 27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520" y="4179023"/>
              <a:ext cx="1730072" cy="59755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МИНЕРАЛЬНАЯ ВОДА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520" y="5337713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ЧАЙ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520" y="4896928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САКЭ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92418" y="405916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Вторая мировая война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КИТАЙЦЫ. ХАРАКТЕРНЫЕ ЧЕРТЫ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249" y="1783814"/>
            <a:ext cx="364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Проявляют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повышенное внимание к внешней стороне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41411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62" y="1772816"/>
            <a:ext cx="5319738" cy="42557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520" y="321053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809" y="6028606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Склонны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усматривать скрытый умысел даже в мелочах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15215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2249" y="3933056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Почтение к возрасту, к мудрости старших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19" y="5101032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2248" y="4881934"/>
            <a:ext cx="364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Обостренное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чувство собственного достоинства в отношениях с иностранцами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18" y="62477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2852936"/>
            <a:ext cx="364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Повышенное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чувство гордости за все китайское, имеющее под собой «материальную основу» </a:t>
            </a:r>
          </a:p>
        </p:txBody>
      </p:sp>
    </p:spTree>
    <p:extLst>
      <p:ext uri="{BB962C8B-B14F-4D97-AF65-F5344CB8AC3E}">
        <p14:creationId xmlns:p14="http://schemas.microsoft.com/office/powerpoint/2010/main" xmlns="" val="2201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КИТАЙЦЫ ЦЕНЯТ: </a:t>
            </a:r>
            <a:endParaRPr lang="ru-RU" sz="36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395536" y="1836936"/>
            <a:ext cx="5472608" cy="3847976"/>
            <a:chOff x="3347864" y="2605360"/>
            <a:chExt cx="5472608" cy="3847976"/>
          </a:xfrm>
        </p:grpSpPr>
        <p:sp>
          <p:nvSpPr>
            <p:cNvPr id="11" name="Полилиния 10"/>
            <p:cNvSpPr/>
            <p:nvPr/>
          </p:nvSpPr>
          <p:spPr>
            <a:xfrm>
              <a:off x="3851920" y="2605360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Уважение иностранцем китайских традиций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1920" y="5701704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Настойчивость и невозмутимость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49712" y="3685480"/>
              <a:ext cx="4970759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39216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Упорство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851920" y="4693592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5312" bIns="155727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Терпение и осторожность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347864" y="2685256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3757488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47864" y="4765600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347864" y="5781600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1029" name="Picture 5" descr="C:\Users\Mama\Desktop\Протокол и этикет ноут\Протокол и этикет\Презентации\Графика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318" y="1053155"/>
            <a:ext cx="5484162" cy="54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КИТАЙЦЫ.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15719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встрече китайцы обмениваются рукопожатиями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По классической китайской традиции визитную карточку подавать и принимать принято двумя руками с легким поклоном </a:t>
            </a:r>
            <a:r>
              <a:rPr lang="ru-RU" sz="2400" dirty="0" smtClean="0"/>
              <a:t>или наклоном </a:t>
            </a:r>
            <a:r>
              <a:rPr lang="ru-RU" sz="2400" dirty="0"/>
              <a:t>головы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Карточками принято обмениваться в начале встречи при представлении друг другу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КИТАЙЦЫ. ВСТРЕЧА, ЗНАКОМСТВО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392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Старшим по возрасту отдается инициатива в приветствии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У китайцев человека представляют очень формально, в довольно строгой и официально выдержанной форме</a:t>
            </a:r>
            <a:endParaRPr lang="ru-RU" sz="2400" dirty="0"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2960" y="508168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представлении группой китайцы обычно выстраиваются в линию по рангу и по возрасту — с самым главным и (или) самым старшим во главе линии</a:t>
            </a:r>
            <a:endParaRPr lang="ru-RU" sz="24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КИТАЙЦЫ.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795972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Обыкновенно они делают уступки лишь под самый конец встречи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391" y="2483604"/>
            <a:ext cx="88924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С фамилией обязательно должны использоваться связующие слова: титул («президент», «граф» и пр.) или должность («директор», «председатель» и пр.) или обращение («господин», «товарищ» и </a:t>
            </a:r>
            <a:r>
              <a:rPr lang="ru-RU" dirty="0" smtClean="0"/>
              <a:t>пр.)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787860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Во </a:t>
            </a:r>
            <a:r>
              <a:rPr lang="ru-RU" dirty="0"/>
              <a:t>время деловых встреч очень внимательны к двум вещам: сбору информации, касающейся предмета переговоров, и созданию "духа дружбы"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572" y="3779748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Используйте в разговоре только фамилию и официальную должность китайца, до тех пор, пока он специально не попросит называть его по </a:t>
            </a:r>
            <a:r>
              <a:rPr lang="ru-RU" dirty="0" smtClean="0"/>
              <a:t>имени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КИТАЙЦЫ. </a:t>
            </a:r>
            <a:r>
              <a:rPr lang="ru-RU" sz="3600" dirty="0" smtClean="0"/>
              <a:t>БЕСЕДА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882" y="5085184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Китайцы </a:t>
            </a:r>
            <a:r>
              <a:rPr lang="ru-RU" dirty="0"/>
              <a:t>- большие любители затягивать переговоры и по времени этот процесс может длиться от нескольких дней до нескольких </a:t>
            </a:r>
            <a:r>
              <a:rPr lang="ru-RU" dirty="0" smtClean="0"/>
              <a:t>месяцев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165304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Китайцы любят торговаться и ценят тех, кто умеет это делать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882" y="3789040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Китае</a:t>
            </a:r>
            <a:r>
              <a:rPr lang="ru-RU" dirty="0"/>
              <a:t>, особенно если присутствуют подчиненные или стоящие ниже рангом, свое мнение стоит выражать аккуратно и ни в коем случае не стараться уязвить Вашего китайского партнера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7882" y="2433662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Китайцы склонны четко разграничивать отдельные этапы деловых встреч: первоначальное уточнение позиций, их обсуждение и заключительную стадию </a:t>
            </a:r>
            <a:r>
              <a:rPr lang="ru-RU" dirty="0" smtClean="0"/>
              <a:t>переговоров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5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КИТАЙЦЫ. </a:t>
            </a:r>
            <a:r>
              <a:rPr lang="ru-RU" sz="3600" dirty="0" smtClean="0"/>
              <a:t>ЗАСТОЛЬЕ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 банкеты и приемы принято приносить подарки, бутылка вина, например, или корзинка с фруктами будут всегда уместны. Подарок принимают обеими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руками</a:t>
            </a:r>
          </a:p>
          <a:p>
            <a:pPr algn="just">
              <a:lnSpc>
                <a:spcPct val="150000"/>
              </a:lnSpc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Идя в гости домой, всегда имейте с собой небольшой сувенир для хозяйки: коньяк (ликер), шоколад,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пирожные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962" y="3563881"/>
            <a:ext cx="468052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ЗАПРЕТНЫЕ ТЕМЫ: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5962" y="411831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95962" y="4622366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95962" y="5121361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3563879"/>
            <a:ext cx="3456384" cy="3249497"/>
            <a:chOff x="251520" y="2963759"/>
            <a:chExt cx="3024336" cy="2715417"/>
          </a:xfrm>
        </p:grpSpPr>
        <p:sp>
          <p:nvSpPr>
            <p:cNvPr id="28" name="TextBox 27"/>
            <p:cNvSpPr txBox="1"/>
            <p:nvPr/>
          </p:nvSpPr>
          <p:spPr>
            <a:xfrm>
              <a:off x="251520" y="2963759"/>
              <a:ext cx="3024336" cy="13849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  <a:p>
              <a:pPr algn="ctr"/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НАПИТКИ</a:t>
              </a:r>
            </a:p>
            <a:p>
              <a:pPr algn="ctr"/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520" y="4179023"/>
              <a:ext cx="1730072" cy="59755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 smtClean="0"/>
                <a:t>ГАОЛЯНОВАЯ ВОДКА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520" y="5337713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ЧАЙ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520" y="4896928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 ЖЕЛТОЕ ВИНО</a:t>
              </a:r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11986" y="40377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Похвала в адрес японцев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986" y="50407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Тибет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1986" y="45417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Гонконг</a:t>
            </a:r>
          </a:p>
        </p:txBody>
      </p:sp>
    </p:spTree>
    <p:extLst>
      <p:ext uri="{BB962C8B-B14F-4D97-AF65-F5344CB8AC3E}">
        <p14:creationId xmlns:p14="http://schemas.microsoft.com/office/powerpoint/2010/main" xmlns="" val="2889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КОРЕЙЦЫ. ХАРАКТЕРНЫЕ ЧЕРТЫ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249" y="1922313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Очень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щепетильны в вопросах одежды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41411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21053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809" y="6167106"/>
            <a:ext cx="364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Корейцы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люди непрямые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15215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2249" y="4071556"/>
            <a:ext cx="364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Пунктуальны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19" y="5101032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2249" y="4743435"/>
            <a:ext cx="364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Миролюбие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неагрессивность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во взаимоотношениях, склонность завершать дело миром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18" y="62477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7542" y="2991434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Уважении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к авторитету старшего и начальника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1894"/>
            <a:ext cx="4032448" cy="40324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6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413" cy="8794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Особенности этикета в некоторых странах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Adobe Fangsong Std R" pitchFamily="18" charset="-128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1124744"/>
            <a:ext cx="8424863" cy="5584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Регулярный обмен визитами - неотъемлемый фактор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международной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жизни</a:t>
            </a:r>
          </a:p>
          <a:p>
            <a:pPr marL="742950" lvl="1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lvl="1" indent="-6350" algn="just">
              <a:lnSpc>
                <a:spcPct val="150000"/>
              </a:lnSpc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Понимание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учет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особенностей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поведения партнеров с позиции их национальных особенностей - эффективное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еждународное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деловое общение</a:t>
            </a:r>
          </a:p>
          <a:p>
            <a:pPr marL="742950" lvl="1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lvl="1" algn="just">
              <a:lnSpc>
                <a:spcPct val="150000"/>
              </a:lnSpc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Адаптированное с учетом национальных особенностей собеседника восприятие переговорного процесса - установление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более тесных личных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контактов, создание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благоприятного климата в отношениях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 различных уровнях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742950" lvl="1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4221088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2276872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КОРЕЙЦЫ ЦЕНЯТ: 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836936"/>
            <a:ext cx="5472608" cy="4824536"/>
            <a:chOff x="3635896" y="1916832"/>
            <a:chExt cx="5472608" cy="4824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35896" y="1916832"/>
              <a:ext cx="5472608" cy="3847976"/>
              <a:chOff x="3347864" y="2605360"/>
              <a:chExt cx="5472608" cy="3847976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3851920" y="2605360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Верность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851920" y="5701704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Коллективизм. Группа важнее индивидуума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3849712" y="3685480"/>
                <a:ext cx="4970759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3921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Личные контакты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851920" y="4693592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5312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Непосредственное общение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47864" y="2685256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347864" y="3757488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47864" y="4765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47864" y="5781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139952" y="5989736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lvl="0"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</a:rPr>
                <a:t>Ясность и четкость изложения мыслей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6069632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3076" name="Picture 4" descr="C:\Users\Mama\Desktop\Протокол и этикет ноут\Протокол и этикет\Презентации\Графика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359" y="1473548"/>
            <a:ext cx="4647569" cy="4647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15719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Корейцы стараются избегать использования личных местоимений, называя собеседника по фамилии плюс «господин»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Для большинства представителей деловых кругов </a:t>
            </a:r>
            <a:r>
              <a:rPr lang="ru-RU" sz="2400" dirty="0" smtClean="0"/>
              <a:t>наиболее </a:t>
            </a:r>
            <a:r>
              <a:rPr lang="ru-RU" sz="2400" dirty="0"/>
              <a:t>уместным при проведении переговоров считается расстояние между собеседниками, равное расстоянию вытянутой </a:t>
            </a:r>
            <a:r>
              <a:rPr lang="ru-RU" sz="2400" dirty="0" smtClean="0"/>
              <a:t>руки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встрече корейцы обмениваются словесным приветствием Приветствие может сопровождаться церемониальным поклоном (особенно на Юге</a:t>
            </a:r>
            <a:r>
              <a:rPr lang="ru-RU" sz="2400" dirty="0" smtClean="0"/>
              <a:t>)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0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ВСТРЕЧА, ЗНАКОМСТВО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 smtClean="0"/>
              <a:t>Кореец</a:t>
            </a:r>
            <a:r>
              <a:rPr lang="ru-RU" sz="2400" dirty="0"/>
              <a:t>, симпатизирующий партнеру, не только глядит ему в глаза, но и как бы «заглядывает» в них, стремится поймать взгляд собеседника, </a:t>
            </a:r>
            <a:r>
              <a:rPr lang="ru-RU" sz="2400" dirty="0" smtClean="0"/>
              <a:t>это нормальное поведение</a:t>
            </a:r>
            <a:endParaRPr lang="ru-RU" sz="2400" dirty="0"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755" y="371703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На первой встрече следует обменяться сувенирами, назначение которых - реклама и оказание внимания потенциальным </a:t>
            </a:r>
            <a:r>
              <a:rPr lang="ru-RU" sz="2400" dirty="0" smtClean="0"/>
              <a:t>клиентам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242" y="537321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Принимая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их визитные карточки, помните, что в корейских именах первый слог - это фамилия, а два последующих - личное имя</a:t>
            </a:r>
          </a:p>
        </p:txBody>
      </p:sp>
    </p:spTree>
    <p:extLst>
      <p:ext uri="{BB962C8B-B14F-4D97-AF65-F5344CB8AC3E}">
        <p14:creationId xmlns:p14="http://schemas.microsoft.com/office/powerpoint/2010/main" xmlns="" val="16196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2108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Если корейцу партнер нравится, он многословен, расцвечивает свою речь эпитетами и сравнениями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5301208"/>
            <a:ext cx="88924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Младший никогда не должен начинать разговор на главную тему беседы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158" y="321297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Даже если младший является хозяином, он не должен ничего делать, не спросив разрешения старшего 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3285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Прежде </a:t>
            </a:r>
            <a:r>
              <a:rPr lang="ru-RU" dirty="0"/>
              <a:t>чем спросить о здоровье и настроении партнера, необходимо справиться о здоровье и благополучии членов его семьи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7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БЕСЕДА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882" y="4365104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Корейские предприниматели ясно и четко формулируют вопросы и предлагают пути их решения. Переговоры ведут напористо и порой даже агрессивно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7361" y="5445224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Несогласие </a:t>
            </a:r>
            <a:r>
              <a:rPr lang="ru-RU" dirty="0"/>
              <a:t>с партнером открыто не выражают, не стремятся доказать ошибочность его точки зрения; точно так же нужно вести себя и по отношению к ним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882" y="3284984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Корейцы </a:t>
            </a:r>
            <a:r>
              <a:rPr lang="ru-RU" dirty="0"/>
              <a:t>не имеют привычки долго обсуждать второстепенные детали с тем, чтобы плавно перейти к главной теме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276872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Ваши неконкретные ответы будут ими интерпретированы как невозможность реализации идеи или соглашения, обсуждаемых на данных переговорах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ЗАСТОЛЬЕ</a:t>
            </a:r>
            <a:endParaRPr lang="ru-RU" sz="3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4768932"/>
            <a:ext cx="1988789" cy="1900428"/>
            <a:chOff x="3391751" y="3212086"/>
            <a:chExt cx="1740191" cy="1588078"/>
          </a:xfrm>
        </p:grpSpPr>
        <p:sp>
          <p:nvSpPr>
            <p:cNvPr id="29" name="TextBox 28"/>
            <p:cNvSpPr txBox="1"/>
            <p:nvPr/>
          </p:nvSpPr>
          <p:spPr>
            <a:xfrm>
              <a:off x="3401870" y="3212086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СОЧЖУ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91751" y="4458701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/>
                <a:t>ВИСКИ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01870" y="3813815"/>
              <a:ext cx="1730072" cy="34146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dirty="0" smtClean="0"/>
                <a:t>МАККОРИ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174668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Лучшим местом для проведения деловых встреч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считаются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дорогие престижные рестораны. В Корее представлены четыре кухни: японская, китайская, корейская и европейская.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Японская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кухня - самая дорогая. Посещение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говорит о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том, что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причислены к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элите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054490"/>
            <a:ext cx="237626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АЛКОГОЛЬНЫЕ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733" y="4046103"/>
            <a:ext cx="237626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БЕЗАЛКОГОЛЬНЫЕ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7733" y="4725144"/>
            <a:ext cx="2376267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bg1">
                    <a:alpha val="95000"/>
                  </a:schemeClr>
                </a:solidFill>
              </a:rPr>
              <a:t>ОТВАР ИЗ ТРАВ</a:t>
            </a:r>
            <a:endParaRPr lang="ru-RU" dirty="0"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7733" y="5502701"/>
            <a:ext cx="2376268" cy="3745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ЦИТРУСОВЫЙ СИРОП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7734" y="6260737"/>
            <a:ext cx="2376267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КОФЕ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495331" y="6260737"/>
            <a:ext cx="1977225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БРЕНДИ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495331" y="4765680"/>
            <a:ext cx="1977225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КОНЬЯК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495331" y="5486264"/>
            <a:ext cx="1977225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ВОДКА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3892016"/>
            <a:ext cx="4392488" cy="689112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НАПИТКИ</a:t>
            </a:r>
            <a:endParaRPr lang="ru-RU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4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4832972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/>
              <a:t>КОРЕЙЦЫ. </a:t>
            </a:r>
            <a:r>
              <a:rPr lang="ru-RU" sz="3600" dirty="0" smtClean="0"/>
              <a:t>НЮАНСЫ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1228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347751"/>
            <a:ext cx="8604448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Корее не любят цифру «4», потому что слово «четвертый» звучит так же, как слово «смерть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545444"/>
            <a:ext cx="8604448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Корейцы в обыденной жизни сидят, едят и спят на полу. При входе в корейский дом надо снимать обувь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671324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393316"/>
            <a:ext cx="8604448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Говорить о разорении даже в шутку - значит накликать на себя злой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рок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993995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5708820"/>
            <a:ext cx="8604448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 время еды нельзя оставлять палочки в рисе, так как это ассоциируется с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похоронами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ХАРАКТЕРНЫЕ ЧЕРТЫ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249" y="1930637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Т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ребования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этикета и обычаи во многом обусловлены исламом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41411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21053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18" y="4797152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5723" y="4162415"/>
            <a:ext cx="3647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В мусульманском мире Коран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оказывал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и продолжает оказывать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огромное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влияние на формирование человеческой личности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7542" y="2987119"/>
            <a:ext cx="364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Более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спокойное, чем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у европейцев,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отношение ко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времени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705" y="1628800"/>
            <a:ext cx="5391815" cy="4043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18" y="6165304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6084706"/>
            <a:ext cx="3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Ценят личные контакты, гостеприимны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 ЦЕНЯТ: 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836936"/>
            <a:ext cx="5472608" cy="4824536"/>
            <a:chOff x="3635896" y="1916832"/>
            <a:chExt cx="5472608" cy="482453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35896" y="1916832"/>
              <a:ext cx="5472608" cy="3847976"/>
              <a:chOff x="3347864" y="2605360"/>
              <a:chExt cx="5472608" cy="3847976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3851920" y="2605360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Человеческое общение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851920" y="5701704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3686" bIns="155727" numCol="1" spcCol="1270" anchor="ctr" anchorCtr="0">
                <a:noAutofit/>
              </a:bodyPr>
              <a:lstStyle/>
              <a:p>
                <a:pPr defTabSz="1511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Контакты установленные без посредничества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3849712" y="3685480"/>
                <a:ext cx="4970759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39216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</a:rPr>
                  <a:t>Надежная семья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851920" y="4693592"/>
                <a:ext cx="4968552" cy="751632"/>
              </a:xfrm>
              <a:custGeom>
                <a:avLst/>
                <a:gdLst>
                  <a:gd name="connsiteX0" fmla="*/ 0 w 4876800"/>
                  <a:gd name="connsiteY0" fmla="*/ 89408 h 894080"/>
                  <a:gd name="connsiteX1" fmla="*/ 89408 w 4876800"/>
                  <a:gd name="connsiteY1" fmla="*/ 0 h 894080"/>
                  <a:gd name="connsiteX2" fmla="*/ 4787392 w 4876800"/>
                  <a:gd name="connsiteY2" fmla="*/ 0 h 894080"/>
                  <a:gd name="connsiteX3" fmla="*/ 4876800 w 4876800"/>
                  <a:gd name="connsiteY3" fmla="*/ 89408 h 894080"/>
                  <a:gd name="connsiteX4" fmla="*/ 4876800 w 4876800"/>
                  <a:gd name="connsiteY4" fmla="*/ 804672 h 894080"/>
                  <a:gd name="connsiteX5" fmla="*/ 4787392 w 4876800"/>
                  <a:gd name="connsiteY5" fmla="*/ 894080 h 894080"/>
                  <a:gd name="connsiteX6" fmla="*/ 89408 w 4876800"/>
                  <a:gd name="connsiteY6" fmla="*/ 894080 h 894080"/>
                  <a:gd name="connsiteX7" fmla="*/ 0 w 4876800"/>
                  <a:gd name="connsiteY7" fmla="*/ 804672 h 894080"/>
                  <a:gd name="connsiteX8" fmla="*/ 0 w 4876800"/>
                  <a:gd name="connsiteY8" fmla="*/ 89408 h 89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6800" h="894080">
                    <a:moveTo>
                      <a:pt x="0" y="89408"/>
                    </a:moveTo>
                    <a:cubicBezTo>
                      <a:pt x="0" y="40029"/>
                      <a:pt x="40029" y="0"/>
                      <a:pt x="89408" y="0"/>
                    </a:cubicBezTo>
                    <a:lnTo>
                      <a:pt x="4787392" y="0"/>
                    </a:lnTo>
                    <a:cubicBezTo>
                      <a:pt x="4836771" y="0"/>
                      <a:pt x="4876800" y="40029"/>
                      <a:pt x="4876800" y="89408"/>
                    </a:cubicBezTo>
                    <a:lnTo>
                      <a:pt x="4876800" y="804672"/>
                    </a:lnTo>
                    <a:cubicBezTo>
                      <a:pt x="4876800" y="854051"/>
                      <a:pt x="4836771" y="894080"/>
                      <a:pt x="4787392" y="894080"/>
                    </a:cubicBezTo>
                    <a:lnTo>
                      <a:pt x="89408" y="894080"/>
                    </a:lnTo>
                    <a:cubicBezTo>
                      <a:pt x="40029" y="894080"/>
                      <a:pt x="0" y="854051"/>
                      <a:pt x="0" y="804672"/>
                    </a:cubicBezTo>
                    <a:lnTo>
                      <a:pt x="0" y="8940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55727" tIns="155727" rIns="1145312" bIns="155727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>
                    <a:solidFill>
                      <a:schemeClr val="tx1"/>
                    </a:solidFill>
                  </a:rPr>
                  <a:t>Уважение к возрасту</a:t>
                </a:r>
                <a:endParaRPr lang="ru-RU" sz="2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347864" y="2685256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347864" y="3757488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47864" y="4765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347864" y="5781600"/>
                <a:ext cx="648072" cy="5918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4139952" y="5989736"/>
              <a:ext cx="4968552" cy="751632"/>
            </a:xfrm>
            <a:custGeom>
              <a:avLst/>
              <a:gdLst>
                <a:gd name="connsiteX0" fmla="*/ 0 w 4876800"/>
                <a:gd name="connsiteY0" fmla="*/ 89408 h 894080"/>
                <a:gd name="connsiteX1" fmla="*/ 89408 w 4876800"/>
                <a:gd name="connsiteY1" fmla="*/ 0 h 894080"/>
                <a:gd name="connsiteX2" fmla="*/ 4787392 w 4876800"/>
                <a:gd name="connsiteY2" fmla="*/ 0 h 894080"/>
                <a:gd name="connsiteX3" fmla="*/ 4876800 w 4876800"/>
                <a:gd name="connsiteY3" fmla="*/ 89408 h 894080"/>
                <a:gd name="connsiteX4" fmla="*/ 4876800 w 4876800"/>
                <a:gd name="connsiteY4" fmla="*/ 804672 h 894080"/>
                <a:gd name="connsiteX5" fmla="*/ 4787392 w 4876800"/>
                <a:gd name="connsiteY5" fmla="*/ 894080 h 894080"/>
                <a:gd name="connsiteX6" fmla="*/ 89408 w 4876800"/>
                <a:gd name="connsiteY6" fmla="*/ 894080 h 894080"/>
                <a:gd name="connsiteX7" fmla="*/ 0 w 4876800"/>
                <a:gd name="connsiteY7" fmla="*/ 804672 h 894080"/>
                <a:gd name="connsiteX8" fmla="*/ 0 w 4876800"/>
                <a:gd name="connsiteY8" fmla="*/ 89408 h 8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00" h="894080">
                  <a:moveTo>
                    <a:pt x="0" y="89408"/>
                  </a:moveTo>
                  <a:cubicBezTo>
                    <a:pt x="0" y="40029"/>
                    <a:pt x="40029" y="0"/>
                    <a:pt x="89408" y="0"/>
                  </a:cubicBezTo>
                  <a:lnTo>
                    <a:pt x="4787392" y="0"/>
                  </a:lnTo>
                  <a:cubicBezTo>
                    <a:pt x="4836771" y="0"/>
                    <a:pt x="4876800" y="40029"/>
                    <a:pt x="4876800" y="89408"/>
                  </a:cubicBezTo>
                  <a:lnTo>
                    <a:pt x="4876800" y="804672"/>
                  </a:lnTo>
                  <a:cubicBezTo>
                    <a:pt x="4876800" y="854051"/>
                    <a:pt x="4836771" y="894080"/>
                    <a:pt x="4787392" y="894080"/>
                  </a:cubicBezTo>
                  <a:lnTo>
                    <a:pt x="89408" y="894080"/>
                  </a:lnTo>
                  <a:cubicBezTo>
                    <a:pt x="40029" y="894080"/>
                    <a:pt x="0" y="854051"/>
                    <a:pt x="0" y="804672"/>
                  </a:cubicBezTo>
                  <a:lnTo>
                    <a:pt x="0" y="89408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5727" tIns="155727" rIns="1143686" bIns="155727" numCol="1" spcCol="1270" anchor="ctr" anchorCtr="0">
              <a:noAutofit/>
            </a:bodyPr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Радушный прием, гостеприимство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6" y="6069632"/>
              <a:ext cx="648072" cy="5918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3790710" cy="352518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9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15719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Если знакомящиеся люди равны по возрасту и положению, то холостой должен представляться женатому, а незамужняя женщина - замужней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Младших по возрасту или служебному положению следует представлять старшим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Мужчина, независимо от возраста и положения, всегда представляется женщине первым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8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07413" cy="8794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  <a:cs typeface="Arial" pitchFamily="34" charset="0"/>
              </a:rPr>
              <a:t>ГДЕ МОЖНО ИСПОЛЬЗОВАТЬ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3307631"/>
            <a:ext cx="2376263" cy="769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ВИЗИТЫ</a:t>
            </a:r>
            <a:endParaRPr lang="ru-RU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058540" y="118433"/>
            <a:ext cx="12133332" cy="7269206"/>
            <a:chOff x="-3058540" y="118433"/>
            <a:chExt cx="12133332" cy="7269206"/>
          </a:xfrm>
        </p:grpSpPr>
        <p:sp>
          <p:nvSpPr>
            <p:cNvPr id="12" name="Арка 11"/>
            <p:cNvSpPr/>
            <p:nvPr/>
          </p:nvSpPr>
          <p:spPr>
            <a:xfrm>
              <a:off x="-3058540" y="118433"/>
              <a:ext cx="7269206" cy="7269206"/>
            </a:xfrm>
            <a:prstGeom prst="blockArc">
              <a:avLst>
                <a:gd name="adj1" fmla="val 18900000"/>
                <a:gd name="adj2" fmla="val 2700000"/>
                <a:gd name="adj3" fmla="val 297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556048" y="1390165"/>
              <a:ext cx="5511655" cy="675291"/>
            </a:xfrm>
            <a:custGeom>
              <a:avLst/>
              <a:gdLst>
                <a:gd name="connsiteX0" fmla="*/ 0 w 5511655"/>
                <a:gd name="connsiteY0" fmla="*/ 0 h 675291"/>
                <a:gd name="connsiteX1" fmla="*/ 5511655 w 5511655"/>
                <a:gd name="connsiteY1" fmla="*/ 0 h 675291"/>
                <a:gd name="connsiteX2" fmla="*/ 5511655 w 5511655"/>
                <a:gd name="connsiteY2" fmla="*/ 675291 h 675291"/>
                <a:gd name="connsiteX3" fmla="*/ 0 w 5511655"/>
                <a:gd name="connsiteY3" fmla="*/ 675291 h 675291"/>
                <a:gd name="connsiteX4" fmla="*/ 0 w 5511655"/>
                <a:gd name="connsiteY4" fmla="*/ 0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1655" h="675291">
                  <a:moveTo>
                    <a:pt x="0" y="0"/>
                  </a:moveTo>
                  <a:lnTo>
                    <a:pt x="5511655" y="0"/>
                  </a:lnTo>
                  <a:lnTo>
                    <a:pt x="5511655" y="675291"/>
                  </a:lnTo>
                  <a:lnTo>
                    <a:pt x="0" y="675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6012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Переговоры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133991" y="1305754"/>
              <a:ext cx="844113" cy="844113"/>
            </a:xfrm>
            <a:prstGeom prst="ellipse">
              <a:avLst/>
            </a:prstGeom>
            <a:pattFill prst="ltDnDiag">
              <a:fgClr>
                <a:schemeClr val="tx1">
                  <a:lumMod val="65000"/>
                  <a:lumOff val="35000"/>
                </a:schemeClr>
              </a:fgClr>
              <a:bgClr>
                <a:schemeClr val="accent3">
                  <a:lumMod val="75000"/>
                </a:schemeClr>
              </a:bgClr>
            </a:patt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039941" y="2402777"/>
              <a:ext cx="5027761" cy="675291"/>
            </a:xfrm>
            <a:custGeom>
              <a:avLst/>
              <a:gdLst>
                <a:gd name="connsiteX0" fmla="*/ 0 w 5027761"/>
                <a:gd name="connsiteY0" fmla="*/ 0 h 675291"/>
                <a:gd name="connsiteX1" fmla="*/ 5027761 w 5027761"/>
                <a:gd name="connsiteY1" fmla="*/ 0 h 675291"/>
                <a:gd name="connsiteX2" fmla="*/ 5027761 w 5027761"/>
                <a:gd name="connsiteY2" fmla="*/ 675291 h 675291"/>
                <a:gd name="connsiteX3" fmla="*/ 0 w 5027761"/>
                <a:gd name="connsiteY3" fmla="*/ 675291 h 675291"/>
                <a:gd name="connsiteX4" fmla="*/ 0 w 5027761"/>
                <a:gd name="connsiteY4" fmla="*/ 0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761" h="675291">
                  <a:moveTo>
                    <a:pt x="0" y="0"/>
                  </a:moveTo>
                  <a:lnTo>
                    <a:pt x="5027761" y="0"/>
                  </a:lnTo>
                  <a:lnTo>
                    <a:pt x="5027761" y="675291"/>
                  </a:lnTo>
                  <a:lnTo>
                    <a:pt x="0" y="675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6012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Беседы</a:t>
              </a:r>
              <a:endParaRPr lang="ru-RU" sz="27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188458" y="3415390"/>
              <a:ext cx="4879244" cy="675291"/>
            </a:xfrm>
            <a:custGeom>
              <a:avLst/>
              <a:gdLst>
                <a:gd name="connsiteX0" fmla="*/ 0 w 4879244"/>
                <a:gd name="connsiteY0" fmla="*/ 0 h 675291"/>
                <a:gd name="connsiteX1" fmla="*/ 4879244 w 4879244"/>
                <a:gd name="connsiteY1" fmla="*/ 0 h 675291"/>
                <a:gd name="connsiteX2" fmla="*/ 4879244 w 4879244"/>
                <a:gd name="connsiteY2" fmla="*/ 675291 h 675291"/>
                <a:gd name="connsiteX3" fmla="*/ 0 w 4879244"/>
                <a:gd name="connsiteY3" fmla="*/ 675291 h 675291"/>
                <a:gd name="connsiteX4" fmla="*/ 0 w 4879244"/>
                <a:gd name="connsiteY4" fmla="*/ 0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9244" h="675291">
                  <a:moveTo>
                    <a:pt x="0" y="0"/>
                  </a:moveTo>
                  <a:lnTo>
                    <a:pt x="4879244" y="0"/>
                  </a:lnTo>
                  <a:lnTo>
                    <a:pt x="4879244" y="675291"/>
                  </a:lnTo>
                  <a:lnTo>
                    <a:pt x="0" y="675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6012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Подписание документов</a:t>
              </a:r>
              <a:endParaRPr lang="ru-RU" sz="27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47031" y="4395589"/>
              <a:ext cx="5027761" cy="675291"/>
            </a:xfrm>
            <a:custGeom>
              <a:avLst/>
              <a:gdLst>
                <a:gd name="connsiteX0" fmla="*/ 0 w 5027761"/>
                <a:gd name="connsiteY0" fmla="*/ 0 h 675291"/>
                <a:gd name="connsiteX1" fmla="*/ 5027761 w 5027761"/>
                <a:gd name="connsiteY1" fmla="*/ 0 h 675291"/>
                <a:gd name="connsiteX2" fmla="*/ 5027761 w 5027761"/>
                <a:gd name="connsiteY2" fmla="*/ 675291 h 675291"/>
                <a:gd name="connsiteX3" fmla="*/ 0 w 5027761"/>
                <a:gd name="connsiteY3" fmla="*/ 675291 h 675291"/>
                <a:gd name="connsiteX4" fmla="*/ 0 w 5027761"/>
                <a:gd name="connsiteY4" fmla="*/ 0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761" h="675291">
                  <a:moveTo>
                    <a:pt x="0" y="0"/>
                  </a:moveTo>
                  <a:lnTo>
                    <a:pt x="5027761" y="0"/>
                  </a:lnTo>
                  <a:lnTo>
                    <a:pt x="5027761" y="675291"/>
                  </a:lnTo>
                  <a:lnTo>
                    <a:pt x="0" y="675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6012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Обмен визитками/подарками</a:t>
              </a:r>
              <a:endParaRPr lang="ru-RU" sz="27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556048" y="5440615"/>
              <a:ext cx="5511655" cy="675291"/>
            </a:xfrm>
            <a:custGeom>
              <a:avLst/>
              <a:gdLst>
                <a:gd name="connsiteX0" fmla="*/ 0 w 5511655"/>
                <a:gd name="connsiteY0" fmla="*/ 0 h 675291"/>
                <a:gd name="connsiteX1" fmla="*/ 5511655 w 5511655"/>
                <a:gd name="connsiteY1" fmla="*/ 0 h 675291"/>
                <a:gd name="connsiteX2" fmla="*/ 5511655 w 5511655"/>
                <a:gd name="connsiteY2" fmla="*/ 675291 h 675291"/>
                <a:gd name="connsiteX3" fmla="*/ 0 w 5511655"/>
                <a:gd name="connsiteY3" fmla="*/ 675291 h 675291"/>
                <a:gd name="connsiteX4" fmla="*/ 0 w 5511655"/>
                <a:gd name="connsiteY4" fmla="*/ 0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1655" h="675291">
                  <a:moveTo>
                    <a:pt x="0" y="0"/>
                  </a:moveTo>
                  <a:lnTo>
                    <a:pt x="5511655" y="0"/>
                  </a:lnTo>
                  <a:lnTo>
                    <a:pt x="5511655" y="675291"/>
                  </a:lnTo>
                  <a:lnTo>
                    <a:pt x="0" y="675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6012" tIns="68580" rIns="68580" bIns="6858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Протокольное мероприятие</a:t>
              </a:r>
              <a:endParaRPr lang="ru-RU" sz="2700" kern="1200" dirty="0"/>
            </a:p>
          </p:txBody>
        </p:sp>
      </p:grpSp>
      <p:sp>
        <p:nvSpPr>
          <p:cNvPr id="9" name="Стрелка вправо 8"/>
          <p:cNvSpPr/>
          <p:nvPr/>
        </p:nvSpPr>
        <p:spPr>
          <a:xfrm>
            <a:off x="2843808" y="3401418"/>
            <a:ext cx="864096" cy="6036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55879" y="2318365"/>
            <a:ext cx="844113" cy="844113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3">
                <a:lumMod val="75000"/>
              </a:schemeClr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/>
          <p:cNvSpPr/>
          <p:nvPr/>
        </p:nvSpPr>
        <p:spPr>
          <a:xfrm>
            <a:off x="3763859" y="3330979"/>
            <a:ext cx="844113" cy="844113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3">
                <a:lumMod val="75000"/>
              </a:schemeClr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3133991" y="5356203"/>
            <a:ext cx="844113" cy="844113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3">
                <a:lumMod val="75000"/>
              </a:schemeClr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Овал 24"/>
          <p:cNvSpPr/>
          <p:nvPr/>
        </p:nvSpPr>
        <p:spPr>
          <a:xfrm>
            <a:off x="3624974" y="4343591"/>
            <a:ext cx="844113" cy="844113"/>
          </a:xfrm>
          <a:prstGeom prst="ellipse">
            <a:avLst/>
          </a:prstGeom>
          <a:pattFill prst="ltDnDiag">
            <a:fgClr>
              <a:schemeClr val="tx1">
                <a:lumMod val="65000"/>
                <a:lumOff val="35000"/>
              </a:schemeClr>
            </a:fgClr>
            <a:bgClr>
              <a:schemeClr val="accent3">
                <a:lumMod val="75000"/>
              </a:schemeClr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320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ВСТРЕЧА, ЗНАКОМСТВО</a:t>
            </a:r>
            <a:endParaRPr lang="ru-RU" sz="3600" dirty="0"/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107984" y="5157192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встрече мужчины обнимаются и прикасаются друг к другу сначала одной щекой, потом другой, при этом похлопывая по спине и </a:t>
            </a:r>
            <a:r>
              <a:rPr lang="ru-RU" sz="2400" dirty="0" smtClean="0"/>
              <a:t>плечам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645024"/>
            <a:ext cx="889248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При знакомстве и при встрече принято обмениваться рукопожатиями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84" y="2132856"/>
            <a:ext cx="8892000" cy="109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just"/>
            <a:r>
              <a:rPr lang="ru-RU" sz="2400" dirty="0"/>
              <a:t>Один человек представляется группе людей. Женщина представляется супружеской паре </a:t>
            </a:r>
            <a:r>
              <a:rPr lang="ru-RU" sz="2400" dirty="0" smtClean="0"/>
              <a:t>первой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2108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Ораторское искусство высоко почитаемо в мусульманских странах. Оно считается признаком образованности и утонченности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530120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/>
              <a:t>разговоре нужно смотреть в глаза собеседника и обязательно снять солнечные очки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158" y="3212976"/>
            <a:ext cx="88961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Стремясь сохранить свое лицо, они стараются не задеть и собеседника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3285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Арабские собеседники всячески избегают определенности, четких ответов "да" или "нет"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БЕСЕДА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2108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Для решения сложных вопросов арабы предпочитают использовать не официальные каналы, а личные связи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158" y="5301208"/>
            <a:ext cx="889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Арабы предпочитают "торг" за столом переговоров всем иным формам взаимодействия с деловым партнером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158" y="3212976"/>
            <a:ext cx="88961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Представители арабских государств, как в обыденной обстановке, так и во время деловых контактов стараются создать дружелюбную обстановку, ценят юмор, используют личные имена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32856"/>
            <a:ext cx="88961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не увлекаются логическими выводами, отдавая предпочтение в аргументации настойчивым призывам и убеждениям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89248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ru-RU" sz="3600" dirty="0" smtClean="0"/>
              <a:t>АРАБЫ. ЗАСТОЛЬЕ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77107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Застолье является одной из составляющих традиционного арабского гостеприимства. Есть можно только правой рукой, и только те блюда, которые предложат хозяева. Они будут предлагать лучшие кусочки, от которых нельзя отказываться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5962" y="3563881"/>
            <a:ext cx="468052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ЗАПРЕТНЫЕ ТЕМЫ: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5962" y="4118310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95962" y="4664083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95962" y="5228498"/>
            <a:ext cx="216024" cy="208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51520" y="3563879"/>
            <a:ext cx="3456384" cy="16574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НАПИТКИ</a:t>
            </a:r>
          </a:p>
          <a:p>
            <a:pPr algn="ctr"/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312" y="4654730"/>
            <a:ext cx="2304256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ПРОХЛАДИТЕЛЬНЫЕ НАПИТКИ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9944" y="6309320"/>
            <a:ext cx="2307624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ЧАЙ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850" y="5466763"/>
            <a:ext cx="2306718" cy="7150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КРЕПКИЙ ЧЕРНЫЙ КОФЕ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81310" y="40377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Вероисповедание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306896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Вероисповедание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986" y="458348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Терроризм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1986" y="51479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Арабо-израильское противостояние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2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ПЕРЕГОВОРЫ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35796" y="2348880"/>
            <a:ext cx="3672408" cy="2880320"/>
            <a:chOff x="1446892" y="1077149"/>
            <a:chExt cx="6437476" cy="47841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46892" y="1996014"/>
              <a:ext cx="6437476" cy="3865240"/>
              <a:chOff x="1547663" y="2761078"/>
              <a:chExt cx="6437476" cy="386524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761079"/>
                <a:ext cx="1900971" cy="1246460"/>
              </a:xfrm>
              <a:prstGeom prst="ellips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2761078"/>
                <a:ext cx="1970579" cy="1246460"/>
              </a:xfrm>
              <a:prstGeom prst="ellips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3" y="4293096"/>
                <a:ext cx="1970579" cy="1313975"/>
              </a:xfrm>
              <a:prstGeom prst="ellips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432475" y="2765843"/>
                <a:ext cx="863338" cy="1753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r>
                  <a:rPr lang="en-US" sz="9600" b="1" dirty="0" smtClean="0">
                    <a:ln>
                      <a:prstDash val="solid"/>
                    </a:ln>
                    <a:gradFill rotWithShape="1">
                      <a:gsLst>
                        <a:gs pos="0">
                          <a:schemeClr val="accent4">
                            <a:tint val="70000"/>
                            <a:satMod val="200000"/>
                          </a:schemeClr>
                        </a:gs>
                        <a:gs pos="40000">
                          <a:schemeClr val="accent4">
                            <a:tint val="90000"/>
                            <a:satMod val="130000"/>
                          </a:schemeClr>
                        </a:gs>
                        <a:gs pos="50000">
                          <a:schemeClr val="accent4">
                            <a:tint val="90000"/>
                            <a:satMod val="130000"/>
                          </a:schemeClr>
                        </a:gs>
                        <a:gs pos="68000">
                          <a:schemeClr val="accent4">
                            <a:tint val="90000"/>
                            <a:satMod val="130000"/>
                          </a:schemeClr>
                        </a:gs>
                        <a:gs pos="100000">
                          <a:schemeClr val="accent4">
                            <a:tint val="70000"/>
                            <a:satMod val="200000"/>
                          </a:schemeClr>
                        </a:gs>
                      </a:gsLst>
                      <a:lin ang="5400000"/>
                    </a:gra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Berlin Sans FB Demi" pitchFamily="34" charset="0"/>
                  </a:rPr>
                  <a:t>i</a:t>
                </a:r>
                <a:endParaRPr lang="ru-RU" sz="96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Franklin Gothic Heavy" pitchFamily="34" charset="0"/>
                </a:endParaRP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7" y="4293096"/>
                <a:ext cx="1900971" cy="1313975"/>
              </a:xfrm>
              <a:prstGeom prst="ellips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818" y="5317527"/>
                <a:ext cx="1933455" cy="1308791"/>
              </a:xfrm>
              <a:prstGeom prst="ellips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46" y="1077149"/>
              <a:ext cx="1956055" cy="1246460"/>
            </a:xfrm>
            <a:prstGeom prst="ellips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Блок-схема: альтернативный процесс 9"/>
          <p:cNvSpPr/>
          <p:nvPr/>
        </p:nvSpPr>
        <p:spPr>
          <a:xfrm>
            <a:off x="251520" y="1124744"/>
            <a:ext cx="8676456" cy="105560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Информация должна быть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точной и понятной для каждого  участника 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переговоров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014" y="5229200"/>
            <a:ext cx="8734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Необходимо учесть возможность разного восприятия с учетом национальных особенностей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16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СКРЫТЫЙ СМЫСЛ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5516" y="1700808"/>
            <a:ext cx="8712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 зависимости от культурной принадлежности может учитывается или не учитываться скрытый смысл в речи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algn="ctr"/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algn="ctr"/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Культуры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 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низким и высоким уровнем контекста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4031940" y="3212976"/>
            <a:ext cx="720080" cy="6895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51520" y="1988840"/>
            <a:ext cx="8280920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1520" y="4725144"/>
            <a:ext cx="8280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72" name="Picture 24" descr="C:\Users\Sony-Vaio\Desktop\Протокол и этикет\Протокол и этикет\Презентации\Без имени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0316"/>
            <a:ext cx="1149556" cy="727403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8796"/>
            <a:ext cx="1115877" cy="750444"/>
          </a:xfrm>
          <a:prstGeom prst="ellips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285" y="4838796"/>
            <a:ext cx="1124163" cy="750444"/>
          </a:xfrm>
          <a:prstGeom prst="ellips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320" y="4820031"/>
            <a:ext cx="1102984" cy="787971"/>
          </a:xfrm>
          <a:prstGeom prst="ellips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239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НИЗКИЙ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756" y="58052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ВЫСОКИЙ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583421" y="3212976"/>
            <a:ext cx="720080" cy="6895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60840" y="3212976"/>
            <a:ext cx="720080" cy="6895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6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КОНТАКТ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197648"/>
            <a:ext cx="8496944" cy="2951432"/>
            <a:chOff x="395536" y="980728"/>
            <a:chExt cx="9073008" cy="3853408"/>
          </a:xfrm>
        </p:grpSpPr>
        <p:pic>
          <p:nvPicPr>
            <p:cNvPr id="2069" name="Picture 21" descr="C:\Users\Sony-Vaio\Desktop\Протокол и этикет\Протокол и этикет\Презентации\Без имени-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980728"/>
              <a:ext cx="2600363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Стрелка вниз 17"/>
            <p:cNvSpPr/>
            <p:nvPr/>
          </p:nvSpPr>
          <p:spPr>
            <a:xfrm>
              <a:off x="4355976" y="3113652"/>
              <a:ext cx="484632" cy="978408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5400000">
              <a:off x="4026071" y="1442914"/>
              <a:ext cx="1152127" cy="2277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4151017"/>
              <a:ext cx="2880320" cy="68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ВЕРБАЛЬНЫЙ</a:t>
              </a:r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149080"/>
              <a:ext cx="3796045" cy="68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НЕВЕРБАЛЬНЫЙ</a:t>
              </a:r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414908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ТАКТИЛЬНЫЙ</a:t>
              </a:r>
              <a:endPara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5805264"/>
            <a:ext cx="8748464" cy="919401"/>
          </a:xfrm>
          <a:prstGeom prst="flowChartAlternateProcess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/>
              <a:t>Анализировать невербальную, вербальную и тактильную информацию </a:t>
            </a:r>
            <a:r>
              <a:rPr lang="ru-RU" dirty="0" smtClean="0"/>
              <a:t>собеседника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51520" y="4147597"/>
            <a:ext cx="8892480" cy="1483"/>
          </a:xfrm>
          <a:prstGeom prst="line">
            <a:avLst/>
          </a:prstGeom>
          <a:ln w="76200" cmpd="dbl"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4669839"/>
            <a:ext cx="8748464" cy="919401"/>
          </a:xfrm>
          <a:prstGeom prst="flowChartAlternateProcess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Убедительно </a:t>
            </a:r>
            <a:r>
              <a:rPr lang="ru-RU" spc="0" dirty="0">
                <a:ln>
                  <a:noFill/>
                </a:ln>
                <a:solidFill>
                  <a:schemeClr val="tx1"/>
                </a:solidFill>
                <a:effectLst/>
              </a:rPr>
              <a:t>представить свою позицию</a:t>
            </a:r>
          </a:p>
          <a:p>
            <a:endParaRPr lang="ru-RU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1490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НЕОБХОДИМО УМЕТЬ: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Пи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7329</TotalTime>
  <Words>2808</Words>
  <Application>Microsoft Office PowerPoint</Application>
  <PresentationFormat>Экран (4:3)</PresentationFormat>
  <Paragraphs>361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ШаблонПиЭ</vt:lpstr>
      <vt:lpstr>Слайд 1</vt:lpstr>
      <vt:lpstr>Слайд 2</vt:lpstr>
      <vt:lpstr>Слайд 3</vt:lpstr>
      <vt:lpstr>тема:  Национальные особенности делового этикета в международном бизнесе </vt:lpstr>
      <vt:lpstr>Особенности этикета в некоторых странах</vt:lpstr>
      <vt:lpstr>ГДЕ МОЖНО ИСПОЛЬЗОВАТЬ</vt:lpstr>
      <vt:lpstr>ПЕРЕГОВОРЫ</vt:lpstr>
      <vt:lpstr>СКРЫТЫЙ СМЫСЛ</vt:lpstr>
      <vt:lpstr>КОНТАКТ</vt:lpstr>
      <vt:lpstr>КОНТАКТ</vt:lpstr>
      <vt:lpstr>Специфика международного общения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работе в консульских загранучреждениях</dc:title>
  <dc:creator>Laser</dc:creator>
  <cp:lastModifiedBy>Admin</cp:lastModifiedBy>
  <cp:revision>282</cp:revision>
  <dcterms:created xsi:type="dcterms:W3CDTF">2010-10-24T07:41:10Z</dcterms:created>
  <dcterms:modified xsi:type="dcterms:W3CDTF">2015-12-01T19:08:54Z</dcterms:modified>
</cp:coreProperties>
</file>