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263" r:id="rId2"/>
    <p:sldId id="296" r:id="rId3"/>
    <p:sldId id="297" r:id="rId4"/>
    <p:sldId id="300" r:id="rId5"/>
    <p:sldId id="288" r:id="rId6"/>
    <p:sldId id="301" r:id="rId7"/>
    <p:sldId id="302" r:id="rId8"/>
    <p:sldId id="303" r:id="rId9"/>
    <p:sldId id="304" r:id="rId10"/>
    <p:sldId id="306" r:id="rId11"/>
    <p:sldId id="307" r:id="rId12"/>
    <p:sldId id="305" r:id="rId13"/>
    <p:sldId id="290" r:id="rId14"/>
    <p:sldId id="291" r:id="rId15"/>
    <p:sldId id="292" r:id="rId16"/>
    <p:sldId id="293" r:id="rId17"/>
    <p:sldId id="294" r:id="rId18"/>
    <p:sldId id="295" r:id="rId19"/>
    <p:sldId id="268" r:id="rId20"/>
    <p:sldId id="266" r:id="rId21"/>
    <p:sldId id="282" r:id="rId22"/>
    <p:sldId id="279" r:id="rId23"/>
    <p:sldId id="277" r:id="rId24"/>
    <p:sldId id="265" r:id="rId25"/>
    <p:sldId id="283" r:id="rId26"/>
    <p:sldId id="281" r:id="rId27"/>
    <p:sldId id="280" r:id="rId28"/>
    <p:sldId id="269" r:id="rId29"/>
    <p:sldId id="272" r:id="rId30"/>
    <p:sldId id="271" r:id="rId31"/>
    <p:sldId id="270" r:id="rId32"/>
    <p:sldId id="264" r:id="rId33"/>
    <p:sldId id="278" r:id="rId34"/>
    <p:sldId id="274" r:id="rId35"/>
    <p:sldId id="275" r:id="rId36"/>
    <p:sldId id="273" r:id="rId37"/>
    <p:sldId id="276" r:id="rId38"/>
    <p:sldId id="284" r:id="rId39"/>
    <p:sldId id="285" r:id="rId40"/>
    <p:sldId id="287" r:id="rId41"/>
    <p:sldId id="298" r:id="rId42"/>
    <p:sldId id="299" r:id="rId4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1CE80D-B023-4B37-9F4F-58ECD36F5EB2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5E101D-6FA1-4446-8A9D-9C8F0A9B3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E30A948-905B-4E96-A747-2255261C9103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17F7F92-F55E-485F-B543-71EEB842E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E419E-A6A8-48DA-9C72-83EDF49D341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A741-985A-4C4D-B477-2B4278DAAD27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960820B-991F-4FFE-93F6-A1A95A2E9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BF45-18CF-4914-A741-BB22743D25D7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3CFC8-860A-41D8-B5E9-F6A00E3C3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1F1D-5CFE-4062-AF42-7F9EACC23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40D9-5863-4835-9498-D138A30E1B36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D849-490C-4FCF-9421-D91AFA3C2F06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81ACD-D73F-47AE-837F-7B4BD1B6B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AB0B-4D83-403C-BD16-AEEF61B88652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1985A2A-FE34-4DD4-878E-4C6847E1E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06B7-960A-4B8D-84AB-7395E8BF4802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FF45B-DC44-495F-9BA5-C2C7CB190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2421-E9A3-41EE-B91A-5DADDD62FD07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F96BE59-5619-4387-A623-E5BDF5ECD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A15C-6629-45DF-BFC7-D5404121FB72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0A6B-68B2-41BB-BB44-D5FBE8656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0487-FFCA-4EED-B5EF-BC3957FDF8DB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251DC5-E20F-4D93-8493-DD3AC5C96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0DC4F01-C783-4346-B5D9-B21C8A474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295D-8C39-4457-8720-998DDF263CF9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07549-A679-4BD2-89EF-049FFB610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269B6-9A58-4E00-A365-BE7EB6E49A8C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2D446B-3900-4639-8D53-AA35E1ECB01E}" type="datetimeFigureOut">
              <a:rPr lang="ru-RU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936565-31B0-42DD-A5DE-466FC6266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43200" y="4868863"/>
            <a:ext cx="6400800" cy="1512887"/>
          </a:xfrm>
        </p:spPr>
        <p:txBody>
          <a:bodyPr/>
          <a:lstStyle/>
          <a:p>
            <a:pPr algn="r" eaLnBrk="1" hangingPunct="1"/>
            <a:r>
              <a:rPr lang="ru-RU" smtClean="0"/>
              <a:t>П.Толмачев, д.э.н.,профессор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152" y="1643050"/>
            <a:ext cx="806489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Дипломатическая академия МИД РФ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357188"/>
            <a:ext cx="1714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2425" y="3308350"/>
            <a:ext cx="8496300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3235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Тема : </a:t>
            </a:r>
            <a:r>
              <a:rPr lang="ru-RU" sz="2400">
                <a:solidFill>
                  <a:srgbClr val="3235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Проблемы м</a:t>
            </a:r>
            <a:r>
              <a:rPr lang="ru-RU" sz="2400">
                <a:solidFill>
                  <a:srgbClr val="3235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играци</a:t>
            </a:r>
            <a:r>
              <a:rPr lang="ru-RU" sz="2400">
                <a:solidFill>
                  <a:srgbClr val="3235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в современном </a:t>
            </a:r>
          </a:p>
          <a:p>
            <a:pPr algn="ctr">
              <a:defRPr/>
            </a:pPr>
            <a:r>
              <a:rPr lang="ru-RU" sz="2400">
                <a:solidFill>
                  <a:srgbClr val="3235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мировом хозяйстве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785813" y="714375"/>
            <a:ext cx="8001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Нелегальная миграция; связана с нарушением режима въезда или пребывания в стране въезда. Нелегальные мигранты – лица, незаконно въезжающие в поисках работы в другие страны (так, из Мексики в США нелегально переходят границу более 1 млн. человек ежегодно), а также лица, пересекающие границу на законных основаниях (по частным приглашениям, в качестве туристов и т.п.) с последующим нелегальным трудоустройством. Рост числа таких мигрантов наблюдается со второй половины 1980 -х. Определить их истинное количество практически невозможно. В США, например, число подпольных мигрантов оценивается от 2 до 15 млн., в Европе  – от 1,3 до 5 млн., в Японии – от 300 тыс. до 1 млн. и т.д. По оценкам экспертов, из стран СНГ приезжают в Россию на заработки не более 6 миллионов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2286000" y="2967038"/>
            <a:ext cx="5500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Насильственная миграция по отношению к местному населению в виде экспансии и т.д.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63" y="401638"/>
            <a:ext cx="8143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61925" algn="just">
              <a:tabLst>
                <a:tab pos="180975" algn="l"/>
              </a:tabLst>
            </a:pPr>
            <a:r>
              <a:rPr lang="ru-RU" i="1">
                <a:cs typeface="Times New Roman" pitchFamily="18" charset="0"/>
              </a:rPr>
              <a:t>Формы международной миграции (в основу классификации положен фактор причинности):</a:t>
            </a:r>
            <a:endParaRPr lang="ru-RU"/>
          </a:p>
          <a:p>
            <a:pPr indent="161925"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Вынужденная миграция – миграция, имеющая вынужденный, внезапный характер, обусловленный угрозой для жизни мигрантов в результате стихийных бедствий, военных действий или преследований по политическим причинам и т.д. </a:t>
            </a:r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Вынужденная миграция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 обусловлена прежде всего политическими и экологическими факторами. Она находит выражение в первую очередь в движении беженцев, перемещенных лиц и др. Резко возросли не только масштабы, но и сложность проблем, связанных с этим видом международной миграции населения. Она приобрела глобальный характер, затронув многие страны мира. Причем, 87% беженцев осели в развивающихся странах. Значительно возросло число мигрантов, въезжающих в экономически развитые страны по кратковременной визе и остающихся с просьбой об убежище. В Европе число таких мигрантов, по самым приблизительным оценкам, превысило 500 тыс. человек, из которых все меньшее количество получает статус беженца, оставаясь на нелегальной и так называемой «гуманитарной» основе.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Таблица</a:t>
            </a:r>
            <a:br>
              <a:rPr lang="ru-RU" sz="1800" smtClean="0"/>
            </a:br>
            <a:r>
              <a:rPr lang="ru-RU" sz="1800" b="1" smtClean="0"/>
              <a:t>Депопуляция и старение населения в некоторых странах мира, 2000-2050 </a:t>
            </a:r>
            <a:endParaRPr lang="ru-RU" sz="180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50" y="1357313"/>
          <a:ext cx="7715250" cy="4749800"/>
        </p:xfrm>
        <a:graphic>
          <a:graphicData uri="http://schemas.openxmlformats.org/drawingml/2006/table">
            <a:tbl>
              <a:tblPr/>
              <a:tblGrid>
                <a:gridCol w="1098550"/>
                <a:gridCol w="1092200"/>
                <a:gridCol w="1092200"/>
                <a:gridCol w="1093788"/>
                <a:gridCol w="1092200"/>
                <a:gridCol w="1122362"/>
                <a:gridCol w="1123950"/>
              </a:tblGrid>
              <a:tr h="8112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млн чел.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численности населения, млн чел.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 в возрасте от 60 лет и старше,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Армения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Барбадос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Белоруссия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10 187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Бельгия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9583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Болгария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-3419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Босния и Герцеговина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59 415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58 933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Венгрия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774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75" y="1357313"/>
          <a:ext cx="7858125" cy="4995862"/>
        </p:xfrm>
        <a:graphic>
          <a:graphicData uri="http://schemas.openxmlformats.org/drawingml/2006/table">
            <a:tbl>
              <a:tblPr/>
              <a:tblGrid>
                <a:gridCol w="1125538"/>
                <a:gridCol w="1114425"/>
                <a:gridCol w="1119187"/>
                <a:gridCol w="1114425"/>
                <a:gridCol w="1119188"/>
                <a:gridCol w="1114425"/>
                <a:gridCol w="1150937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82 017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70 805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-11 212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8983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Грузия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39 910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-8629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57 530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42 962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-14 568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Казахстан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16 172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-871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Македония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Польша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38 605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33 370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-5235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Португалия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Молдавия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1428750"/>
          <a:ext cx="8215312" cy="4813300"/>
        </p:xfrm>
        <a:graphic>
          <a:graphicData uri="http://schemas.openxmlformats.org/drawingml/2006/table">
            <a:tbl>
              <a:tblPr/>
              <a:tblGrid>
                <a:gridCol w="1176337"/>
                <a:gridCol w="1165225"/>
                <a:gridCol w="1169988"/>
                <a:gridCol w="1165225"/>
                <a:gridCol w="1169987"/>
                <a:gridCol w="1165225"/>
                <a:gridCol w="1203325"/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104 258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-41 233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Румыния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-4288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Словакия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Украина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49 568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-19 609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Финляндия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-479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Хорватия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Чехия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Швейцария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-1066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Эстония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Югославия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127 096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109 220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-17 876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642938" y="1214438"/>
            <a:ext cx="8143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Под </a:t>
            </a:r>
            <a:r>
              <a:rPr lang="ru-RU" i="1">
                <a:latin typeface="Georgia" pitchFamily="18" charset="0"/>
              </a:rPr>
              <a:t>«замещающей миграцией»</a:t>
            </a:r>
            <a:r>
              <a:rPr lang="ru-RU">
                <a:latin typeface="Georgia" pitchFamily="18" charset="0"/>
              </a:rPr>
              <a:t> понимается такой миграционный прирост, который компенсирует - «замещает» - недостаток рождений, необходимый для поддержания в некоторый период времени в данной стране постоянства либо численности -наподобие того, как его может поддерживать «замещающая рождаемость» («</a:t>
            </a:r>
            <a:r>
              <a:rPr lang="en-US">
                <a:latin typeface="Georgia" pitchFamily="18" charset="0"/>
              </a:rPr>
              <a:t>replacement fertility</a:t>
            </a:r>
            <a:r>
              <a:rPr lang="ru-RU">
                <a:latin typeface="Georgia" pitchFamily="18" charset="0"/>
              </a:rPr>
              <a:t>»), либо каких-либо других количественных характеристик населения. Более конкретно в докладе понятие «замещающая миграция» употребляется в трех разных смыслах: (1) это миграционный прирост, при котором численность населения не меняется; (2) это миграционный прирост, при котором численность трудоспособного населения не меняется; (3) это миграционный прирост, при котором доля лиц в старших возрастах не увеличивается.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625" y="461963"/>
            <a:ext cx="8001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tabLst>
                <a:tab pos="228600" algn="l"/>
              </a:tabLst>
            </a:pPr>
            <a:r>
              <a:rPr lang="ru-RU">
                <a:cs typeface="Times New Roman" pitchFamily="18" charset="0"/>
              </a:rPr>
              <a:t>Современные тенденции международной миграции можно свести к следующему:</a:t>
            </a:r>
            <a:endParaRPr lang="ru-RU"/>
          </a:p>
          <a:p>
            <a:pPr indent="4572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i="1">
                <a:cs typeface="Times New Roman" pitchFamily="18" charset="0"/>
              </a:rPr>
              <a:t>глобализации мировых миграционных потоков и вовлеченность в этот процесс населения большинства стран; дифференциация стран с преобладанием миграции и эмиграции.</a:t>
            </a:r>
            <a:endParaRPr lang="ru-RU"/>
          </a:p>
          <a:p>
            <a:pPr indent="4572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i="1">
                <a:cs typeface="Times New Roman" pitchFamily="18" charset="0"/>
              </a:rPr>
              <a:t>увеличение демографической значимости международной миграции в демографическом развитии высокоразвитых стран;</a:t>
            </a:r>
            <a:endParaRPr lang="ru-RU"/>
          </a:p>
          <a:p>
            <a:pPr indent="4572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i="1">
                <a:cs typeface="Times New Roman" pitchFamily="18" charset="0"/>
              </a:rPr>
              <a:t>рост нелегальной миграции, имеющей ярко выраженный трудовой характер;</a:t>
            </a:r>
            <a:endParaRPr lang="ru-RU"/>
          </a:p>
          <a:p>
            <a:pPr indent="4572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i="1">
                <a:cs typeface="Times New Roman" pitchFamily="18" charset="0"/>
              </a:rPr>
              <a:t>рост вынужденной миграции, в основе которой увеличение вооруженных конфликтов в мире, обострение межнациональных отношений;</a:t>
            </a:r>
            <a:endParaRPr lang="ru-RU"/>
          </a:p>
          <a:p>
            <a:pPr indent="4572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i="1">
                <a:cs typeface="Times New Roman" pitchFamily="18" charset="0"/>
              </a:rPr>
              <a:t>качественные изменения миграционных потоков, увеличение в ее составе доли лиц с высоким уровнем образования и наличие в ряде стран (США, Франция, Канада, Швеция) специальных программ по адаптации высококвалифицированных мигрантов.</a:t>
            </a:r>
            <a:endParaRPr lang="ru-RU"/>
          </a:p>
          <a:p>
            <a:pPr indent="457200" algn="just" eaLnBrk="0" hangingPunct="0">
              <a:buFontTx/>
              <a:buChar char="•"/>
              <a:tabLst>
                <a:tab pos="228600" algn="l"/>
              </a:tabLst>
            </a:pPr>
            <a:r>
              <a:rPr lang="ru-RU" i="1">
                <a:cs typeface="Times New Roman" pitchFamily="18" charset="0"/>
              </a:rPr>
              <a:t>двойственный характер миграционной политики; ужесточение и регламентация миграционной политики в процессе интеграции.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2"/>
          <p:cNvSpPr>
            <a:spLocks noChangeArrowheads="1"/>
          </p:cNvSpPr>
          <p:nvPr/>
        </p:nvSpPr>
        <p:spPr bwMode="auto">
          <a:xfrm>
            <a:off x="571500" y="1214438"/>
            <a:ext cx="80010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Мощные ТНК используют труд мигрантов на самых тяжелых участках производства. Мигранты также обслуживают мелкое производство, которое пока «за рамками» интересов ТНК. С деятельностью ТНК также во многом связана трудовая миграция элитных эшелонов менеджерского состава, которая практически не знает национальных границ и обеспечивает агентам глобализации поистине глобальный пул для пополнения кадров. Не представляется возможным подсчитать долю прибылей, получаемой за счет мигрантов, но несомненно то, что мигранты прямо и косвенно обслуживают глобальную реструктуризацию мировой экономики. Транснациональный бизнес сегодня имеет все больше рычагов для манипулирования политикой национальных государств, в том числе, в сфере миграции. Налицо кризис национальной миграционной политики основных развитых (принимающих) стран, основанной на жестком контроле и концепции национальных интересов и национальной безопасности.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107950" y="193675"/>
            <a:ext cx="8890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Формы международной миграции населения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(Классификация по 4 критериям)</a:t>
            </a:r>
            <a:endParaRPr lang="ru-RU" sz="3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794" name="Rectangle 38"/>
          <p:cNvSpPr>
            <a:spLocks noChangeArrowheads="1"/>
          </p:cNvSpPr>
          <p:nvPr/>
        </p:nvSpPr>
        <p:spPr bwMode="auto">
          <a:xfrm>
            <a:off x="4695825" y="6400800"/>
            <a:ext cx="423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EAEAEA"/>
                </a:solidFill>
              </a:rPr>
              <a:t>Источник: МВФ, ЮНКТАД, авторское видение</a:t>
            </a:r>
          </a:p>
        </p:txBody>
      </p:sp>
      <p:grpSp>
        <p:nvGrpSpPr>
          <p:cNvPr id="33795" name="Группа 3"/>
          <p:cNvGrpSpPr>
            <a:grpSpLocks/>
          </p:cNvGrpSpPr>
          <p:nvPr/>
        </p:nvGrpSpPr>
        <p:grpSpPr bwMode="auto">
          <a:xfrm>
            <a:off x="107950" y="1333500"/>
            <a:ext cx="8856663" cy="3821113"/>
            <a:chOff x="131912" y="1369240"/>
            <a:chExt cx="8856984" cy="2948580"/>
          </a:xfrm>
        </p:grpSpPr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>
              <a:off x="2652193" y="1424805"/>
              <a:ext cx="3215952" cy="682453"/>
            </a:xfrm>
            <a:prstGeom prst="flowChartAlternateProcess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6666"/>
                  </a:solidFill>
                  <a:cs typeface="Times New Roman" pitchFamily="18" charset="0"/>
                </a:rPr>
                <a:t>временная</a:t>
              </a:r>
              <a:endParaRPr lang="ru-RU" sz="3200" b="1" dirty="0">
                <a:solidFill>
                  <a:srgbClr val="006666"/>
                </a:solidFill>
                <a:cs typeface="+mn-cs"/>
              </a:endParaRPr>
            </a:p>
          </p:txBody>
        </p:sp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>
              <a:off x="6012159" y="1369240"/>
              <a:ext cx="2886527" cy="682452"/>
            </a:xfrm>
            <a:prstGeom prst="flowChartAlternateProcess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6666"/>
                  </a:solidFill>
                  <a:cs typeface="Times New Roman" pitchFamily="18" charset="0"/>
                </a:rPr>
                <a:t>постоянная</a:t>
              </a:r>
              <a:endParaRPr lang="ru-RU" sz="3200" dirty="0">
                <a:solidFill>
                  <a:srgbClr val="006666"/>
                </a:solidFill>
                <a:cs typeface="+mn-cs"/>
              </a:endParaRPr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2627784" y="3930626"/>
              <a:ext cx="1752600" cy="387194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эмиграция</a:t>
              </a:r>
              <a:endParaRPr lang="ru-RU" sz="3600" dirty="0">
                <a:solidFill>
                  <a:srgbClr val="006666"/>
                </a:solidFill>
                <a:cs typeface="+mn-cs"/>
              </a:endParaRPr>
            </a:p>
          </p:txBody>
        </p:sp>
        <p:sp>
          <p:nvSpPr>
            <p:cNvPr id="5134" name="AutoShape 14"/>
            <p:cNvSpPr>
              <a:spLocks noChangeArrowheads="1"/>
            </p:cNvSpPr>
            <p:nvPr/>
          </p:nvSpPr>
          <p:spPr bwMode="auto">
            <a:xfrm>
              <a:off x="2887216" y="3269647"/>
              <a:ext cx="2645296" cy="494278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  <a:scene3d>
              <a:camera prst="perspectiveRelaxedModerately"/>
              <a:lightRig rig="threePt" dir="t"/>
            </a:scene3d>
          </p:spPr>
          <p:txBody>
            <a:bodyPr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6666"/>
                  </a:solidFill>
                  <a:cs typeface="Times New Roman" pitchFamily="18" charset="0"/>
                </a:rPr>
                <a:t>легальная</a:t>
              </a:r>
              <a:endParaRPr lang="ru-RU" sz="4000" dirty="0">
                <a:solidFill>
                  <a:srgbClr val="006666"/>
                </a:solidFill>
                <a:cs typeface="+mn-cs"/>
              </a:endParaRPr>
            </a:p>
          </p:txBody>
        </p:sp>
        <p:sp>
          <p:nvSpPr>
            <p:cNvPr id="5132" name="AutoShape 12"/>
            <p:cNvSpPr>
              <a:spLocks noChangeArrowheads="1"/>
            </p:cNvSpPr>
            <p:nvPr/>
          </p:nvSpPr>
          <p:spPr bwMode="auto">
            <a:xfrm>
              <a:off x="5772709" y="3269647"/>
              <a:ext cx="2856147" cy="494278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  <a:scene3d>
              <a:camera prst="perspectiveRelaxedModerately"/>
              <a:lightRig rig="threePt" dir="t"/>
            </a:scene3d>
          </p:spPr>
          <p:txBody>
            <a:bodyPr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6666"/>
                  </a:solidFill>
                  <a:cs typeface="Times New Roman" pitchFamily="18" charset="0"/>
                </a:rPr>
                <a:t>нелегальная</a:t>
              </a:r>
              <a:endParaRPr lang="ru-RU" sz="4000" dirty="0">
                <a:solidFill>
                  <a:srgbClr val="006666"/>
                </a:solidFill>
                <a:cs typeface="+mn-cs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131912" y="1503990"/>
              <a:ext cx="2209880" cy="2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cs typeface="+mn-cs"/>
                </a:rPr>
                <a:t>1) по срокам </a:t>
              </a:r>
              <a:endParaRPr lang="ru-RU" sz="3200" dirty="0">
                <a:solidFill>
                  <a:schemeClr val="accent2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131912" y="2534217"/>
              <a:ext cx="1392288" cy="28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cs typeface="Times New Roman" pitchFamily="18" charset="0"/>
                </a:rPr>
                <a:t>2) по цели </a:t>
              </a:r>
              <a:endParaRPr lang="ru-RU" sz="3200" dirty="0">
                <a:solidFill>
                  <a:schemeClr val="accent2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131912" y="3264318"/>
              <a:ext cx="2297196" cy="4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cs typeface="+mn-cs"/>
                </a:rPr>
                <a:t>3) соответствие законодательству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143025" y="3985844"/>
              <a:ext cx="2365461" cy="28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cs typeface="Times New Roman" pitchFamily="18" charset="0"/>
                </a:rPr>
                <a:t>4) по направлению</a:t>
              </a:r>
              <a:endParaRPr lang="ru-RU" sz="3200" dirty="0">
                <a:solidFill>
                  <a:schemeClr val="accent2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4524400" y="3930626"/>
              <a:ext cx="2088839" cy="387194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иммиграция</a:t>
              </a:r>
              <a:endParaRPr lang="ru-RU" sz="3600" dirty="0">
                <a:solidFill>
                  <a:srgbClr val="006666"/>
                </a:solidFill>
                <a:cs typeface="+mn-cs"/>
              </a:endParaRPr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6756648" y="3930626"/>
              <a:ext cx="2097825" cy="387194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маятниковая</a:t>
              </a:r>
              <a:endParaRPr lang="ru-RU" sz="3600" dirty="0">
                <a:solidFill>
                  <a:srgbClr val="006666"/>
                </a:solidFill>
                <a:cs typeface="+mn-cs"/>
              </a:endParaRPr>
            </a:p>
          </p:txBody>
        </p:sp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>
              <a:off x="7755167" y="2301654"/>
              <a:ext cx="1233729" cy="75908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туризм</a:t>
              </a:r>
              <a:endParaRPr lang="ru-RU" sz="4000" dirty="0">
                <a:solidFill>
                  <a:srgbClr val="006666"/>
                </a:solidFill>
                <a:cs typeface="+mn-cs"/>
              </a:endParaRPr>
            </a:p>
          </p:txBody>
        </p:sp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6819063" y="2323078"/>
              <a:ext cx="1233729" cy="75908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>
                <a:defRPr/>
              </a:pPr>
              <a:r>
                <a:rPr lang="ru-RU" b="1" dirty="0" err="1">
                  <a:solidFill>
                    <a:srgbClr val="006666"/>
                  </a:solidFill>
                  <a:cs typeface="Times New Roman" pitchFamily="18" charset="0"/>
                </a:rPr>
                <a:t>образо-ватель-ная</a:t>
              </a:r>
              <a:endParaRPr lang="ru-RU" sz="3600" dirty="0">
                <a:solidFill>
                  <a:srgbClr val="006666"/>
                </a:solidFill>
                <a:cs typeface="+mn-cs"/>
              </a:endParaRPr>
            </a:p>
          </p:txBody>
        </p:sp>
        <p:sp>
          <p:nvSpPr>
            <p:cNvPr id="31" name="AutoShape 15"/>
            <p:cNvSpPr>
              <a:spLocks noChangeArrowheads="1"/>
            </p:cNvSpPr>
            <p:nvPr/>
          </p:nvSpPr>
          <p:spPr bwMode="auto">
            <a:xfrm>
              <a:off x="5260832" y="2319186"/>
              <a:ext cx="1855856" cy="779279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деловая </a:t>
              </a:r>
              <a:r>
                <a:rPr lang="ru-RU" sz="1600" dirty="0">
                  <a:solidFill>
                    <a:srgbClr val="006666"/>
                  </a:solidFill>
                  <a:cs typeface="Times New Roman" pitchFamily="18" charset="0"/>
                </a:rPr>
                <a:t>(командиров-</a:t>
              </a:r>
              <a:r>
                <a:rPr lang="ru-RU" sz="1600" dirty="0" err="1">
                  <a:solidFill>
                    <a:srgbClr val="006666"/>
                  </a:solidFill>
                  <a:cs typeface="Times New Roman" pitchFamily="18" charset="0"/>
                </a:rPr>
                <a:t>ки</a:t>
              </a:r>
              <a:r>
                <a:rPr lang="ru-RU" sz="1600" dirty="0">
                  <a:solidFill>
                    <a:srgbClr val="006666"/>
                  </a:solidFill>
                  <a:cs typeface="Times New Roman" pitchFamily="18" charset="0"/>
                </a:rPr>
                <a:t>, открытие </a:t>
              </a:r>
              <a:r>
                <a:rPr lang="ru-RU" sz="1600" dirty="0" err="1">
                  <a:solidFill>
                    <a:srgbClr val="006666"/>
                  </a:solidFill>
                  <a:cs typeface="Times New Roman" pitchFamily="18" charset="0"/>
                </a:rPr>
                <a:t>бизн</a:t>
              </a:r>
              <a:r>
                <a:rPr lang="ru-RU" sz="1600" dirty="0">
                  <a:solidFill>
                    <a:srgbClr val="006666"/>
                  </a:solidFill>
                  <a:cs typeface="Times New Roman" pitchFamily="18" charset="0"/>
                </a:rPr>
                <a:t>.)</a:t>
              </a:r>
              <a:endParaRPr lang="ru-RU" sz="3200" dirty="0">
                <a:solidFill>
                  <a:srgbClr val="006666"/>
                </a:solidFill>
                <a:cs typeface="+mn-cs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3948337" y="2333685"/>
              <a:ext cx="1728191" cy="764780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Чрезвычайная </a:t>
              </a:r>
              <a:r>
                <a:rPr lang="ru-RU" sz="1600" dirty="0">
                  <a:solidFill>
                    <a:srgbClr val="006666"/>
                  </a:solidFill>
                  <a:cs typeface="Times New Roman" pitchFamily="18" charset="0"/>
                </a:rPr>
                <a:t>(беженцы)</a:t>
              </a:r>
              <a:endParaRPr lang="ru-RU" sz="2800" dirty="0">
                <a:solidFill>
                  <a:srgbClr val="006666"/>
                </a:solidFill>
                <a:cs typeface="+mn-cs"/>
              </a:endParaRPr>
            </a:p>
          </p:txBody>
        </p: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2750145" y="2339380"/>
              <a:ext cx="1558231" cy="75908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семейная</a:t>
              </a:r>
              <a:endParaRPr lang="ru-RU" sz="4000" dirty="0">
                <a:solidFill>
                  <a:srgbClr val="006666"/>
                </a:solidFill>
                <a:cs typeface="+mn-cs"/>
              </a:endParaRPr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1572072" y="2339380"/>
              <a:ext cx="1512168" cy="721359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6666"/>
                  </a:solidFill>
                  <a:cs typeface="Times New Roman" pitchFamily="18" charset="0"/>
                </a:rPr>
                <a:t>трудовая</a:t>
              </a:r>
              <a:endParaRPr lang="ru-RU" sz="2800" dirty="0">
                <a:solidFill>
                  <a:srgbClr val="006666"/>
                </a:solidFill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2238" y="5784850"/>
            <a:ext cx="90201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Ок. 50% всех  межд. мигрантов в мире – трудовые мигранты!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928688" y="928688"/>
            <a:ext cx="74295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Управление Верховного комиссара ООН по делам беженцев так определяет понятие «мигрант»: </a:t>
            </a:r>
            <a:r>
              <a:rPr lang="ru-RU" i="1">
                <a:latin typeface="Georgia" pitchFamily="18" charset="0"/>
              </a:rPr>
              <a:t>«Мигрант - это лицо, которое по причинам, отличающимся от содержащихся в определении, добровольно покидает страну, чтобы поселиться в другом месте»</a:t>
            </a:r>
          </a:p>
          <a:p>
            <a:r>
              <a:rPr lang="ru-RU" i="1">
                <a:latin typeface="Georgia" pitchFamily="18" charset="0"/>
              </a:rPr>
              <a:t>//</a:t>
            </a:r>
            <a:r>
              <a:rPr lang="ru-RU">
                <a:latin typeface="Georgia" pitchFamily="18" charset="0"/>
              </a:rPr>
              <a:t>Конвенция 1951 года о статусе беженцев.// Международные акты о правах человека. Сборник документов/ Сост. В.А. Карташкин, Е.А. Лукашева. - М. 2002. - с. 17.</a:t>
            </a:r>
            <a:r>
              <a:rPr lang="ru-RU" i="1">
                <a:latin typeface="Georgia" pitchFamily="18" charset="0"/>
              </a:rPr>
              <a:t>.</a:t>
            </a:r>
          </a:p>
          <a:p>
            <a:pPr algn="just"/>
            <a:r>
              <a:rPr lang="ru-RU">
                <a:latin typeface="Georgia" pitchFamily="18" charset="0"/>
              </a:rPr>
              <a:t>Показатели международной миграции населения, и ее определение имеют существенные страновые различия. Так, в Германии иммигрантами считаются «лица, пересекающие границу с намерением устроиться в стране», в Японии – «национальные граждане и иностранцы, приезжающие из-за границы», в США – «иностранцы, допущенные на законных основаниях с целью постоянного проживания в стране», в Российской Федерации – «лица, приезжающие работать или учиться (за исключением обучения сроком менее 1,5 месяцев), и лица, их сопровождающие».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534400" cy="760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Глобальные факторы, тенденции и направления международной миграции 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0" y="5008563"/>
          <a:ext cx="3960813" cy="180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246804"/>
                <a:gridCol w="733416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+mn-lt"/>
                        </a:rPr>
                        <a:t>Данные на 2010 г</a:t>
                      </a:r>
                      <a:endParaRPr lang="ru-RU" sz="16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n-lt"/>
                        </a:rPr>
                        <a:t>Млн. чел.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n-lt"/>
                        </a:rPr>
                        <a:t>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30639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Юг-Юг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</a:tr>
              <a:tr h="30639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Юг-Север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</a:tr>
              <a:tr h="30639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Север-Север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30639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Север-Юг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Всего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5872" name="Прямоугольник 4"/>
          <p:cNvSpPr>
            <a:spLocks noChangeArrowheads="1"/>
          </p:cNvSpPr>
          <p:nvPr/>
        </p:nvSpPr>
        <p:spPr bwMode="auto">
          <a:xfrm>
            <a:off x="4932363" y="6381750"/>
            <a:ext cx="413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Georgia" pitchFamily="18" charset="0"/>
              </a:rPr>
              <a:t>International Migration Paper.</a:t>
            </a:r>
            <a:r>
              <a:rPr lang="ru-RU" sz="140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Georgia" pitchFamily="18" charset="0"/>
              </a:rPr>
              <a:t>ILO .2012. No. 112</a:t>
            </a:r>
            <a:endParaRPr lang="ru-RU" sz="14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50" y="1341438"/>
            <a:ext cx="4679950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+mn-lt"/>
                <a:cs typeface="+mn-cs"/>
              </a:rPr>
              <a:t>Факторы международной труд. миг.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+mn-lt"/>
                <a:cs typeface="+mn-cs"/>
              </a:rPr>
              <a:t>по виду воздействия: </a:t>
            </a:r>
            <a:r>
              <a:rPr lang="ru-RU" sz="1600" dirty="0">
                <a:latin typeface="+mn-lt"/>
                <a:cs typeface="+mn-cs"/>
              </a:rPr>
              <a:t>выталкивания, притяжения, сетевые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+mn-lt"/>
                <a:cs typeface="+mn-cs"/>
              </a:rPr>
              <a:t>по набору условий: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>
                <a:latin typeface="+mn-lt"/>
                <a:cs typeface="+mn-cs"/>
              </a:rPr>
              <a:t>Демографические</a:t>
            </a:r>
            <a:r>
              <a:rPr lang="ru-RU" dirty="0">
                <a:latin typeface="+mn-lt"/>
                <a:cs typeface="+mn-cs"/>
              </a:rPr>
              <a:t> – </a:t>
            </a:r>
            <a:r>
              <a:rPr lang="ru-RU" sz="1600" dirty="0">
                <a:latin typeface="+mn-lt"/>
                <a:cs typeface="+mn-cs"/>
              </a:rPr>
              <a:t>с каждым годом их роль возрастает  (старение/ перенаселенность, </a:t>
            </a:r>
            <a:r>
              <a:rPr lang="ru-RU" sz="1600" dirty="0" err="1">
                <a:latin typeface="+mn-lt"/>
                <a:cs typeface="+mn-cs"/>
              </a:rPr>
              <a:t>генд</a:t>
            </a:r>
            <a:r>
              <a:rPr lang="ru-RU" sz="1600" dirty="0">
                <a:latin typeface="+mn-lt"/>
                <a:cs typeface="+mn-cs"/>
              </a:rPr>
              <a:t>. структура)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>
                <a:latin typeface="+mn-lt"/>
                <a:cs typeface="+mn-cs"/>
              </a:rPr>
              <a:t>Экономические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(з/п, стоимость жизни, условия труда, раб. в </a:t>
            </a:r>
            <a:r>
              <a:rPr lang="ru-RU" sz="1600" dirty="0" err="1">
                <a:latin typeface="+mn-lt"/>
                <a:cs typeface="+mn-cs"/>
              </a:rPr>
              <a:t>зар</a:t>
            </a:r>
            <a:r>
              <a:rPr lang="ru-RU" sz="1600" dirty="0">
                <a:latin typeface="+mn-lt"/>
                <a:cs typeface="+mn-cs"/>
              </a:rPr>
              <a:t>. фил., </a:t>
            </a:r>
            <a:r>
              <a:rPr lang="ru-RU" sz="1600" dirty="0" err="1">
                <a:latin typeface="+mn-lt"/>
                <a:cs typeface="+mn-cs"/>
              </a:rPr>
              <a:t>экон</a:t>
            </a:r>
            <a:r>
              <a:rPr lang="ru-RU" sz="1600" dirty="0">
                <a:latin typeface="+mn-lt"/>
                <a:cs typeface="+mn-cs"/>
              </a:rPr>
              <a:t>. циклы)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>
                <a:latin typeface="+mn-lt"/>
                <a:cs typeface="+mn-cs"/>
              </a:rPr>
              <a:t>Социальные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(пакеты соц. защиты и соц. гарантий - доступ к обр. и мед., включение в соц. среду)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u="sng" dirty="0">
                <a:latin typeface="+mn-lt"/>
                <a:cs typeface="+mn-cs"/>
              </a:rPr>
              <a:t>Политические и др.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7900" y="1268413"/>
            <a:ext cx="4321175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+mn-lt"/>
                <a:cs typeface="+mn-cs"/>
              </a:rPr>
              <a:t>Тенденции международной миграции: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Молодое население 15-24 лет – наиболее подвижная часть р/с на рынках труда    </a:t>
            </a:r>
            <a:r>
              <a:rPr lang="ru-RU" sz="1600" i="1" dirty="0">
                <a:latin typeface="+mn-lt"/>
                <a:cs typeface="+mn-cs"/>
              </a:rPr>
              <a:t>(из 211 млн. </a:t>
            </a:r>
            <a:r>
              <a:rPr lang="ru-RU" sz="1600" i="1" dirty="0" err="1">
                <a:latin typeface="+mn-lt"/>
                <a:cs typeface="+mn-cs"/>
              </a:rPr>
              <a:t>безраб</a:t>
            </a:r>
            <a:r>
              <a:rPr lang="ru-RU" sz="1600" i="1" dirty="0">
                <a:latin typeface="+mn-lt"/>
                <a:cs typeface="+mn-cs"/>
              </a:rPr>
              <a:t>. в 2009 г.  - 40% молодежь)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Международная миграция существенно уступает внутренней  </a:t>
            </a:r>
            <a:r>
              <a:rPr lang="ru-RU" sz="1600" i="1" dirty="0">
                <a:latin typeface="+mn-lt"/>
                <a:cs typeface="+mn-cs"/>
              </a:rPr>
              <a:t>(213,8 млн. чел против  740 млн. чел.)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За период кризиса занятость мигрантов во многих странах мира снизилась (в США прим. На 1,4 млн. чел.)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Потоки денежных переводов носят устойчивый характер (даже в кризисные периоды)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57% мигрантов проживают в развитых странах с самым высоким уровнем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idx="4294967295"/>
          </p:nvPr>
        </p:nvSpPr>
        <p:spPr>
          <a:xfrm>
            <a:off x="642938" y="214313"/>
            <a:ext cx="8215312" cy="65722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Социально-экономические последствия международной трудовой миграции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Выигрыш страны-импортера трудовых ресурсов: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Данная страна получила дешевую, молодую рабочую силу.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Получила готовых специалистов.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такой стране ускоряется экономический рост, растет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государственный бюджет.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Выигрыш страны-экспортера трудовых ресурсов: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Валютные переводы иммигрантов своим семьям (оседает в банках валюта).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Экспортом трудовых ресурсов ослабляет проблему безработицы.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Повышается квалификация иммигрантов, которые вернулись назад.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Негативные последствия миграции для стран-импортеров: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возникновение дополнительных проблем, связанных с социальной защитойт иммигрантов.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отток национальной валюты в форме вывоза или перевода.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потеря обученный дешевых специалистов-иммигрантов, при их возвращении на родину.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Негативные последствия миграции для стран-экспортеров: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потеря высококвалифицированных подготовленных специалистов, так называемый «утечка умов».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дополнительные бюджетные расходы на подготовку новых специалистов.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возникновение тенденции к спаду темпов экономического роста.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404813"/>
          <a:ext cx="8051800" cy="6251575"/>
        </p:xfrm>
        <a:graphic>
          <a:graphicData uri="http://schemas.openxmlformats.org/drawingml/2006/table">
            <a:tbl>
              <a:tblPr/>
              <a:tblGrid>
                <a:gridCol w="1128712"/>
                <a:gridCol w="833438"/>
                <a:gridCol w="1019175"/>
                <a:gridCol w="984250"/>
                <a:gridCol w="833437"/>
                <a:gridCol w="931863"/>
                <a:gridCol w="893762"/>
                <a:gridCol w="838200"/>
                <a:gridCol w="588963"/>
              </a:tblGrid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2004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2008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Чехия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57100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49 700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55 900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63 000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98 800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71 800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39 000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-46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Ирландия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43 200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24 700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66 000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88 900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89 600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67 600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38 900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-42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Япония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87 500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94100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98 700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104100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108 500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97 700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65 500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-33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Корея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82 200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88 900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153 600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189 500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184 300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194 700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139 000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Италия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120100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153100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193 500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171300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537 200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489100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369 000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Испания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691 900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409 600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334 000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Швейцария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79 700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80 700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78 800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86 300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122 200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139100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114 800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21 000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21600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30 300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45 600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38 400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Бельгия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35 000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35 600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40 300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43 900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37 700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Германия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231 300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230 500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196 600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165 200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232 800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228 300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197 500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Норвегия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22 500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24 900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25 800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28 300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43 700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48 900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43100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Финляндия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11 500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12 700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13 900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17 500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18100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Португалия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11 000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13100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11500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25100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42 900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65 900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59 900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Новая Зеландия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48 400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41 600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59 400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54 800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52 000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51 700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47 200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Австрия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51900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57100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56 800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30 800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47100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49 500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45 700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Франция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170 200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198 600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195 300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184 500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192 200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178 700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-7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Швеция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47 900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49 300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53 800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78 500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74 400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71 000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71 300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Нидерланды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65 200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64 800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69 400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73 000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9605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80 600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89 600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90 500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Канада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221 300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235 800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262 200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251 600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236 800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247 200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252 200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США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703 500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957 900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1 122 400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1 266 300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1 052 400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1 107 100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1 130 200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Австралия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125 900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150 000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167 300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179 800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191900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205 900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221 000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Росссия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252 000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268 500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299 000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Великобрит.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260 200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322 900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369 400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354 200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364 400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347 600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397 900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Общ. количес.</a:t>
                      </a: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53202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106403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4 782 900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254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4 567 500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4 252 400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5911" marR="5911" marT="59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  <p:sp>
        <p:nvSpPr>
          <p:cNvPr id="38151" name="TextBox 3"/>
          <p:cNvSpPr txBox="1">
            <a:spLocks noChangeArrowheads="1"/>
          </p:cNvSpPr>
          <p:nvPr/>
        </p:nvSpPr>
        <p:spPr bwMode="auto">
          <a:xfrm>
            <a:off x="539750" y="0"/>
            <a:ext cx="81359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Georgia" pitchFamily="18" charset="0"/>
              </a:rPr>
              <a:t>Приток постоянных мигрантов в страны мира в чел.</a:t>
            </a:r>
          </a:p>
        </p:txBody>
      </p:sp>
      <p:sp>
        <p:nvSpPr>
          <p:cNvPr id="38152" name="Прямоугольник 4"/>
          <p:cNvSpPr>
            <a:spLocks noChangeArrowheads="1"/>
          </p:cNvSpPr>
          <p:nvPr/>
        </p:nvSpPr>
        <p:spPr bwMode="auto">
          <a:xfrm rot="-5400000">
            <a:off x="5822157" y="3239294"/>
            <a:ext cx="597693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INTERNATIONAL MIGRATION OUTLOOK: SOPEMI 2011 © OECD 2011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миграция в странах, принимающих мигрантов: (тыс.)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0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Численность</a:t>
                      </a:r>
                      <a:r>
                        <a:rPr lang="ru-RU" baseline="0" dirty="0" smtClean="0"/>
                        <a:t> иностранных студентов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Студенты из России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Канада (2007)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Великобритания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</a:t>
                      </a:r>
                      <a:r>
                        <a:rPr lang="ru-RU" baseline="0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9,9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Италия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6,</a:t>
                      </a:r>
                      <a:r>
                        <a:rPr lang="en-US" dirty="0" smtClean="0"/>
                        <a:t>6 (</a:t>
                      </a:r>
                      <a:r>
                        <a:rPr lang="ru-RU" dirty="0" smtClean="0"/>
                        <a:t>СНГ)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52" name="TextBox 4"/>
          <p:cNvSpPr txBox="1">
            <a:spLocks noChangeArrowheads="1"/>
          </p:cNvSpPr>
          <p:nvPr/>
        </p:nvSpPr>
        <p:spPr bwMode="auto">
          <a:xfrm>
            <a:off x="1187450" y="5229225"/>
            <a:ext cx="1897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UNESCO Database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3815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иностранцев в общей численности населения, %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938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0" y="1527175"/>
          <a:ext cx="8504238" cy="4572000"/>
        </p:xfrm>
        <a:graphic>
          <a:graphicData uri="http://schemas.openxmlformats.org/presentationml/2006/ole">
            <p:oleObj spid="_x0000_s39938" r:id="rId3" imgW="8504657" imgH="457239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334963" y="149225"/>
            <a:ext cx="847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cs typeface="Times New Roman" pitchFamily="18" charset="0"/>
              </a:rPr>
              <a:t>Роль иностранных переводов в покрытии торговых дефицитов </a:t>
            </a:r>
            <a:endParaRPr lang="ru-RU" sz="3200" b="1"/>
          </a:p>
        </p:txBody>
      </p:sp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 cstate="print"/>
          <a:srcRect r="29205"/>
          <a:stretch>
            <a:fillRect/>
          </a:stretch>
        </p:blipFill>
        <p:spPr bwMode="auto">
          <a:xfrm>
            <a:off x="304800" y="1341438"/>
            <a:ext cx="837088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115888"/>
          <a:ext cx="8208963" cy="663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6142"/>
                <a:gridCol w="2474538"/>
                <a:gridCol w="2088232"/>
              </a:tblGrid>
              <a:tr h="562205"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получатели </a:t>
                      </a: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переводов в 2010 г., млрд.  долл.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темпы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роста </a:t>
                      </a:r>
                      <a:endParaRPr lang="ru-RU" sz="180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2010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к 2009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b"/>
                </a:tc>
              </a:tr>
              <a:tr h="338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Весь мир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9796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562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spc="-25" dirty="0">
                          <a:effectLst/>
                          <a:latin typeface="+mn-lt"/>
                        </a:rPr>
                        <a:t>Все развивающиеся страны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324,7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9796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5,60%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-30">
                          <a:effectLst/>
                          <a:latin typeface="+mn-lt"/>
                        </a:rPr>
                        <a:t>АТР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92,5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65">
                          <a:effectLst/>
                          <a:latin typeface="+mn-lt"/>
                        </a:rPr>
                        <a:t>7,40%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3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Европа и Центр.Азия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34,9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1,30%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ЛА и Кариб.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57,6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1,70%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3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Ближ Вост. и Сев. Афр.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35,6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6,20%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-15">
                          <a:effectLst/>
                          <a:latin typeface="+mn-lt"/>
                        </a:rPr>
                        <a:t>Южная Азия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81,2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8,20%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-35">
                          <a:effectLst/>
                          <a:latin typeface="+mn-lt"/>
                        </a:rPr>
                        <a:t>Субсахар. Афр.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21,9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5,50%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3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Крупнейшие получатели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Индия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53,1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65">
                          <a:effectLst/>
                          <a:latin typeface="+mn-lt"/>
                        </a:rPr>
                        <a:t>7,40%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Китай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51,3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5,30%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Мексика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0,20%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Филиппины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21,4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8,10%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-30">
                          <a:effectLst/>
                          <a:latin typeface="+mn-lt"/>
                        </a:rPr>
                        <a:t>Бангладеш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10,8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2,70%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Нигерия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4,80%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Пакистан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9,7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11,10%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Ливан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11,30%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</a:tr>
              <a:tr h="3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Вьетнам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17,00%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Египет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7,7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8,10%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633413"/>
            <a:ext cx="73342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35696" y="1628800"/>
            <a:ext cx="2808312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Переводы из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3933056"/>
            <a:ext cx="2304256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Цена на нефть (правая шкала)</a:t>
            </a:r>
          </a:p>
        </p:txBody>
      </p:sp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395288" y="188913"/>
            <a:ext cx="8280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Georgia" pitchFamily="18" charset="0"/>
              </a:rPr>
              <a:t>Переводы мигрантов из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164388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Регулирование трудовой миграции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4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268413"/>
            <a:ext cx="8785225" cy="4686300"/>
          </a:xfrm>
        </p:spPr>
        <p:txBody>
          <a:bodyPr/>
          <a:lstStyle/>
          <a:p>
            <a:pPr eaLnBrk="1" hangingPunct="1"/>
            <a:r>
              <a:rPr lang="ru-RU" sz="1800" smtClean="0"/>
              <a:t>набор административных процедур, связанных с оформлением прав на въезд и проживание в принимающей стране (визы, разрешения, приглашения и т.д.); </a:t>
            </a:r>
          </a:p>
          <a:p>
            <a:pPr eaLnBrk="1" hangingPunct="1"/>
            <a:r>
              <a:rPr lang="ru-RU" sz="1800" smtClean="0"/>
              <a:t>первоочередной прием иммигрантов, осуществляющих инвестиции в экономику страны-реципиента;</a:t>
            </a:r>
          </a:p>
          <a:p>
            <a:pPr eaLnBrk="1" hangingPunct="1"/>
            <a:r>
              <a:rPr lang="ru-RU" sz="1800" smtClean="0"/>
              <a:t>уплату трудовыми иммигрантами пошлины за трудоустройство;</a:t>
            </a:r>
          </a:p>
          <a:p>
            <a:pPr eaLnBrk="1" hangingPunct="1"/>
            <a:r>
              <a:rPr lang="ru-RU" sz="1800" smtClean="0"/>
              <a:t>ограничение времени пребывания иммигантов в стране-реципиенте;</a:t>
            </a:r>
          </a:p>
          <a:p>
            <a:pPr eaLnBrk="1" hangingPunct="1"/>
            <a:r>
              <a:rPr lang="ru-RU" sz="1800" smtClean="0"/>
              <a:t>налог на предпринимателей, использующих труд иммигрантов;</a:t>
            </a:r>
          </a:p>
          <a:p>
            <a:pPr eaLnBrk="1" hangingPunct="1"/>
            <a:r>
              <a:rPr lang="ru-RU" sz="1800" smtClean="0"/>
              <a:t>запрет на въезд;</a:t>
            </a:r>
          </a:p>
          <a:p>
            <a:pPr eaLnBrk="1" hangingPunct="1"/>
            <a:r>
              <a:rPr lang="ru-RU" sz="1800" smtClean="0"/>
              <a:t>квоты – количественные ограничения на въезд иностранных работников;</a:t>
            </a:r>
          </a:p>
          <a:p>
            <a:pPr eaLnBrk="1" hangingPunct="1"/>
            <a:r>
              <a:rPr lang="ru-RU" sz="1800" smtClean="0"/>
              <a:t>программы стимулирования реэмиграции;</a:t>
            </a:r>
          </a:p>
          <a:p>
            <a:pPr eaLnBrk="1" hangingPunct="1"/>
            <a:r>
              <a:rPr lang="ru-RU" sz="1800" smtClean="0"/>
              <a:t>требования, предъявляемые к трудовому иммигранту (возрастной ценз, состояние здоровья, профессиональная квалификация - подтверждает наличие диплома и стаж работы по специальности, социальные и политические ограничения – запрещается трудоустройство лиц, осужденных за уголовные преступления, членов тоталитарных партий и пр.)</a:t>
            </a:r>
          </a:p>
          <a:p>
            <a:pPr eaLnBrk="1" hangingPunct="1"/>
            <a:r>
              <a:rPr lang="ru-RU" sz="1800" smtClean="0"/>
              <a:t>специальные меры по борьбе с нелегальной миграцией.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15888"/>
            <a:ext cx="18510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борьбе с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нелегальной миграцией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71500" y="1527175"/>
            <a:ext cx="7932738" cy="4572000"/>
          </a:xfrm>
        </p:spPr>
        <p:txBody>
          <a:bodyPr>
            <a:normAutofit fontScale="850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Делятся </a:t>
            </a:r>
            <a:r>
              <a:rPr lang="ru-RU" dirty="0"/>
              <a:t>на: </a:t>
            </a:r>
            <a:r>
              <a:rPr lang="ru-RU" dirty="0" smtClean="0"/>
              <a:t>   </a:t>
            </a:r>
            <a:r>
              <a:rPr lang="ru-RU" i="1" dirty="0" smtClean="0"/>
              <a:t>меры</a:t>
            </a:r>
            <a:r>
              <a:rPr lang="ru-RU" i="1" dirty="0"/>
              <a:t>, предшествующие въезду; </a:t>
            </a:r>
            <a:endParaRPr lang="ru-RU" i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	контроль </a:t>
            </a:r>
            <a:r>
              <a:rPr lang="ru-RU" i="1" dirty="0"/>
              <a:t>на </a:t>
            </a:r>
            <a:r>
              <a:rPr lang="ru-RU" i="1" dirty="0" smtClean="0"/>
              <a:t>границе;   меры после </a:t>
            </a:r>
            <a:r>
              <a:rPr lang="ru-RU" i="1" dirty="0"/>
              <a:t>въезда в </a:t>
            </a:r>
            <a:r>
              <a:rPr lang="ru-RU" i="1" dirty="0" smtClean="0"/>
              <a:t>страну.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задержание</a:t>
            </a:r>
            <a:r>
              <a:rPr lang="ru-RU" dirty="0"/>
              <a:t>, изъятие паспорта, обыск, арест, заключение под стражу, в отдельных случаях уголовное наказание в виде лишения свободы и штрафа, применяемые к нелегальному мигранту;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административная </a:t>
            </a:r>
            <a:r>
              <a:rPr lang="ru-RU" dirty="0"/>
              <a:t>и уголовная ответственность работодателя вплоть до пожизненного заключения;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депортация </a:t>
            </a:r>
            <a:r>
              <a:rPr lang="ru-RU" dirty="0"/>
              <a:t>– изгнание, высылка из страны (чаще всего без права повторного въезда в страну); депортация возможна только по решению суда.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857250" y="474663"/>
            <a:ext cx="8001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Миграция, в первую очередь, связана с пространственным размещением основной производительной силы общества - трудовых ресурсов. В экономико-географическом плане миграция - это территориальное перемещение населения, связанное с изменением места жительства. Оценки последствий миграции неоднозначны. Мы разделяем точку зрения, относительно того, что «Колоссальные миграционные потоки - а есть все основания полагать, что они будут усиливаться, - уже называют новым «великим переселением народов», способным изменить привычный уклад и облик целых континентов. Миллионы людей в поисках лучшей жизни покидают регионы, страдающие от голода и хронических конфликтов, бедности и социальной неустроенности»//Путин </a:t>
            </a:r>
            <a:r>
              <a:rPr lang="en-US">
                <a:latin typeface="Georgia" pitchFamily="18" charset="0"/>
              </a:rPr>
              <a:t>B</a:t>
            </a:r>
            <a:r>
              <a:rPr lang="ru-RU">
                <a:latin typeface="Georgia" pitchFamily="18" charset="0"/>
              </a:rPr>
              <a:t>.</a:t>
            </a:r>
            <a:r>
              <a:rPr lang="en-US">
                <a:latin typeface="Georgia" pitchFamily="18" charset="0"/>
              </a:rPr>
              <a:t>B</a:t>
            </a:r>
            <a:r>
              <a:rPr lang="ru-RU">
                <a:latin typeface="Georgia" pitchFamily="18" charset="0"/>
              </a:rPr>
              <a:t>. Россия: национальный вопрос // Независимая газета. 2012. 23 января. </a:t>
            </a:r>
            <a:r>
              <a:rPr lang="en-US">
                <a:latin typeface="Georgia" pitchFamily="18" charset="0"/>
              </a:rPr>
              <a:t>URL: </a:t>
            </a:r>
            <a:r>
              <a:rPr lang="en-US" u="sng">
                <a:latin typeface="Georgia" pitchFamily="18" charset="0"/>
                <a:hlinkClick r:id="rId2"/>
              </a:rPr>
              <a:t>http://www.ng.ru/ </a:t>
            </a:r>
            <a:r>
              <a:rPr lang="en-US">
                <a:latin typeface="Georgia" pitchFamily="18" charset="0"/>
              </a:rPr>
              <a:t>politics/2012-01-23/l_national.html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504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акты, регулирующие международную миграцию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20713"/>
            <a:ext cx="9036050" cy="6121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/>
              <a:t>В мире: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29 о принудительном труде (1930 г</a:t>
            </a:r>
            <a:r>
              <a:rPr lang="ru-RU" sz="1700" dirty="0" smtClean="0"/>
              <a:t>.)</a:t>
            </a:r>
            <a:endParaRPr lang="ru-RU" sz="1700" dirty="0"/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87 о свободе ассоциации и защите права на организацию (1948 г</a:t>
            </a:r>
            <a:r>
              <a:rPr lang="ru-RU" sz="1700" dirty="0" smtClean="0"/>
              <a:t>.)</a:t>
            </a:r>
            <a:endParaRPr lang="ru-RU" sz="1700" dirty="0"/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98 о праве на организацию и на ведение коллективных переговоров (1949 г.).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100 о равном вознаграждении (1951 г.).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105 об упразднении принудительного труда (1957 г.).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111 о дискриминации в области труда и занятий (1958г.).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138 о минимальном возрасте для приема на работу (1973 г.).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№ 182 о наихудших формах детского труда (1999 г.).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/>
              <a:t>В ЕС:</a:t>
            </a:r>
            <a:r>
              <a:rPr lang="ru-RU" sz="1700" b="1" dirty="0"/>
              <a:t> </a:t>
            </a:r>
            <a:endParaRPr lang="ru-RU" sz="1700" b="1" dirty="0" smtClean="0"/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Европейская </a:t>
            </a:r>
            <a:r>
              <a:rPr lang="ru-RU" sz="1700" dirty="0"/>
              <a:t>социальная хартия 1961 г</a:t>
            </a:r>
            <a:r>
              <a:rPr lang="ru-RU" sz="1700" dirty="0" smtClean="0"/>
              <a:t>., 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Конвенция </a:t>
            </a:r>
            <a:r>
              <a:rPr lang="ru-RU" sz="1700" dirty="0"/>
              <a:t>по защите прав человека и фундаментальных свобод 1950 г., </a:t>
            </a:r>
            <a:endParaRPr lang="ru-RU" sz="1700" dirty="0" smtClean="0"/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Европейская </a:t>
            </a:r>
            <a:r>
              <a:rPr lang="ru-RU" sz="1700" dirty="0"/>
              <a:t>конвенция о социальном обеспечении 1972 г., </a:t>
            </a:r>
            <a:endParaRPr lang="ru-RU" sz="1700" dirty="0" smtClean="0"/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Европейская </a:t>
            </a:r>
            <a:r>
              <a:rPr lang="ru-RU" sz="1700" dirty="0"/>
              <a:t>конвенция о правовом статусе трудящихся-мигрантов 1977 г.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/>
              <a:t>В России: 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115-ФЗ </a:t>
            </a:r>
            <a:r>
              <a:rPr lang="ru-RU" sz="1700" dirty="0"/>
              <a:t>РФ «О правовом положении иностранных граждан в Российской Федерации» </a:t>
            </a:r>
            <a:r>
              <a:rPr lang="ru-RU" sz="1700" dirty="0" smtClean="0"/>
              <a:t>2002 г.</a:t>
            </a:r>
          </a:p>
          <a:p>
            <a:pPr marL="63976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700" dirty="0" smtClean="0"/>
              <a:t>109-ФЗ РФ «О </a:t>
            </a:r>
            <a:r>
              <a:rPr lang="ru-RU" sz="1700" dirty="0"/>
              <a:t>миграционном учете иностранных граждан и лиц без гражданства в Российской Федерации</a:t>
            </a:r>
            <a:r>
              <a:rPr lang="ru-RU" sz="1700" dirty="0" smtClean="0"/>
              <a:t>» 2006 г.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856663" cy="760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Документы, подтверждающие легальность миграции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6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341438"/>
            <a:ext cx="6011863" cy="5327650"/>
          </a:xfrm>
        </p:spPr>
        <p:txBody>
          <a:bodyPr/>
          <a:lstStyle/>
          <a:p>
            <a:pPr eaLnBrk="1" hangingPunct="1"/>
            <a:r>
              <a:rPr lang="ru-RU" sz="1800" u="sng" smtClean="0"/>
              <a:t>Вид на жительство, </a:t>
            </a:r>
            <a:r>
              <a:rPr lang="en-US" sz="1800" u="sng" smtClean="0"/>
              <a:t>Permanent Resident Card</a:t>
            </a:r>
            <a:r>
              <a:rPr lang="ru-RU" sz="1800" smtClean="0"/>
              <a:t>     (срок дейст. 5 лет) - документ, выданный иностр. гражданину или лицу без гражданства в подтверждение права на постоянное проживание  в стране-реципиенте рабочей силы,а также права на свободный выезд и въезд в страну-реципиент (является документом, удостоверяющим личность). Условие получения – не менее 1 года проживать в стране</a:t>
            </a:r>
          </a:p>
          <a:p>
            <a:pPr eaLnBrk="1" hangingPunct="1"/>
            <a:r>
              <a:rPr lang="ru-RU" sz="1800" u="sng" smtClean="0"/>
              <a:t>Разрешение на временное проживание, </a:t>
            </a:r>
            <a:r>
              <a:rPr lang="en-US" sz="1800" u="sng" smtClean="0"/>
              <a:t>permit Card</a:t>
            </a:r>
            <a:r>
              <a:rPr lang="ru-RU" sz="1800" smtClean="0"/>
              <a:t> (срок дейст. 3 года) – это подтверждение права иностранного гражданина или лица без гражданства временно проживать в стране-реципиенте до получения вида на жительство. </a:t>
            </a:r>
          </a:p>
          <a:p>
            <a:pPr eaLnBrk="1" hangingPunct="1"/>
            <a:r>
              <a:rPr lang="ru-RU" sz="1800" u="sng" smtClean="0"/>
              <a:t>Виза</a:t>
            </a:r>
            <a:r>
              <a:rPr lang="ru-RU" sz="1800" smtClean="0"/>
              <a:t> (частные, деловые, гуманитарные, учебные, рабочие) дает право на въезд, выезд и транзитный проезд через территорию страны. Для въезда необ-ходима практически всегда. Прилагается к паспор-ту и представляет собой вклеиваемый в него талон </a:t>
            </a:r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950" y="765175"/>
            <a:ext cx="26924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63" y="1036638"/>
            <a:ext cx="2065337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4" cstate="print"/>
          <a:srcRect l="6026" t="12633" r="3857" b="10568"/>
          <a:stretch>
            <a:fillRect/>
          </a:stretch>
        </p:blipFill>
        <p:spPr bwMode="auto">
          <a:xfrm>
            <a:off x="5651500" y="2060575"/>
            <a:ext cx="24987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6938" y="3657600"/>
            <a:ext cx="170497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6" cstate="print"/>
          <a:srcRect l="7227" t="3378" r="5888" b="18645"/>
          <a:stretch>
            <a:fillRect/>
          </a:stretch>
        </p:blipFill>
        <p:spPr bwMode="auto">
          <a:xfrm>
            <a:off x="6011863" y="5229225"/>
            <a:ext cx="203041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144000" cy="7604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Иммиграция в Испанию 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(связь с рекордной безработицей)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412875"/>
            <a:ext cx="8928100" cy="4572000"/>
          </a:xfrm>
        </p:spPr>
        <p:txBody>
          <a:bodyPr/>
          <a:lstStyle/>
          <a:p>
            <a:pPr eaLnBrk="1" hangingPunct="1"/>
            <a:r>
              <a:rPr lang="ru-RU" sz="1800" smtClean="0"/>
              <a:t>Испания – первая в Европе (25% всех иммигрантов в Европу) и вторая в мире страна по объему ежегодного притока иммигрантов</a:t>
            </a:r>
          </a:p>
          <a:p>
            <a:pPr eaLnBrk="1" hangingPunct="1"/>
            <a:r>
              <a:rPr lang="ru-RU" sz="1800" smtClean="0"/>
              <a:t>Гос. финансирование строительства социального жилья для мигрантов</a:t>
            </a:r>
          </a:p>
          <a:p>
            <a:pPr eaLnBrk="1" hangingPunct="1"/>
            <a:r>
              <a:rPr lang="ru-RU" sz="1800" smtClean="0"/>
              <a:t>Каждый ребенок-иммигрант имеет право на бесплатное среднее образование</a:t>
            </a:r>
          </a:p>
          <a:p>
            <a:pPr eaLnBrk="1" hangingPunct="1"/>
            <a:r>
              <a:rPr lang="ru-RU" sz="1800" smtClean="0"/>
              <a:t>согласно трудовому законодательству Испании, мусульмане имеют право заменить часть общенациональных испанских праздников выходными, связанными с религиозными обычаями</a:t>
            </a:r>
          </a:p>
          <a:p>
            <a:pPr eaLnBrk="1" hangingPunct="1"/>
            <a:r>
              <a:rPr lang="ru-RU" sz="1800" smtClean="0"/>
              <a:t>Возможность продления рабочей визы по истечении рабочего контракта с целью нахождения новой работы</a:t>
            </a:r>
          </a:p>
          <a:p>
            <a:pPr eaLnBrk="1" hangingPunct="1"/>
            <a:r>
              <a:rPr lang="ru-RU" sz="1800" smtClean="0"/>
              <a:t>Частые амнистии для нелегалов (легализация)</a:t>
            </a:r>
          </a:p>
          <a:p>
            <a:pPr eaLnBrk="1" hangingPunct="1"/>
            <a:r>
              <a:rPr lang="ru-RU" sz="1800" smtClean="0"/>
              <a:t>если нелегал вернется на родину в срок от 1 недели до 1 месяца добровольно и за свой счет, то в дальнейшем он получит возможность избежать пятилетнего запрета на въезд в Испанию </a:t>
            </a:r>
          </a:p>
          <a:p>
            <a:pPr eaLnBrk="1" hangingPunct="1"/>
            <a:r>
              <a:rPr lang="ru-RU" sz="1800" smtClean="0"/>
              <a:t>Легальный иммигрант может вернуться на родину за счет испанского государства, предусмотрена также «подъемные» для членов семьи</a:t>
            </a:r>
          </a:p>
          <a:p>
            <a:pPr eaLnBrk="1" hangingPunct="1"/>
            <a:r>
              <a:rPr lang="ru-RU" sz="1800" smtClean="0"/>
              <a:t>«Голубая виза» (аналог американской грин карты) для высококвалифицированных кадров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6850" y="1484313"/>
          <a:ext cx="8767763" cy="4321175"/>
        </p:xfrm>
        <a:graphic>
          <a:graphicData uri="http://schemas.openxmlformats.org/drawingml/2006/table">
            <a:tbl>
              <a:tblPr/>
              <a:tblGrid>
                <a:gridCol w="5740400"/>
                <a:gridCol w="1455738"/>
                <a:gridCol w="157162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2010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2011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Прибыло в Российскую Федерацию - 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191656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356520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52387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из стран СНГ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171940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310504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из стран дальнего зарубежья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19716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46016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Выбыло из Российской Федерации - 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33578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36478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52387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 страны СНГ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21206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21830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 страны дальнего зарубежья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12372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14648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Миграционный прирост - 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158078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320042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523875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 том числе в результате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523875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миграционного обмена населением: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со странами СНГ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150734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288674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со странами дальнего зарубежья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7344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31368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73" marR="248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  <p:sp>
        <p:nvSpPr>
          <p:cNvPr id="49215" name="Rectangle 1"/>
          <p:cNvSpPr>
            <a:spLocks noChangeArrowheads="1"/>
          </p:cNvSpPr>
          <p:nvPr/>
        </p:nvSpPr>
        <p:spPr bwMode="auto">
          <a:xfrm>
            <a:off x="1403350" y="217488"/>
            <a:ext cx="66246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257425" algn="l"/>
                <a:tab pos="5629275" algn="l"/>
              </a:tabLst>
            </a:pPr>
            <a:r>
              <a:rPr lang="ru-RU" sz="2400" b="1">
                <a:cs typeface="Times New Roman" pitchFamily="18" charset="0"/>
              </a:rPr>
              <a:t>МЕЖДУНАРОДНАЯ МИГРАЦИЯ В РФ  </a:t>
            </a:r>
            <a:r>
              <a:rPr lang="ru-RU" sz="2400">
                <a:cs typeface="Times New Roman" pitchFamily="18" charset="0"/>
              </a:rPr>
              <a:t>(человек)	</a:t>
            </a:r>
            <a:endParaRPr lang="ru-RU" sz="900"/>
          </a:p>
        </p:txBody>
      </p:sp>
      <p:sp>
        <p:nvSpPr>
          <p:cNvPr id="49216" name="Прямоугольник 4"/>
          <p:cNvSpPr>
            <a:spLocks noChangeArrowheads="1"/>
          </p:cNvSpPr>
          <p:nvPr/>
        </p:nvSpPr>
        <p:spPr bwMode="auto">
          <a:xfrm>
            <a:off x="827088" y="5949950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257425" algn="l"/>
                <a:tab pos="5629275" algn="l"/>
              </a:tabLst>
            </a:pPr>
            <a:r>
              <a:rPr lang="ru-RU" sz="1200" baseline="30000">
                <a:cs typeface="Times New Roman" pitchFamily="18" charset="0"/>
              </a:rPr>
              <a:t>1</a:t>
            </a:r>
            <a:r>
              <a:rPr lang="ru-RU" sz="1200">
                <a:cs typeface="Times New Roman" pitchFamily="18" charset="0"/>
              </a:rPr>
              <a:t> В соответствии с международными рекомендациями с 2011 г. в статистический учет долгосрочной миграции населения включены также лица. зарегистрированные по месту пребывания на срок 9 месяцев и более.</a:t>
            </a:r>
          </a:p>
          <a:p>
            <a:pPr algn="r" eaLnBrk="0" hangingPunct="0">
              <a:tabLst>
                <a:tab pos="2257425" algn="l"/>
                <a:tab pos="5629275" algn="l"/>
              </a:tabLst>
            </a:pPr>
            <a:r>
              <a:rPr lang="ru-RU" sz="1200">
                <a:solidFill>
                  <a:schemeClr val="bg1"/>
                </a:solidFill>
              </a:rPr>
              <a:t>По данным Росстата</a:t>
            </a: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" y="400050"/>
            <a:ext cx="8964613" cy="2921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мигрантов-иностранных граждан по целям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поездок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РФ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данным пограничной службы ФСБ России)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738188"/>
          <a:ext cx="8929688" cy="59563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08112"/>
                <a:gridCol w="576064"/>
                <a:gridCol w="576064"/>
                <a:gridCol w="648072"/>
                <a:gridCol w="504056"/>
                <a:gridCol w="432048"/>
                <a:gridCol w="576064"/>
                <a:gridCol w="648072"/>
                <a:gridCol w="576064"/>
                <a:gridCol w="720080"/>
                <a:gridCol w="576064"/>
                <a:gridCol w="432048"/>
                <a:gridCol w="504056"/>
                <a:gridCol w="527911"/>
                <a:gridCol w="624215"/>
              </a:tblGrid>
              <a:tr h="171913">
                <a:tc rowSpan="2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2009 г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2010 г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Служеб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Туризм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Частная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ПМЖ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Транз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Обс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перс.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Служеб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Туризм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Частная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ПМЖ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Транзит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Обс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перс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Всего </a:t>
                      </a:r>
                      <a:r>
                        <a:rPr lang="ru-RU" sz="900" u="none" strike="noStrike" dirty="0" smtClean="0">
                          <a:effectLst/>
                        </a:rPr>
                        <a:t>прибыло, в т.ч.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3 880 401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2 100 601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13 432 334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6 831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282 368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1 636 115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21 338 650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4 432 077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2 133 869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13 695 966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9 000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271 028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1 739 277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22 281 217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Стран СНГ </a:t>
                      </a:r>
                      <a:endParaRPr lang="ru-RU" sz="1200" b="1" i="1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1 123 733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100 383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10 761 338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2 712</a:t>
                      </a:r>
                      <a:endParaRPr lang="ru-RU" sz="8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221 617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750 384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12 960 167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1 426 832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104 878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11 397 527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3 594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222 395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751 379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13 906 605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Азербайджан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48 483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2 862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787 414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230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19 087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34 359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892 435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76 213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5 426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851 842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17 111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28 827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979 778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Армения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52 138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3 905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311 445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8 539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3 212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379 525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60 485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6 088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378 082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8 849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5 398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459 040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Белоруссия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15 244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12 224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168 925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54 538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35 534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286 495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7 364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13 301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150 349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46 925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41 224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259 191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Казахстан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87 728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8 736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2 263 390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59 093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170 750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2 590 688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68 969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21 852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2 404 936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790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65 332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185 479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2 747 358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Киргизия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55 007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2 024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323 763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8 754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16 654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406 504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90 197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3 359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433 855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8 359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16 840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552 909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Молдавия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65 489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2 919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756 000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45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5 157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55 389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884 999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65 489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2 919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756 000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5 157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55 389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884 999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Таджикистан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270 351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1 408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384 079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4 956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13 666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674 572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356 751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1 875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448 761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5 226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17 299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830 160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Узбекистан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323 380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3 330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839 238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12 805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33 707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1 212 812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493 065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12 839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1 017 730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894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13 128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46 430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1 584 086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Украина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201 229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52 144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4 916 270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48 212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386 227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5 604 433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203 320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26 092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4 939 082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790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51 749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353 034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5 574 067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Стран вне СНГ</a:t>
                      </a:r>
                      <a:endParaRPr lang="ru-RU" sz="1200" b="1" i="1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2 756 668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2 000 218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2 670 996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4 119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60 751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885 731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8 378 483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3 005 245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2 028 991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2 298 439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5 406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48 633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987 898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8 374 612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Германия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162 211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333 892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52 493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10 964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32 637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592 313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166 889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347 214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51 047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11 187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34 983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611 367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Испания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10 316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95 070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7 136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3 180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115 975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11 473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86 732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7 686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1 020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3 689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110 601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Италия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52 565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113 495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12 750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11 872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190 862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53 449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122 973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14 367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6 951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198 002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Китай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195 158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115 870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309 664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4 195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93 364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718 581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203 392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158 061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257 678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1 293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126 152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747 640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Латвия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330 483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33 884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98 553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1 045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52 679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516 838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356 697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33 796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104 383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1 125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73 020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569 330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Литва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144 576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33 555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365 376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1 167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5 466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50 645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600 785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376 766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22 761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281 900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1 374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1 137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76 790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760 728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Польша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324 669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26 358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40 177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10 464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32 646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434 529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308 268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25 616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17 875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1 355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41 734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394 872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164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u="none" strike="noStrike" dirty="0" err="1" smtClean="0">
                          <a:effectLst/>
                        </a:rPr>
                        <a:t>Великобрит</a:t>
                      </a:r>
                      <a:r>
                        <a:rPr lang="ru-RU" sz="900" u="none" strike="noStrike" dirty="0" smtClean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63 214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150 910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11 841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13 569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239 795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63 155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126 454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12 650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10 202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212 847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США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62 430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183 293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25 465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13 626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285 367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61 704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162 383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26 559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571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10 814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262 060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Финляндия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538 531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149 884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304 885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64 113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1 057 575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518 500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139 216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291 474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1 830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61 599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1 012 621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Эстония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293 800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34 002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556 247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1 727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34 364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920 497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342 426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34 589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64 709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30 898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474 949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Лица без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гражд</a:t>
                      </a:r>
                      <a:r>
                        <a:rPr lang="ru-RU" sz="900" u="none" strike="noStrike" dirty="0" smtClean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50 819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10 542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509 206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863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22 462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593 943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26 323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8 391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600 546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976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42 521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679 757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  <a:tr h="1770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Прочие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58497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96224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70161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107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1275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77997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304261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32417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117337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251098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1055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94982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496953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 cstate="print"/>
          <a:srcRect l="13647" r="12589"/>
          <a:stretch>
            <a:fillRect/>
          </a:stretch>
        </p:blipFill>
        <p:spPr bwMode="auto">
          <a:xfrm>
            <a:off x="179388" y="30163"/>
            <a:ext cx="8767762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Иммиграция в Россию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Всего за 2010 год ФМС России оформлено иностранным гражданам и лицам без гражданства 1 218 565 разрешений на </a:t>
            </a:r>
            <a:r>
              <a:rPr lang="ru-RU" dirty="0" smtClean="0"/>
              <a:t>работу при квоте </a:t>
            </a:r>
            <a:r>
              <a:rPr lang="ru-RU" dirty="0"/>
              <a:t>1 745 584 </a:t>
            </a:r>
            <a:r>
              <a:rPr lang="ru-RU" dirty="0" smtClean="0"/>
              <a:t> (утв. пост прав. </a:t>
            </a:r>
            <a:r>
              <a:rPr lang="ru-RU" dirty="0"/>
              <a:t>от 12 ноября </a:t>
            </a:r>
            <a:r>
              <a:rPr lang="ru-RU" dirty="0" smtClean="0"/>
              <a:t>2010г</a:t>
            </a:r>
            <a:r>
              <a:rPr lang="ru-RU" dirty="0"/>
              <a:t>. № </a:t>
            </a:r>
            <a:r>
              <a:rPr lang="ru-RU" dirty="0" smtClean="0"/>
              <a:t>895).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Высококвалифицированный специалист въезжает в РФ по ускоренному и облегченному порядку на срок до 3 лет (может продлеваться на такой же период</a:t>
            </a:r>
            <a:r>
              <a:rPr lang="ru-RU" dirty="0"/>
              <a:t>), </a:t>
            </a:r>
            <a:r>
              <a:rPr lang="ru-RU" dirty="0" smtClean="0"/>
              <a:t>для строительства объектов АТЭС, если его заработная плата превышает порог 2 млн. руб. (для науч. и </a:t>
            </a:r>
            <a:r>
              <a:rPr lang="ru-RU" dirty="0" err="1" smtClean="0"/>
              <a:t>пед</a:t>
            </a:r>
            <a:r>
              <a:rPr lang="ru-RU" dirty="0" smtClean="0"/>
              <a:t>. раб. 1 млн. руб.), в </a:t>
            </a:r>
            <a:r>
              <a:rPr lang="ru-RU" dirty="0" err="1" smtClean="0"/>
              <a:t>Сколково</a:t>
            </a:r>
            <a:r>
              <a:rPr lang="ru-RU" dirty="0" smtClean="0"/>
              <a:t> без такого порога.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Программа переселения соотечественников действует в 32 Субъектах РФ (с 2011 г. Тульская и </a:t>
            </a:r>
            <a:r>
              <a:rPr lang="ru-RU" dirty="0" err="1" smtClean="0"/>
              <a:t>Сахал</a:t>
            </a:r>
            <a:r>
              <a:rPr lang="ru-RU" dirty="0" smtClean="0"/>
              <a:t>. обл.)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Иммиграция в РФ – важнейший фактор экономического роста </a:t>
            </a:r>
            <a:r>
              <a:rPr lang="ru-RU" dirty="0"/>
              <a:t>с </a:t>
            </a:r>
            <a:r>
              <a:rPr lang="ru-RU" dirty="0" smtClean="0"/>
              <a:t>учетом </a:t>
            </a:r>
            <a:r>
              <a:rPr lang="ru-RU" dirty="0"/>
              <a:t>неуклонного  снижения </a:t>
            </a:r>
            <a:r>
              <a:rPr lang="ru-RU" dirty="0" smtClean="0"/>
              <a:t>численности </a:t>
            </a:r>
            <a:r>
              <a:rPr lang="ru-RU" dirty="0"/>
              <a:t>населения России в рабочих возрастах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3333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образования мигрантов в РФ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возрасте от 14 лет и старше, 2003-2009 гг. (%)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4294967295"/>
          </p:nvPr>
        </p:nvGraphicFramePr>
        <p:xfrm>
          <a:off x="571500" y="1143000"/>
          <a:ext cx="4286250" cy="5211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916"/>
                <a:gridCol w="844364"/>
              </a:tblGrid>
              <a:tr h="9020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Уровень образования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100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Высшее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17,0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Неполное высшее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2,8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902094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Среднее профессиональное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26,8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Среднее общее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32,4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Основное общее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10,5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902094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Начальное и без образования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2,4</a:t>
                      </a:r>
                      <a:endParaRPr lang="ru-RU" sz="2400" dirty="0"/>
                    </a:p>
                  </a:txBody>
                  <a:tcPr marL="44873" marR="44873"/>
                </a:tc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Не указано</a:t>
                      </a:r>
                      <a:endParaRPr lang="ru-RU" sz="24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8,0</a:t>
                      </a:r>
                      <a:endParaRPr lang="ru-RU" sz="2400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53279" name="Содержимое 7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681538"/>
          </a:xfrm>
        </p:spPr>
        <p:txBody>
          <a:bodyPr/>
          <a:lstStyle/>
          <a:p>
            <a:pPr eaLnBrk="1" hangingPunct="1"/>
            <a:r>
              <a:rPr lang="ru-RU" smtClean="0"/>
              <a:t>Докторов наук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св. 700 человек</a:t>
            </a:r>
          </a:p>
          <a:p>
            <a:pPr eaLnBrk="1" hangingPunct="1"/>
            <a:r>
              <a:rPr lang="ru-RU" smtClean="0"/>
              <a:t>Кандидатов наук-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Около 850  человек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Доля лиц с высшим образование  выше, чем в России по данным переписи 2002 года.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53280" name="Прямоугольник 2"/>
          <p:cNvSpPr>
            <a:spLocks noChangeArrowheads="1"/>
          </p:cNvSpPr>
          <p:nvPr/>
        </p:nvSpPr>
        <p:spPr bwMode="auto">
          <a:xfrm>
            <a:off x="5724525" y="6308725"/>
            <a:ext cx="3248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М.Б. Денисенко, НИУ-ВШЭ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99"/>
                </a:solidFill>
              </a:rPr>
              <a:t>Формы (этапы) интеграции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sz="3600" smtClean="0"/>
              <a:t>зона свободной торговли </a:t>
            </a:r>
          </a:p>
          <a:p>
            <a:pPr eaLnBrk="1" hangingPunct="1"/>
            <a:r>
              <a:rPr lang="ru-RU" sz="3600" smtClean="0"/>
              <a:t>общий (единый) рынок</a:t>
            </a:r>
          </a:p>
          <a:p>
            <a:pPr eaLnBrk="1" hangingPunct="1"/>
            <a:r>
              <a:rPr lang="ru-RU" sz="3600" smtClean="0"/>
              <a:t>таможенный союз </a:t>
            </a:r>
          </a:p>
          <a:p>
            <a:pPr eaLnBrk="1" hangingPunct="1"/>
            <a:r>
              <a:rPr lang="ru-RU" sz="3600" smtClean="0"/>
              <a:t>экономический и валютный союз </a:t>
            </a:r>
          </a:p>
          <a:p>
            <a:pPr eaLnBrk="1" hangingPunct="1"/>
            <a:r>
              <a:rPr lang="ru-RU" sz="3600" smtClean="0"/>
              <a:t>политический союз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04813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</a:rPr>
              <a:t>Маастрихтский договор о Европейском союзе</a:t>
            </a:r>
            <a:r>
              <a:rPr lang="ru-RU" sz="40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241425"/>
            <a:ext cx="8358187" cy="3902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smtClean="0"/>
              <a:t>Этот исторический договор был одобрен главами государств и правительств ЕС на сессии Европейского совета 10-11 декабря 1991 г. и </a:t>
            </a:r>
            <a:r>
              <a:rPr lang="ru-RU" sz="2800" smtClean="0">
                <a:solidFill>
                  <a:srgbClr val="000099"/>
                </a:solidFill>
              </a:rPr>
              <a:t>подписан 7 февраля 1992 г.</a:t>
            </a:r>
            <a:r>
              <a:rPr lang="ru-RU" sz="2800" smtClean="0"/>
              <a:t> в г. Маастрихт (Нидерланды). Маастрихтский договор, вступивший в силу 1 ноября 1993 г., предусматривал на только создание Экономического и валютного союза, но и формирование союза политического.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 noChangeAspect="1"/>
          </p:cNvGrpSpPr>
          <p:nvPr/>
        </p:nvGrpSpPr>
        <p:grpSpPr bwMode="auto">
          <a:xfrm>
            <a:off x="571500" y="457200"/>
            <a:ext cx="8143875" cy="5900738"/>
            <a:chOff x="1729" y="4456"/>
            <a:chExt cx="9192" cy="10260"/>
          </a:xfrm>
        </p:grpSpPr>
        <p:sp>
          <p:nvSpPr>
            <p:cNvPr id="18434" name="AutoShape 59"/>
            <p:cNvSpPr>
              <a:spLocks noChangeAspect="1" noChangeArrowheads="1" noTextEdit="1"/>
            </p:cNvSpPr>
            <p:nvPr/>
          </p:nvSpPr>
          <p:spPr bwMode="auto">
            <a:xfrm>
              <a:off x="1729" y="4456"/>
              <a:ext cx="9192" cy="102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9BBB59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5" name="AutoShape 58"/>
            <p:cNvSpPr>
              <a:spLocks noChangeArrowheads="1"/>
            </p:cNvSpPr>
            <p:nvPr/>
          </p:nvSpPr>
          <p:spPr bwMode="auto">
            <a:xfrm>
              <a:off x="4957" y="4464"/>
              <a:ext cx="4956" cy="1961"/>
            </a:xfrm>
            <a:prstGeom prst="roundRect">
              <a:avLst>
                <a:gd name="adj" fmla="val 16667"/>
              </a:avLst>
            </a:prstGeom>
            <a:solidFill>
              <a:srgbClr val="EAF1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8436" name="AutoShape 57"/>
            <p:cNvSpPr>
              <a:spLocks noChangeArrowheads="1"/>
            </p:cNvSpPr>
            <p:nvPr/>
          </p:nvSpPr>
          <p:spPr bwMode="auto">
            <a:xfrm>
              <a:off x="1829" y="4464"/>
              <a:ext cx="3030" cy="2389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cxnSp>
          <p:nvCxnSpPr>
            <p:cNvPr id="18437" name="AutoShape 56"/>
            <p:cNvCxnSpPr>
              <a:cxnSpLocks noChangeShapeType="1"/>
            </p:cNvCxnSpPr>
            <p:nvPr/>
          </p:nvCxnSpPr>
          <p:spPr bwMode="auto">
            <a:xfrm flipV="1">
              <a:off x="6312" y="6092"/>
              <a:ext cx="771" cy="2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38" name="Rectangle 55"/>
            <p:cNvSpPr>
              <a:spLocks noChangeArrowheads="1"/>
            </p:cNvSpPr>
            <p:nvPr/>
          </p:nvSpPr>
          <p:spPr bwMode="auto">
            <a:xfrm>
              <a:off x="6657" y="6682"/>
              <a:ext cx="4249" cy="15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indent="180975" algn="just"/>
              <a:r>
                <a:rPr lang="ru-RU" sz="1200" b="1">
                  <a:cs typeface="Times New Roman" pitchFamily="18" charset="0"/>
                </a:rPr>
                <a:t>транзитная миграция</a:t>
              </a:r>
              <a:r>
                <a:rPr lang="ru-RU" sz="1200">
                  <a:cs typeface="Times New Roman" pitchFamily="18" charset="0"/>
                </a:rPr>
                <a:t> (человек переезжает через территорию страны в другое государство, хотя может задерживаться в транзитной стране на определенный срок).</a:t>
              </a:r>
              <a:endParaRPr lang="ru-RU" sz="900"/>
            </a:p>
            <a:p>
              <a:pPr indent="180975" eaLnBrk="0" hangingPunct="0"/>
              <a:endParaRPr lang="ru-RU"/>
            </a:p>
          </p:txBody>
        </p:sp>
        <p:sp>
          <p:nvSpPr>
            <p:cNvPr id="52278" name="AutoShape 54"/>
            <p:cNvSpPr>
              <a:spLocks noChangeArrowheads="1"/>
            </p:cNvSpPr>
            <p:nvPr/>
          </p:nvSpPr>
          <p:spPr bwMode="auto">
            <a:xfrm>
              <a:off x="7543" y="10896"/>
              <a:ext cx="3127" cy="3782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77" name="AutoShape 53"/>
            <p:cNvSpPr>
              <a:spLocks noChangeArrowheads="1"/>
            </p:cNvSpPr>
            <p:nvPr/>
          </p:nvSpPr>
          <p:spPr bwMode="auto">
            <a:xfrm>
              <a:off x="4417" y="11627"/>
              <a:ext cx="3023" cy="279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76" name="AutoShape 52"/>
            <p:cNvSpPr>
              <a:spLocks noChangeArrowheads="1"/>
            </p:cNvSpPr>
            <p:nvPr/>
          </p:nvSpPr>
          <p:spPr bwMode="auto">
            <a:xfrm>
              <a:off x="4637" y="10476"/>
              <a:ext cx="2568" cy="89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75" name="AutoShape 51"/>
            <p:cNvSpPr>
              <a:spLocks noChangeArrowheads="1"/>
            </p:cNvSpPr>
            <p:nvPr/>
          </p:nvSpPr>
          <p:spPr bwMode="auto">
            <a:xfrm>
              <a:off x="1740" y="9761"/>
              <a:ext cx="2566" cy="285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BE5F1"/>
                </a:gs>
              </a:gsLst>
              <a:lin ang="5400000" scaled="1"/>
            </a:gradFill>
            <a:ln w="12700">
              <a:solidFill>
                <a:srgbClr val="DBE5F1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43" name="Rectangle 50"/>
            <p:cNvSpPr>
              <a:spLocks noChangeArrowheads="1"/>
            </p:cNvSpPr>
            <p:nvPr/>
          </p:nvSpPr>
          <p:spPr bwMode="auto">
            <a:xfrm>
              <a:off x="4711" y="8511"/>
              <a:ext cx="3201" cy="59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 b="1" i="1">
                  <a:cs typeface="Times New Roman" pitchFamily="18" charset="0"/>
                </a:rPr>
                <a:t>Потоки внешней трудовой миграции</a:t>
              </a:r>
              <a:endParaRPr lang="ru-RU"/>
            </a:p>
          </p:txBody>
        </p:sp>
        <p:sp>
          <p:nvSpPr>
            <p:cNvPr id="18444" name="Rectangle 49"/>
            <p:cNvSpPr>
              <a:spLocks noChangeArrowheads="1"/>
            </p:cNvSpPr>
            <p:nvPr/>
          </p:nvSpPr>
          <p:spPr bwMode="auto">
            <a:xfrm>
              <a:off x="1968" y="10796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Организованные</a:t>
              </a:r>
              <a:endParaRPr lang="ru-RU"/>
            </a:p>
          </p:txBody>
        </p:sp>
        <p:sp>
          <p:nvSpPr>
            <p:cNvPr id="18445" name="Rectangle 48"/>
            <p:cNvSpPr>
              <a:spLocks noChangeArrowheads="1"/>
            </p:cNvSpPr>
            <p:nvPr/>
          </p:nvSpPr>
          <p:spPr bwMode="auto">
            <a:xfrm>
              <a:off x="1968" y="12085"/>
              <a:ext cx="2213" cy="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Неорганизованные</a:t>
              </a:r>
              <a:endParaRPr lang="ru-RU"/>
            </a:p>
          </p:txBody>
        </p:sp>
        <p:sp>
          <p:nvSpPr>
            <p:cNvPr id="18446" name="Rectangle 47"/>
            <p:cNvSpPr>
              <a:spLocks noChangeArrowheads="1"/>
            </p:cNvSpPr>
            <p:nvPr/>
          </p:nvSpPr>
          <p:spPr bwMode="auto">
            <a:xfrm>
              <a:off x="4859" y="10577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Постоянные</a:t>
              </a:r>
              <a:endParaRPr lang="ru-RU"/>
            </a:p>
          </p:txBody>
        </p:sp>
        <p:sp>
          <p:nvSpPr>
            <p:cNvPr id="18447" name="Rectangle 46"/>
            <p:cNvSpPr>
              <a:spLocks noChangeArrowheads="1"/>
            </p:cNvSpPr>
            <p:nvPr/>
          </p:nvSpPr>
          <p:spPr bwMode="auto">
            <a:xfrm>
              <a:off x="4859" y="10974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Временные</a:t>
              </a:r>
              <a:endParaRPr lang="ru-RU"/>
            </a:p>
          </p:txBody>
        </p:sp>
        <p:sp>
          <p:nvSpPr>
            <p:cNvPr id="18448" name="Rectangle 45"/>
            <p:cNvSpPr>
              <a:spLocks noChangeArrowheads="1"/>
            </p:cNvSpPr>
            <p:nvPr/>
          </p:nvSpPr>
          <p:spPr bwMode="auto">
            <a:xfrm>
              <a:off x="8341" y="11372"/>
              <a:ext cx="1785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Коммерческие</a:t>
              </a:r>
              <a:endParaRPr lang="ru-RU"/>
            </a:p>
          </p:txBody>
        </p:sp>
        <p:sp>
          <p:nvSpPr>
            <p:cNvPr id="18449" name="Rectangle 44"/>
            <p:cNvSpPr>
              <a:spLocks noChangeArrowheads="1"/>
            </p:cNvSpPr>
            <p:nvPr/>
          </p:nvSpPr>
          <p:spPr bwMode="auto">
            <a:xfrm>
              <a:off x="8341" y="11765"/>
              <a:ext cx="2109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Инвестиционные</a:t>
              </a:r>
              <a:endParaRPr lang="ru-RU"/>
            </a:p>
          </p:txBody>
        </p:sp>
        <p:sp>
          <p:nvSpPr>
            <p:cNvPr id="18450" name="Rectangle 43"/>
            <p:cNvSpPr>
              <a:spLocks noChangeArrowheads="1"/>
            </p:cNvSpPr>
            <p:nvPr/>
          </p:nvSpPr>
          <p:spPr bwMode="auto">
            <a:xfrm>
              <a:off x="1953" y="9921"/>
              <a:ext cx="2214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организации</a:t>
              </a:r>
              <a:endParaRPr lang="ru-RU"/>
            </a:p>
          </p:txBody>
        </p:sp>
        <p:sp>
          <p:nvSpPr>
            <p:cNvPr id="18451" name="Rectangle 42"/>
            <p:cNvSpPr>
              <a:spLocks noChangeArrowheads="1"/>
            </p:cNvSpPr>
            <p:nvPr/>
          </p:nvSpPr>
          <p:spPr bwMode="auto">
            <a:xfrm>
              <a:off x="4815" y="9921"/>
              <a:ext cx="221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времени</a:t>
              </a:r>
              <a:endParaRPr lang="ru-RU"/>
            </a:p>
          </p:txBody>
        </p:sp>
        <p:sp>
          <p:nvSpPr>
            <p:cNvPr id="18452" name="Rectangle 41"/>
            <p:cNvSpPr>
              <a:spLocks noChangeArrowheads="1"/>
            </p:cNvSpPr>
            <p:nvPr/>
          </p:nvSpPr>
          <p:spPr bwMode="auto">
            <a:xfrm>
              <a:off x="7295" y="10258"/>
              <a:ext cx="18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мотивам</a:t>
              </a:r>
              <a:endParaRPr lang="ru-RU"/>
            </a:p>
          </p:txBody>
        </p:sp>
        <p:sp>
          <p:nvSpPr>
            <p:cNvPr id="18453" name="Rectangle 40"/>
            <p:cNvSpPr>
              <a:spLocks noChangeArrowheads="1"/>
            </p:cNvSpPr>
            <p:nvPr/>
          </p:nvSpPr>
          <p:spPr bwMode="auto">
            <a:xfrm>
              <a:off x="4814" y="11764"/>
              <a:ext cx="2213" cy="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Сезонные</a:t>
              </a:r>
              <a:endParaRPr lang="ru-RU"/>
            </a:p>
          </p:txBody>
        </p:sp>
        <p:sp>
          <p:nvSpPr>
            <p:cNvPr id="18454" name="Rectangle 39"/>
            <p:cNvSpPr>
              <a:spLocks noChangeArrowheads="1"/>
            </p:cNvSpPr>
            <p:nvPr/>
          </p:nvSpPr>
          <p:spPr bwMode="auto">
            <a:xfrm>
              <a:off x="4814" y="12217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Маятниковые</a:t>
              </a:r>
              <a:endParaRPr lang="ru-RU"/>
            </a:p>
          </p:txBody>
        </p:sp>
        <p:cxnSp>
          <p:nvCxnSpPr>
            <p:cNvPr id="18455" name="AutoShape 38"/>
            <p:cNvCxnSpPr>
              <a:cxnSpLocks noChangeShapeType="1"/>
            </p:cNvCxnSpPr>
            <p:nvPr/>
          </p:nvCxnSpPr>
          <p:spPr bwMode="auto">
            <a:xfrm>
              <a:off x="5921" y="10241"/>
              <a:ext cx="1" cy="2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56" name="AutoShape 37"/>
            <p:cNvCxnSpPr>
              <a:cxnSpLocks noChangeShapeType="1"/>
            </p:cNvCxnSpPr>
            <p:nvPr/>
          </p:nvCxnSpPr>
          <p:spPr bwMode="auto">
            <a:xfrm>
              <a:off x="5921" y="11372"/>
              <a:ext cx="8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57" name="AutoShape 36"/>
            <p:cNvCxnSpPr>
              <a:cxnSpLocks noChangeShapeType="1"/>
            </p:cNvCxnSpPr>
            <p:nvPr/>
          </p:nvCxnSpPr>
          <p:spPr bwMode="auto">
            <a:xfrm>
              <a:off x="8202" y="10577"/>
              <a:ext cx="905" cy="3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58" name="AutoShape 35"/>
            <p:cNvCxnSpPr>
              <a:cxnSpLocks noChangeShapeType="1"/>
            </p:cNvCxnSpPr>
            <p:nvPr/>
          </p:nvCxnSpPr>
          <p:spPr bwMode="auto">
            <a:xfrm flipH="1">
              <a:off x="3060" y="9101"/>
              <a:ext cx="3252" cy="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59" name="AutoShape 34"/>
            <p:cNvCxnSpPr>
              <a:cxnSpLocks noChangeShapeType="1"/>
            </p:cNvCxnSpPr>
            <p:nvPr/>
          </p:nvCxnSpPr>
          <p:spPr bwMode="auto">
            <a:xfrm flipH="1">
              <a:off x="5921" y="9101"/>
              <a:ext cx="391" cy="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0" name="AutoShape 33"/>
            <p:cNvCxnSpPr>
              <a:cxnSpLocks noChangeShapeType="1"/>
            </p:cNvCxnSpPr>
            <p:nvPr/>
          </p:nvCxnSpPr>
          <p:spPr bwMode="auto">
            <a:xfrm>
              <a:off x="6312" y="9101"/>
              <a:ext cx="1890" cy="11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1" name="Rectangle 32"/>
            <p:cNvSpPr>
              <a:spLocks noChangeArrowheads="1"/>
            </p:cNvSpPr>
            <p:nvPr/>
          </p:nvSpPr>
          <p:spPr bwMode="auto">
            <a:xfrm>
              <a:off x="7912" y="10897"/>
              <a:ext cx="2214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Экономические</a:t>
              </a:r>
              <a:endParaRPr lang="ru-RU"/>
            </a:p>
          </p:txBody>
        </p:sp>
        <p:sp>
          <p:nvSpPr>
            <p:cNvPr id="18462" name="Rectangle 31"/>
            <p:cNvSpPr>
              <a:spLocks noChangeArrowheads="1"/>
            </p:cNvSpPr>
            <p:nvPr/>
          </p:nvSpPr>
          <p:spPr bwMode="auto">
            <a:xfrm>
              <a:off x="1953" y="8408"/>
              <a:ext cx="2214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 b="1">
                  <a:cs typeface="Times New Roman" pitchFamily="18" charset="0"/>
                </a:rPr>
                <a:t>Эмиграция </a:t>
              </a:r>
              <a:r>
                <a:rPr lang="ru-RU" sz="1200">
                  <a:cs typeface="Times New Roman" pitchFamily="18" charset="0"/>
                </a:rPr>
                <a:t>(выезд из страны)</a:t>
              </a:r>
              <a:endParaRPr lang="ru-RU"/>
            </a:p>
          </p:txBody>
        </p:sp>
        <p:sp>
          <p:nvSpPr>
            <p:cNvPr id="18463" name="Rectangle 30"/>
            <p:cNvSpPr>
              <a:spLocks noChangeArrowheads="1"/>
            </p:cNvSpPr>
            <p:nvPr/>
          </p:nvSpPr>
          <p:spPr bwMode="auto">
            <a:xfrm>
              <a:off x="8457" y="8408"/>
              <a:ext cx="2449" cy="6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 b="1">
                  <a:cs typeface="Times New Roman" pitchFamily="18" charset="0"/>
                </a:rPr>
                <a:t>Иммиграция</a:t>
              </a:r>
              <a:r>
                <a:rPr lang="ru-RU" sz="1200">
                  <a:cs typeface="Times New Roman" pitchFamily="18" charset="0"/>
                </a:rPr>
                <a:t> (въезд в страну)</a:t>
              </a:r>
              <a:endParaRPr lang="ru-RU"/>
            </a:p>
          </p:txBody>
        </p:sp>
        <p:sp>
          <p:nvSpPr>
            <p:cNvPr id="18464" name="AutoShape 29"/>
            <p:cNvSpPr>
              <a:spLocks noChangeArrowheads="1"/>
            </p:cNvSpPr>
            <p:nvPr/>
          </p:nvSpPr>
          <p:spPr bwMode="auto">
            <a:xfrm rot="5400000">
              <a:off x="7950" y="8636"/>
              <a:ext cx="428" cy="3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8465" name="AutoShape 28"/>
            <p:cNvSpPr>
              <a:spLocks noChangeArrowheads="1"/>
            </p:cNvSpPr>
            <p:nvPr/>
          </p:nvSpPr>
          <p:spPr bwMode="auto">
            <a:xfrm rot="5400000">
              <a:off x="4247" y="8636"/>
              <a:ext cx="428" cy="3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8466" name="Rectangle 27"/>
            <p:cNvSpPr>
              <a:spLocks noChangeArrowheads="1"/>
            </p:cNvSpPr>
            <p:nvPr/>
          </p:nvSpPr>
          <p:spPr bwMode="auto">
            <a:xfrm>
              <a:off x="4815" y="12616"/>
              <a:ext cx="22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Циркулярные</a:t>
              </a:r>
              <a:endParaRPr lang="ru-RU"/>
            </a:p>
          </p:txBody>
        </p:sp>
        <p:sp>
          <p:nvSpPr>
            <p:cNvPr id="18467" name="Rectangle 26"/>
            <p:cNvSpPr>
              <a:spLocks noChangeArrowheads="1"/>
            </p:cNvSpPr>
            <p:nvPr/>
          </p:nvSpPr>
          <p:spPr bwMode="auto">
            <a:xfrm>
              <a:off x="1968" y="11691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Принудительные</a:t>
              </a:r>
              <a:endParaRPr lang="ru-RU"/>
            </a:p>
          </p:txBody>
        </p:sp>
        <p:sp>
          <p:nvSpPr>
            <p:cNvPr id="18468" name="Rectangle 25"/>
            <p:cNvSpPr>
              <a:spLocks noChangeArrowheads="1"/>
            </p:cNvSpPr>
            <p:nvPr/>
          </p:nvSpPr>
          <p:spPr bwMode="auto">
            <a:xfrm>
              <a:off x="8341" y="14101"/>
              <a:ext cx="2109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Обучение</a:t>
              </a:r>
              <a:endParaRPr lang="ru-RU"/>
            </a:p>
          </p:txBody>
        </p:sp>
        <p:sp>
          <p:nvSpPr>
            <p:cNvPr id="18469" name="Rectangle 24"/>
            <p:cNvSpPr>
              <a:spLocks noChangeArrowheads="1"/>
            </p:cNvSpPr>
            <p:nvPr/>
          </p:nvSpPr>
          <p:spPr bwMode="auto">
            <a:xfrm>
              <a:off x="4814" y="13049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Эпизодические</a:t>
              </a:r>
              <a:endParaRPr lang="ru-RU"/>
            </a:p>
          </p:txBody>
        </p:sp>
        <p:sp>
          <p:nvSpPr>
            <p:cNvPr id="18470" name="Rectangle 23"/>
            <p:cNvSpPr>
              <a:spLocks noChangeArrowheads="1"/>
            </p:cNvSpPr>
            <p:nvPr/>
          </p:nvSpPr>
          <p:spPr bwMode="auto">
            <a:xfrm>
              <a:off x="4814" y="13448"/>
              <a:ext cx="22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Временные</a:t>
              </a:r>
              <a:endParaRPr lang="ru-RU"/>
            </a:p>
          </p:txBody>
        </p:sp>
        <p:sp>
          <p:nvSpPr>
            <p:cNvPr id="18471" name="Rectangle 22"/>
            <p:cNvSpPr>
              <a:spLocks noChangeArrowheads="1"/>
            </p:cNvSpPr>
            <p:nvPr/>
          </p:nvSpPr>
          <p:spPr bwMode="auto">
            <a:xfrm>
              <a:off x="8341" y="13688"/>
              <a:ext cx="1785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Туризм</a:t>
              </a:r>
              <a:endParaRPr lang="ru-RU"/>
            </a:p>
          </p:txBody>
        </p:sp>
        <p:sp>
          <p:nvSpPr>
            <p:cNvPr id="18472" name="Rectangle 21"/>
            <p:cNvSpPr>
              <a:spLocks noChangeArrowheads="1"/>
            </p:cNvSpPr>
            <p:nvPr/>
          </p:nvSpPr>
          <p:spPr bwMode="auto">
            <a:xfrm>
              <a:off x="8341" y="12217"/>
              <a:ext cx="2109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Бизнес-миграция (челноки)</a:t>
              </a:r>
              <a:endParaRPr lang="ru-RU"/>
            </a:p>
          </p:txBody>
        </p:sp>
        <p:sp>
          <p:nvSpPr>
            <p:cNvPr id="18473" name="Rectangle 20"/>
            <p:cNvSpPr>
              <a:spLocks noChangeArrowheads="1"/>
            </p:cNvSpPr>
            <p:nvPr/>
          </p:nvSpPr>
          <p:spPr bwMode="auto">
            <a:xfrm>
              <a:off x="8341" y="13128"/>
              <a:ext cx="1785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Вахты</a:t>
              </a:r>
              <a:endParaRPr lang="ru-RU"/>
            </a:p>
          </p:txBody>
        </p:sp>
        <p:sp>
          <p:nvSpPr>
            <p:cNvPr id="18474" name="Rectangle 19"/>
            <p:cNvSpPr>
              <a:spLocks noChangeArrowheads="1"/>
            </p:cNvSpPr>
            <p:nvPr/>
          </p:nvSpPr>
          <p:spPr bwMode="auto">
            <a:xfrm>
              <a:off x="1968" y="5635"/>
              <a:ext cx="2677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Международная или межгосударственная (внешняя)</a:t>
              </a:r>
              <a:endParaRPr lang="ru-RU"/>
            </a:p>
          </p:txBody>
        </p:sp>
        <p:sp>
          <p:nvSpPr>
            <p:cNvPr id="18475" name="Rectangle 18"/>
            <p:cNvSpPr>
              <a:spLocks noChangeArrowheads="1"/>
            </p:cNvSpPr>
            <p:nvPr/>
          </p:nvSpPr>
          <p:spPr bwMode="auto">
            <a:xfrm>
              <a:off x="5058" y="5635"/>
              <a:ext cx="4050" cy="4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Внутригосударственные (внутренние)</a:t>
              </a:r>
              <a:endParaRPr lang="ru-RU"/>
            </a:p>
          </p:txBody>
        </p:sp>
        <p:sp>
          <p:nvSpPr>
            <p:cNvPr id="18476" name="Rectangle 17"/>
            <p:cNvSpPr>
              <a:spLocks noChangeArrowheads="1"/>
            </p:cNvSpPr>
            <p:nvPr/>
          </p:nvSpPr>
          <p:spPr bwMode="auto">
            <a:xfrm>
              <a:off x="1953" y="4544"/>
              <a:ext cx="2685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межконтинентальные</a:t>
              </a:r>
              <a:endParaRPr lang="ru-RU"/>
            </a:p>
          </p:txBody>
        </p:sp>
        <p:sp>
          <p:nvSpPr>
            <p:cNvPr id="18477" name="Rectangle 16"/>
            <p:cNvSpPr>
              <a:spLocks noChangeArrowheads="1"/>
            </p:cNvSpPr>
            <p:nvPr/>
          </p:nvSpPr>
          <p:spPr bwMode="auto">
            <a:xfrm>
              <a:off x="1953" y="5119"/>
              <a:ext cx="2692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внутриконтинентальные</a:t>
              </a:r>
              <a:endParaRPr lang="ru-RU"/>
            </a:p>
          </p:txBody>
        </p:sp>
        <p:sp>
          <p:nvSpPr>
            <p:cNvPr id="18478" name="Rectangle 15"/>
            <p:cNvSpPr>
              <a:spLocks noChangeArrowheads="1"/>
            </p:cNvSpPr>
            <p:nvPr/>
          </p:nvSpPr>
          <p:spPr bwMode="auto">
            <a:xfrm>
              <a:off x="1953" y="6256"/>
              <a:ext cx="2906" cy="9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 b="1">
                  <a:cs typeface="Times New Roman" pitchFamily="18" charset="0"/>
                </a:rPr>
                <a:t>реэмиграция</a:t>
              </a:r>
              <a:r>
                <a:rPr lang="ru-RU" sz="1200">
                  <a:cs typeface="Times New Roman" pitchFamily="18" charset="0"/>
                </a:rPr>
                <a:t> (возвращение в страну, из которой эмигрант выехал ранее)</a:t>
              </a:r>
              <a:endParaRPr lang="ru-RU"/>
            </a:p>
          </p:txBody>
        </p:sp>
        <p:sp>
          <p:nvSpPr>
            <p:cNvPr id="18479" name="Rectangle 14"/>
            <p:cNvSpPr>
              <a:spLocks noChangeArrowheads="1"/>
            </p:cNvSpPr>
            <p:nvPr/>
          </p:nvSpPr>
          <p:spPr bwMode="auto">
            <a:xfrm>
              <a:off x="6011" y="4544"/>
              <a:ext cx="2655" cy="3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Межрегиональные</a:t>
              </a:r>
              <a:endParaRPr lang="ru-RU"/>
            </a:p>
          </p:txBody>
        </p:sp>
        <p:sp>
          <p:nvSpPr>
            <p:cNvPr id="18480" name="Rectangle 13"/>
            <p:cNvSpPr>
              <a:spLocks noChangeArrowheads="1"/>
            </p:cNvSpPr>
            <p:nvPr/>
          </p:nvSpPr>
          <p:spPr bwMode="auto">
            <a:xfrm>
              <a:off x="5746" y="5039"/>
              <a:ext cx="2655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Внутрирегиональные</a:t>
              </a:r>
              <a:endParaRPr lang="ru-RU"/>
            </a:p>
          </p:txBody>
        </p:sp>
        <p:sp>
          <p:nvSpPr>
            <p:cNvPr id="18481" name="Rectangle 12"/>
            <p:cNvSpPr>
              <a:spLocks noChangeArrowheads="1"/>
            </p:cNvSpPr>
            <p:nvPr/>
          </p:nvSpPr>
          <p:spPr bwMode="auto">
            <a:xfrm>
              <a:off x="4814" y="13875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Приграничные</a:t>
              </a:r>
              <a:endParaRPr lang="ru-RU"/>
            </a:p>
          </p:txBody>
        </p:sp>
        <p:sp>
          <p:nvSpPr>
            <p:cNvPr id="18482" name="Rectangle 11"/>
            <p:cNvSpPr>
              <a:spLocks noChangeArrowheads="1"/>
            </p:cNvSpPr>
            <p:nvPr/>
          </p:nvSpPr>
          <p:spPr bwMode="auto">
            <a:xfrm>
              <a:off x="1968" y="11216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Добровольные</a:t>
              </a:r>
              <a:endParaRPr lang="ru-RU"/>
            </a:p>
          </p:txBody>
        </p:sp>
        <p:sp>
          <p:nvSpPr>
            <p:cNvPr id="18483" name="Rectangle 10"/>
            <p:cNvSpPr>
              <a:spLocks noChangeArrowheads="1"/>
            </p:cNvSpPr>
            <p:nvPr/>
          </p:nvSpPr>
          <p:spPr bwMode="auto">
            <a:xfrm>
              <a:off x="7295" y="9204"/>
              <a:ext cx="221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легитимности</a:t>
              </a:r>
              <a:endParaRPr lang="ru-RU"/>
            </a:p>
          </p:txBody>
        </p:sp>
        <p:sp>
          <p:nvSpPr>
            <p:cNvPr id="18484" name="Rectangle 9"/>
            <p:cNvSpPr>
              <a:spLocks noChangeArrowheads="1"/>
            </p:cNvSpPr>
            <p:nvPr/>
          </p:nvSpPr>
          <p:spPr bwMode="auto">
            <a:xfrm>
              <a:off x="9507" y="9602"/>
              <a:ext cx="1406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Легальная</a:t>
              </a:r>
              <a:endParaRPr lang="ru-RU"/>
            </a:p>
          </p:txBody>
        </p:sp>
        <p:sp>
          <p:nvSpPr>
            <p:cNvPr id="18485" name="Rectangle 8"/>
            <p:cNvSpPr>
              <a:spLocks noChangeArrowheads="1"/>
            </p:cNvSpPr>
            <p:nvPr/>
          </p:nvSpPr>
          <p:spPr bwMode="auto">
            <a:xfrm>
              <a:off x="9500" y="9921"/>
              <a:ext cx="1406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Нелегальная</a:t>
              </a:r>
              <a:endParaRPr lang="ru-RU"/>
            </a:p>
          </p:txBody>
        </p:sp>
        <p:cxnSp>
          <p:nvCxnSpPr>
            <p:cNvPr id="18486" name="AutoShape 7"/>
            <p:cNvCxnSpPr>
              <a:cxnSpLocks noChangeShapeType="1"/>
            </p:cNvCxnSpPr>
            <p:nvPr/>
          </p:nvCxnSpPr>
          <p:spPr bwMode="auto">
            <a:xfrm>
              <a:off x="6312" y="9101"/>
              <a:ext cx="983" cy="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87" name="AutoShape 6"/>
            <p:cNvCxnSpPr>
              <a:cxnSpLocks noChangeShapeType="1"/>
            </p:cNvCxnSpPr>
            <p:nvPr/>
          </p:nvCxnSpPr>
          <p:spPr bwMode="auto">
            <a:xfrm rot="10800000">
              <a:off x="8401" y="9524"/>
              <a:ext cx="1106" cy="23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18488" name="AutoShape 5"/>
            <p:cNvCxnSpPr>
              <a:cxnSpLocks noChangeShapeType="1"/>
            </p:cNvCxnSpPr>
            <p:nvPr/>
          </p:nvCxnSpPr>
          <p:spPr bwMode="auto">
            <a:xfrm rot="10800000">
              <a:off x="8401" y="9762"/>
              <a:ext cx="1099" cy="3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18489" name="AutoShape 4"/>
            <p:cNvCxnSpPr>
              <a:cxnSpLocks noChangeShapeType="1"/>
            </p:cNvCxnSpPr>
            <p:nvPr/>
          </p:nvCxnSpPr>
          <p:spPr bwMode="auto">
            <a:xfrm flipH="1">
              <a:off x="6312" y="8216"/>
              <a:ext cx="2470" cy="2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90" name="AutoShape 3"/>
            <p:cNvCxnSpPr>
              <a:cxnSpLocks noChangeShapeType="1"/>
            </p:cNvCxnSpPr>
            <p:nvPr/>
          </p:nvCxnSpPr>
          <p:spPr bwMode="auto">
            <a:xfrm>
              <a:off x="4859" y="6721"/>
              <a:ext cx="1453" cy="17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91" name="AutoShape 2"/>
            <p:cNvCxnSpPr>
              <a:cxnSpLocks noChangeShapeType="1"/>
            </p:cNvCxnSpPr>
            <p:nvPr/>
          </p:nvCxnSpPr>
          <p:spPr bwMode="auto">
            <a:xfrm flipH="1" flipV="1">
              <a:off x="4645" y="6092"/>
              <a:ext cx="1667" cy="2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04813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0099"/>
                </a:solidFill>
              </a:rPr>
              <a:t>Система органов, обеспечивающих функционирование ЕС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Совет Европейского союза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(СЕС)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Комиссия ЕС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(КЕС)</a:t>
            </a:r>
            <a:r>
              <a:rPr lang="ru-RU" sz="2400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Европейский парламент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(ЕП)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Европейский суд</a:t>
            </a:r>
            <a:r>
              <a:rPr lang="ru-RU" sz="2400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Европейский социальный фонд ориентации и гарантирования сельского хозяйства </a:t>
            </a:r>
            <a:r>
              <a:rPr lang="ru-RU" sz="2400" dirty="0" smtClean="0">
                <a:solidFill>
                  <a:srgbClr val="000099"/>
                </a:solidFill>
              </a:rPr>
              <a:t>(ФЕОГА)</a:t>
            </a:r>
            <a:r>
              <a:rPr lang="ru-RU" sz="2400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Европейский социальный фонд</a:t>
            </a:r>
            <a:r>
              <a:rPr lang="ru-RU" sz="2400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Европейский фонд регионального развития</a:t>
            </a:r>
            <a:r>
              <a:rPr lang="ru-RU" sz="2400" dirty="0" smtClean="0"/>
              <a:t>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00063" y="1071563"/>
            <a:ext cx="82153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>
                <a:cs typeface="Times New Roman" pitchFamily="18" charset="0"/>
              </a:rPr>
              <a:t> Практика последних десятилетий, в частности появление паневропейских организаций (ОБСЕ, Евросоюза, Совета Европы) и Шенгенской зоны как единого миграционного пространства, доказала, что интеграционные процессы в области миграции (и не только миграции) возможны сегодня только среди равных, создавая таким образом новые разрывы и очаги неравенства между локальными интеграционными союзами и противостоящими им отдельными странами. 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С падением «железного занавеса» можно говорить о глобальном характере международной миграции населения.</a:t>
            </a:r>
            <a:r>
              <a:rPr lang="ru-RU">
                <a:cs typeface="Times New Roman" pitchFamily="18" charset="0"/>
              </a:rPr>
              <a:t> Эти процессы меняют сложившиеся механизмы формирования миграционной политики на международном уровне.</a:t>
            </a:r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1"/>
          <p:cNvGrpSpPr>
            <a:grpSpLocks noChangeAspect="1"/>
          </p:cNvGrpSpPr>
          <p:nvPr/>
        </p:nvGrpSpPr>
        <p:grpSpPr bwMode="auto">
          <a:xfrm>
            <a:off x="571500" y="457200"/>
            <a:ext cx="7929563" cy="5686425"/>
            <a:chOff x="1729" y="4456"/>
            <a:chExt cx="9192" cy="10260"/>
          </a:xfrm>
        </p:grpSpPr>
        <p:sp>
          <p:nvSpPr>
            <p:cNvPr id="58370" name="AutoShape 59"/>
            <p:cNvSpPr>
              <a:spLocks noChangeAspect="1" noChangeArrowheads="1" noTextEdit="1"/>
            </p:cNvSpPr>
            <p:nvPr/>
          </p:nvSpPr>
          <p:spPr bwMode="auto">
            <a:xfrm>
              <a:off x="1729" y="4456"/>
              <a:ext cx="9192" cy="102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9BBB59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1" name="AutoShape 58"/>
            <p:cNvSpPr>
              <a:spLocks noChangeArrowheads="1"/>
            </p:cNvSpPr>
            <p:nvPr/>
          </p:nvSpPr>
          <p:spPr bwMode="auto">
            <a:xfrm>
              <a:off x="4957" y="4464"/>
              <a:ext cx="4956" cy="1961"/>
            </a:xfrm>
            <a:prstGeom prst="roundRect">
              <a:avLst>
                <a:gd name="adj" fmla="val 16667"/>
              </a:avLst>
            </a:prstGeom>
            <a:solidFill>
              <a:srgbClr val="EAF1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58372" name="AutoShape 57"/>
            <p:cNvSpPr>
              <a:spLocks noChangeArrowheads="1"/>
            </p:cNvSpPr>
            <p:nvPr/>
          </p:nvSpPr>
          <p:spPr bwMode="auto">
            <a:xfrm>
              <a:off x="1829" y="4464"/>
              <a:ext cx="3030" cy="2389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cxnSp>
          <p:nvCxnSpPr>
            <p:cNvPr id="58373" name="AutoShape 56"/>
            <p:cNvCxnSpPr>
              <a:cxnSpLocks noChangeShapeType="1"/>
            </p:cNvCxnSpPr>
            <p:nvPr/>
          </p:nvCxnSpPr>
          <p:spPr bwMode="auto">
            <a:xfrm flipV="1">
              <a:off x="6312" y="6092"/>
              <a:ext cx="771" cy="2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8374" name="Rectangle 55"/>
            <p:cNvSpPr>
              <a:spLocks noChangeArrowheads="1"/>
            </p:cNvSpPr>
            <p:nvPr/>
          </p:nvSpPr>
          <p:spPr bwMode="auto">
            <a:xfrm>
              <a:off x="6657" y="6682"/>
              <a:ext cx="4249" cy="15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indent="180975" algn="just"/>
              <a:r>
                <a:rPr lang="ru-RU" sz="1200" b="1">
                  <a:cs typeface="Times New Roman" pitchFamily="18" charset="0"/>
                </a:rPr>
                <a:t>транзитная миграция</a:t>
              </a:r>
              <a:r>
                <a:rPr lang="ru-RU" sz="1200">
                  <a:cs typeface="Times New Roman" pitchFamily="18" charset="0"/>
                </a:rPr>
                <a:t> (человек переезжает через территорию страны в другое государство, хотя может задерживаться в транзитной стране на определенный срок).</a:t>
              </a:r>
              <a:endParaRPr lang="ru-RU" sz="900"/>
            </a:p>
            <a:p>
              <a:pPr indent="180975" eaLnBrk="0" hangingPunct="0"/>
              <a:endParaRPr lang="ru-RU"/>
            </a:p>
          </p:txBody>
        </p:sp>
        <p:sp>
          <p:nvSpPr>
            <p:cNvPr id="51254" name="AutoShape 54"/>
            <p:cNvSpPr>
              <a:spLocks noChangeArrowheads="1"/>
            </p:cNvSpPr>
            <p:nvPr/>
          </p:nvSpPr>
          <p:spPr bwMode="auto">
            <a:xfrm>
              <a:off x="7544" y="10898"/>
              <a:ext cx="3127" cy="3778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253" name="AutoShape 53"/>
            <p:cNvSpPr>
              <a:spLocks noChangeArrowheads="1"/>
            </p:cNvSpPr>
            <p:nvPr/>
          </p:nvSpPr>
          <p:spPr bwMode="auto">
            <a:xfrm>
              <a:off x="4418" y="11628"/>
              <a:ext cx="3022" cy="279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252" name="AutoShape 52"/>
            <p:cNvSpPr>
              <a:spLocks noChangeArrowheads="1"/>
            </p:cNvSpPr>
            <p:nvPr/>
          </p:nvSpPr>
          <p:spPr bwMode="auto">
            <a:xfrm>
              <a:off x="4638" y="10477"/>
              <a:ext cx="2565" cy="89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251" name="AutoShape 51"/>
            <p:cNvSpPr>
              <a:spLocks noChangeArrowheads="1"/>
            </p:cNvSpPr>
            <p:nvPr/>
          </p:nvSpPr>
          <p:spPr bwMode="auto">
            <a:xfrm>
              <a:off x="1738" y="9761"/>
              <a:ext cx="2567" cy="28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BE5F1"/>
                </a:gs>
              </a:gsLst>
              <a:lin ang="5400000" scaled="1"/>
            </a:gradFill>
            <a:ln w="12700">
              <a:solidFill>
                <a:srgbClr val="DBE5F1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8379" name="Rectangle 50"/>
            <p:cNvSpPr>
              <a:spLocks noChangeArrowheads="1"/>
            </p:cNvSpPr>
            <p:nvPr/>
          </p:nvSpPr>
          <p:spPr bwMode="auto">
            <a:xfrm>
              <a:off x="4711" y="8511"/>
              <a:ext cx="3201" cy="59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 b="1" i="1">
                  <a:cs typeface="Times New Roman" pitchFamily="18" charset="0"/>
                </a:rPr>
                <a:t>Потоки внешней трудовой миграции</a:t>
              </a:r>
              <a:endParaRPr lang="ru-RU"/>
            </a:p>
          </p:txBody>
        </p:sp>
        <p:sp>
          <p:nvSpPr>
            <p:cNvPr id="58380" name="Rectangle 49"/>
            <p:cNvSpPr>
              <a:spLocks noChangeArrowheads="1"/>
            </p:cNvSpPr>
            <p:nvPr/>
          </p:nvSpPr>
          <p:spPr bwMode="auto">
            <a:xfrm>
              <a:off x="1968" y="10796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Организованные</a:t>
              </a:r>
              <a:endParaRPr lang="ru-RU"/>
            </a:p>
          </p:txBody>
        </p:sp>
        <p:sp>
          <p:nvSpPr>
            <p:cNvPr id="58381" name="Rectangle 48"/>
            <p:cNvSpPr>
              <a:spLocks noChangeArrowheads="1"/>
            </p:cNvSpPr>
            <p:nvPr/>
          </p:nvSpPr>
          <p:spPr bwMode="auto">
            <a:xfrm>
              <a:off x="1968" y="12085"/>
              <a:ext cx="2213" cy="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Неорганизованные</a:t>
              </a:r>
              <a:endParaRPr lang="ru-RU"/>
            </a:p>
          </p:txBody>
        </p:sp>
        <p:sp>
          <p:nvSpPr>
            <p:cNvPr id="58382" name="Rectangle 47"/>
            <p:cNvSpPr>
              <a:spLocks noChangeArrowheads="1"/>
            </p:cNvSpPr>
            <p:nvPr/>
          </p:nvSpPr>
          <p:spPr bwMode="auto">
            <a:xfrm>
              <a:off x="4859" y="10577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Постоянные</a:t>
              </a:r>
              <a:endParaRPr lang="ru-RU"/>
            </a:p>
          </p:txBody>
        </p:sp>
        <p:sp>
          <p:nvSpPr>
            <p:cNvPr id="58383" name="Rectangle 46"/>
            <p:cNvSpPr>
              <a:spLocks noChangeArrowheads="1"/>
            </p:cNvSpPr>
            <p:nvPr/>
          </p:nvSpPr>
          <p:spPr bwMode="auto">
            <a:xfrm>
              <a:off x="4859" y="10974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Временные</a:t>
              </a:r>
              <a:endParaRPr lang="ru-RU"/>
            </a:p>
          </p:txBody>
        </p:sp>
        <p:sp>
          <p:nvSpPr>
            <p:cNvPr id="58384" name="Rectangle 45"/>
            <p:cNvSpPr>
              <a:spLocks noChangeArrowheads="1"/>
            </p:cNvSpPr>
            <p:nvPr/>
          </p:nvSpPr>
          <p:spPr bwMode="auto">
            <a:xfrm>
              <a:off x="8341" y="11372"/>
              <a:ext cx="1785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Коммерческие</a:t>
              </a:r>
              <a:endParaRPr lang="ru-RU"/>
            </a:p>
          </p:txBody>
        </p:sp>
        <p:sp>
          <p:nvSpPr>
            <p:cNvPr id="58385" name="Rectangle 44"/>
            <p:cNvSpPr>
              <a:spLocks noChangeArrowheads="1"/>
            </p:cNvSpPr>
            <p:nvPr/>
          </p:nvSpPr>
          <p:spPr bwMode="auto">
            <a:xfrm>
              <a:off x="8341" y="11765"/>
              <a:ext cx="2109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Инвестиционные</a:t>
              </a:r>
              <a:endParaRPr lang="ru-RU"/>
            </a:p>
          </p:txBody>
        </p:sp>
        <p:sp>
          <p:nvSpPr>
            <p:cNvPr id="58386" name="Rectangle 43"/>
            <p:cNvSpPr>
              <a:spLocks noChangeArrowheads="1"/>
            </p:cNvSpPr>
            <p:nvPr/>
          </p:nvSpPr>
          <p:spPr bwMode="auto">
            <a:xfrm>
              <a:off x="1953" y="9921"/>
              <a:ext cx="2214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организации</a:t>
              </a:r>
              <a:endParaRPr lang="ru-RU"/>
            </a:p>
          </p:txBody>
        </p:sp>
        <p:sp>
          <p:nvSpPr>
            <p:cNvPr id="58387" name="Rectangle 42"/>
            <p:cNvSpPr>
              <a:spLocks noChangeArrowheads="1"/>
            </p:cNvSpPr>
            <p:nvPr/>
          </p:nvSpPr>
          <p:spPr bwMode="auto">
            <a:xfrm>
              <a:off x="4815" y="9921"/>
              <a:ext cx="221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времени</a:t>
              </a:r>
              <a:endParaRPr lang="ru-RU"/>
            </a:p>
          </p:txBody>
        </p:sp>
        <p:sp>
          <p:nvSpPr>
            <p:cNvPr id="58388" name="Rectangle 41"/>
            <p:cNvSpPr>
              <a:spLocks noChangeArrowheads="1"/>
            </p:cNvSpPr>
            <p:nvPr/>
          </p:nvSpPr>
          <p:spPr bwMode="auto">
            <a:xfrm>
              <a:off x="7295" y="10258"/>
              <a:ext cx="18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мотивам</a:t>
              </a:r>
              <a:endParaRPr lang="ru-RU"/>
            </a:p>
          </p:txBody>
        </p:sp>
        <p:sp>
          <p:nvSpPr>
            <p:cNvPr id="58389" name="Rectangle 40"/>
            <p:cNvSpPr>
              <a:spLocks noChangeArrowheads="1"/>
            </p:cNvSpPr>
            <p:nvPr/>
          </p:nvSpPr>
          <p:spPr bwMode="auto">
            <a:xfrm>
              <a:off x="4814" y="11764"/>
              <a:ext cx="2213" cy="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Сезонные</a:t>
              </a:r>
              <a:endParaRPr lang="ru-RU"/>
            </a:p>
          </p:txBody>
        </p:sp>
        <p:sp>
          <p:nvSpPr>
            <p:cNvPr id="58390" name="Rectangle 39"/>
            <p:cNvSpPr>
              <a:spLocks noChangeArrowheads="1"/>
            </p:cNvSpPr>
            <p:nvPr/>
          </p:nvSpPr>
          <p:spPr bwMode="auto">
            <a:xfrm>
              <a:off x="4814" y="12217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Маятниковые</a:t>
              </a:r>
              <a:endParaRPr lang="ru-RU"/>
            </a:p>
          </p:txBody>
        </p:sp>
        <p:cxnSp>
          <p:nvCxnSpPr>
            <p:cNvPr id="58391" name="AutoShape 38"/>
            <p:cNvCxnSpPr>
              <a:cxnSpLocks noChangeShapeType="1"/>
            </p:cNvCxnSpPr>
            <p:nvPr/>
          </p:nvCxnSpPr>
          <p:spPr bwMode="auto">
            <a:xfrm>
              <a:off x="5921" y="10241"/>
              <a:ext cx="1" cy="2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392" name="AutoShape 37"/>
            <p:cNvCxnSpPr>
              <a:cxnSpLocks noChangeShapeType="1"/>
            </p:cNvCxnSpPr>
            <p:nvPr/>
          </p:nvCxnSpPr>
          <p:spPr bwMode="auto">
            <a:xfrm>
              <a:off x="5921" y="11372"/>
              <a:ext cx="8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393" name="AutoShape 36"/>
            <p:cNvCxnSpPr>
              <a:cxnSpLocks noChangeShapeType="1"/>
            </p:cNvCxnSpPr>
            <p:nvPr/>
          </p:nvCxnSpPr>
          <p:spPr bwMode="auto">
            <a:xfrm>
              <a:off x="8202" y="10577"/>
              <a:ext cx="905" cy="3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394" name="AutoShape 35"/>
            <p:cNvCxnSpPr>
              <a:cxnSpLocks noChangeShapeType="1"/>
            </p:cNvCxnSpPr>
            <p:nvPr/>
          </p:nvCxnSpPr>
          <p:spPr bwMode="auto">
            <a:xfrm flipH="1">
              <a:off x="3060" y="9101"/>
              <a:ext cx="3252" cy="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395" name="AutoShape 34"/>
            <p:cNvCxnSpPr>
              <a:cxnSpLocks noChangeShapeType="1"/>
            </p:cNvCxnSpPr>
            <p:nvPr/>
          </p:nvCxnSpPr>
          <p:spPr bwMode="auto">
            <a:xfrm flipH="1">
              <a:off x="5921" y="9101"/>
              <a:ext cx="391" cy="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396" name="AutoShape 33"/>
            <p:cNvCxnSpPr>
              <a:cxnSpLocks noChangeShapeType="1"/>
            </p:cNvCxnSpPr>
            <p:nvPr/>
          </p:nvCxnSpPr>
          <p:spPr bwMode="auto">
            <a:xfrm>
              <a:off x="6312" y="9101"/>
              <a:ext cx="1890" cy="11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8397" name="Rectangle 32"/>
            <p:cNvSpPr>
              <a:spLocks noChangeArrowheads="1"/>
            </p:cNvSpPr>
            <p:nvPr/>
          </p:nvSpPr>
          <p:spPr bwMode="auto">
            <a:xfrm>
              <a:off x="7912" y="10897"/>
              <a:ext cx="2214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Экономические</a:t>
              </a:r>
              <a:endParaRPr lang="ru-RU"/>
            </a:p>
          </p:txBody>
        </p:sp>
        <p:sp>
          <p:nvSpPr>
            <p:cNvPr id="58398" name="Rectangle 31"/>
            <p:cNvSpPr>
              <a:spLocks noChangeArrowheads="1"/>
            </p:cNvSpPr>
            <p:nvPr/>
          </p:nvSpPr>
          <p:spPr bwMode="auto">
            <a:xfrm>
              <a:off x="1953" y="8408"/>
              <a:ext cx="2214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 b="1">
                  <a:cs typeface="Times New Roman" pitchFamily="18" charset="0"/>
                </a:rPr>
                <a:t>Эмиграция </a:t>
              </a:r>
              <a:r>
                <a:rPr lang="ru-RU" sz="1200">
                  <a:cs typeface="Times New Roman" pitchFamily="18" charset="0"/>
                </a:rPr>
                <a:t>(выезд из страны)</a:t>
              </a:r>
              <a:endParaRPr lang="ru-RU"/>
            </a:p>
          </p:txBody>
        </p:sp>
        <p:sp>
          <p:nvSpPr>
            <p:cNvPr id="58399" name="Rectangle 30"/>
            <p:cNvSpPr>
              <a:spLocks noChangeArrowheads="1"/>
            </p:cNvSpPr>
            <p:nvPr/>
          </p:nvSpPr>
          <p:spPr bwMode="auto">
            <a:xfrm>
              <a:off x="8457" y="8408"/>
              <a:ext cx="2449" cy="6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 b="1">
                  <a:cs typeface="Times New Roman" pitchFamily="18" charset="0"/>
                </a:rPr>
                <a:t>Иммиграция</a:t>
              </a:r>
              <a:r>
                <a:rPr lang="ru-RU" sz="1200">
                  <a:cs typeface="Times New Roman" pitchFamily="18" charset="0"/>
                </a:rPr>
                <a:t> (въезд в страну)</a:t>
              </a:r>
              <a:endParaRPr lang="ru-RU"/>
            </a:p>
          </p:txBody>
        </p:sp>
        <p:sp>
          <p:nvSpPr>
            <p:cNvPr id="58400" name="AutoShape 29"/>
            <p:cNvSpPr>
              <a:spLocks noChangeArrowheads="1"/>
            </p:cNvSpPr>
            <p:nvPr/>
          </p:nvSpPr>
          <p:spPr bwMode="auto">
            <a:xfrm rot="5400000">
              <a:off x="7950" y="8636"/>
              <a:ext cx="428" cy="3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58401" name="AutoShape 28"/>
            <p:cNvSpPr>
              <a:spLocks noChangeArrowheads="1"/>
            </p:cNvSpPr>
            <p:nvPr/>
          </p:nvSpPr>
          <p:spPr bwMode="auto">
            <a:xfrm rot="5400000">
              <a:off x="4247" y="8636"/>
              <a:ext cx="428" cy="3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58402" name="Rectangle 27"/>
            <p:cNvSpPr>
              <a:spLocks noChangeArrowheads="1"/>
            </p:cNvSpPr>
            <p:nvPr/>
          </p:nvSpPr>
          <p:spPr bwMode="auto">
            <a:xfrm>
              <a:off x="4815" y="12616"/>
              <a:ext cx="22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Циркулярные</a:t>
              </a:r>
              <a:endParaRPr lang="ru-RU"/>
            </a:p>
          </p:txBody>
        </p:sp>
        <p:sp>
          <p:nvSpPr>
            <p:cNvPr id="58403" name="Rectangle 26"/>
            <p:cNvSpPr>
              <a:spLocks noChangeArrowheads="1"/>
            </p:cNvSpPr>
            <p:nvPr/>
          </p:nvSpPr>
          <p:spPr bwMode="auto">
            <a:xfrm>
              <a:off x="1968" y="11691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Принудительные</a:t>
              </a:r>
              <a:endParaRPr lang="ru-RU"/>
            </a:p>
          </p:txBody>
        </p:sp>
        <p:sp>
          <p:nvSpPr>
            <p:cNvPr id="58404" name="Rectangle 25"/>
            <p:cNvSpPr>
              <a:spLocks noChangeArrowheads="1"/>
            </p:cNvSpPr>
            <p:nvPr/>
          </p:nvSpPr>
          <p:spPr bwMode="auto">
            <a:xfrm>
              <a:off x="8341" y="14101"/>
              <a:ext cx="2109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Обучение</a:t>
              </a:r>
              <a:endParaRPr lang="ru-RU"/>
            </a:p>
          </p:txBody>
        </p:sp>
        <p:sp>
          <p:nvSpPr>
            <p:cNvPr id="58405" name="Rectangle 24"/>
            <p:cNvSpPr>
              <a:spLocks noChangeArrowheads="1"/>
            </p:cNvSpPr>
            <p:nvPr/>
          </p:nvSpPr>
          <p:spPr bwMode="auto">
            <a:xfrm>
              <a:off x="4814" y="13049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Эпизодические</a:t>
              </a:r>
              <a:endParaRPr lang="ru-RU"/>
            </a:p>
          </p:txBody>
        </p:sp>
        <p:sp>
          <p:nvSpPr>
            <p:cNvPr id="58406" name="Rectangle 23"/>
            <p:cNvSpPr>
              <a:spLocks noChangeArrowheads="1"/>
            </p:cNvSpPr>
            <p:nvPr/>
          </p:nvSpPr>
          <p:spPr bwMode="auto">
            <a:xfrm>
              <a:off x="4814" y="13448"/>
              <a:ext cx="22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Временные</a:t>
              </a:r>
              <a:endParaRPr lang="ru-RU"/>
            </a:p>
          </p:txBody>
        </p:sp>
        <p:sp>
          <p:nvSpPr>
            <p:cNvPr id="58407" name="Rectangle 22"/>
            <p:cNvSpPr>
              <a:spLocks noChangeArrowheads="1"/>
            </p:cNvSpPr>
            <p:nvPr/>
          </p:nvSpPr>
          <p:spPr bwMode="auto">
            <a:xfrm>
              <a:off x="8341" y="13688"/>
              <a:ext cx="1785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Туризм</a:t>
              </a:r>
              <a:endParaRPr lang="ru-RU"/>
            </a:p>
          </p:txBody>
        </p:sp>
        <p:sp>
          <p:nvSpPr>
            <p:cNvPr id="58408" name="Rectangle 21"/>
            <p:cNvSpPr>
              <a:spLocks noChangeArrowheads="1"/>
            </p:cNvSpPr>
            <p:nvPr/>
          </p:nvSpPr>
          <p:spPr bwMode="auto">
            <a:xfrm>
              <a:off x="8341" y="12217"/>
              <a:ext cx="2109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Бизнес-миграция (челноки)</a:t>
              </a:r>
              <a:endParaRPr lang="ru-RU"/>
            </a:p>
          </p:txBody>
        </p:sp>
        <p:sp>
          <p:nvSpPr>
            <p:cNvPr id="58409" name="Rectangle 20"/>
            <p:cNvSpPr>
              <a:spLocks noChangeArrowheads="1"/>
            </p:cNvSpPr>
            <p:nvPr/>
          </p:nvSpPr>
          <p:spPr bwMode="auto">
            <a:xfrm>
              <a:off x="8341" y="13128"/>
              <a:ext cx="1785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Вахты</a:t>
              </a:r>
              <a:endParaRPr lang="ru-RU"/>
            </a:p>
          </p:txBody>
        </p:sp>
        <p:sp>
          <p:nvSpPr>
            <p:cNvPr id="58410" name="Rectangle 19"/>
            <p:cNvSpPr>
              <a:spLocks noChangeArrowheads="1"/>
            </p:cNvSpPr>
            <p:nvPr/>
          </p:nvSpPr>
          <p:spPr bwMode="auto">
            <a:xfrm>
              <a:off x="1968" y="5635"/>
              <a:ext cx="2677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Международная или межгосударственная (внешняя)</a:t>
              </a:r>
              <a:endParaRPr lang="ru-RU"/>
            </a:p>
          </p:txBody>
        </p:sp>
        <p:sp>
          <p:nvSpPr>
            <p:cNvPr id="58411" name="Rectangle 18"/>
            <p:cNvSpPr>
              <a:spLocks noChangeArrowheads="1"/>
            </p:cNvSpPr>
            <p:nvPr/>
          </p:nvSpPr>
          <p:spPr bwMode="auto">
            <a:xfrm>
              <a:off x="5058" y="5635"/>
              <a:ext cx="4050" cy="4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Внутригосударственные (внутренние)</a:t>
              </a:r>
              <a:endParaRPr lang="ru-RU"/>
            </a:p>
          </p:txBody>
        </p:sp>
        <p:sp>
          <p:nvSpPr>
            <p:cNvPr id="58412" name="Rectangle 17"/>
            <p:cNvSpPr>
              <a:spLocks noChangeArrowheads="1"/>
            </p:cNvSpPr>
            <p:nvPr/>
          </p:nvSpPr>
          <p:spPr bwMode="auto">
            <a:xfrm>
              <a:off x="1953" y="4544"/>
              <a:ext cx="2685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межконтинентальные</a:t>
              </a:r>
              <a:endParaRPr lang="ru-RU"/>
            </a:p>
          </p:txBody>
        </p:sp>
        <p:sp>
          <p:nvSpPr>
            <p:cNvPr id="58413" name="Rectangle 16"/>
            <p:cNvSpPr>
              <a:spLocks noChangeArrowheads="1"/>
            </p:cNvSpPr>
            <p:nvPr/>
          </p:nvSpPr>
          <p:spPr bwMode="auto">
            <a:xfrm>
              <a:off x="1953" y="5119"/>
              <a:ext cx="2692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внутриконтинентальные</a:t>
              </a:r>
              <a:endParaRPr lang="ru-RU"/>
            </a:p>
          </p:txBody>
        </p:sp>
        <p:sp>
          <p:nvSpPr>
            <p:cNvPr id="58414" name="Rectangle 15"/>
            <p:cNvSpPr>
              <a:spLocks noChangeArrowheads="1"/>
            </p:cNvSpPr>
            <p:nvPr/>
          </p:nvSpPr>
          <p:spPr bwMode="auto">
            <a:xfrm>
              <a:off x="1953" y="6256"/>
              <a:ext cx="2906" cy="9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 b="1">
                  <a:cs typeface="Times New Roman" pitchFamily="18" charset="0"/>
                </a:rPr>
                <a:t>реэмиграция</a:t>
              </a:r>
              <a:r>
                <a:rPr lang="ru-RU" sz="1200">
                  <a:cs typeface="Times New Roman" pitchFamily="18" charset="0"/>
                </a:rPr>
                <a:t> (возвращение в страну, из которой эмигрант выехал ранее)</a:t>
              </a:r>
              <a:endParaRPr lang="ru-RU"/>
            </a:p>
          </p:txBody>
        </p:sp>
        <p:sp>
          <p:nvSpPr>
            <p:cNvPr id="58415" name="Rectangle 14"/>
            <p:cNvSpPr>
              <a:spLocks noChangeArrowheads="1"/>
            </p:cNvSpPr>
            <p:nvPr/>
          </p:nvSpPr>
          <p:spPr bwMode="auto">
            <a:xfrm>
              <a:off x="6011" y="4544"/>
              <a:ext cx="2655" cy="3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Межрегиональные</a:t>
              </a:r>
              <a:endParaRPr lang="ru-RU"/>
            </a:p>
          </p:txBody>
        </p:sp>
        <p:sp>
          <p:nvSpPr>
            <p:cNvPr id="58416" name="Rectangle 13"/>
            <p:cNvSpPr>
              <a:spLocks noChangeArrowheads="1"/>
            </p:cNvSpPr>
            <p:nvPr/>
          </p:nvSpPr>
          <p:spPr bwMode="auto">
            <a:xfrm>
              <a:off x="5746" y="5039"/>
              <a:ext cx="2655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Внутрирегиональные</a:t>
              </a:r>
              <a:endParaRPr lang="ru-RU"/>
            </a:p>
          </p:txBody>
        </p:sp>
        <p:sp>
          <p:nvSpPr>
            <p:cNvPr id="58417" name="Rectangle 12"/>
            <p:cNvSpPr>
              <a:spLocks noChangeArrowheads="1"/>
            </p:cNvSpPr>
            <p:nvPr/>
          </p:nvSpPr>
          <p:spPr bwMode="auto">
            <a:xfrm>
              <a:off x="4814" y="13875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Приграничные</a:t>
              </a:r>
              <a:endParaRPr lang="ru-RU"/>
            </a:p>
          </p:txBody>
        </p:sp>
        <p:sp>
          <p:nvSpPr>
            <p:cNvPr id="58418" name="Rectangle 11"/>
            <p:cNvSpPr>
              <a:spLocks noChangeArrowheads="1"/>
            </p:cNvSpPr>
            <p:nvPr/>
          </p:nvSpPr>
          <p:spPr bwMode="auto">
            <a:xfrm>
              <a:off x="1968" y="11216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Добровольные</a:t>
              </a:r>
              <a:endParaRPr lang="ru-RU"/>
            </a:p>
          </p:txBody>
        </p:sp>
        <p:sp>
          <p:nvSpPr>
            <p:cNvPr id="58419" name="Rectangle 10"/>
            <p:cNvSpPr>
              <a:spLocks noChangeArrowheads="1"/>
            </p:cNvSpPr>
            <p:nvPr/>
          </p:nvSpPr>
          <p:spPr bwMode="auto">
            <a:xfrm>
              <a:off x="7295" y="9204"/>
              <a:ext cx="221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pPr algn="ctr"/>
              <a:r>
                <a:rPr lang="ru-RU" sz="1200">
                  <a:cs typeface="Times New Roman" pitchFamily="18" charset="0"/>
                </a:rPr>
                <a:t>По легитимности</a:t>
              </a:r>
              <a:endParaRPr lang="ru-RU"/>
            </a:p>
          </p:txBody>
        </p:sp>
        <p:sp>
          <p:nvSpPr>
            <p:cNvPr id="58420" name="Rectangle 9"/>
            <p:cNvSpPr>
              <a:spLocks noChangeArrowheads="1"/>
            </p:cNvSpPr>
            <p:nvPr/>
          </p:nvSpPr>
          <p:spPr bwMode="auto">
            <a:xfrm>
              <a:off x="9507" y="9602"/>
              <a:ext cx="1406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Легальная</a:t>
              </a:r>
              <a:endParaRPr lang="ru-RU"/>
            </a:p>
          </p:txBody>
        </p:sp>
        <p:sp>
          <p:nvSpPr>
            <p:cNvPr id="58421" name="Rectangle 8"/>
            <p:cNvSpPr>
              <a:spLocks noChangeArrowheads="1"/>
            </p:cNvSpPr>
            <p:nvPr/>
          </p:nvSpPr>
          <p:spPr bwMode="auto">
            <a:xfrm>
              <a:off x="9500" y="9921"/>
              <a:ext cx="1406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7607" tIns="10565" rIns="17607" bIns="10565"/>
            <a:lstStyle/>
            <a:p>
              <a:r>
                <a:rPr lang="ru-RU" sz="1200">
                  <a:cs typeface="Times New Roman" pitchFamily="18" charset="0"/>
                </a:rPr>
                <a:t>Нелегальная</a:t>
              </a:r>
              <a:endParaRPr lang="ru-RU"/>
            </a:p>
          </p:txBody>
        </p:sp>
        <p:cxnSp>
          <p:nvCxnSpPr>
            <p:cNvPr id="58422" name="AutoShape 7"/>
            <p:cNvCxnSpPr>
              <a:cxnSpLocks noChangeShapeType="1"/>
            </p:cNvCxnSpPr>
            <p:nvPr/>
          </p:nvCxnSpPr>
          <p:spPr bwMode="auto">
            <a:xfrm>
              <a:off x="6312" y="9101"/>
              <a:ext cx="983" cy="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423" name="AutoShape 6"/>
            <p:cNvCxnSpPr>
              <a:cxnSpLocks noChangeShapeType="1"/>
            </p:cNvCxnSpPr>
            <p:nvPr/>
          </p:nvCxnSpPr>
          <p:spPr bwMode="auto">
            <a:xfrm rot="10800000">
              <a:off x="8401" y="9524"/>
              <a:ext cx="1106" cy="23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58424" name="AutoShape 5"/>
            <p:cNvCxnSpPr>
              <a:cxnSpLocks noChangeShapeType="1"/>
            </p:cNvCxnSpPr>
            <p:nvPr/>
          </p:nvCxnSpPr>
          <p:spPr bwMode="auto">
            <a:xfrm rot="10800000">
              <a:off x="8401" y="9762"/>
              <a:ext cx="1099" cy="3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58425" name="AutoShape 4"/>
            <p:cNvCxnSpPr>
              <a:cxnSpLocks noChangeShapeType="1"/>
            </p:cNvCxnSpPr>
            <p:nvPr/>
          </p:nvCxnSpPr>
          <p:spPr bwMode="auto">
            <a:xfrm flipH="1">
              <a:off x="6312" y="8216"/>
              <a:ext cx="2470" cy="2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426" name="AutoShape 3"/>
            <p:cNvCxnSpPr>
              <a:cxnSpLocks noChangeShapeType="1"/>
            </p:cNvCxnSpPr>
            <p:nvPr/>
          </p:nvCxnSpPr>
          <p:spPr bwMode="auto">
            <a:xfrm>
              <a:off x="4859" y="6721"/>
              <a:ext cx="1453" cy="17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427" name="AutoShape 2"/>
            <p:cNvCxnSpPr>
              <a:cxnSpLocks noChangeShapeType="1"/>
            </p:cNvCxnSpPr>
            <p:nvPr/>
          </p:nvCxnSpPr>
          <p:spPr bwMode="auto">
            <a:xfrm flipH="1" flipV="1">
              <a:off x="4645" y="6092"/>
              <a:ext cx="1667" cy="2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785813" y="1428750"/>
            <a:ext cx="79295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Очевидно, что современные тенденции международного рынка труда предопределяют две тенденции – </a:t>
            </a:r>
            <a:r>
              <a:rPr lang="ru-RU" i="1">
                <a:latin typeface="Georgia" pitchFamily="18" charset="0"/>
              </a:rPr>
              <a:t>тенденции к прекращению роста населения многих стран и даже его убыли (депопуляции) и тенденции демографического старения, которые обусловлены одними и теми же причинами</a:t>
            </a:r>
            <a:r>
              <a:rPr lang="ru-RU">
                <a:latin typeface="Georgia" pitchFamily="18" charset="0"/>
              </a:rPr>
              <a:t>. Во-первых, это устойчивое снижение уровня рождаемости, который в большинстве промышленно развитых стран мира, но не только в них, опустился ниже порога, обеспечивающего простое воспроизводство населения. Во-вторых, - снижение смертности в старших возрастных группах и продолжающийся рост ожидаемой продолжительности жизни.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714375" y="1304925"/>
            <a:ext cx="77866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Georgia" pitchFamily="18" charset="0"/>
              </a:rPr>
              <a:t>Определенные трудности при анализе международной миграции населения обусловлены также значительной разнородностью источников данных о ней. По мнению экспертов ООН, необходимо выделять три основных источника: пограничный контроль; регистры населения (например, данные, получаемые при вручении загранпаспортов); различные обследования, среди которых главное место принадлежит переписям населения. Данные, получаемые из последнего источника, наиболее достоверны.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500" y="431800"/>
            <a:ext cx="814387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>
              <a:tabLst>
                <a:tab pos="180975" algn="l"/>
              </a:tabLst>
            </a:pPr>
            <a:r>
              <a:rPr lang="ru-RU" i="1">
                <a:cs typeface="Times New Roman" pitchFamily="18" charset="0"/>
              </a:rPr>
              <a:t>В основу классификации видов международной миграции положен фактор времени:</a:t>
            </a:r>
            <a:endParaRPr lang="ru-RU"/>
          </a:p>
          <a:p>
            <a:pPr indent="342900"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Безвозвратная миграция, т.е. переселение из одной страны в другую, чаще всего связанное со сменой гражданства (эмиграция, иммиграция, брачная миграция).</a:t>
            </a:r>
            <a:endParaRPr lang="ru-RU"/>
          </a:p>
          <a:p>
            <a:pPr indent="342900"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Постоянная, или долгосрочная миграция, т.е. миграция на продолжительный срок, который законодательно определяется миграционными актами в каждой стране по-разному.</a:t>
            </a:r>
            <a:endParaRPr lang="ru-RU"/>
          </a:p>
          <a:p>
            <a:pPr indent="342900"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Времено-постоянная миграция как правило, ограничена сроком пребывания в стране въезда от 1 до 6 лет (из-за сохраняющейся зависимости от страны выезда, возрастно-половой, семейной и профессиональной характеристики мигрантов). В международной статистике такого вида мигранты носят название «долгосрочные эмигранты и иммигранты», «временные рабочие по контракту», «постоянные трудящиеся-мигранты».</a:t>
            </a:r>
            <a:endParaRPr lang="ru-RU"/>
          </a:p>
          <a:p>
            <a:pPr indent="342900"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Краткосрочная миграция – выезд (въезд) в другую страну на срок до 1 года (по классификации ООН (или иной срок, определяемый национальным законодательством, с целью трудоустройства или любой иной экономической деятельности в стране пребывания.</a:t>
            </a:r>
            <a:endParaRPr lang="ru-RU"/>
          </a:p>
          <a:p>
            <a:pPr indent="342900" algn="just" eaLnBrk="0" hangingPunct="0">
              <a:tabLst>
                <a:tab pos="180975" algn="l"/>
              </a:tabLst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45720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443413" y="569913"/>
            <a:ext cx="257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000" baseline="30000">
                <a:cs typeface="Times New Roman" pitchFamily="18" charset="0"/>
              </a:rPr>
              <a:t>[1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88" y="414338"/>
            <a:ext cx="81438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61925" algn="just">
              <a:tabLst>
                <a:tab pos="180975" algn="l"/>
              </a:tabLst>
            </a:pPr>
            <a:r>
              <a:rPr lang="ru-RU" sz="1600" i="1">
                <a:cs typeface="Times New Roman" pitchFamily="18" charset="0"/>
              </a:rPr>
              <a:t>Подвидами краткосрочной миграции являются:</a:t>
            </a:r>
            <a:endParaRPr lang="ru-RU" sz="1600"/>
          </a:p>
          <a:p>
            <a:pPr indent="161925" algn="just" eaLnBrk="0" hangingPunct="0">
              <a:buFontTx/>
              <a:buChar char="•"/>
              <a:tabLst>
                <a:tab pos="180975" algn="l"/>
              </a:tabLst>
            </a:pPr>
            <a:r>
              <a:rPr lang="ru-RU" sz="1600">
                <a:cs typeface="Times New Roman" pitchFamily="18" charset="0"/>
              </a:rPr>
              <a:t>Сезонная миграция – временный выезд (въезд) трудовых мигрантов на сезонные (сельскохозяйственные, строительные и т.п.) работы. </a:t>
            </a: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Сезонная миграция связана с кратковременным (в пределах года) въездом для работы в тех отраслях хозяйства, которые имеют сезонный характер (сельское хозяйство, рыболовство, сфера услуг). Разновидности сезонной миграции – кочевничество, сохранившееся главным образом в Западной Африке и на Ближнем Востоке, а также паломничество к святым местам. В международной статистике сезонным мигрантам соответствуют термины «краткосрочные иммигранты и эмигранты», «мигранты-сезонники» и др.</a:t>
            </a:r>
            <a:endParaRPr lang="ru-RU" sz="1600"/>
          </a:p>
          <a:p>
            <a:pPr indent="161925" algn="just" eaLnBrk="0" hangingPunct="0">
              <a:buFontTx/>
              <a:buChar char="•"/>
              <a:tabLst>
                <a:tab pos="180975" algn="l"/>
              </a:tabLst>
            </a:pPr>
            <a:r>
              <a:rPr lang="ru-RU" sz="1600">
                <a:cs typeface="Times New Roman" pitchFamily="18" charset="0"/>
              </a:rPr>
              <a:t>Маятниковая миграция – временная трудовая миграция, связанная с ежедневным или еженедельным передвижением через государственную границу к месту работы и возвращением в страну постоянного проживания. По рекомендации ООН статистикой международной миграции не учитывается. </a:t>
            </a: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Маятниковая миграция, в том числе и ее формы (челночная, приграничная), это ежедневный, реже еженедельный, переезд из одной страны в другую и обратно. Мигрантов, пересекающих таким образом границу для работы в соседней стране, называют «рабочими-фронтальерами». Данный вид миграции получил широкое распространение в Западной Европе и Северной Америке, например, между Канадой и США.</a:t>
            </a:r>
            <a:endParaRPr lang="ru-RU" sz="1600"/>
          </a:p>
          <a:p>
            <a:pPr indent="161925" algn="just" eaLnBrk="0" hangingPunct="0">
              <a:buFontTx/>
              <a:buChar char="•"/>
              <a:tabLst>
                <a:tab pos="180975" algn="l"/>
              </a:tabLst>
            </a:pPr>
            <a:r>
              <a:rPr lang="ru-RU" sz="1600">
                <a:cs typeface="Times New Roman" pitchFamily="18" charset="0"/>
              </a:rPr>
              <a:t>Эпизодическая миграция подразумевает временный выезд в другую страну с деловыми, рекреационными, туристическими и прочими целями.</a:t>
            </a:r>
            <a:endParaRPr lang="ru-RU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88" y="938213"/>
            <a:ext cx="8215312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Добровольная миграция – миграция, решение о которой принимается человеком свободно и добровольно;</a:t>
            </a:r>
            <a:endParaRPr lang="ru-RU"/>
          </a:p>
          <a:p>
            <a:pPr algn="just" eaLnBrk="0" hangingPunct="0">
              <a:tabLst>
                <a:tab pos="180975" algn="l"/>
              </a:tabLst>
            </a:pPr>
            <a:r>
              <a:rPr lang="ru-RU" i="1">
                <a:cs typeface="Times New Roman" pitchFamily="18" charset="0"/>
              </a:rPr>
              <a:t>В добровольной миграции среди прочих выделяют следующие категории:</a:t>
            </a:r>
            <a:endParaRPr lang="ru-RU"/>
          </a:p>
          <a:p>
            <a:pPr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Экономическая миграция – добровольная, чаще всего возвратная миграция, в основе которой лежат экономические соображения. Она включает в себя следующие виды миграции: постоянную, сезонную, маятниковую и т.д.</a:t>
            </a:r>
            <a:endParaRPr lang="ru-RU"/>
          </a:p>
          <a:p>
            <a:pPr algn="just" eaLnBrk="0" hangingPunct="0">
              <a:buFontTx/>
              <a:buChar char="•"/>
              <a:tabLst>
                <a:tab pos="180975" algn="l"/>
              </a:tabLst>
            </a:pPr>
            <a:r>
              <a:rPr lang="ru-RU">
                <a:cs typeface="Times New Roman" pitchFamily="18" charset="0"/>
              </a:rPr>
              <a:t>Трудовая миграция является более узким понятием, чем экономическая, точнее, выступает ее составной частью. Определяющим признаком трудовой миграции является продажа мигрантом своей рабочей силы в стране въезда, при этом смена места жительства не является обязательной;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2915</TotalTime>
  <Words>4978</Words>
  <Application>Microsoft Office PowerPoint</Application>
  <PresentationFormat>Экран (4:3)</PresentationFormat>
  <Paragraphs>1293</Paragraphs>
  <Slides>42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Официальная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Таблица Депопуляция и старение населения в некоторых странах мира, 2000-2050 </vt:lpstr>
      <vt:lpstr>Слайд 14</vt:lpstr>
      <vt:lpstr>Слайд 15</vt:lpstr>
      <vt:lpstr>Слайд 16</vt:lpstr>
      <vt:lpstr>Слайд 17</vt:lpstr>
      <vt:lpstr>Слайд 18</vt:lpstr>
      <vt:lpstr>Слайд 19</vt:lpstr>
      <vt:lpstr>Глобальные факторы, тенденции и направления международной миграции </vt:lpstr>
      <vt:lpstr>Слайд 21</vt:lpstr>
      <vt:lpstr>Слайд 22</vt:lpstr>
      <vt:lpstr>Образовательная миграция в странах, принимающих мигрантов: (тыс.)</vt:lpstr>
      <vt:lpstr>Доля иностранцев в общей численности населения, %</vt:lpstr>
      <vt:lpstr>Слайд 25</vt:lpstr>
      <vt:lpstr>Слайд 26</vt:lpstr>
      <vt:lpstr>Слайд 27</vt:lpstr>
      <vt:lpstr>Регулирование трудовой миграции</vt:lpstr>
      <vt:lpstr>Меры по борьбе с нелегальной миграцией </vt:lpstr>
      <vt:lpstr>Правовые акты, регулирующие международную миграцию</vt:lpstr>
      <vt:lpstr>Документы, подтверждающие легальность миграции</vt:lpstr>
      <vt:lpstr>Иммиграция в Испанию  (связь с рекордной безработицей)</vt:lpstr>
      <vt:lpstr>Слайд 33</vt:lpstr>
      <vt:lpstr>Распределение мигрантов-иностранных граждан по целям поездок в РФ (по данным пограничной службы ФСБ России)</vt:lpstr>
      <vt:lpstr>Слайд 35</vt:lpstr>
      <vt:lpstr>Иммиграция в Россию</vt:lpstr>
      <vt:lpstr>Уровень образования мигрантов в РФ  в возрасте от 14 лет и старше, 2003-2009 гг. (%)</vt:lpstr>
      <vt:lpstr>Формы (этапы) интеграции</vt:lpstr>
      <vt:lpstr>Маастрихтский договор о Европейском союзе </vt:lpstr>
      <vt:lpstr>Система органов, обеспечивающих функционирование ЕС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и международные отношения</dc:title>
  <dc:creator>Борис</dc:creator>
  <cp:lastModifiedBy>Admin</cp:lastModifiedBy>
  <cp:revision>156</cp:revision>
  <cp:lastPrinted>2012-04-28T13:01:55Z</cp:lastPrinted>
  <dcterms:created xsi:type="dcterms:W3CDTF">2011-11-27T13:12:10Z</dcterms:created>
  <dcterms:modified xsi:type="dcterms:W3CDTF">2016-10-07T18:30:24Z</dcterms:modified>
</cp:coreProperties>
</file>