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9" r:id="rId4"/>
    <p:sldId id="260" r:id="rId5"/>
    <p:sldId id="257" r:id="rId6"/>
    <p:sldId id="258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3F831B-5C77-4F46-B3A9-263123F09E07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3F1BE5-162C-4905-94D2-99E99685F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B4D39-7B1E-4EBD-8EFD-3973E9230B4B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7A91-9491-4666-89A3-838A6C4FF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9BB03-EB5A-47AA-AD8C-7ADAE9B782D1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1A52D-3F0E-4F11-AAD3-1F5C475AC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878B-143A-41E4-8611-BD6D710E546E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AB5C-D76B-4B6A-ABDC-826875661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5058E5-7186-4E03-84A7-1CFE1E7778BB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C8479F-69AB-4C97-84CA-B71FC3D25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18BAC1-9505-4517-B5AC-C150D3117E88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0BFD9-F5F9-490D-92FF-23AE3286B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4A601A-83DB-4837-B2D3-F75689911B75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8C1EF9-8D8D-4024-AB5D-94782689E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02790E-CC05-41B3-9174-3EF26B9913EF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4280F4-5B10-4026-823E-2216F5996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FBDF-F79B-4A65-8B38-F4A8D82B28AD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8EF91-9E5F-4C11-90B4-B4BF97581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BF9483-CECE-4CDD-A062-C87A7FC7B032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6675E4-2A4D-4D3C-93C1-BE957A1F4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AC5012-D787-413A-B50F-FEE1E72B1B17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E4E43BB-5FB4-433B-921D-7CA003B03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2731240-0F4F-44D9-8C87-1C5D461DB1EA}" type="datetimeFigureOut">
              <a:rPr lang="ru-RU"/>
              <a:pPr>
                <a:defRPr/>
              </a:pPr>
              <a:t>15.02.2018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1366E15-F6DD-4DE1-90A8-532EEF563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6" r:id="rId4"/>
    <p:sldLayoutId id="2147483687" r:id="rId5"/>
    <p:sldLayoutId id="2147483688" r:id="rId6"/>
    <p:sldLayoutId id="2147483681" r:id="rId7"/>
    <p:sldLayoutId id="2147483689" r:id="rId8"/>
    <p:sldLayoutId id="2147483690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00098" y="428604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Японский капкан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786063" y="6056313"/>
            <a:ext cx="414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1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sz="1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п.толмачев, д.э.н., профессор</a:t>
            </a:r>
            <a:r>
              <a:rPr lang="ru-RU" sz="800">
                <a:ea typeface="Calibri" pitchFamily="34" charset="0"/>
                <a:cs typeface="Times New Roman" pitchFamily="18" charset="0"/>
              </a:rPr>
              <a:t> </a:t>
            </a:r>
            <a:endParaRPr lang="en-US" sz="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315" name="Picture 3" descr="http://rewalls.com/pic/201112/1680x1050/reWalls.com-57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463675"/>
            <a:ext cx="53340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143125"/>
            <a:ext cx="4848225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714375" y="357188"/>
            <a:ext cx="7858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          В настоящее время с риском аналогичной последовательности событий сталкивается Китай: его быстрорастущий экспорт в середине 2000-х привел к тому, что официальные лица США пригрозили торговыми репрессиями, если власти Китая не примут меры для ограничения экспорта, не повысят курс юаня и не перейдут к "экономическому росту за счет увеличения потребления". </a:t>
            </a:r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1714500" y="5500688"/>
            <a:ext cx="63579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Результаты на сегодняшний день приведены на графике, на котором показан реальный обменный курс юаня с даты конвертации юаня для использования в расчетных операциях (1996 г.) до сегодняшнего дня.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286000"/>
            <a:ext cx="4548188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928688" y="285750"/>
            <a:ext cx="728662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Стоимость валюты начала резко повышаться в 2007 г. Как и в Японии, повышение стоимости вызвало дестабилизацию потоков капитала в Китай, которые были вызваны предположением, что у юаня, также как и у иены, ранее не было никакого другого пути, кроме роста.</a:t>
            </a:r>
            <a:b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Как и в Японии, рост стоимости валюты сопровождался финансовым пузырем. Так, на рисунке 4 показано, что реальное повышение курса привело к стремительному падению уровня ежегодного роста экспорта, с 15% (плавно на протяжении трех лет) до ниже 10%, и до заметного спада в настоящее время.</a:t>
            </a:r>
            <a:endParaRPr lang="ru-RU" sz="1400" i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071563" y="5643563"/>
            <a:ext cx="7500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Дальнейшая девальвация юаня кажется необходимой, если Китаю придется содействовать своему экономическому росту и избегать долгосрочной "японской ловушки".</a:t>
            </a:r>
            <a:endParaRPr lang="ru-RU" sz="1400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500188" y="2643188"/>
            <a:ext cx="60721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>
                <a:latin typeface="Lucida Sans Unicode" pitchFamily="34" charset="0"/>
              </a:rPr>
              <a:t>http://www.vestifinance.ru/articles/63509</a:t>
            </a:r>
            <a:endParaRPr lang="ru-RU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Lucida Sans Unicode" pitchFamily="34" charset="0"/>
              </a:rPr>
              <a:t>http://expert.ru/d-stroke/2010/11/harakiri/</a:t>
            </a:r>
            <a:endParaRPr lang="ru-RU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>
                <a:latin typeface="Lucida Sans Unicode" pitchFamily="34" charset="0"/>
              </a:rPr>
              <a:t>http://dictionary-economics.ru/art-49</a:t>
            </a:r>
            <a:endParaRPr lang="ru-RU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Предыстория</a:t>
            </a:r>
            <a:endParaRPr lang="ru-RU" dirty="0"/>
          </a:p>
        </p:txBody>
      </p:sp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143000" y="1506538"/>
            <a:ext cx="7072313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1600" i="1">
                <a:solidFill>
                  <a:srgbClr val="4C4C4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1953 – 1973 гг. ознаменовался рекордным ростом японской экономики</a:t>
            </a:r>
            <a:r>
              <a:rPr lang="en-US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одно государство, даже Советский Союз в годы пятилеток, не добивалось таких поразительных результатов, как Япония</a:t>
            </a:r>
            <a:r>
              <a:rPr lang="en-US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1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Действительно, сельскохозяйственная страна за 20 лет стала крупнейшим в мире экспортером стали, автомобилей и розничных высокотехнологичных товаров. Вторая по величине в мире японская экономика росла в среднем на 9% в год в 1960-х.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143000" y="3573463"/>
            <a:ext cx="6929438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i="1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Но уже после 1973 года рост ВВП резко сократился и составлял всего 2–3%.</a:t>
            </a:r>
            <a:endParaRPr lang="en-US" sz="1600" b="1" i="1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В конце 1980 — начале 1990 гг. США критиковали Японию как "недобросовестного продавца" в связи со стремительным ростом экспорта промышленных товаров.</a:t>
            </a:r>
          </a:p>
          <a:p>
            <a:pPr algn="r"/>
            <a:r>
              <a:rPr lang="en-US" sz="1600" b="1" i="1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b="1" i="1">
                <a:latin typeface="Times New Roman" pitchFamily="18" charset="0"/>
                <a:cs typeface="Times New Roman" pitchFamily="18" charset="0"/>
              </a:rPr>
              <a:t>США выдвинули жесткие и, судя по всему, вероятные угрозы ограничить импорт Японии и добились успеха, подтолкнув Японию к укреплению иены, что стало причиной резкого замедления роста экономики</a:t>
            </a:r>
          </a:p>
          <a:p>
            <a:endParaRPr lang="ru-RU" sz="16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642938" y="2786063"/>
            <a:ext cx="798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Lucida Sans Unicode" pitchFamily="34" charset="0"/>
              </a:rPr>
              <a:t>Японская ловушка (капкан)- заметный спад экономического роста</a:t>
            </a:r>
            <a:r>
              <a:rPr lang="en-US" b="1">
                <a:latin typeface="Lucida Sans Unicode" pitchFamily="34" charset="0"/>
              </a:rPr>
              <a:t>.</a:t>
            </a: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881063"/>
            <a:ext cx="74961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357438" y="214313"/>
            <a:ext cx="5214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Темп Роста ВВП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00063"/>
            <a:ext cx="58007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785938" y="5000625"/>
            <a:ext cx="65008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2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рисунке  показана фактическая (с учетом инфляции) стоимость иены за период с 1964 г. (когда иена стала конвертируемой валютой для расчетов по текущим операциям) по сегодняшний день. Рост индекса является признаком повышения реальной стоимости. Это означает, что после корректировок в связи с относительным изменением уровня цен иена стала дороже по отношению к другим валютам.</a:t>
            </a:r>
            <a:endParaRPr lang="ru-RU" sz="1400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500063"/>
            <a:ext cx="5686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1357313" y="4643438"/>
            <a:ext cx="6286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sz="1400" i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иены значительно вырос на фоне совместных валютных интервенции нескольких стран, фактически японская валюта подорожала на 50% в период с 1984 по 1988 гг. В свою очередь это спровоцировало заметный спад темпов роста экспорта Японии, что показано на рисунке .</a:t>
            </a:r>
            <a:endParaRPr lang="ru-RU" sz="1400" i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Причины образования финансового пузыря</a:t>
            </a:r>
            <a:endParaRPr lang="ru-RU" dirty="0"/>
          </a:p>
        </p:txBody>
      </p:sp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785813" y="1928813"/>
            <a:ext cx="7786687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эйфория относительно перспектив экономики и монетарное ослабление, проведенное Банком Японии;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большие сбережения; 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агрессивная спекуляции на фондовом рынке и рынке недвижимости;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доступный кредит</a:t>
            </a:r>
            <a:r>
              <a:rPr lang="en-US">
                <a:latin typeface="Lucida Sans Unicode" pitchFamily="34" charset="0"/>
              </a:rPr>
              <a:t>,</a:t>
            </a:r>
            <a:r>
              <a:rPr lang="ru-RU">
                <a:latin typeface="Lucida Sans Unicode" pitchFamily="34" charset="0"/>
              </a:rPr>
              <a:t> привел к ситуации</a:t>
            </a:r>
            <a:r>
              <a:rPr lang="en-US">
                <a:latin typeface="Lucida Sans Unicode" pitchFamily="34" charset="0"/>
              </a:rPr>
              <a:t>, </a:t>
            </a:r>
            <a:r>
              <a:rPr lang="ru-RU">
                <a:latin typeface="Lucida Sans Unicode" pitchFamily="34" charset="0"/>
              </a:rPr>
              <a:t>когда деньги занимаются в Японии по низким ставкам, инвестируются в более прибыльные активы за рубежом, а затем заём погашается со значительной прибылью</a:t>
            </a: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рост курса йены</a:t>
            </a:r>
          </a:p>
          <a:p>
            <a:endParaRPr lang="ru-RU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://www.studinter.ru/i/Image/california-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214563"/>
            <a:ext cx="202406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travel.utimes.ru/orgs/1/images/news/261/imperat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3214688"/>
            <a:ext cx="3452812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857250" y="714375"/>
            <a:ext cx="7500938" cy="1384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Экономический пузырь в Японии с 1986 по 1991 год, характеризовавшийся многократным ростом цен на рынке недвижимости и фондовом рынке.</a:t>
            </a:r>
            <a:r>
              <a:rPr lang="en-US" sz="1400" i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Сдувание пузыря продолжалось более десяти лет, фондовый рынок достиг дна в 2003 году, но впоследствии опустился до нового минимума в 2009 году в результате мирового финансового кризиса. Следствием сдувания пузыря стал продолжительный период экономической стагнации, называемый  «потерянным десятилетием».</a:t>
            </a: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857375" y="5500688"/>
            <a:ext cx="55006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latin typeface="Times New Roman" pitchFamily="18" charset="0"/>
                <a:cs typeface="Times New Roman" pitchFamily="18" charset="0"/>
              </a:rPr>
              <a:t>Пример: квадратная миля земли под Императорским Дворцом в Токио стоила дороже всей территории американского штата Калифорнии.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Последствия</a:t>
            </a:r>
            <a:endParaRPr lang="ru-RU" dirty="0"/>
          </a:p>
        </p:txBody>
      </p:sp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1143000" y="1714500"/>
            <a:ext cx="68580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производители стали терять своё технологическое преимущество</a:t>
            </a:r>
          </a:p>
          <a:p>
            <a:endParaRPr lang="ru-RU">
              <a:latin typeface="Lucida Sans Unicode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японские товары стали менее конкурентоспособны за рубежом</a:t>
            </a:r>
          </a:p>
          <a:p>
            <a:endParaRPr lang="ru-RU">
              <a:latin typeface="Lucida Sans Unicode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низкий уровень потребления вызвал дефляционную спираль</a:t>
            </a:r>
            <a:endParaRPr lang="en-US">
              <a:latin typeface="Lucida Sans Unicode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>
              <a:latin typeface="Lucida Sans Unicode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рост безработицы</a:t>
            </a:r>
          </a:p>
          <a:p>
            <a:pPr>
              <a:buFont typeface="Wingdings" pitchFamily="2" charset="2"/>
              <a:buChar char="ü"/>
            </a:pPr>
            <a:endParaRPr lang="ru-RU">
              <a:latin typeface="Lucida Sans Unicode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>
                <a:latin typeface="Lucida Sans Unicode" pitchFamily="34" charset="0"/>
              </a:rPr>
              <a:t>кредит стал не доступен</a:t>
            </a:r>
          </a:p>
          <a:p>
            <a:pPr>
              <a:buFont typeface="Wingdings" pitchFamily="2" charset="2"/>
              <a:buChar char="ü"/>
            </a:pPr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</TotalTime>
  <Words>557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Японский капкан </dc:title>
  <dc:creator>User</dc:creator>
  <cp:lastModifiedBy>Admin</cp:lastModifiedBy>
  <cp:revision>30</cp:revision>
  <dcterms:created xsi:type="dcterms:W3CDTF">2015-11-03T08:01:54Z</dcterms:created>
  <dcterms:modified xsi:type="dcterms:W3CDTF">2018-02-15T08:08:11Z</dcterms:modified>
</cp:coreProperties>
</file>