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0"/>
  </p:notesMasterIdLst>
  <p:sldIdLst>
    <p:sldId id="317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4" r:id="rId19"/>
    <p:sldId id="275" r:id="rId20"/>
    <p:sldId id="276" r:id="rId21"/>
    <p:sldId id="277" r:id="rId22"/>
    <p:sldId id="278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660"/>
  </p:normalViewPr>
  <p:slideViewPr>
    <p:cSldViewPr>
      <p:cViewPr varScale="1">
        <p:scale>
          <a:sx n="77" d="100"/>
          <a:sy n="77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ACCFA-A1C3-4410-93CC-443AABCDAC57}" type="doc">
      <dgm:prSet loTypeId="urn:microsoft.com/office/officeart/2005/8/layout/matrix3" loCatId="matrix" qsTypeId="urn:microsoft.com/office/officeart/2005/8/quickstyle/simple1#23" qsCatId="simple" csTypeId="urn:microsoft.com/office/officeart/2005/8/colors/accent1_2#23" csCatId="accent1" phldr="1"/>
      <dgm:spPr/>
      <dgm:t>
        <a:bodyPr/>
        <a:lstStyle/>
        <a:p>
          <a:endParaRPr lang="ru-RU"/>
        </a:p>
      </dgm:t>
    </dgm:pt>
    <dgm:pt modelId="{EA661A0D-EC71-4470-80D8-5CCE900E1750}">
      <dgm:prSet phldrT="[Текст]" custT="1"/>
      <dgm:spPr/>
      <dgm:t>
        <a:bodyPr/>
        <a:lstStyle/>
        <a:p>
          <a:r>
            <a:rPr lang="ru-RU" sz="1400" dirty="0" smtClean="0"/>
            <a:t>1. Район нефтепромыслов и нефтеперерабатывающей промышленности Ближнего Востока. Миллионы человек мигрировали из Пакистана, Индии, Бангладеш, Южной Кореи и Филиппин</a:t>
          </a:r>
          <a:endParaRPr lang="ru-RU" sz="1400" dirty="0"/>
        </a:p>
      </dgm:t>
    </dgm:pt>
    <dgm:pt modelId="{C1FFF6EF-1C1B-44F8-9CC0-95B11A74F75C}" type="parTrans" cxnId="{36A2E5AC-C2B1-49A5-BEC4-E99B611ABABC}">
      <dgm:prSet/>
      <dgm:spPr/>
      <dgm:t>
        <a:bodyPr/>
        <a:lstStyle/>
        <a:p>
          <a:endParaRPr lang="ru-RU"/>
        </a:p>
      </dgm:t>
    </dgm:pt>
    <dgm:pt modelId="{CCA9D786-BF9B-4B3C-BABC-2265526B80B5}" type="sibTrans" cxnId="{36A2E5AC-C2B1-49A5-BEC4-E99B611ABABC}">
      <dgm:prSet/>
      <dgm:spPr/>
      <dgm:t>
        <a:bodyPr/>
        <a:lstStyle/>
        <a:p>
          <a:endParaRPr lang="ru-RU"/>
        </a:p>
      </dgm:t>
    </dgm:pt>
    <dgm:pt modelId="{1807BC1F-BA0F-4C69-A0F6-C4F43F4A461B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2. Юг Африканского континента. Работодатели: ТНК золотодобывающей, алмазной и урановой промышленности</a:t>
          </a:r>
          <a:endParaRPr lang="ru-RU" sz="1400" dirty="0">
            <a:solidFill>
              <a:schemeClr val="tx1"/>
            </a:solidFill>
          </a:endParaRPr>
        </a:p>
      </dgm:t>
    </dgm:pt>
    <dgm:pt modelId="{2D13B664-B1D5-46F7-8CD2-3AE2F5A4CFB0}" type="parTrans" cxnId="{91EB0CAF-12C3-4EF9-AE86-757A9349C25C}">
      <dgm:prSet/>
      <dgm:spPr/>
      <dgm:t>
        <a:bodyPr/>
        <a:lstStyle/>
        <a:p>
          <a:endParaRPr lang="ru-RU"/>
        </a:p>
      </dgm:t>
    </dgm:pt>
    <dgm:pt modelId="{938D4EE7-9E92-45A4-8098-78FB67B2335A}" type="sibTrans" cxnId="{91EB0CAF-12C3-4EF9-AE86-757A9349C25C}">
      <dgm:prSet/>
      <dgm:spPr/>
      <dgm:t>
        <a:bodyPr/>
        <a:lstStyle/>
        <a:p>
          <a:endParaRPr lang="ru-RU"/>
        </a:p>
      </dgm:t>
    </dgm:pt>
    <dgm:pt modelId="{DC1CF92C-C00D-4C8E-BA7A-D91B45B13AD5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dirty="0" smtClean="0"/>
            <a:t>3. Южноамериканский центр сложился под влиянием ТНК североамериканского и европейского происхождения</a:t>
          </a:r>
          <a:endParaRPr lang="ru-RU" sz="1400" dirty="0"/>
        </a:p>
      </dgm:t>
    </dgm:pt>
    <dgm:pt modelId="{AEC1E153-1E12-4889-BE2D-B08F2934BC6F}" type="parTrans" cxnId="{768F68A4-565B-47FE-8FDC-4D38107F35C5}">
      <dgm:prSet/>
      <dgm:spPr/>
      <dgm:t>
        <a:bodyPr/>
        <a:lstStyle/>
        <a:p>
          <a:endParaRPr lang="ru-RU"/>
        </a:p>
      </dgm:t>
    </dgm:pt>
    <dgm:pt modelId="{5184CEBD-E820-43FD-8076-298634D484F6}" type="sibTrans" cxnId="{768F68A4-565B-47FE-8FDC-4D38107F35C5}">
      <dgm:prSet/>
      <dgm:spPr/>
      <dgm:t>
        <a:bodyPr/>
        <a:lstStyle/>
        <a:p>
          <a:endParaRPr lang="ru-RU"/>
        </a:p>
      </dgm:t>
    </dgm:pt>
    <dgm:pt modelId="{3FFD44DA-70C1-4729-B0F4-FB9F181854B2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4. Юго-Восточная Азия -Центр сложился под воздействием ТНК японского, австралийского и североамериканского происхождения Миллионы филиппинцев, пакистанцев, южнокорейцев, индонезийцев</a:t>
          </a:r>
          <a:endParaRPr lang="ru-RU" sz="1400" dirty="0">
            <a:solidFill>
              <a:schemeClr val="tx1"/>
            </a:solidFill>
          </a:endParaRPr>
        </a:p>
      </dgm:t>
    </dgm:pt>
    <dgm:pt modelId="{C608D76A-7D4C-407D-8996-34629011D4A3}" type="parTrans" cxnId="{D909D9C9-F7F3-4ABF-B028-0730DBA41843}">
      <dgm:prSet/>
      <dgm:spPr/>
      <dgm:t>
        <a:bodyPr/>
        <a:lstStyle/>
        <a:p>
          <a:endParaRPr lang="ru-RU"/>
        </a:p>
      </dgm:t>
    </dgm:pt>
    <dgm:pt modelId="{7CD554CF-2873-48C7-9798-AC6CB5086007}" type="sibTrans" cxnId="{D909D9C9-F7F3-4ABF-B028-0730DBA41843}">
      <dgm:prSet/>
      <dgm:spPr/>
      <dgm:t>
        <a:bodyPr/>
        <a:lstStyle/>
        <a:p>
          <a:endParaRPr lang="ru-RU"/>
        </a:p>
      </dgm:t>
    </dgm:pt>
    <dgm:pt modelId="{065C60DF-089E-4D8F-831C-D9484BC3A92B}" type="pres">
      <dgm:prSet presAssocID="{D7DACCFA-A1C3-4410-93CC-443AABCDAC5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7E6D5E-FCFE-4A9C-82AF-C416B48F2866}" type="pres">
      <dgm:prSet presAssocID="{D7DACCFA-A1C3-4410-93CC-443AABCDAC57}" presName="diamond" presStyleLbl="bgShp" presStyleIdx="0" presStyleCnt="1"/>
      <dgm:spPr/>
    </dgm:pt>
    <dgm:pt modelId="{66B398B3-0950-4D4A-8F00-BFB37FAB0555}" type="pres">
      <dgm:prSet presAssocID="{D7DACCFA-A1C3-4410-93CC-443AABCDAC57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A6FB56-5CE6-4389-B905-55586062D2A7}" type="pres">
      <dgm:prSet presAssocID="{D7DACCFA-A1C3-4410-93CC-443AABCDAC57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1E7D61-32F1-4EEA-8370-7D21BA8A40B5}" type="pres">
      <dgm:prSet presAssocID="{D7DACCFA-A1C3-4410-93CC-443AABCDAC57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C4CBE9-0A6F-475C-A2A8-B4347663F5DC}" type="pres">
      <dgm:prSet presAssocID="{D7DACCFA-A1C3-4410-93CC-443AABCDAC57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A2E5AC-C2B1-49A5-BEC4-E99B611ABABC}" srcId="{D7DACCFA-A1C3-4410-93CC-443AABCDAC57}" destId="{EA661A0D-EC71-4470-80D8-5CCE900E1750}" srcOrd="0" destOrd="0" parTransId="{C1FFF6EF-1C1B-44F8-9CC0-95B11A74F75C}" sibTransId="{CCA9D786-BF9B-4B3C-BABC-2265526B80B5}"/>
    <dgm:cxn modelId="{768F68A4-565B-47FE-8FDC-4D38107F35C5}" srcId="{D7DACCFA-A1C3-4410-93CC-443AABCDAC57}" destId="{DC1CF92C-C00D-4C8E-BA7A-D91B45B13AD5}" srcOrd="2" destOrd="0" parTransId="{AEC1E153-1E12-4889-BE2D-B08F2934BC6F}" sibTransId="{5184CEBD-E820-43FD-8076-298634D484F6}"/>
    <dgm:cxn modelId="{D909D9C9-F7F3-4ABF-B028-0730DBA41843}" srcId="{D7DACCFA-A1C3-4410-93CC-443AABCDAC57}" destId="{3FFD44DA-70C1-4729-B0F4-FB9F181854B2}" srcOrd="3" destOrd="0" parTransId="{C608D76A-7D4C-407D-8996-34629011D4A3}" sibTransId="{7CD554CF-2873-48C7-9798-AC6CB5086007}"/>
    <dgm:cxn modelId="{91EB0CAF-12C3-4EF9-AE86-757A9349C25C}" srcId="{D7DACCFA-A1C3-4410-93CC-443AABCDAC57}" destId="{1807BC1F-BA0F-4C69-A0F6-C4F43F4A461B}" srcOrd="1" destOrd="0" parTransId="{2D13B664-B1D5-46F7-8CD2-3AE2F5A4CFB0}" sibTransId="{938D4EE7-9E92-45A4-8098-78FB67B2335A}"/>
    <dgm:cxn modelId="{AE26BB2E-FCB2-4F57-A19E-5D80E0B0F161}" type="presOf" srcId="{1807BC1F-BA0F-4C69-A0F6-C4F43F4A461B}" destId="{E7A6FB56-5CE6-4389-B905-55586062D2A7}" srcOrd="0" destOrd="0" presId="urn:microsoft.com/office/officeart/2005/8/layout/matrix3"/>
    <dgm:cxn modelId="{C227E5B2-9A55-421B-A250-6D010CB1AE3D}" type="presOf" srcId="{EA661A0D-EC71-4470-80D8-5CCE900E1750}" destId="{66B398B3-0950-4D4A-8F00-BFB37FAB0555}" srcOrd="0" destOrd="0" presId="urn:microsoft.com/office/officeart/2005/8/layout/matrix3"/>
    <dgm:cxn modelId="{AB061979-5267-44AA-BC9A-720784C17E02}" type="presOf" srcId="{3FFD44DA-70C1-4729-B0F4-FB9F181854B2}" destId="{FCC4CBE9-0A6F-475C-A2A8-B4347663F5DC}" srcOrd="0" destOrd="0" presId="urn:microsoft.com/office/officeart/2005/8/layout/matrix3"/>
    <dgm:cxn modelId="{DF9E341C-34C2-4C19-BDCA-254A85546991}" type="presOf" srcId="{D7DACCFA-A1C3-4410-93CC-443AABCDAC57}" destId="{065C60DF-089E-4D8F-831C-D9484BC3A92B}" srcOrd="0" destOrd="0" presId="urn:microsoft.com/office/officeart/2005/8/layout/matrix3"/>
    <dgm:cxn modelId="{341A8AAE-F24E-41A9-B994-8169EE2D459F}" type="presOf" srcId="{DC1CF92C-C00D-4C8E-BA7A-D91B45B13AD5}" destId="{101E7D61-32F1-4EEA-8370-7D21BA8A40B5}" srcOrd="0" destOrd="0" presId="urn:microsoft.com/office/officeart/2005/8/layout/matrix3"/>
    <dgm:cxn modelId="{8380569C-0F2E-4678-884B-B9BB34D689E9}" type="presParOf" srcId="{065C60DF-089E-4D8F-831C-D9484BC3A92B}" destId="{837E6D5E-FCFE-4A9C-82AF-C416B48F2866}" srcOrd="0" destOrd="0" presId="urn:microsoft.com/office/officeart/2005/8/layout/matrix3"/>
    <dgm:cxn modelId="{AA4D8DD6-140B-4CAD-908E-0BD61AB63EEF}" type="presParOf" srcId="{065C60DF-089E-4D8F-831C-D9484BC3A92B}" destId="{66B398B3-0950-4D4A-8F00-BFB37FAB0555}" srcOrd="1" destOrd="0" presId="urn:microsoft.com/office/officeart/2005/8/layout/matrix3"/>
    <dgm:cxn modelId="{1E3DB436-B0D9-426E-9F69-E34A02AE0DC3}" type="presParOf" srcId="{065C60DF-089E-4D8F-831C-D9484BC3A92B}" destId="{E7A6FB56-5CE6-4389-B905-55586062D2A7}" srcOrd="2" destOrd="0" presId="urn:microsoft.com/office/officeart/2005/8/layout/matrix3"/>
    <dgm:cxn modelId="{3F8E7818-2EDE-402A-8671-282B3C278527}" type="presParOf" srcId="{065C60DF-089E-4D8F-831C-D9484BC3A92B}" destId="{101E7D61-32F1-4EEA-8370-7D21BA8A40B5}" srcOrd="3" destOrd="0" presId="urn:microsoft.com/office/officeart/2005/8/layout/matrix3"/>
    <dgm:cxn modelId="{7EF7D9A2-9EA0-43B2-927A-8DBA48572131}" type="presParOf" srcId="{065C60DF-089E-4D8F-831C-D9484BC3A92B}" destId="{FCC4CBE9-0A6F-475C-A2A8-B4347663F5D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B61105-1059-4AED-9610-B5F088C22FDE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F78BDA-8EAB-4241-BF5A-0BCC139FC6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0F282F0-5E31-4807-A18F-77CA94B7D239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572C17A-BB93-4EF9-B097-D78442D39A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8AF9E-3D9B-4674-AF3F-153530494746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A2BEF-B1A6-463A-95F1-AF67CF1793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60235F-DC53-480F-A284-5F77941AC6F7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D8A8DDD-0EA8-4647-BBA4-B37F8287D0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6563" y="6557963"/>
            <a:ext cx="2001837" cy="2270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B6BC2-8B24-4410-AA07-D3AE31A248BA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7963"/>
            <a:ext cx="3657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1575" y="6556375"/>
            <a:ext cx="588963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EB00F-BCF1-4D9C-86EF-84190B7444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A2240-854A-48CD-B5D7-D050BDB0D7E8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BA030-9D14-4950-971A-6B8A7C8A7D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7152303-40D7-4C59-8E87-EC5DDC74795A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A9DE92-1BA8-446A-93E6-10E2998AC9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05EAF-C96C-4962-8C39-4EE3F69CB4D1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745A1-A1E4-43BC-BDE2-320EE44AD9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D202C-5C2B-468E-8F86-7C499D0B970D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9F537-0165-4415-9853-BEB31FD78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AACDC-C887-4481-9ABC-D6338363A4E2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78800-63B4-4F3E-BC37-ADB4F408F4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8FECA-5DED-4710-BAB8-1F9D1E5A0769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6095D-FFC4-4190-B461-16BB26304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1B98B-8F7E-4128-A896-1316272DB44A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947B6-178C-4E41-AEFF-FA3B519217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BD5529-65D0-411E-8472-8FC4F19BD568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677F3E-E233-469E-8C2B-8CE90A5BA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4F755B3-4524-446C-9547-A2165B4CFFD8}" type="datetimeFigureOut">
              <a:rPr lang="ru-RU"/>
              <a:pPr>
                <a:defRPr/>
              </a:pPr>
              <a:t>10.10.2020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8262C4D-EFC7-4EE6-8223-34A8F178B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3" r:id="rId2"/>
    <p:sldLayoutId id="2147483746" r:id="rId3"/>
    <p:sldLayoutId id="2147483742" r:id="rId4"/>
    <p:sldLayoutId id="2147483741" r:id="rId5"/>
    <p:sldLayoutId id="2147483740" r:id="rId6"/>
    <p:sldLayoutId id="2147483739" r:id="rId7"/>
    <p:sldLayoutId id="2147483738" r:id="rId8"/>
    <p:sldLayoutId id="2147483747" r:id="rId9"/>
    <p:sldLayoutId id="2147483737" r:id="rId10"/>
    <p:sldLayoutId id="2147483748" r:id="rId11"/>
    <p:sldLayoutId id="214748374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t53@yandex.ru/" TargetMode="External"/><Relationship Id="rId2" Type="http://schemas.openxmlformats.org/officeDocument/2006/relationships/hyperlink" Target="http://petrtolmachev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/>
          </p:cNvSpPr>
          <p:nvPr>
            <p:ph type="ctrTitle" idx="4294967295"/>
          </p:nvPr>
        </p:nvSpPr>
        <p:spPr bwMode="auto">
          <a:xfrm>
            <a:off x="685800" y="2130425"/>
            <a:ext cx="7772400" cy="1470025"/>
          </a:xfrm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r"/>
            <a:r>
              <a:rPr lang="ru-RU" cap="none" smtClean="0">
                <a:ln>
                  <a:noFill/>
                </a:ln>
                <a:solidFill>
                  <a:schemeClr val="tx1"/>
                </a:solidFill>
              </a:rPr>
              <a:t>Ресурсный потенциал мировой экономики</a:t>
            </a:r>
          </a:p>
        </p:txBody>
      </p:sp>
      <p:sp>
        <p:nvSpPr>
          <p:cNvPr id="80901" name="Rectangle 5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r">
              <a:lnSpc>
                <a:spcPct val="90000"/>
              </a:lnSpc>
              <a:buFont typeface="Wingdings 2" pitchFamily="18" charset="2"/>
              <a:buNone/>
            </a:pPr>
            <a:r>
              <a:rPr lang="ru-RU" sz="2200" b="1" i="1" smtClean="0"/>
              <a:t>Толмачев Петр Иванович,</a:t>
            </a:r>
            <a:r>
              <a:rPr lang="ru-RU" sz="2200" i="1" smtClean="0"/>
              <a:t> д.э.н., профессор, заведующий кафедрой мировой экономики Дипломатической академии МИД России, Сайт: </a:t>
            </a:r>
            <a:r>
              <a:rPr lang="ru-RU" sz="2200" i="1" smtClean="0">
                <a:hlinkClick r:id="rId2"/>
              </a:rPr>
              <a:t>http://petrtolmachev.ru</a:t>
            </a:r>
            <a:r>
              <a:rPr lang="ru-RU" sz="2200" i="1" smtClean="0"/>
              <a:t>; </a:t>
            </a:r>
            <a:r>
              <a:rPr lang="en-US" sz="2200" i="1" smtClean="0">
                <a:hlinkClick r:id="rId3"/>
              </a:rPr>
              <a:t>www</a:t>
            </a:r>
            <a:r>
              <a:rPr lang="ru-RU" sz="2200" i="1" smtClean="0">
                <a:hlinkClick r:id="rId3"/>
              </a:rPr>
              <a:t>.</a:t>
            </a:r>
            <a:r>
              <a:rPr lang="en-US" sz="2200" i="1" smtClean="0">
                <a:hlinkClick r:id="rId3"/>
              </a:rPr>
              <a:t>pt</a:t>
            </a:r>
            <a:r>
              <a:rPr lang="ru-RU" sz="2200" i="1" smtClean="0">
                <a:hlinkClick r:id="rId3"/>
              </a:rPr>
              <a:t>53@</a:t>
            </a:r>
            <a:r>
              <a:rPr lang="en-US" sz="2200" i="1" smtClean="0">
                <a:hlinkClick r:id="rId3"/>
              </a:rPr>
              <a:t>yandex</a:t>
            </a:r>
            <a:r>
              <a:rPr lang="ru-RU" sz="2200" i="1" smtClean="0">
                <a:hlinkClick r:id="rId3"/>
              </a:rPr>
              <a:t>.</a:t>
            </a:r>
            <a:r>
              <a:rPr lang="en-US" sz="2200" i="1" smtClean="0">
                <a:hlinkClick r:id="rId3"/>
              </a:rPr>
              <a:t>ru</a:t>
            </a:r>
            <a:r>
              <a:rPr lang="ru-RU" sz="2200" i="1" smtClean="0"/>
              <a:t> тел. 7985-77492-37м.</a:t>
            </a:r>
            <a:r>
              <a:rPr lang="ru-RU" sz="2200" smtClean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Лесные ресурсы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857250"/>
            <a:ext cx="7929563" cy="58578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</a:t>
            </a: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Лесные ресурсы </a:t>
            </a:r>
            <a:r>
              <a:rPr lang="ru-RU" sz="1800" dirty="0" smtClean="0"/>
              <a:t>– </a:t>
            </a:r>
            <a:r>
              <a:rPr lang="ru-RU" sz="1600" dirty="0" smtClean="0"/>
              <a:t>это </a:t>
            </a:r>
            <a:r>
              <a:rPr lang="ru-RU" sz="1600" dirty="0" err="1" smtClean="0"/>
              <a:t>исчерпаемые</a:t>
            </a:r>
            <a:r>
              <a:rPr lang="ru-RU" sz="1600" dirty="0" smtClean="0"/>
              <a:t>, но </a:t>
            </a:r>
            <a:r>
              <a:rPr lang="ru-RU" sz="1600" dirty="0" err="1" smtClean="0"/>
              <a:t>возобновимые</a:t>
            </a:r>
            <a:r>
              <a:rPr lang="ru-RU" sz="1600" dirty="0" smtClean="0"/>
              <a:t> ресурсы многоцелевого использования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Мировые лесные ресурсы оцениваются: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 smtClean="0"/>
              <a:t>по показателю лесистости;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 smtClean="0"/>
              <a:t>размерам лесной площади;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dirty="0" smtClean="0"/>
              <a:t>запасам древесины.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</a:t>
            </a: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Показатель лесистости территории </a:t>
            </a:r>
            <a:r>
              <a:rPr lang="ru-RU" sz="1800" dirty="0" smtClean="0"/>
              <a:t>– соотношение между площадью лесов и общей территорией страны. Россия по этому показателю на 21 месте в мире из-за большой площади тундры и степей.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Общая лесная площадь составляет 27% земной суши. По размерам лесной площади на душу населения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Россия</a:t>
            </a:r>
            <a:r>
              <a:rPr lang="ru-RU" sz="1800" dirty="0" smtClean="0"/>
              <a:t> является лидером (3 га), в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Европе</a:t>
            </a:r>
            <a:r>
              <a:rPr lang="ru-RU" sz="1800" dirty="0" smtClean="0"/>
              <a:t> этот показатель равен 0,3 га, в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зарубежной Азии </a:t>
            </a:r>
            <a:r>
              <a:rPr lang="ru-RU" sz="1800" dirty="0" smtClean="0"/>
              <a:t>0,2 га, в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Африке</a:t>
            </a:r>
            <a:r>
              <a:rPr lang="ru-RU" sz="1800" dirty="0" smtClean="0"/>
              <a:t> 1,3 га, в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Северной Америке </a:t>
            </a:r>
            <a:r>
              <a:rPr lang="ru-RU" sz="1800" dirty="0" smtClean="0"/>
              <a:t>2,5 га, в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Южной Америке </a:t>
            </a:r>
            <a:r>
              <a:rPr lang="ru-RU" sz="1800" dirty="0" smtClean="0"/>
              <a:t>– 2,2 га.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Запасы древесины в мире составляют примерно 330 млрд. м³.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Россия</a:t>
            </a:r>
            <a:r>
              <a:rPr lang="ru-RU" sz="1800" dirty="0" smtClean="0"/>
              <a:t> занимает первое место в мире по запасам древесины – 25%, в том числе половина запасов хвойных пород.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9431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Земельные ресурсы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785813"/>
            <a:ext cx="7858125" cy="58578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Общий земельный фонд мира </a:t>
            </a:r>
            <a:r>
              <a:rPr lang="ru-RU" sz="1800" dirty="0" smtClean="0"/>
              <a:t>(площадь суши за вычетом ледников Арктики и Антарктики) равен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26%</a:t>
            </a:r>
            <a:r>
              <a:rPr lang="ru-RU" sz="1800" dirty="0" smtClean="0"/>
              <a:t> всей площади планеты (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134 млн. км²</a:t>
            </a:r>
            <a:r>
              <a:rPr lang="ru-RU" sz="1800" dirty="0" smtClean="0"/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Сельскохозяйственные угодья (пашня, сады, плантации, луга и пастбища) составляют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37%</a:t>
            </a:r>
            <a:r>
              <a:rPr lang="ru-RU" sz="1800" dirty="0" smtClean="0"/>
              <a:t> земельного фонда.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По величине с/</a:t>
            </a:r>
            <a:r>
              <a:rPr lang="ru-RU" sz="1800" dirty="0" err="1" smtClean="0"/>
              <a:t>х</a:t>
            </a:r>
            <a:r>
              <a:rPr lang="ru-RU" sz="1800" dirty="0" smtClean="0"/>
              <a:t> угодий среди стран мира выделяют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Китай, Австралию, США, Россию</a:t>
            </a:r>
            <a:r>
              <a:rPr lang="ru-RU" sz="1800" dirty="0" smtClean="0"/>
              <a:t>.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Пахотная земля на душу населения по странам: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800" dirty="0" smtClean="0"/>
              <a:t>Северная Америка 1,62 га;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800" dirty="0" smtClean="0"/>
              <a:t>Западная Европа 0,2 га;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800" dirty="0" smtClean="0"/>
              <a:t>Юго-Западная Азия 0,2 га;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800" dirty="0" smtClean="0"/>
              <a:t>Восточная Азия 0,32 га.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</a:t>
            </a: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Уменьшение земельных ресурсов </a:t>
            </a:r>
            <a:r>
              <a:rPr lang="ru-RU" sz="1800" dirty="0" smtClean="0"/>
              <a:t>– общемировая тенденция, продуктивные земли постепенно занимают предприятия, города, населенные пункты и транспортная сеть. Большие площади возделываемых земель утрачиваются в результате эрозии, засоления, заболачивания, опустынивания, физической и химической деградации.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9431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Водные ресурсы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785813"/>
            <a:ext cx="7929563" cy="59293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smtClean="0"/>
              <a:t>	</a:t>
            </a: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</a:rPr>
              <a:t>Водные ресурсы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smtClean="0"/>
              <a:t>– это запасы пресных вод, пригодных для всех видов использования.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i="1" dirty="0" smtClean="0">
                <a:solidFill>
                  <a:schemeClr val="bg2">
                    <a:lumMod val="50000"/>
                  </a:schemeClr>
                </a:solidFill>
              </a:rPr>
              <a:t>70% пресных вод </a:t>
            </a:r>
            <a:r>
              <a:rPr lang="ru-RU" sz="1600" dirty="0" smtClean="0"/>
              <a:t>находится в полярных и горных льдах и вечной мерзлоте, которые практически не используются. Всего </a:t>
            </a:r>
            <a:r>
              <a:rPr lang="ru-RU" sz="1600" i="1" dirty="0" smtClean="0">
                <a:solidFill>
                  <a:schemeClr val="bg2">
                    <a:lumMod val="50000"/>
                  </a:schemeClr>
                </a:solidFill>
              </a:rPr>
              <a:t>0,016% </a:t>
            </a:r>
            <a:r>
              <a:rPr lang="ru-RU" sz="1600" dirty="0" smtClean="0"/>
              <a:t>общего объема гидросферы составляют поверхностные воды рек, пресноводных озер и болот.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Страны с низкой степенью обеспеченности водными ресурсами:</a:t>
            </a:r>
          </a:p>
          <a:p>
            <a:pPr marL="274320" indent="-27432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ru-RU" sz="1600" dirty="0" smtClean="0"/>
              <a:t>Кувейт, ОАЭ, Катар, Ливия, Саудовская Аравия, Мальта, Сингапур, Багамские и Мальдивские острова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Страны с высокой степенью обеспеченности водными ресурсами:</a:t>
            </a:r>
          </a:p>
          <a:p>
            <a:pPr marL="274320" indent="-274320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ru-RU" sz="1600" dirty="0" smtClean="0"/>
              <a:t>Россия (№1), Китай (№2), США, Канада, Индия, Бразилия, Скандинавские страны, Конго (ДРК)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Человеческие ресурсы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857250"/>
            <a:ext cx="7858125" cy="58578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/>
              <a:t>	</a:t>
            </a: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</a:rPr>
              <a:t>Человеческие ресурсы </a:t>
            </a:r>
            <a:r>
              <a:rPr lang="ru-RU" sz="2000" i="1" dirty="0" smtClean="0"/>
              <a:t>– </a:t>
            </a:r>
            <a:r>
              <a:rPr lang="ru-RU" sz="2000" dirty="0" smtClean="0"/>
              <a:t>важнейший вид ресурсов в мировой 			       экономике.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i="1" dirty="0" smtClean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</a:rPr>
              <a:t>	Демография</a:t>
            </a:r>
            <a:r>
              <a:rPr lang="ru-RU" sz="2000" i="1" dirty="0" smtClean="0"/>
              <a:t> – </a:t>
            </a:r>
            <a:r>
              <a:rPr lang="ru-RU" sz="2000" dirty="0" smtClean="0"/>
              <a:t>это наука, которая занимается человеческими ресурсами и движением народонаселения в целом. На основе социальных, экономических, биологических и географических факторов исследует закономерности процессов, происходящих в структуре, динамике, а также размещении и перемещении населения.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i="1" dirty="0" smtClean="0"/>
              <a:t>	</a:t>
            </a:r>
            <a:endParaRPr lang="ru-RU" sz="1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9431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Миграция рабочей силы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785813"/>
            <a:ext cx="7786687" cy="59293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smtClean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</a:rPr>
              <a:t>Международная миграция рабочей силы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1600" dirty="0" smtClean="0"/>
              <a:t>–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	процесс перемещения трудовых ресурсов из одной страны в другую с целью трудоустройства на более выгодных условиях, чем в стране происхождения.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</a:rPr>
              <a:t>Тенденции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/>
              <a:t>миграция рабочей силы из бедных стран в более богатые. Среди мигрантов увеличивается доля высококвалифицированных рабочих.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/>
              <a:t>Более половины международного движения рабочей силы сейчас происходит между развивающимися странами, например, 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из стран Южной Азии</a:t>
            </a:r>
            <a:r>
              <a:rPr lang="ru-RU" sz="1600" dirty="0" smtClean="0"/>
              <a:t> в нефтедобывающие 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страны Персидского залива</a:t>
            </a:r>
            <a:r>
              <a:rPr lang="ru-RU" sz="16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600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/>
              <a:t>	</a:t>
            </a: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</a:rPr>
              <a:t>Международная трудовая миграция</a:t>
            </a:r>
            <a:r>
              <a:rPr lang="ru-RU" sz="1600" i="1" dirty="0" smtClean="0"/>
              <a:t> –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/>
              <a:t>	</a:t>
            </a:r>
            <a:r>
              <a:rPr lang="ru-RU" sz="1600" dirty="0" smtClean="0"/>
              <a:t>это объективный процесс, присущий рыночной экономике. Он так же объективен, как и процесс перелива капитала между странами и развития внешнеторговых связей, международной экономической интеграции. Трудовые ресурсы в соответствии с рыночными законами ищут себе наиболее выгодное применение, дающее максимальную эффективность.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i="1" dirty="0" smtClean="0"/>
              <a:t>	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9431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Миграция рабочей силы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785813"/>
            <a:ext cx="7929563" cy="5929312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</a:rPr>
              <a:t>Причины миграции рабочей силы: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ru-RU" sz="1800" dirty="0" smtClean="0"/>
              <a:t>факторы экономического и неэкономического характера (политические, национальные, религиозные, расовые, семейные), а именно: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 smtClean="0"/>
              <a:t>различный экономический уровень развития отдельных стран (перемещение из стран с низким уровнем жизни в страны, где он выше);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 smtClean="0"/>
              <a:t>национальные различия в заработной плате в той или иной профессиональной деятельности;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 smtClean="0"/>
              <a:t>наличие органической безработицы – преимущественно в слаборазвитых странах;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 smtClean="0"/>
              <a:t>вывоз капитала;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dirty="0" err="1" smtClean="0"/>
              <a:t>транснационализация</a:t>
            </a:r>
            <a:r>
              <a:rPr lang="ru-RU" sz="2000" dirty="0" smtClean="0"/>
              <a:t> мировой экономики.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Новые Центры притяжения иностранной рабочей силы (традиционные -  США, Канада, Западная Европа)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5" y="1143024"/>
          <a:ext cx="7929563" cy="5643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Выгнутая влево стрелка 4"/>
          <p:cNvSpPr/>
          <p:nvPr/>
        </p:nvSpPr>
        <p:spPr>
          <a:xfrm rot="265519">
            <a:off x="571500" y="2000250"/>
            <a:ext cx="1214438" cy="157162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 rot="21381060">
            <a:off x="6429375" y="2000250"/>
            <a:ext cx="1071563" cy="150018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 rot="10324531" flipH="1">
            <a:off x="609600" y="4173538"/>
            <a:ext cx="1108075" cy="177006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 rot="11320946" flipH="1">
            <a:off x="6440488" y="4187825"/>
            <a:ext cx="1052512" cy="184467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7858125" cy="642937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Страны, внутриэкономическая жизнь и внешнеэкономические связи которых находятся в сильной зависимости от международной трудовой миграции: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ru-RU" sz="18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Денежные переводы эмигрантов – существенный источник поступления твердой валюты в данные страны (Таджикистан – 1-е место в мире – 46% ВВП)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Регулируемый выезд на работу за границу снижает напряженность на национальном рынке труда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Начало </a:t>
            </a:r>
            <a:r>
              <a:rPr lang="en-US" sz="1800" dirty="0" smtClean="0"/>
              <a:t>XXI</a:t>
            </a:r>
            <a:r>
              <a:rPr lang="ru-RU" sz="1800" dirty="0" smtClean="0"/>
              <a:t> в. – в развитых странах мира обеспечивается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56%</a:t>
            </a:r>
            <a:r>
              <a:rPr lang="ru-RU" sz="1800" dirty="0" smtClean="0"/>
              <a:t> демографического прироста за счет нетто-иммиграции, в т.ч. в Европе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89%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/>
              <a:t>										</a:t>
            </a:r>
            <a:endParaRPr lang="ru-RU" sz="15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endParaRPr lang="ru-RU" sz="15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1600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85750"/>
            <a:ext cx="7858125" cy="6357938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Иностранные рабочие составляют существенную часть занятого населения: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Западная Европа, особенно Германия, Франция, Бельгия, Швейцария;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Африка – ЮАР, Ливия;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Азия – арабские нефтедобывающие государства.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endParaRPr lang="ru-RU" sz="1400" dirty="0" smtClean="0">
              <a:solidFill>
                <a:schemeClr val="tx1"/>
              </a:solidFill>
            </a:endParaRPr>
          </a:p>
          <a:p>
            <a:pPr marL="521208" lvl="1" algn="ctr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Новые центры притяжения иностранной рабочей силы:</a:t>
            </a:r>
          </a:p>
          <a:p>
            <a:pPr marL="521208" lvl="1" algn="ctr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Аргентина, Венесуэла, Бразилия, Сингапур, Гонконг. Израиль (на этнической основе)</a:t>
            </a:r>
            <a:r>
              <a:rPr lang="ru-RU" sz="1400" dirty="0" smtClean="0">
                <a:solidFill>
                  <a:schemeClr val="tx1"/>
                </a:solidFill>
              </a:rPr>
              <a:t>.	</a:t>
            </a:r>
          </a:p>
          <a:p>
            <a:pPr marL="521208" lvl="1" algn="ctr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	</a:t>
            </a:r>
            <a:endParaRPr lang="ru-RU" sz="1800" i="1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	Мировой рынок труда </a:t>
            </a:r>
            <a:r>
              <a:rPr lang="ru-RU" sz="1800" i="1" dirty="0" smtClean="0"/>
              <a:t>– это </a:t>
            </a:r>
            <a:r>
              <a:rPr lang="ru-RU" sz="1800" dirty="0" smtClean="0"/>
              <a:t>система экономических механизмов, норм, инструментов, обеспечивающих взаимодействие спроса на труд и его предложения на межгосударственном уровне.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	«Утечка умов» </a:t>
            </a:r>
            <a:r>
              <a:rPr lang="ru-RU" sz="1800" i="1" dirty="0" smtClean="0"/>
              <a:t>- это</a:t>
            </a:r>
            <a:r>
              <a:rPr lang="ru-RU" sz="1800" dirty="0" smtClean="0"/>
              <a:t> международная миграция высококвалифицированных специалистов из различных регионов мира в развитые страны, а также из этих стран в развивающиеся страны.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20040"/>
            <a:ext cx="7553356" cy="39431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Научно-технические ресурсы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785813"/>
            <a:ext cx="7858125" cy="60721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smtClean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</a:rPr>
              <a:t>Научные ресурсы –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ru-RU" sz="1800" dirty="0" smtClean="0"/>
              <a:t>характеризуют объем и качество накопленных знаний и способность страны к их воспроизводству, прежде всего, в сфере НИОКР, и их внедрению в виде инноваций.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Масштабы НИОКР зависят от следующих факторов: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800" dirty="0" smtClean="0"/>
              <a:t>ресурсного обеспечения (финансирование, кадры, научное оборудование);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800" dirty="0" smtClean="0"/>
              <a:t>организационной структуры;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800" dirty="0" smtClean="0"/>
              <a:t> государственной политики в сфере НИОКР.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 Масштабы инноваций зависят от: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800" dirty="0" smtClean="0"/>
              <a:t>инновационного климата в стране, диктующего спрос на результаты НИОКР.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Основные вопросы темы</a:t>
            </a: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Wingdings 2" pitchFamily="18" charset="2"/>
              <a:buAutoNum type="arabicParenR"/>
            </a:pPr>
            <a:r>
              <a:rPr lang="ru-RU" smtClean="0"/>
              <a:t>Природные ресурсы и их роль в мировой экономике: минеральные, энергетические, земельные, лесные, водные</a:t>
            </a:r>
          </a:p>
          <a:p>
            <a:pPr marL="514350" indent="-514350" eaLnBrk="1" hangingPunct="1">
              <a:buFont typeface="Wingdings 2" pitchFamily="18" charset="2"/>
              <a:buAutoNum type="arabicParenR"/>
            </a:pPr>
            <a:r>
              <a:rPr lang="ru-RU" smtClean="0"/>
              <a:t>Человеческие (трудовые) ресурсы мирового хозяйства и миграция рабочей силы. Новые и старые центры миграции.</a:t>
            </a:r>
          </a:p>
          <a:p>
            <a:pPr marL="514350" indent="-514350" eaLnBrk="1" hangingPunct="1">
              <a:buFont typeface="Wingdings 2" pitchFamily="18" charset="2"/>
              <a:buAutoNum type="arabicParenR"/>
            </a:pPr>
            <a:r>
              <a:rPr lang="ru-RU" smtClean="0"/>
              <a:t>Научно-технические и информационные ресурсы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114300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Основные показатели, характеризующие научно-технические ресурсы национальной экономики:</a:t>
            </a:r>
            <a:endParaRPr lang="ru-RU" sz="2400" dirty="0"/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142875" y="1571625"/>
            <a:ext cx="7929563" cy="5072063"/>
          </a:xfrm>
        </p:spPr>
        <p:txBody>
          <a:bodyPr/>
          <a:lstStyle/>
          <a:p>
            <a:pPr eaLnBrk="1" hangingPunct="1"/>
            <a:r>
              <a:rPr lang="ru-RU" sz="1800" smtClean="0"/>
              <a:t>Доля расходов на НИОКР в ВВП;</a:t>
            </a:r>
          </a:p>
          <a:p>
            <a:pPr eaLnBrk="1" hangingPunct="1"/>
            <a:r>
              <a:rPr lang="ru-RU" sz="1800" smtClean="0"/>
              <a:t>Расходы на НИОКР на душу населения;</a:t>
            </a:r>
          </a:p>
          <a:p>
            <a:pPr eaLnBrk="1" hangingPunct="1"/>
            <a:r>
              <a:rPr lang="ru-RU" sz="1800" smtClean="0"/>
              <a:t>Доля бюджетных средств, выделяемых на НИОКР в общих расходах государственного бюджета;</a:t>
            </a:r>
          </a:p>
          <a:p>
            <a:pPr eaLnBrk="1" hangingPunct="1"/>
            <a:r>
              <a:rPr lang="ru-RU" sz="1800" smtClean="0"/>
              <a:t>Численность занятых в НИОКР (исследователей и технического персонала) в общей численности населения или в численности занятых в экономике;</a:t>
            </a:r>
          </a:p>
          <a:p>
            <a:pPr eaLnBrk="1" hangingPunct="1"/>
            <a:r>
              <a:rPr lang="ru-RU" sz="1800" smtClean="0"/>
              <a:t>Индекс цитирования с учетом языковых барьеров (частота ссылок в научных изданиях на работы исследователей данной страны);</a:t>
            </a:r>
          </a:p>
          <a:p>
            <a:pPr eaLnBrk="1" hangingPunct="1"/>
            <a:r>
              <a:rPr lang="ru-RU" sz="1800" smtClean="0"/>
              <a:t>Количество международных премий, прежде всего, Нобелевских, за выдающиеся научные достижения;</a:t>
            </a:r>
          </a:p>
          <a:p>
            <a:pPr eaLnBrk="1" hangingPunct="1"/>
            <a:r>
              <a:rPr lang="ru-RU" sz="1800" smtClean="0"/>
              <a:t>Доля наукоемкой продукции в ВВП и промышленной продукции;</a:t>
            </a:r>
          </a:p>
          <a:p>
            <a:pPr eaLnBrk="1" hangingPunct="1"/>
            <a:r>
              <a:rPr lang="ru-RU" sz="1800" smtClean="0"/>
              <a:t>Доля страны на мировом рынке высоких технологий (информационные технологии, технологии, основанные на использовании новых материалов, в том числе нано, космические и ядерные технологии).</a:t>
            </a:r>
          </a:p>
          <a:p>
            <a:pPr eaLnBrk="1" hangingPunct="1">
              <a:buFont typeface="Wingdings 2" pitchFamily="18" charset="2"/>
              <a:buNone/>
            </a:pPr>
            <a:endParaRPr lang="ru-RU" sz="180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3725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Показатели для оценки экономической эффективности использования научных ресурсов: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428750"/>
            <a:ext cx="7929563" cy="52863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/>
              <a:t>Доля высокотехнологичных отраслей в промышленном экспорте страны;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/>
              <a:t>Доля страны на мировом рынке новейших технологий;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/>
              <a:t>Сальдо технологического баланса, другими словами, баланс торговли лицензиями, патентами, ноу-хау, научно-техническими услугами.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Основной объем научно-технических ресурсов мира: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800" dirty="0" smtClean="0"/>
              <a:t>страны ОЭСР, Китай, Россия Индия. США =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35%</a:t>
            </a:r>
            <a:r>
              <a:rPr lang="ru-RU" sz="1800" dirty="0" smtClean="0"/>
              <a:t> общих расходов на НИОКР среди стран ОЭСР, ЕС –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24%</a:t>
            </a:r>
            <a:r>
              <a:rPr lang="ru-RU" sz="1800" dirty="0" smtClean="0"/>
              <a:t>, Япония –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14%.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Доля расходов на НИОКР в ВВП: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800" dirty="0" smtClean="0"/>
              <a:t> лидер Израиль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4,4%</a:t>
            </a:r>
            <a:r>
              <a:rPr lang="ru-RU" sz="1800" dirty="0" smtClean="0"/>
              <a:t>, Швеция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3,9%</a:t>
            </a:r>
            <a:r>
              <a:rPr lang="ru-RU" sz="1800" dirty="0" smtClean="0"/>
              <a:t>, Финляндия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3,5%</a:t>
            </a:r>
            <a:r>
              <a:rPr lang="ru-RU" sz="1800" dirty="0" smtClean="0"/>
              <a:t>, Япония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3,3%</a:t>
            </a:r>
            <a:r>
              <a:rPr lang="ru-RU" sz="1800" dirty="0" smtClean="0"/>
              <a:t>, РФ – около 1%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800" dirty="0" smtClean="0"/>
              <a:t>В развитых странах основным инвестором в НИОКР стали частные компании, частный сектор обеспечивает   до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70%</a:t>
            </a:r>
            <a:r>
              <a:rPr lang="ru-RU" sz="1800" dirty="0" smtClean="0"/>
              <a:t> всех расходов на НИОКР в Японии, США и ЕС (но не во всех странах, исключение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Франция, Германия</a:t>
            </a:r>
            <a:r>
              <a:rPr lang="ru-RU" sz="1800" dirty="0" smtClean="0"/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Информационные ресурсы мира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7858125" cy="5715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rgbClr val="00B0F0"/>
                </a:solidFill>
              </a:rPr>
              <a:t>Уровень развития информационной инфраструктуры - важнейшее условие конкурентоспособности страны в мировой экономике.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	Информационные ресурсы </a:t>
            </a:r>
            <a:r>
              <a:rPr lang="ru-RU" sz="1800" i="1" dirty="0" smtClean="0"/>
              <a:t>–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smtClean="0"/>
              <a:t>	</a:t>
            </a:r>
            <a:r>
              <a:rPr lang="ru-RU" sz="1800" dirty="0" smtClean="0"/>
              <a:t>совокупность информации, предназначенной для распространения, приобретения и использования, находящейся как в государственной, так и в негосударственных формах собственности.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</a:t>
            </a:r>
            <a:r>
              <a:rPr lang="ru-RU" sz="1800" b="1" dirty="0" smtClean="0">
                <a:solidFill>
                  <a:srgbClr val="00B0F0"/>
                </a:solidFill>
              </a:rPr>
              <a:t>Показатель уровня информационных ресурсов отдельных стран -доступ к информационным источникам, как к традиционным, так и к новым: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/>
              <a:t>Число ежедневных печатных изданий, радиоприемников, телевизоров, подключений к кабельному телевидению, число телефонных номеров в расчете на 1000 человек населения;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/>
              <a:t>Количество мобильных телефонов, серверов и пользователей Интернета в расчете на 1000 человек населения;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/>
              <a:t>Доля расходов комплекса информационно-коммуникационных отраслей (ИКТ) к ВВП;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/>
              <a:t>Число персональных компьютеров в расчете на 1000 человек населения;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600" dirty="0" smtClean="0"/>
              <a:t>Индекс ИКТ Всемирного Банка и индекс «цифрового доступа», характеризующие степень развития сектора ИКТ в стране.</a:t>
            </a:r>
            <a:endParaRPr lang="ru-RU" sz="1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0420" name="TextBox 4"/>
          <p:cNvSpPr txBox="1">
            <a:spLocks noChangeArrowheads="1"/>
          </p:cNvSpPr>
          <p:nvPr/>
        </p:nvSpPr>
        <p:spPr bwMode="auto">
          <a:xfrm>
            <a:off x="1108075" y="2020888"/>
            <a:ext cx="717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ru-RU" sz="2400" b="1">
                <a:solidFill>
                  <a:schemeClr val="bg1"/>
                </a:solidFill>
                <a:latin typeface="Book Antiqua" pitchFamily="18" charset="0"/>
              </a:rPr>
              <a:t>Бюллетень Счетной палаты №5 (270) 2020 г.</a:t>
            </a:r>
          </a:p>
        </p:txBody>
      </p:sp>
      <p:pic>
        <p:nvPicPr>
          <p:cNvPr id="60421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4988" y="493713"/>
            <a:ext cx="6069012" cy="636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3" name="TextBox 7"/>
          <p:cNvSpPr txBox="1">
            <a:spLocks noChangeArrowheads="1"/>
          </p:cNvSpPr>
          <p:nvPr/>
        </p:nvSpPr>
        <p:spPr bwMode="auto">
          <a:xfrm>
            <a:off x="1149350" y="3429000"/>
            <a:ext cx="6086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ru-RU" sz="2800">
                <a:solidFill>
                  <a:schemeClr val="bg1"/>
                </a:solidFill>
                <a:latin typeface="Book Antiqua" pitchFamily="18" charset="0"/>
              </a:rPr>
              <a:t>Ресурсный потенциал России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444" name="TextBox 5"/>
          <p:cNvSpPr txBox="1">
            <a:spLocks noChangeArrowheads="1"/>
          </p:cNvSpPr>
          <p:nvPr/>
        </p:nvSpPr>
        <p:spPr bwMode="auto">
          <a:xfrm>
            <a:off x="1903413" y="577850"/>
            <a:ext cx="2930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НЕДРОПОЛЬЗОВАНИЕ</a:t>
            </a:r>
          </a:p>
        </p:txBody>
      </p:sp>
      <p:sp>
        <p:nvSpPr>
          <p:cNvPr id="61445" name="TextBox 6"/>
          <p:cNvSpPr txBox="1">
            <a:spLocks noChangeArrowheads="1"/>
          </p:cNvSpPr>
          <p:nvPr/>
        </p:nvSpPr>
        <p:spPr bwMode="auto">
          <a:xfrm>
            <a:off x="831850" y="1344613"/>
            <a:ext cx="7772400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defTabSz="457200">
              <a:buFont typeface="Arial" charset="0"/>
              <a:buChar char="•"/>
            </a:pPr>
            <a:r>
              <a:rPr lang="ru-RU" b="1">
                <a:solidFill>
                  <a:srgbClr val="222222"/>
                </a:solidFill>
                <a:latin typeface="Book Antiqua" pitchFamily="18" charset="0"/>
              </a:rPr>
              <a:t>Для России геологическая отрасль – это одна из базовых составляющих экономики. Она обеспечивает экономическую безопасность и реализацию геополитических интересов страны и в современных условиях призвана стать драйвером экономического роста.</a:t>
            </a:r>
            <a:endParaRPr lang="en-US" b="1">
              <a:solidFill>
                <a:srgbClr val="222222"/>
              </a:solidFill>
              <a:latin typeface="Book Antiqua" pitchFamily="18" charset="0"/>
            </a:endParaRPr>
          </a:p>
          <a:p>
            <a:pPr marL="285750" indent="-285750" defTabSz="457200">
              <a:buFont typeface="Arial" charset="0"/>
              <a:buChar char="•"/>
            </a:pPr>
            <a:endParaRPr lang="en-US" b="1">
              <a:solidFill>
                <a:srgbClr val="222222"/>
              </a:solidFill>
              <a:latin typeface="Book Antiqua" pitchFamily="18" charset="0"/>
            </a:endParaRPr>
          </a:p>
          <a:p>
            <a:pPr marL="285750" indent="-285750" defTabSz="457200">
              <a:buFont typeface="Arial" charset="0"/>
              <a:buChar char="•"/>
            </a:pPr>
            <a:r>
              <a:rPr lang="ru-RU" b="1">
                <a:solidFill>
                  <a:srgbClr val="222222"/>
                </a:solidFill>
                <a:latin typeface="Book Antiqua" pitchFamily="18" charset="0"/>
              </a:rPr>
              <a:t>Состояние минерально-сырьевой базы ухудшается и даже имеет риски стагнации из-за различных нормативных и управленческих барьеров.</a:t>
            </a:r>
            <a:endParaRPr lang="en-US" b="1">
              <a:solidFill>
                <a:srgbClr val="222222"/>
              </a:solidFill>
              <a:latin typeface="Book Antiqua" pitchFamily="18" charset="0"/>
            </a:endParaRPr>
          </a:p>
        </p:txBody>
      </p:sp>
      <p:pic>
        <p:nvPicPr>
          <p:cNvPr id="61446" name="Picture 2"/>
          <p:cNvPicPr>
            <a:picLocks noChangeAspect="1" noChangeArrowheads="1"/>
          </p:cNvPicPr>
          <p:nvPr/>
        </p:nvPicPr>
        <p:blipFill>
          <a:blip r:embed="rId2"/>
          <a:srcRect t="38924" b="15465"/>
          <a:stretch>
            <a:fillRect/>
          </a:stretch>
        </p:blipFill>
        <p:spPr bwMode="auto">
          <a:xfrm>
            <a:off x="0" y="4032250"/>
            <a:ext cx="9144000" cy="276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468" name="TextBox 4"/>
          <p:cNvSpPr txBox="1">
            <a:spLocks noChangeArrowheads="1"/>
          </p:cNvSpPr>
          <p:nvPr/>
        </p:nvSpPr>
        <p:spPr bwMode="auto">
          <a:xfrm>
            <a:off x="1136650" y="577850"/>
            <a:ext cx="3116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ПРОБЛЕМЫ В ОТРАСЛИ</a:t>
            </a:r>
          </a:p>
        </p:txBody>
      </p:sp>
      <p:sp>
        <p:nvSpPr>
          <p:cNvPr id="62469" name="TextBox 1"/>
          <p:cNvSpPr txBox="1">
            <a:spLocks noChangeArrowheads="1"/>
          </p:cNvSpPr>
          <p:nvPr/>
        </p:nvSpPr>
        <p:spPr bwMode="auto">
          <a:xfrm>
            <a:off x="4929188" y="1643063"/>
            <a:ext cx="400367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457200">
              <a:buFont typeface="Calibri Light"/>
              <a:buAutoNum type="arabicPeriod"/>
            </a:pPr>
            <a:r>
              <a:rPr lang="ru-RU" sz="2400">
                <a:latin typeface="Book Antiqua" pitchFamily="18" charset="0"/>
              </a:rPr>
              <a:t>Несовершенство нормативно-правовой базы.</a:t>
            </a:r>
          </a:p>
          <a:p>
            <a:pPr marL="342900" indent="-342900" defTabSz="457200">
              <a:buFont typeface="Calibri Light"/>
              <a:buAutoNum type="arabicPeriod"/>
            </a:pPr>
            <a:endParaRPr lang="ru-RU" sz="2400">
              <a:latin typeface="Book Antiqua" pitchFamily="18" charset="0"/>
            </a:endParaRPr>
          </a:p>
          <a:p>
            <a:pPr marL="342900" indent="-342900" defTabSz="457200">
              <a:buFont typeface="Calibri Light"/>
              <a:buAutoNum type="arabicPeriod"/>
            </a:pPr>
            <a:r>
              <a:rPr lang="ru-RU" sz="2400">
                <a:latin typeface="Book Antiqua" pitchFamily="18" charset="0"/>
              </a:rPr>
              <a:t>Слабый приток частных инвестиций</a:t>
            </a:r>
            <a:br>
              <a:rPr lang="ru-RU" sz="2400">
                <a:latin typeface="Book Antiqua" pitchFamily="18" charset="0"/>
              </a:rPr>
            </a:br>
            <a:endParaRPr lang="ru-RU" sz="2400">
              <a:latin typeface="Book Antiqua" pitchFamily="18" charset="0"/>
            </a:endParaRPr>
          </a:p>
          <a:p>
            <a:pPr marL="342900" indent="-342900" defTabSz="457200">
              <a:buFont typeface="Calibri Light"/>
              <a:buAutoNum type="arabicPeriod"/>
            </a:pPr>
            <a:r>
              <a:rPr lang="ru-RU" sz="2400">
                <a:latin typeface="Book Antiqua" pitchFamily="18" charset="0"/>
              </a:rPr>
              <a:t>Недостаточная доступность геологической информации</a:t>
            </a:r>
          </a:p>
        </p:txBody>
      </p:sp>
      <p:pic>
        <p:nvPicPr>
          <p:cNvPr id="62470" name="Picture 4"/>
          <p:cNvPicPr>
            <a:picLocks noChangeAspect="1" noChangeArrowheads="1"/>
          </p:cNvPicPr>
          <p:nvPr/>
        </p:nvPicPr>
        <p:blipFill>
          <a:blip r:embed="rId2"/>
          <a:srcRect l="14619" r="38036"/>
          <a:stretch>
            <a:fillRect/>
          </a:stretch>
        </p:blipFill>
        <p:spPr bwMode="auto">
          <a:xfrm>
            <a:off x="366713" y="1384300"/>
            <a:ext cx="4205287" cy="498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492" name="TextBox 6"/>
          <p:cNvSpPr txBox="1">
            <a:spLocks noChangeArrowheads="1"/>
          </p:cNvSpPr>
          <p:nvPr/>
        </p:nvSpPr>
        <p:spPr bwMode="auto">
          <a:xfrm>
            <a:off x="588963" y="577850"/>
            <a:ext cx="4211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НОРМАТИВНО-ПРАВОВАЯ БАЗА.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2938" y="1844675"/>
            <a:ext cx="7858125" cy="3784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457200">
              <a:buFont typeface="Arial" charset="0"/>
              <a:buChar char="•"/>
            </a:pPr>
            <a:r>
              <a:rPr lang="ru-RU" sz="2400">
                <a:solidFill>
                  <a:srgbClr val="222222"/>
                </a:solidFill>
                <a:latin typeface="Book Antiqua" pitchFamily="18" charset="0"/>
              </a:rPr>
              <a:t>Регуляторная основа развития отрасли не отвечает современным требованиям.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400">
              <a:solidFill>
                <a:srgbClr val="222222"/>
              </a:solidFill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400">
                <a:solidFill>
                  <a:srgbClr val="222222"/>
                </a:solidFill>
                <a:latin typeface="Book Antiqua" pitchFamily="18" charset="0"/>
              </a:rPr>
              <a:t>Не принят ряд приоритетных законов, направленных на повышение инвестиционной привлекательности недропользования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400">
              <a:solidFill>
                <a:srgbClr val="222222"/>
              </a:solidFill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400">
                <a:solidFill>
                  <a:srgbClr val="222222"/>
                </a:solidFill>
                <a:latin typeface="Book Antiqua" pitchFamily="18" charset="0"/>
              </a:rPr>
              <a:t>Не в полной мере регламентированы вопросы лицензирования, оценки прогнозных ресурсов полезных ископаемых и их классификации</a:t>
            </a:r>
            <a:endParaRPr lang="ru-RU" sz="2400" b="1">
              <a:solidFill>
                <a:srgbClr val="7F7F7F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516" name="TextBox 6"/>
          <p:cNvSpPr txBox="1">
            <a:spLocks noChangeArrowheads="1"/>
          </p:cNvSpPr>
          <p:nvPr/>
        </p:nvSpPr>
        <p:spPr bwMode="auto">
          <a:xfrm>
            <a:off x="1060450" y="584200"/>
            <a:ext cx="3268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ЧАСТНЫЕ ИНВЕСТИЦИИ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2938" y="1844675"/>
            <a:ext cx="7858125" cy="2676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457200">
              <a:buFont typeface="Arial" charset="0"/>
              <a:buChar char="•"/>
            </a:pPr>
            <a:r>
              <a:rPr lang="ru-RU" sz="2800">
                <a:solidFill>
                  <a:srgbClr val="222222"/>
                </a:solidFill>
                <a:latin typeface="Book Antiqua" pitchFamily="18" charset="0"/>
              </a:rPr>
              <a:t>Инвесторов останавливает отсутствие эффективных экономических стимулов и чрезмерно длительный процесс получения разрешительной документации на геологическое изучение недр – от 180 до 300 дней.</a:t>
            </a:r>
            <a:endParaRPr lang="ru-RU" sz="2800" b="1">
              <a:solidFill>
                <a:srgbClr val="7F7F7F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540" name="TextBox 6"/>
          <p:cNvSpPr txBox="1">
            <a:spLocks noChangeArrowheads="1"/>
          </p:cNvSpPr>
          <p:nvPr/>
        </p:nvSpPr>
        <p:spPr bwMode="auto">
          <a:xfrm>
            <a:off x="1060450" y="584200"/>
            <a:ext cx="4073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ДОСТУПНОСТЬ ИНФОРМАЦИИ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2938" y="1844675"/>
            <a:ext cx="7858125" cy="3538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457200">
              <a:buFont typeface="Arial" charset="0"/>
              <a:buChar char="•"/>
            </a:pPr>
            <a:r>
              <a:rPr lang="ru-RU" sz="2800">
                <a:solidFill>
                  <a:srgbClr val="222222"/>
                </a:solidFill>
                <a:latin typeface="TT Jenevers"/>
              </a:rPr>
              <a:t>Значительная часть геологических отчетов, созданных в период СССР, остается засекреченной при том, что их тематика в настоящее время открыта. Кроме того, материалы исследований, проведенных до 2000 года, хранятся в основном на бумажных носителях и требуют перевода в электронный вид.</a:t>
            </a:r>
            <a:endParaRPr lang="ru-RU" sz="2800" b="1">
              <a:solidFill>
                <a:srgbClr val="7F7F7F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564" name="TextBox 6"/>
          <p:cNvSpPr txBox="1">
            <a:spLocks noChangeArrowheads="1"/>
          </p:cNvSpPr>
          <p:nvPr/>
        </p:nvSpPr>
        <p:spPr bwMode="auto">
          <a:xfrm>
            <a:off x="1060450" y="584200"/>
            <a:ext cx="2460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СЫРЬЕВЫАЯ БАЗА</a:t>
            </a:r>
          </a:p>
        </p:txBody>
      </p:sp>
      <p:pic>
        <p:nvPicPr>
          <p:cNvPr id="66565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6188" y="1392238"/>
            <a:ext cx="6651625" cy="503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dirty="0" smtClean="0"/>
              <a:t>Классификация природных ресурсов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785813"/>
            <a:ext cx="8286750" cy="5857875"/>
          </a:xfrm>
        </p:spPr>
        <p:txBody>
          <a:bodyPr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/>
              <a:t>1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ru-RU" sz="1400" i="1" dirty="0" smtClean="0">
                <a:solidFill>
                  <a:schemeClr val="bg2">
                    <a:lumMod val="50000"/>
                  </a:schemeClr>
                </a:solidFill>
              </a:rPr>
              <a:t>По </a:t>
            </a:r>
            <a:r>
              <a:rPr lang="ru-RU" sz="1400" i="1" dirty="0" err="1" smtClean="0">
                <a:solidFill>
                  <a:schemeClr val="bg2">
                    <a:lumMod val="50000"/>
                  </a:schemeClr>
                </a:solidFill>
              </a:rPr>
              <a:t>расходуемости</a:t>
            </a:r>
            <a:r>
              <a:rPr lang="ru-RU" sz="1400" i="1" dirty="0" smtClean="0">
                <a:solidFill>
                  <a:schemeClr val="bg2">
                    <a:lumMod val="50000"/>
                  </a:schemeClr>
                </a:solidFill>
              </a:rPr>
              <a:t> и способности к восстановлению: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err="1" smtClean="0"/>
              <a:t>Исчерпаемые</a:t>
            </a:r>
            <a:r>
              <a:rPr lang="ru-RU" sz="1400" dirty="0" smtClean="0"/>
              <a:t> </a:t>
            </a:r>
            <a:endParaRPr lang="en-US" sz="1400" dirty="0" smtClean="0"/>
          </a:p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smtClean="0"/>
              <a:t>Неисчерпаемые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/>
              <a:t>2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ru-RU" sz="1400" i="1" dirty="0" smtClean="0">
                <a:solidFill>
                  <a:schemeClr val="bg2">
                    <a:lumMod val="50000"/>
                  </a:schemeClr>
                </a:solidFill>
              </a:rPr>
              <a:t>По принадлежности к природной среде: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smtClean="0"/>
              <a:t>Ресурсы литосферы: полезные ископаемые земельные и почвенные ресурсы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smtClean="0"/>
              <a:t>Ресурсы гидросферы: ледники, воды суши и мирового океана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smtClean="0"/>
              <a:t>Ресурсы атмосферы: климатические, рекреационные и ветра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smtClean="0"/>
              <a:t>Ресурсы биосферы: флора и фауна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/>
              <a:t>3</a:t>
            </a:r>
            <a:r>
              <a:rPr lang="ru-RU" sz="1400" i="1" dirty="0" smtClean="0">
                <a:solidFill>
                  <a:schemeClr val="bg2">
                    <a:lumMod val="50000"/>
                  </a:schemeClr>
                </a:solidFill>
              </a:rPr>
              <a:t>) По физическому состоянию: </a:t>
            </a:r>
            <a:r>
              <a:rPr lang="ru-RU" sz="1400" dirty="0" smtClean="0"/>
              <a:t>твердые, жидкие, газообразные</a:t>
            </a:r>
            <a:endParaRPr lang="ru-RU" sz="1400" i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i="1" dirty="0" smtClean="0"/>
              <a:t>5) </a:t>
            </a:r>
            <a:r>
              <a:rPr lang="ru-RU" sz="1400" i="1" dirty="0" smtClean="0">
                <a:solidFill>
                  <a:schemeClr val="bg2">
                    <a:lumMod val="50000"/>
                  </a:schemeClr>
                </a:solidFill>
              </a:rPr>
              <a:t>По составу и особенностям использования: </a:t>
            </a:r>
            <a:r>
              <a:rPr lang="ru-RU" sz="1400" i="1" dirty="0" smtClean="0"/>
              <a:t>горючие, металлические, неметаллические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i="1" dirty="0" smtClean="0"/>
              <a:t>6) </a:t>
            </a:r>
            <a:r>
              <a:rPr lang="ru-RU" sz="1400" i="1" dirty="0" smtClean="0">
                <a:solidFill>
                  <a:schemeClr val="bg2">
                    <a:lumMod val="50000"/>
                  </a:schemeClr>
                </a:solidFill>
              </a:rPr>
              <a:t>по направлениям использования: </a:t>
            </a:r>
            <a:endParaRPr lang="ru-RU" sz="1400" dirty="0" smtClean="0"/>
          </a:p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i="1" dirty="0" smtClean="0"/>
              <a:t>Топливно-энергетические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i="1" dirty="0" smtClean="0"/>
              <a:t>Для потребностей строительства, черной и цветной металлургии, химической, лесной, деревообрабатывающей и пищевой промышленности</a:t>
            </a:r>
            <a:endParaRPr lang="en-US" sz="1400" i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400" i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1600" i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i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588" name="TextBox 6"/>
          <p:cNvSpPr txBox="1">
            <a:spLocks noChangeArrowheads="1"/>
          </p:cNvSpPr>
          <p:nvPr/>
        </p:nvSpPr>
        <p:spPr bwMode="auto">
          <a:xfrm>
            <a:off x="1060450" y="584200"/>
            <a:ext cx="2460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СЫРЬЕВЫАЯ БАЗА</a:t>
            </a:r>
          </a:p>
        </p:txBody>
      </p:sp>
      <p:pic>
        <p:nvPicPr>
          <p:cNvPr id="67589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3075" y="1535113"/>
            <a:ext cx="565785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612" name="TextBox 6"/>
          <p:cNvSpPr txBox="1">
            <a:spLocks noChangeArrowheads="1"/>
          </p:cNvSpPr>
          <p:nvPr/>
        </p:nvSpPr>
        <p:spPr bwMode="auto">
          <a:xfrm>
            <a:off x="1060450" y="584200"/>
            <a:ext cx="2460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СЫРЬЕВЫАЯ БАЗА</a:t>
            </a:r>
          </a:p>
        </p:txBody>
      </p:sp>
      <p:sp>
        <p:nvSpPr>
          <p:cNvPr id="68613" name="TextBox 7"/>
          <p:cNvSpPr txBox="1">
            <a:spLocks noChangeArrowheads="1"/>
          </p:cNvSpPr>
          <p:nvPr/>
        </p:nvSpPr>
        <p:spPr bwMode="auto">
          <a:xfrm>
            <a:off x="739775" y="1844675"/>
            <a:ext cx="76644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ru-RU" sz="2400">
                <a:latin typeface="Book Antiqua" pitchFamily="18" charset="0"/>
              </a:rPr>
              <a:t>Россия располагает достаточно крупной сырьевой базой редкоземельных металлов (25 % мировых запасов). </a:t>
            </a:r>
          </a:p>
          <a:p>
            <a:pPr defTabSz="457200"/>
            <a:endParaRPr lang="ru-RU" sz="2400">
              <a:latin typeface="Book Antiqua" pitchFamily="18" charset="0"/>
            </a:endParaRPr>
          </a:p>
          <a:p>
            <a:pPr defTabSz="457200"/>
            <a:r>
              <a:rPr lang="ru-RU" sz="2400">
                <a:latin typeface="Book Antiqua" pitchFamily="18" charset="0"/>
              </a:rPr>
              <a:t>Однако из-за отсутствия полной производственной цепочки для глубокой переработки сырья, спрос на эти металлы удовлетворяется за счет импорта. Также импортируются более 1/3 видов стратегического минерального сырья: марганец, хром, литий, бериллий и рений – 100 %, цирконий – 98 %, титан – 95 %, олово – 70 %, бокситы – 64 %, уран – 65 %, молибден – 45 %.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636" name="TextBox 6"/>
          <p:cNvSpPr txBox="1">
            <a:spLocks noChangeArrowheads="1"/>
          </p:cNvSpPr>
          <p:nvPr/>
        </p:nvSpPr>
        <p:spPr bwMode="auto">
          <a:xfrm>
            <a:off x="1060450" y="584200"/>
            <a:ext cx="3213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СТРАТЕГИИ РАЗВИИТИЯ</a:t>
            </a:r>
          </a:p>
        </p:txBody>
      </p:sp>
      <p:sp>
        <p:nvSpPr>
          <p:cNvPr id="69637" name="TextBox 7"/>
          <p:cNvSpPr txBox="1">
            <a:spLocks noChangeArrowheads="1"/>
          </p:cNvSpPr>
          <p:nvPr/>
        </p:nvSpPr>
        <p:spPr bwMode="auto">
          <a:xfrm>
            <a:off x="739775" y="1225550"/>
            <a:ext cx="766445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Стратегии развития отраслей промышленности либо не содержат количественных показателей, отражающих потребность в минерально-сырьевых ресурсах, либо такие показатели приведены по единичным видам полезных ископаемых.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0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Не осуществляется комплексное планирование и прогнозирование изменений спроса на основные виды полезных ископаемых на среднесрочную и долгосрочную перспективы.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0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 Нет оценки спроса на полезные ископаемые для реализации национальных проектов. 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0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Обладая высокой наукоемкостью и технологичностью, геологическая отрасль способна стать драйвером экономического развития страны. При этом задачи ее развития не нашли отражения в национальных проектах.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660" name="TextBox 6"/>
          <p:cNvSpPr txBox="1">
            <a:spLocks noChangeArrowheads="1"/>
          </p:cNvSpPr>
          <p:nvPr/>
        </p:nvSpPr>
        <p:spPr bwMode="auto">
          <a:xfrm>
            <a:off x="1060450" y="584200"/>
            <a:ext cx="3400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КОЛИЧЕСТВО ЛИЦЕНЗИЙ</a:t>
            </a:r>
          </a:p>
        </p:txBody>
      </p:sp>
      <p:pic>
        <p:nvPicPr>
          <p:cNvPr id="70661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9275" y="1343025"/>
            <a:ext cx="5676900" cy="55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684" name="TextBox 6"/>
          <p:cNvSpPr txBox="1">
            <a:spLocks noChangeArrowheads="1"/>
          </p:cNvSpPr>
          <p:nvPr/>
        </p:nvSpPr>
        <p:spPr bwMode="auto">
          <a:xfrm>
            <a:off x="1060450" y="584200"/>
            <a:ext cx="1235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ЗАДАЧИ</a:t>
            </a:r>
          </a:p>
        </p:txBody>
      </p:sp>
      <p:sp>
        <p:nvSpPr>
          <p:cNvPr id="71685" name="TextBox 7"/>
          <p:cNvSpPr txBox="1">
            <a:spLocks noChangeArrowheads="1"/>
          </p:cNvSpPr>
          <p:nvPr/>
        </p:nvSpPr>
        <p:spPr bwMode="auto">
          <a:xfrm>
            <a:off x="890588" y="1997075"/>
            <a:ext cx="73628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457200">
              <a:buFont typeface="Arial" charset="0"/>
              <a:buChar char="•"/>
            </a:pPr>
            <a:r>
              <a:rPr lang="ru-RU" sz="2400">
                <a:latin typeface="Book Antiqua" pitchFamily="18" charset="0"/>
              </a:rPr>
              <a:t>Привлечение инвестиций в целях воспроизводства МСБ осложнено излишней формализованностью.</a:t>
            </a:r>
            <a:br>
              <a:rPr lang="ru-RU" sz="2400">
                <a:latin typeface="Book Antiqua" pitchFamily="18" charset="0"/>
              </a:rPr>
            </a:br>
            <a:endParaRPr lang="ru-RU" sz="24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400">
                <a:latin typeface="Book Antiqua" pitchFamily="18" charset="0"/>
              </a:rPr>
              <a:t>Необходима отмена необходимости получения разрешения Роснедр на доступ к геологической информации.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4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400">
                <a:latin typeface="Book Antiqua" pitchFamily="18" charset="0"/>
              </a:rPr>
              <a:t>Требуется перевод информации из бумажных носителей в электронные с переводом на английский язык.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708" name="TextBox 6"/>
          <p:cNvSpPr txBox="1">
            <a:spLocks noChangeArrowheads="1"/>
          </p:cNvSpPr>
          <p:nvPr/>
        </p:nvSpPr>
        <p:spPr bwMode="auto">
          <a:xfrm>
            <a:off x="1060450" y="584200"/>
            <a:ext cx="1235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ЗАДАЧИ</a:t>
            </a:r>
          </a:p>
        </p:txBody>
      </p:sp>
      <p:sp>
        <p:nvSpPr>
          <p:cNvPr id="72709" name="TextBox 7"/>
          <p:cNvSpPr txBox="1">
            <a:spLocks noChangeArrowheads="1"/>
          </p:cNvSpPr>
          <p:nvPr/>
        </p:nvSpPr>
        <p:spPr bwMode="auto">
          <a:xfrm>
            <a:off x="890588" y="1536700"/>
            <a:ext cx="736282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457200">
              <a:buFont typeface="Arial" charset="0"/>
              <a:buChar char="•"/>
            </a:pPr>
            <a:r>
              <a:rPr lang="ru-RU" sz="2400">
                <a:latin typeface="Book Antiqua" pitchFamily="18" charset="0"/>
              </a:rPr>
              <a:t>Развитие МСБ Российской Федерации имеет риски стагнации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4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400">
                <a:latin typeface="Book Antiqua" pitchFamily="18" charset="0"/>
              </a:rPr>
              <a:t>За 2015–2019 годы среднемасштабная геологическая изученность территории Российской Федерации, необходимая для выделения перспективных поисковых площадей, увеличилась всего на 2,3 процентного пункта (с 21,8 до 24,1 %). 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4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400">
                <a:latin typeface="Book Antiqua" pitchFamily="18" charset="0"/>
              </a:rPr>
              <a:t>Необходимо привлечение инвестиций и ослабление нормативно-правовой базы для дальнейшего развития отрасли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3732" name="TextBox 6"/>
          <p:cNvSpPr txBox="1">
            <a:spLocks noChangeArrowheads="1"/>
          </p:cNvSpPr>
          <p:nvPr/>
        </p:nvSpPr>
        <p:spPr bwMode="auto">
          <a:xfrm>
            <a:off x="1060450" y="584200"/>
            <a:ext cx="1323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ВЫВОДЫ</a:t>
            </a:r>
          </a:p>
        </p:txBody>
      </p:sp>
      <p:sp>
        <p:nvSpPr>
          <p:cNvPr id="73733" name="TextBox 7"/>
          <p:cNvSpPr txBox="1">
            <a:spLocks noChangeArrowheads="1"/>
          </p:cNvSpPr>
          <p:nvPr/>
        </p:nvSpPr>
        <p:spPr bwMode="auto">
          <a:xfrm>
            <a:off x="890588" y="1536700"/>
            <a:ext cx="736282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Развитие МСБ необходимо в целях обеспечения дальнейшего развития экономики России на долгосрочную перспективу с учетом глобальных тенденций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0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Регуляторная основа развития МСБ Российской Федерации не отвечает современным требованиям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0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Не приняты федеральные законы и подзаконные акты, направленные на совершенствование действующей системы лицензирования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0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Система мер экономического стимулирования геологического изучения недр требует дальнейшего совершенствования.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00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484188"/>
            <a:ext cx="5389563" cy="55562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4756" name="TextBox 6"/>
          <p:cNvSpPr txBox="1">
            <a:spLocks noChangeArrowheads="1"/>
          </p:cNvSpPr>
          <p:nvPr/>
        </p:nvSpPr>
        <p:spPr bwMode="auto">
          <a:xfrm>
            <a:off x="1060450" y="584200"/>
            <a:ext cx="1323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ru-RU" b="1">
                <a:solidFill>
                  <a:schemeClr val="bg1"/>
                </a:solidFill>
                <a:latin typeface="Book Antiqua" pitchFamily="18" charset="0"/>
              </a:rPr>
              <a:t>ВЫВОДЫ</a:t>
            </a:r>
          </a:p>
        </p:txBody>
      </p:sp>
      <p:sp>
        <p:nvSpPr>
          <p:cNvPr id="74757" name="TextBox 7"/>
          <p:cNvSpPr txBox="1">
            <a:spLocks noChangeArrowheads="1"/>
          </p:cNvSpPr>
          <p:nvPr/>
        </p:nvSpPr>
        <p:spPr bwMode="auto">
          <a:xfrm>
            <a:off x="890588" y="1536700"/>
            <a:ext cx="736282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Более чем двукратное увеличение предоставляемых нефтяным компаниям льгот не привело к сопоставимому росту инвестиций.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0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Недостаточная изученность недр уже в среднесрочной перспективе может выступить сдерживающим фактором экономического развития страны и обеспечения национальной безопасности.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0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При наличии всех известных в мире полезных ископаемых МСБ Российской Федерации крайне неоднородна.</a:t>
            </a:r>
          </a:p>
          <a:p>
            <a:pPr marL="342900" indent="-342900" defTabSz="457200">
              <a:buFont typeface="Arial" charset="0"/>
              <a:buChar char="•"/>
            </a:pPr>
            <a:endParaRPr lang="ru-RU" sz="2000">
              <a:latin typeface="Book Antiqua" pitchFamily="18" charset="0"/>
            </a:endParaRPr>
          </a:p>
          <a:p>
            <a:pPr marL="342900" indent="-342900" defTabSz="457200">
              <a:buFont typeface="Arial" charset="0"/>
              <a:buChar char="•"/>
            </a:pPr>
            <a:r>
              <a:rPr lang="ru-RU" sz="2000">
                <a:latin typeface="Book Antiqua" pitchFamily="18" charset="0"/>
              </a:rPr>
              <a:t>Несмотря на увеличение объемов инвестиций в 1,2 раза с 2015 года, большая их часть расходуется на разведку месторождений в районах с наибольшей концентрацией и доступностью запасов.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199313" cy="1470025"/>
          </a:xfrm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r"/>
            <a:r>
              <a:rPr lang="ru-RU" cap="none" smtClean="0">
                <a:ln>
                  <a:noFill/>
                </a:ln>
                <a:solidFill>
                  <a:schemeClr val="tx1"/>
                </a:solidFill>
              </a:rPr>
              <a:t>Спасибо за внимание и есть ли вопросы?</a:t>
            </a:r>
          </a:p>
        </p:txBody>
      </p:sp>
      <p:sp>
        <p:nvSpPr>
          <p:cNvPr id="77829" name="Rectang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214313"/>
            <a:ext cx="7786688" cy="6429375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</a:rPr>
              <a:t>Экономическая оценка природных ресурсов –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</a:rPr>
              <a:t>    </a:t>
            </a:r>
            <a:r>
              <a:rPr lang="ru-RU" sz="1800" dirty="0" smtClean="0"/>
              <a:t>установление возможности и целесообразности их вовлечения в производство при современном уровне развития науки и техники.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</a:rPr>
              <a:t>Для экономической оценки природных ресурсов необходимо определить: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Размеры запасов и концентрацию на единицу площади;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Качественный состав;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Долю полезных элементов;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Условия залегания и эксплуатации;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Расходы производства (добычи) на единицу продукции;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Освоенность и заселенность территории, на которой расположено месторождение;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Транспортные условия;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Требования по охране окружающей среды.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ru-RU" sz="16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7786687" cy="64293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Россия, США и Китай </a:t>
            </a:r>
            <a:r>
              <a:rPr lang="ru-RU" sz="1800" dirty="0" smtClean="0"/>
              <a:t>обладают большей частью природных ресурсов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Россия</a:t>
            </a:r>
            <a:r>
              <a:rPr lang="ru-RU" sz="1800" dirty="0" smtClean="0"/>
              <a:t> вынуждена импортировать бокситы, оловянную, марганцевую и хромовую руду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В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Китае</a:t>
            </a:r>
            <a:r>
              <a:rPr lang="ru-RU" sz="1800" dirty="0" smtClean="0"/>
              <a:t> рост импорта угля, нефти, железной руды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США</a:t>
            </a:r>
            <a:r>
              <a:rPr lang="ru-RU" sz="1800" dirty="0" smtClean="0"/>
              <a:t> зависят от импорта, природного газа, урановой руды, железной, марганцевой, хромовой руды, бокситов и других цветных металлов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Страны Ближнего и Среднего Востока</a:t>
            </a:r>
            <a:r>
              <a:rPr lang="ru-RU" sz="1800" dirty="0" smtClean="0"/>
              <a:t>: нефть, природный газ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Чили, Заир, Замбия</a:t>
            </a:r>
            <a:r>
              <a:rPr lang="ru-RU" sz="1800" dirty="0" smtClean="0"/>
              <a:t>: залежи меди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Марокко и Науру</a:t>
            </a:r>
            <a:r>
              <a:rPr lang="ru-RU" sz="1800" dirty="0" smtClean="0"/>
              <a:t>: фосфориты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Приозерье в США, Урал в России, штат </a:t>
            </a:r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</a:rPr>
              <a:t>Бихар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 (С-В Индии), С-В провинции Китая</a:t>
            </a:r>
            <a:r>
              <a:rPr lang="ru-RU" sz="1800" dirty="0" smtClean="0"/>
              <a:t>: железные руды и каменный уголь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В некоторых 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странах ЕС </a:t>
            </a:r>
            <a:r>
              <a:rPr lang="ru-RU" sz="1800" dirty="0" smtClean="0"/>
              <a:t>– истощение запасов минеральных ресурсов (импорт до 80% потребляемого минерального сырья)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Франция </a:t>
            </a:r>
            <a:r>
              <a:rPr lang="ru-RU" sz="1800" dirty="0" smtClean="0"/>
              <a:t>прекратила добычу бокситов в 1991 г., каменного угля – в 2005 г.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Энергоемкость ВВП развитых стран снизилась на одну треть после кризиса 1970-х гг.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Минеральные ресурсы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7786687" cy="57150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	Минеральные ресурсы </a:t>
            </a:r>
            <a:r>
              <a:rPr lang="ru-RU" sz="1800" i="1" dirty="0" smtClean="0"/>
              <a:t>– </a:t>
            </a:r>
            <a:r>
              <a:rPr lang="ru-RU" sz="1800" dirty="0" smtClean="0"/>
              <a:t>это учтенные запасы месторождений полезных ископаемых (рудные и нерудные), отложенные поверхностно и в водах озер, морей (соль, россыпи) и используемые хозяйством.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	Нерудные полезные ископаемые </a:t>
            </a:r>
            <a:r>
              <a:rPr lang="ru-RU" sz="1800" i="1" dirty="0" smtClean="0"/>
              <a:t>– </a:t>
            </a:r>
            <a:r>
              <a:rPr lang="ru-RU" sz="1800" dirty="0" smtClean="0"/>
              <a:t>это неметаллические и негорючие твердые горные породы и минералы, в том числе: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-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строительные материалы</a:t>
            </a:r>
            <a:r>
              <a:rPr lang="ru-RU" sz="1800" dirty="0" smtClean="0"/>
              <a:t>: песок, гравий, глина, мел, известняк, мрамор;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-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химическое сырье</a:t>
            </a:r>
            <a:r>
              <a:rPr lang="ru-RU" sz="1800" dirty="0" smtClean="0"/>
              <a:t>: сера, апатит, фосфорит, калийные соли;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-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металлургическое сырье</a:t>
            </a:r>
            <a:r>
              <a:rPr lang="ru-RU" sz="1800" dirty="0" smtClean="0"/>
              <a:t>: асбест, кварц, огнеупорные глины;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-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драгоценные и поделочные камни</a:t>
            </a:r>
            <a:r>
              <a:rPr lang="ru-RU" sz="1800" dirty="0" smtClean="0"/>
              <a:t>: алмаз, рубин, яшма, малахит, хрусталь.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i="1" dirty="0" smtClean="0"/>
              <a:t>	</a:t>
            </a: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Рудные полезные ископаемые </a:t>
            </a:r>
            <a:r>
              <a:rPr lang="ru-RU" sz="1800" i="1" dirty="0" smtClean="0"/>
              <a:t>–</a:t>
            </a:r>
            <a:r>
              <a:rPr lang="ru-RU" sz="1800" dirty="0" smtClean="0"/>
              <a:t> к ним относятся руды, в состав которых водят металлические полезные компоненты.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-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руды черных металлов</a:t>
            </a:r>
            <a:r>
              <a:rPr lang="ru-RU" sz="1800" dirty="0" smtClean="0"/>
              <a:t>: железо, марганец, хром, титан, ванадий;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-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руды цветных металлов</a:t>
            </a:r>
            <a:r>
              <a:rPr lang="ru-RU" sz="1800" dirty="0" smtClean="0"/>
              <a:t>: медь, олово, цинк, вольфрам, молибден, свинец, кобальт, никель;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-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руды благородных металлов</a:t>
            </a:r>
            <a:r>
              <a:rPr lang="ru-RU" sz="1800" dirty="0" smtClean="0"/>
              <a:t>: золото, платина, серебро;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1800" dirty="0" smtClean="0"/>
              <a:t>-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руды радиоактивных металлов</a:t>
            </a:r>
            <a:r>
              <a:rPr lang="ru-RU" sz="1800" dirty="0" smtClean="0"/>
              <a:t>: радий, уран, торий.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dirty="0" smtClean="0"/>
              <a:t>	Как правило, рудные месторождения являются комплексными, то есть в них присутствует несколько минералов. К числу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редких </a:t>
            </a:r>
            <a:r>
              <a:rPr lang="ru-RU" sz="1800" dirty="0" smtClean="0"/>
              <a:t>относится </a:t>
            </a:r>
            <a:r>
              <a:rPr lang="ru-RU" sz="1800" i="1" dirty="0" smtClean="0">
                <a:solidFill>
                  <a:schemeClr val="bg2">
                    <a:lumMod val="50000"/>
                  </a:schemeClr>
                </a:solidFill>
              </a:rPr>
              <a:t>свыше 50 металлов</a:t>
            </a:r>
            <a:r>
              <a:rPr lang="ru-RU" sz="1800" dirty="0" smtClean="0"/>
              <a:t>: титан, ванадий, вольфрам, бериллий, цезий и др.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50006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География минерального сырья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1000125"/>
          <a:ext cx="7715250" cy="5227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6"/>
                <a:gridCol w="578645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алмазы</a:t>
                      </a:r>
                      <a:endParaRPr lang="ru-RU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Австралия (до 40% мировой добычи); Конго (ДРК); Ботсвана; Россия (до 20% мировой добычи); ЮАР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асбест</a:t>
                      </a:r>
                      <a:r>
                        <a:rPr lang="ru-RU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ru-RU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Россия (до 40% мировой добычи); Канада, Зимбабве; ЮАР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янтарь</a:t>
                      </a:r>
                      <a:endParaRPr lang="ru-RU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Берега Балтийского и Северного морей</a:t>
                      </a:r>
                      <a:r>
                        <a:rPr lang="ru-RU" baseline="0" dirty="0" smtClean="0"/>
                        <a:t>: Эстония, Латвия, Литва, Польша, Россия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Фосфорное сырье (химическое)</a:t>
                      </a:r>
                      <a:endParaRPr lang="ru-RU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Около 30 стран мира. Лидер – США (одна треть мировой добычи); Китай (одна пятая мировой добычи); Марокко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апатиты</a:t>
                      </a:r>
                      <a:endParaRPr lang="ru-RU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Россия; Бразилия; Вьетнам;</a:t>
                      </a:r>
                      <a:r>
                        <a:rPr lang="ru-RU" baseline="0" dirty="0" smtClean="0"/>
                        <a:t> ЮАР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соли</a:t>
                      </a:r>
                      <a:endParaRPr lang="ru-RU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США (одна пятая мировой добычи); Китай; Германия; Канада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сера</a:t>
                      </a:r>
                      <a:endParaRPr lang="ru-RU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США; Канада; Россия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строительное сырье</a:t>
                      </a:r>
                      <a:endParaRPr lang="ru-RU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Быстрыми темпами в</a:t>
                      </a:r>
                      <a:r>
                        <a:rPr lang="ru-RU" baseline="0" dirty="0" smtClean="0"/>
                        <a:t> 5,5% в год растет добыча облицовочного камня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239000" cy="39431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География минерального сырья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5" y="714375"/>
          <a:ext cx="7929563" cy="6026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57"/>
                <a:gridCol w="6072207"/>
              </a:tblGrid>
              <a:tr h="361331"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1331"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Железные руды</a:t>
                      </a:r>
                      <a:endParaRPr lang="ru-RU" sz="15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Россия (35% мировых запасов); Украина; Бразилия; Австралия;</a:t>
                      </a:r>
                      <a:r>
                        <a:rPr lang="ru-RU" sz="1500" baseline="0" dirty="0" smtClean="0"/>
                        <a:t> США</a:t>
                      </a:r>
                      <a:endParaRPr lang="ru-RU" sz="1500" dirty="0"/>
                    </a:p>
                  </a:txBody>
                  <a:tcPr/>
                </a:tc>
              </a:tr>
              <a:tr h="361331"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Марганцевые руды</a:t>
                      </a:r>
                      <a:endParaRPr lang="ru-RU" sz="15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Китай;</a:t>
                      </a:r>
                      <a:r>
                        <a:rPr lang="ru-RU" sz="1500" baseline="0" dirty="0" smtClean="0"/>
                        <a:t> ЮАР; Бразилия; Австралия; Украина</a:t>
                      </a:r>
                      <a:endParaRPr lang="ru-RU" sz="1500" dirty="0"/>
                    </a:p>
                  </a:txBody>
                  <a:tcPr/>
                </a:tc>
              </a:tr>
              <a:tr h="361331"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Хромовые руды</a:t>
                      </a:r>
                      <a:endParaRPr lang="ru-RU" sz="15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aseline="0" dirty="0" smtClean="0"/>
                        <a:t>ЮАР; Казахстан; Индия; Турция</a:t>
                      </a:r>
                      <a:endParaRPr lang="ru-RU" sz="1500" dirty="0"/>
                    </a:p>
                  </a:txBody>
                  <a:tcPr/>
                </a:tc>
              </a:tr>
              <a:tr h="504874"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Алюминиевые руды (бокситы)</a:t>
                      </a:r>
                      <a:endParaRPr lang="ru-RU" sz="15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Австралия (до 40% мировой</a:t>
                      </a:r>
                      <a:r>
                        <a:rPr lang="ru-RU" sz="1500" baseline="0" dirty="0" smtClean="0"/>
                        <a:t> добычи</a:t>
                      </a:r>
                      <a:r>
                        <a:rPr lang="ru-RU" sz="1500" dirty="0" smtClean="0"/>
                        <a:t>); Бразилия; Ямайка; Индия; Китай; Гайана; Суринам; Гвинея</a:t>
                      </a:r>
                      <a:endParaRPr lang="ru-RU" sz="1500" dirty="0"/>
                    </a:p>
                  </a:txBody>
                  <a:tcPr/>
                </a:tc>
              </a:tr>
              <a:tr h="504874"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Медные руды</a:t>
                      </a:r>
                      <a:endParaRPr lang="ru-RU" sz="15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Чили (до 35% мировой</a:t>
                      </a:r>
                      <a:r>
                        <a:rPr lang="ru-RU" sz="1500" baseline="0" dirty="0" smtClean="0"/>
                        <a:t> добычи</a:t>
                      </a:r>
                      <a:r>
                        <a:rPr lang="ru-RU" sz="1500" dirty="0" smtClean="0"/>
                        <a:t>); Перу; США; Австралия; Канада; Мексика;</a:t>
                      </a:r>
                      <a:r>
                        <a:rPr lang="ru-RU" sz="1500" baseline="0" dirty="0" smtClean="0"/>
                        <a:t> Китай</a:t>
                      </a:r>
                      <a:endParaRPr lang="ru-RU" sz="1500" dirty="0"/>
                    </a:p>
                  </a:txBody>
                  <a:tcPr/>
                </a:tc>
              </a:tr>
              <a:tr h="504874"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Свинцово-цинковые руды</a:t>
                      </a:r>
                      <a:endParaRPr lang="ru-RU" sz="15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Австралия (до 20% мировой добычи); Китай; США; Перу</a:t>
                      </a:r>
                      <a:endParaRPr lang="ru-RU" sz="1500" dirty="0"/>
                    </a:p>
                  </a:txBody>
                  <a:tcPr/>
                </a:tc>
              </a:tr>
              <a:tr h="361331"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Никелевые руды</a:t>
                      </a:r>
                      <a:endParaRPr lang="ru-RU" sz="15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Австралия, Россия; Куба; Канада; ЮАР; Новая Каледония</a:t>
                      </a:r>
                      <a:endParaRPr lang="ru-RU" sz="1500" dirty="0"/>
                    </a:p>
                  </a:txBody>
                  <a:tcPr/>
                </a:tc>
              </a:tr>
              <a:tr h="504874"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Оловянные руды</a:t>
                      </a:r>
                      <a:endParaRPr lang="ru-RU" sz="15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Китай; Перу; Индонезия; Бразилия; Боливия; Австралия; Малайзия; Россия</a:t>
                      </a:r>
                      <a:endParaRPr lang="ru-RU" sz="1500" dirty="0"/>
                    </a:p>
                  </a:txBody>
                  <a:tcPr/>
                </a:tc>
              </a:tr>
              <a:tr h="504874"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Серебро</a:t>
                      </a:r>
                      <a:endParaRPr lang="ru-RU" sz="15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Лидер - Мексика (до 20% мировой добычи); Перу; Австралия; Китай; Канада; США</a:t>
                      </a:r>
                      <a:endParaRPr lang="ru-RU" sz="1500" dirty="0"/>
                    </a:p>
                  </a:txBody>
                  <a:tcPr/>
                </a:tc>
              </a:tr>
              <a:tr h="504874"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Золото</a:t>
                      </a:r>
                      <a:endParaRPr lang="ru-RU" sz="15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Лидер</a:t>
                      </a:r>
                      <a:r>
                        <a:rPr lang="ru-RU" sz="1500" baseline="0" dirty="0" smtClean="0"/>
                        <a:t> – </a:t>
                      </a:r>
                      <a:r>
                        <a:rPr lang="ru-RU" sz="1500" dirty="0" smtClean="0"/>
                        <a:t>ЮАР (до 20% мировой добычи); США; Австралия; Китай; Канада; Россия (6%); Перу; Индонезия</a:t>
                      </a:r>
                      <a:endParaRPr lang="ru-RU" sz="1500" dirty="0"/>
                    </a:p>
                  </a:txBody>
                  <a:tcPr/>
                </a:tc>
              </a:tr>
              <a:tr h="437787">
                <a:tc>
                  <a:txBody>
                    <a:bodyPr/>
                    <a:lstStyle/>
                    <a:p>
                      <a:pPr algn="l"/>
                      <a:r>
                        <a:rPr lang="ru-RU" sz="15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Платина</a:t>
                      </a:r>
                      <a:endParaRPr lang="ru-RU" sz="15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Лидер – ЮАР (56% мировой добычи); Россия (15% мировой добычи)</a:t>
                      </a:r>
                      <a:endParaRPr lang="ru-RU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39000" cy="35719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Энергетические ресурсы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5" y="571500"/>
          <a:ext cx="8858250" cy="6183313"/>
        </p:xfrm>
        <a:graphic>
          <a:graphicData uri="http://schemas.openxmlformats.org/drawingml/2006/table">
            <a:tbl>
              <a:tblPr/>
              <a:tblGrid>
                <a:gridCol w="2071688"/>
                <a:gridCol w="678656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Ресурсы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нефть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Запасы – 300 млрд.т., Ежегодный расход 3 млрд. т. Перспективы на 30-50 лет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природный газ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Запасы – 270 млрд.т. нефтяного эквивалента (145 трлн. м³). Ежегодный расход 2300 млрд. м³ Перспективы на 30-60 лет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уголь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Запасы – 10 трлн.т. НЭ (1,5 трлн.т.) Ежегодный расход 5 млрд.т. Перспективы на 200 и более лет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сланцы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Сланцевая революция в США. Высокая трудоемкость добычи.  Баккен, Игл-Форд. Геополитические последствия.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торф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Запасы значительны (150 млрд. т. по углероду). Малоперспективны из-за высокой зольности торфа и комплекса экологических нарушений во время добычи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гидроэнергия рек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Ограничена. Активно используется несмотря на экологические проблемы. Все еще перспективна, особенно в развивающихся странах.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энергия атомного распада и ядерного синтеза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Запасы физически неисчерпаемы. Экологически этот вид энергии крайне опасен, пока не будут найдены способы надежной безопасности производства и дезактивации отходов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геотермальная энергия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Значительна. Слабо используется. Перспективна.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энергия морских приливов и отливов, океанские течения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Значительна. Слабо используется. Перспективна.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солнечная радиация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Практически неисчерпаема. Использование ограничено естественным оттоком энергии из биосферы. Перспективна.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ветровая энергия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Используется давно. Имеет местное значение. В таком качестве перспективна.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4B7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 био-топливо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A34B7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Практически неисчерпаемо. Слабо используется. Перспективно.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439</TotalTime>
  <Words>2359</Words>
  <Application>Microsoft Office PowerPoint</Application>
  <PresentationFormat>Экран (4:3)</PresentationFormat>
  <Paragraphs>287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38</vt:i4>
      </vt:variant>
    </vt:vector>
  </HeadingPairs>
  <TitlesOfParts>
    <vt:vector size="53" baseType="lpstr">
      <vt:lpstr>Arial</vt:lpstr>
      <vt:lpstr>Trebuchet MS</vt:lpstr>
      <vt:lpstr>Wingdings 2</vt:lpstr>
      <vt:lpstr>Wingdings</vt:lpstr>
      <vt:lpstr>Calibri</vt:lpstr>
      <vt:lpstr>Times New Roman</vt:lpstr>
      <vt:lpstr>Courier New</vt:lpstr>
      <vt:lpstr>Book Antiqua</vt:lpstr>
      <vt:lpstr>Calibri Light</vt:lpstr>
      <vt:lpstr>TT Jenevers</vt:lpstr>
      <vt:lpstr>Изящная</vt:lpstr>
      <vt:lpstr>Изящная</vt:lpstr>
      <vt:lpstr>Изящная</vt:lpstr>
      <vt:lpstr>Изящная</vt:lpstr>
      <vt:lpstr>Изящная</vt:lpstr>
      <vt:lpstr>Ресурсный потенциал мировой экономики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Спасибо за внимание и есть ли вопросы?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1Le</dc:creator>
  <cp:lastModifiedBy>Admin</cp:lastModifiedBy>
  <cp:revision>84</cp:revision>
  <dcterms:created xsi:type="dcterms:W3CDTF">2013-09-20T09:14:12Z</dcterms:created>
  <dcterms:modified xsi:type="dcterms:W3CDTF">2020-10-10T19:56:12Z</dcterms:modified>
</cp:coreProperties>
</file>